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0" r:id="rId5"/>
    <p:sldId id="267" r:id="rId6"/>
    <p:sldId id="1027" r:id="rId7"/>
    <p:sldId id="1019" r:id="rId8"/>
    <p:sldId id="1020" r:id="rId9"/>
    <p:sldId id="1026" r:id="rId10"/>
    <p:sldId id="1006" r:id="rId11"/>
    <p:sldId id="1022" r:id="rId12"/>
    <p:sldId id="1024" r:id="rId13"/>
    <p:sldId id="1023" r:id="rId14"/>
    <p:sldId id="549" r:id="rId15"/>
    <p:sldId id="1029" r:id="rId16"/>
    <p:sldId id="535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ts, Laurie CTR (Volpe)" initials="BLC(" lastIdx="104" clrIdx="0"/>
  <p:cmAuthor id="2" name="Bitner, Loretta (FMCSA)" initials="BL(" lastIdx="9" clrIdx="1">
    <p:extLst>
      <p:ext uri="{19B8F6BF-5375-455C-9EA6-DF929625EA0E}">
        <p15:presenceInfo xmlns:p15="http://schemas.microsoft.com/office/powerpoint/2012/main" userId="S::loretta.bitner@ad.dot.gov::5806695c-5633-4a15-885c-00310427dcab" providerId="AD"/>
      </p:ext>
    </p:extLst>
  </p:cmAuthor>
  <p:cmAuthor id="3" name="Chandler, Peter (FMCSA)" initials="C(" lastIdx="1" clrIdx="2">
    <p:extLst>
      <p:ext uri="{19B8F6BF-5375-455C-9EA6-DF929625EA0E}">
        <p15:presenceInfo xmlns:p15="http://schemas.microsoft.com/office/powerpoint/2012/main" userId="S::peter.chandler@ad.dot.gov::e2d9a256-2fab-47bd-8d8e-3e189eca5b5d" providerId="AD"/>
      </p:ext>
    </p:extLst>
  </p:cmAuthor>
  <p:cmAuthor id="4" name="Smith, Danielle (FMCSA)" initials="S(" lastIdx="2" clrIdx="3">
    <p:extLst>
      <p:ext uri="{19B8F6BF-5375-455C-9EA6-DF929625EA0E}">
        <p15:presenceInfo xmlns:p15="http://schemas.microsoft.com/office/powerpoint/2012/main" userId="S::danielle.smith@ad.dot.gov::3fb4fd16-26d6-450c-9df2-cc7e621140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7"/>
    <a:srgbClr val="EEB111"/>
    <a:srgbClr val="0071BC"/>
    <a:srgbClr val="0070BD"/>
    <a:srgbClr val="CCC2BD"/>
    <a:srgbClr val="414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30" autoAdjust="0"/>
  </p:normalViewPr>
  <p:slideViewPr>
    <p:cSldViewPr snapToGrid="0">
      <p:cViewPr varScale="1">
        <p:scale>
          <a:sx n="83" d="100"/>
          <a:sy n="83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1303C0-2504-5A48-9703-2162AA052A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73087-9CBE-C24C-901D-36586F8182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199BED8-86EC-3C4D-B8E4-7F50E5F44F9D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9616E-D9C7-5F4E-A394-72B4524D0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F57F0-6EC4-6F49-AE46-06284558D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6335A4B-207B-F34E-91F2-6377A0B22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3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E7600C0-C7AF-9145-9EB7-6A71D282FB00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8FA19A1-701E-9447-83D6-E655EF8079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4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Available cover design option. Please delete any unneeded cover page designs.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A19A1-701E-9447-83D6-E655EF8079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38438-2038-FF43-8270-6F0682C6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47426-34F1-6C44-A2B8-2ADB550013BB}"/>
              </a:ext>
            </a:extLst>
          </p:cNvPr>
          <p:cNvSpPr/>
          <p:nvPr userDrawn="1"/>
        </p:nvSpPr>
        <p:spPr>
          <a:xfrm>
            <a:off x="9294349" y="4342133"/>
            <a:ext cx="2452172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9AEF6-CCC6-B04A-AB3D-687D141D6557}"/>
              </a:ext>
            </a:extLst>
          </p:cNvPr>
          <p:cNvSpPr/>
          <p:nvPr userDrawn="1"/>
        </p:nvSpPr>
        <p:spPr>
          <a:xfrm>
            <a:off x="4347509" y="1923380"/>
            <a:ext cx="2104087" cy="566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747A3-D9BF-BE41-A6F3-0B4C98C37CA3}"/>
              </a:ext>
            </a:extLst>
          </p:cNvPr>
          <p:cNvSpPr/>
          <p:nvPr userDrawn="1"/>
        </p:nvSpPr>
        <p:spPr>
          <a:xfrm>
            <a:off x="10430111" y="1923380"/>
            <a:ext cx="1316410" cy="2280897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20306-C0BA-E443-955B-BB9B17B8D8C8}"/>
              </a:ext>
            </a:extLst>
          </p:cNvPr>
          <p:cNvSpPr/>
          <p:nvPr userDrawn="1"/>
        </p:nvSpPr>
        <p:spPr>
          <a:xfrm>
            <a:off x="7843414" y="4342133"/>
            <a:ext cx="1316410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12743-372D-A148-B43A-A7F9E1D7C877}"/>
              </a:ext>
            </a:extLst>
          </p:cNvPr>
          <p:cNvSpPr/>
          <p:nvPr userDrawn="1"/>
        </p:nvSpPr>
        <p:spPr>
          <a:xfrm>
            <a:off x="503518" y="6029402"/>
            <a:ext cx="2263653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0F560C-E31C-3443-8B90-36738B0BA6C2}"/>
              </a:ext>
            </a:extLst>
          </p:cNvPr>
          <p:cNvSpPr/>
          <p:nvPr userDrawn="1"/>
        </p:nvSpPr>
        <p:spPr>
          <a:xfrm>
            <a:off x="503518" y="4342132"/>
            <a:ext cx="2263653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C213E-C19C-8F47-88F1-6CF223E33B59}"/>
              </a:ext>
            </a:extLst>
          </p:cNvPr>
          <p:cNvSpPr/>
          <p:nvPr userDrawn="1"/>
        </p:nvSpPr>
        <p:spPr>
          <a:xfrm>
            <a:off x="4347509" y="2627788"/>
            <a:ext cx="2104087" cy="1576485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624FC3-24CC-2F4C-8C81-F057B4FA44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 Out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415049"/>
          </a:xfrm>
          <a:prstGeom prst="rect">
            <a:avLst/>
          </a:prstGeom>
          <a:solidFill>
            <a:srgbClr val="001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99" y="3364890"/>
            <a:ext cx="11546875" cy="761747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5500" spc="-150" baseline="0">
                <a:solidFill>
                  <a:srgbClr val="FBB333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1050" y="6415049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6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B05AF72-2623-FD46-B079-6576912A3F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8" y="1923696"/>
            <a:ext cx="3709987" cy="22812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3274518-1C46-0E40-82ED-079802A2D9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5604" y="1923696"/>
            <a:ext cx="3709987" cy="22812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48F0348D-0198-2446-B87F-B8C389E09E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08300" y="4342134"/>
            <a:ext cx="4800600" cy="205660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38438-2038-FF43-8270-6F0682C6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47426-34F1-6C44-A2B8-2ADB550013BB}"/>
              </a:ext>
            </a:extLst>
          </p:cNvPr>
          <p:cNvSpPr/>
          <p:nvPr userDrawn="1"/>
        </p:nvSpPr>
        <p:spPr>
          <a:xfrm>
            <a:off x="9294349" y="4342133"/>
            <a:ext cx="2452172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9AEF6-CCC6-B04A-AB3D-687D141D6557}"/>
              </a:ext>
            </a:extLst>
          </p:cNvPr>
          <p:cNvSpPr/>
          <p:nvPr userDrawn="1"/>
        </p:nvSpPr>
        <p:spPr>
          <a:xfrm>
            <a:off x="4347509" y="1923380"/>
            <a:ext cx="2104087" cy="566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747A3-D9BF-BE41-A6F3-0B4C98C37CA3}"/>
              </a:ext>
            </a:extLst>
          </p:cNvPr>
          <p:cNvSpPr/>
          <p:nvPr userDrawn="1"/>
        </p:nvSpPr>
        <p:spPr>
          <a:xfrm>
            <a:off x="10430111" y="1923380"/>
            <a:ext cx="1316410" cy="2280897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20306-C0BA-E443-955B-BB9B17B8D8C8}"/>
              </a:ext>
            </a:extLst>
          </p:cNvPr>
          <p:cNvSpPr/>
          <p:nvPr userDrawn="1"/>
        </p:nvSpPr>
        <p:spPr>
          <a:xfrm>
            <a:off x="7843414" y="4342133"/>
            <a:ext cx="1316410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12743-372D-A148-B43A-A7F9E1D7C877}"/>
              </a:ext>
            </a:extLst>
          </p:cNvPr>
          <p:cNvSpPr/>
          <p:nvPr userDrawn="1"/>
        </p:nvSpPr>
        <p:spPr>
          <a:xfrm>
            <a:off x="503518" y="6029402"/>
            <a:ext cx="2263653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0F560C-E31C-3443-8B90-36738B0BA6C2}"/>
              </a:ext>
            </a:extLst>
          </p:cNvPr>
          <p:cNvSpPr/>
          <p:nvPr userDrawn="1"/>
        </p:nvSpPr>
        <p:spPr>
          <a:xfrm>
            <a:off x="503518" y="4342132"/>
            <a:ext cx="2263653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C213E-C19C-8F47-88F1-6CF223E33B59}"/>
              </a:ext>
            </a:extLst>
          </p:cNvPr>
          <p:cNvSpPr/>
          <p:nvPr userDrawn="1"/>
        </p:nvSpPr>
        <p:spPr>
          <a:xfrm>
            <a:off x="4347509" y="2627788"/>
            <a:ext cx="2104087" cy="1576485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FF618C-3831-1843-B30D-42439E748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557C6-8DD7-2C4F-854D-1760DF9A01B5}"/>
              </a:ext>
            </a:extLst>
          </p:cNvPr>
          <p:cNvSpPr/>
          <p:nvPr userDrawn="1"/>
        </p:nvSpPr>
        <p:spPr>
          <a:xfrm>
            <a:off x="503518" y="6028609"/>
            <a:ext cx="9864870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71DB8-632E-7646-B73E-616A180F179C}"/>
              </a:ext>
            </a:extLst>
          </p:cNvPr>
          <p:cNvSpPr/>
          <p:nvPr userDrawn="1"/>
        </p:nvSpPr>
        <p:spPr>
          <a:xfrm>
            <a:off x="7076695" y="3676495"/>
            <a:ext cx="1231651" cy="2205633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A9EAAA-8233-3D41-844C-26AF4049C66F}"/>
              </a:ext>
            </a:extLst>
          </p:cNvPr>
          <p:cNvSpPr/>
          <p:nvPr userDrawn="1"/>
        </p:nvSpPr>
        <p:spPr>
          <a:xfrm>
            <a:off x="10514869" y="6028609"/>
            <a:ext cx="1231651" cy="369333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710E4C-83C5-D544-B232-2670414BB221}"/>
              </a:ext>
            </a:extLst>
          </p:cNvPr>
          <p:cNvSpPr/>
          <p:nvPr userDrawn="1"/>
        </p:nvSpPr>
        <p:spPr>
          <a:xfrm>
            <a:off x="10514869" y="1922242"/>
            <a:ext cx="1231651" cy="1607771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609032-199C-CB46-9309-EB91E16A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57B030-D50B-324B-AC3F-6BB35765A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44AF01-5609-054F-86C2-1AF5C6DE62F5}"/>
              </a:ext>
            </a:extLst>
          </p:cNvPr>
          <p:cNvSpPr/>
          <p:nvPr userDrawn="1"/>
        </p:nvSpPr>
        <p:spPr>
          <a:xfrm>
            <a:off x="9294349" y="4341340"/>
            <a:ext cx="2452172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69B96-3D96-1C43-BEE0-B647C011E198}"/>
              </a:ext>
            </a:extLst>
          </p:cNvPr>
          <p:cNvSpPr/>
          <p:nvPr userDrawn="1"/>
        </p:nvSpPr>
        <p:spPr>
          <a:xfrm>
            <a:off x="4347509" y="1922587"/>
            <a:ext cx="2104087" cy="566553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6546AC-1FCA-9E49-BE6A-807D789E431E}"/>
              </a:ext>
            </a:extLst>
          </p:cNvPr>
          <p:cNvSpPr/>
          <p:nvPr userDrawn="1"/>
        </p:nvSpPr>
        <p:spPr>
          <a:xfrm>
            <a:off x="10430111" y="1922587"/>
            <a:ext cx="1316410" cy="2280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094401-3E16-B340-ABDF-242EB23F300F}"/>
              </a:ext>
            </a:extLst>
          </p:cNvPr>
          <p:cNvSpPr/>
          <p:nvPr userDrawn="1"/>
        </p:nvSpPr>
        <p:spPr>
          <a:xfrm>
            <a:off x="7843414" y="4341340"/>
            <a:ext cx="1316410" cy="2056602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11218E-FE14-AF4D-B85C-678957A1A1C9}"/>
              </a:ext>
            </a:extLst>
          </p:cNvPr>
          <p:cNvSpPr/>
          <p:nvPr userDrawn="1"/>
        </p:nvSpPr>
        <p:spPr>
          <a:xfrm>
            <a:off x="503518" y="6028609"/>
            <a:ext cx="2257060" cy="369333"/>
          </a:xfrm>
          <a:prstGeom prst="rect">
            <a:avLst/>
          </a:prstGeom>
          <a:solidFill>
            <a:srgbClr val="CCC2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935A54-E555-FA4E-9A86-CFF14BC8C322}"/>
              </a:ext>
            </a:extLst>
          </p:cNvPr>
          <p:cNvSpPr/>
          <p:nvPr userDrawn="1"/>
        </p:nvSpPr>
        <p:spPr>
          <a:xfrm>
            <a:off x="503518" y="4341339"/>
            <a:ext cx="2257060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88394D-02A8-CA4F-A74F-3E0484A7F85D}"/>
              </a:ext>
            </a:extLst>
          </p:cNvPr>
          <p:cNvSpPr/>
          <p:nvPr userDrawn="1"/>
        </p:nvSpPr>
        <p:spPr>
          <a:xfrm>
            <a:off x="4347509" y="2626995"/>
            <a:ext cx="2104087" cy="1576485"/>
          </a:xfrm>
          <a:prstGeom prst="rect">
            <a:avLst/>
          </a:prstGeom>
          <a:solidFill>
            <a:srgbClr val="CCC2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9A80B0-F98D-464B-A4EB-DAAC9960003F}"/>
              </a:ext>
            </a:extLst>
          </p:cNvPr>
          <p:cNvSpPr/>
          <p:nvPr userDrawn="1"/>
        </p:nvSpPr>
        <p:spPr>
          <a:xfrm>
            <a:off x="503518" y="1922587"/>
            <a:ext cx="3709667" cy="2280893"/>
          </a:xfrm>
          <a:prstGeom prst="rect">
            <a:avLst/>
          </a:prstGeom>
          <a:solidFill>
            <a:srgbClr val="007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62471D-512A-5D4E-AD63-EB9344E14C85}"/>
              </a:ext>
            </a:extLst>
          </p:cNvPr>
          <p:cNvSpPr/>
          <p:nvPr userDrawn="1"/>
        </p:nvSpPr>
        <p:spPr>
          <a:xfrm>
            <a:off x="2895103" y="4341340"/>
            <a:ext cx="4813786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4656B-682A-AA4B-8564-1F1E1F470137}"/>
              </a:ext>
            </a:extLst>
          </p:cNvPr>
          <p:cNvSpPr/>
          <p:nvPr userDrawn="1"/>
        </p:nvSpPr>
        <p:spPr>
          <a:xfrm>
            <a:off x="6585920" y="1922587"/>
            <a:ext cx="3709666" cy="2280897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3F1C271-55F1-3343-9489-2B466A4B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6CB739-4F2E-EB40-9AB4-A2B68802E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06BE4F-DDDA-1741-B14E-CA96327C60F4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2E27F-B556-7A4D-958E-669FF0493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6028" y="6027714"/>
            <a:ext cx="2001610" cy="5528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2FE139-1C95-6D4E-8696-4D8DE804C3F2}"/>
              </a:ext>
            </a:extLst>
          </p:cNvPr>
          <p:cNvSpPr/>
          <p:nvPr userDrawn="1"/>
        </p:nvSpPr>
        <p:spPr>
          <a:xfrm>
            <a:off x="460252" y="2020193"/>
            <a:ext cx="783613" cy="18811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BC8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1583C-FC04-CB40-913A-23D0EA118801}"/>
              </a:ext>
            </a:extLst>
          </p:cNvPr>
          <p:cNvSpPr/>
          <p:nvPr userDrawn="1"/>
        </p:nvSpPr>
        <p:spPr>
          <a:xfrm>
            <a:off x="460252" y="4058017"/>
            <a:ext cx="783613" cy="783614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B11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EEFDCE-03DF-9D47-91A2-96A3C7D88B1D}"/>
              </a:ext>
            </a:extLst>
          </p:cNvPr>
          <p:cNvSpPr/>
          <p:nvPr userDrawn="1"/>
        </p:nvSpPr>
        <p:spPr>
          <a:xfrm>
            <a:off x="10948135" y="2016369"/>
            <a:ext cx="783613" cy="2825262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B11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14A91-FDF6-2943-B386-776E1C90F29F}"/>
              </a:ext>
            </a:extLst>
          </p:cNvPr>
          <p:cNvSpPr/>
          <p:nvPr userDrawn="1"/>
        </p:nvSpPr>
        <p:spPr>
          <a:xfrm>
            <a:off x="1389326" y="2016369"/>
            <a:ext cx="9400811" cy="282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7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A04CE1-43CF-204D-9093-587FFF6E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863" y="2352807"/>
            <a:ext cx="9388274" cy="2055399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rgbClr val="0016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21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E3D3-71A2-5A4F-8165-057F8919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7000"/>
            <a:ext cx="11277600" cy="916609"/>
          </a:xfrm>
        </p:spPr>
        <p:txBody>
          <a:bodyPr lIns="0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894F-9A26-4745-9C9F-A876D4CA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3443"/>
            <a:ext cx="11277600" cy="4938088"/>
          </a:xfrm>
        </p:spPr>
        <p:txBody>
          <a:bodyPr/>
          <a:lstStyle>
            <a:lvl2pPr>
              <a:buClr>
                <a:srgbClr val="EEB111"/>
              </a:buClr>
              <a:defRPr/>
            </a:lvl2pPr>
            <a:lvl3pPr>
              <a:buClr>
                <a:srgbClr val="001647"/>
              </a:buClr>
              <a:defRPr/>
            </a:lvl3pPr>
            <a:lvl4pPr>
              <a:buClr>
                <a:srgbClr val="EEB111"/>
              </a:buClr>
              <a:defRPr/>
            </a:lvl4pPr>
            <a:lvl5pPr>
              <a:buClr>
                <a:srgbClr val="001647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11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1E76A-21C1-8046-95B1-19A74759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5338"/>
            <a:ext cx="11277598" cy="4302370"/>
          </a:xfrm>
          <a:prstGeom prst="roundRect">
            <a:avLst>
              <a:gd name="adj" fmla="val 11069"/>
            </a:avLst>
          </a:prstGeom>
          <a:solidFill>
            <a:srgbClr val="CCC2BD">
              <a:alpha val="30000"/>
            </a:srgbClr>
          </a:solidFill>
        </p:spPr>
        <p:txBody>
          <a:bodyPr lIns="91440" tIns="91440" rIns="91440" bIns="91440"/>
          <a:lstStyle>
            <a:lvl1pPr marL="171450" indent="-171450">
              <a:buClr>
                <a:srgbClr val="15396C"/>
              </a:buClr>
              <a:tabLst/>
              <a:defRPr sz="2000"/>
            </a:lvl1pPr>
            <a:lvl2pPr marL="403225" indent="-173038">
              <a:buClr>
                <a:srgbClr val="F1B01F"/>
              </a:buClr>
              <a:buFont typeface="Arial" charset="0"/>
              <a:buChar char="•"/>
              <a:tabLst/>
              <a:defRPr sz="2000"/>
            </a:lvl2pPr>
            <a:lvl3pPr marL="635000" indent="-176213">
              <a:buClr>
                <a:srgbClr val="15396C"/>
              </a:buClr>
              <a:tabLst/>
              <a:defRPr sz="2000"/>
            </a:lvl3pPr>
            <a:lvl4pPr marL="858838" indent="-171450">
              <a:buClr>
                <a:srgbClr val="F1B01F"/>
              </a:buClr>
              <a:buFont typeface="Arial" charset="0"/>
              <a:buChar char="•"/>
              <a:tabLst/>
              <a:defRPr sz="2000"/>
            </a:lvl4pPr>
            <a:lvl5pPr marL="1090613" indent="-173038">
              <a:buClr>
                <a:srgbClr val="15396C"/>
              </a:buClr>
              <a:buFont typeface="Arial" charset="0"/>
              <a:buChar char="•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7FA3D55-2508-1044-808E-332D169BD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450" y="1515774"/>
            <a:ext cx="11277600" cy="399930"/>
          </a:xfrm>
        </p:spPr>
        <p:txBody>
          <a:bodyPr/>
          <a:lstStyle>
            <a:lvl1pPr marL="0" indent="0" algn="r">
              <a:buNone/>
              <a:defRPr sz="2000" i="1"/>
            </a:lvl1pPr>
            <a:lvl2pPr marL="230187" indent="0" algn="r">
              <a:buNone/>
              <a:defRPr sz="2000" i="1"/>
            </a:lvl2pPr>
            <a:lvl3pPr marL="458787" indent="0" algn="r">
              <a:buNone/>
              <a:defRPr sz="2000" i="1"/>
            </a:lvl3pPr>
            <a:lvl4pPr marL="687388" indent="0" algn="r">
              <a:buNone/>
              <a:defRPr sz="2000" i="1"/>
            </a:lvl4pPr>
            <a:lvl5pPr marL="919163" indent="0" algn="r">
              <a:buNone/>
              <a:defRPr sz="20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E3D3-71A2-5A4F-8165-057F8919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7000"/>
            <a:ext cx="11277600" cy="916609"/>
          </a:xfrm>
        </p:spPr>
        <p:txBody>
          <a:bodyPr lIns="0"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5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3467E3-CFC5-0E43-9BB1-2425FADC65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US DOT FMCSA logo">
            <a:extLst>
              <a:ext uri="{FF2B5EF4-FFF2-40B4-BE49-F238E27FC236}">
                <a16:creationId xmlns:a16="http://schemas.microsoft.com/office/drawing/2014/main" id="{F377FF18-0CE1-0E41-8A1C-22DE46C83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028" y="6030180"/>
            <a:ext cx="1992085" cy="5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60EA-5285-44FD-9BFC-56405325F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72007-4F31-4CD1-92EE-6A02B8AE2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1E802-DAB3-4CB2-80E0-E94593BF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9FC-616B-49E8-A357-C90F563153D4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AFE13-8880-4C55-BD96-C7890C9A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AE6A1-B309-4DA1-B9CE-11BABE51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F0D-C257-4424-86ED-AAD584177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3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A50C1-1106-9441-8A8F-B8F35F17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4625"/>
            <a:ext cx="11277601" cy="868984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93E2E-96D7-A64C-8153-9475D6B3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3441"/>
            <a:ext cx="11277600" cy="487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0D2D-261A-8C4B-BD78-A6F2C67E3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B9E95-7467-304E-9F41-84779381ADD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0A7EA4-4FDB-B140-A016-F68C59ED3BF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080732"/>
            <a:ext cx="11277600" cy="0"/>
          </a:xfrm>
          <a:prstGeom prst="line">
            <a:avLst/>
          </a:prstGeom>
          <a:ln w="63500" cmpd="sng">
            <a:solidFill>
              <a:srgbClr val="F1B0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7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6" r:id="rId3"/>
    <p:sldLayoutId id="2147483665" r:id="rId4"/>
    <p:sldLayoutId id="2147483664" r:id="rId5"/>
    <p:sldLayoutId id="2147483650" r:id="rId6"/>
    <p:sldLayoutId id="2147483661" r:id="rId7"/>
    <p:sldLayoutId id="2147483655" r:id="rId8"/>
    <p:sldLayoutId id="2147483668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1647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647"/>
        </a:buClr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tions.gov/docket/FMCSA-2022-0003" TargetMode="External"/><Relationship Id="rId2" Type="http://schemas.openxmlformats.org/officeDocument/2006/relationships/hyperlink" Target="https://events.gcc.teams.microsoft.com/&#8203;event/&#8203;6d8b1246-2138-4ba9-821c-e926441fd2e1@c4cd245b-44f0-4395-a1aa-3848d258f78b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egulations.gov/docket/FMCSA-2023-0115/document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428B348-100A-5048-BE50-9A6EAD00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4" y="459265"/>
            <a:ext cx="8413585" cy="639079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Federal Motor Carrier Safety Administration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C65302-BBD8-EA4D-A006-548D720A2C21}"/>
              </a:ext>
            </a:extLst>
          </p:cNvPr>
          <p:cNvSpPr txBox="1"/>
          <p:nvPr/>
        </p:nvSpPr>
        <p:spPr>
          <a:xfrm>
            <a:off x="503521" y="1097744"/>
            <a:ext cx="7951306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 Carrier Safety Division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EFE661-D55D-2F49-8D63-937A0D985663}"/>
              </a:ext>
            </a:extLst>
          </p:cNvPr>
          <p:cNvSpPr/>
          <p:nvPr/>
        </p:nvSpPr>
        <p:spPr>
          <a:xfrm>
            <a:off x="13802741" y="-334837"/>
            <a:ext cx="84899" cy="669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afety inspector kneeling and inspecting parked motorcoach wheel, with motorcoach operator standing in background.">
            <a:extLst>
              <a:ext uri="{FF2B5EF4-FFF2-40B4-BE49-F238E27FC236}">
                <a16:creationId xmlns:a16="http://schemas.microsoft.com/office/drawing/2014/main" id="{7CB85840-23FE-7B41-A0AC-43EA340AC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18" y="1922241"/>
            <a:ext cx="3699305" cy="2281237"/>
          </a:xfrm>
          <a:prstGeom prst="rect">
            <a:avLst/>
          </a:prstGeom>
        </p:spPr>
      </p:pic>
      <p:pic>
        <p:nvPicPr>
          <p:cNvPr id="10" name="Picture 9" descr="Blue and black motorcoach parked with scenic background.">
            <a:extLst>
              <a:ext uri="{FF2B5EF4-FFF2-40B4-BE49-F238E27FC236}">
                <a16:creationId xmlns:a16="http://schemas.microsoft.com/office/drawing/2014/main" id="{FBC74CF1-8388-AB4C-8A7A-A45A556CDA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102" y="4339961"/>
            <a:ext cx="4807193" cy="2057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BEBC1C-89E4-024D-B396-485B09B002BC}"/>
              </a:ext>
            </a:extLst>
          </p:cNvPr>
          <p:cNvSpPr txBox="1"/>
          <p:nvPr/>
        </p:nvSpPr>
        <p:spPr>
          <a:xfrm>
            <a:off x="2293257" y="-595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Motorcoach operator standing and giving speech to passengers seated in rows.">
            <a:extLst>
              <a:ext uri="{FF2B5EF4-FFF2-40B4-BE49-F238E27FC236}">
                <a16:creationId xmlns:a16="http://schemas.microsoft.com/office/drawing/2014/main" id="{2AFBBF9C-434F-4A07-9969-EEDCE8014E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801" y="1922241"/>
            <a:ext cx="3547400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D7E-15C3-B055-9B39-6B0EB955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FMCSA Passenger Carrier Division</a:t>
            </a:r>
            <a:br>
              <a:rPr lang="en-US" dirty="0"/>
            </a:br>
            <a:r>
              <a:rPr lang="en-US" dirty="0"/>
              <a:t>Field Activities Update</a:t>
            </a:r>
          </a:p>
        </p:txBody>
      </p:sp>
    </p:spTree>
    <p:extLst>
      <p:ext uri="{BB962C8B-B14F-4D97-AF65-F5344CB8AC3E}">
        <p14:creationId xmlns:p14="http://schemas.microsoft.com/office/powerpoint/2010/main" val="28305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0BADFC0-FE6E-C90E-FA3B-3CF3D7B013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00" b="97800" l="7750" r="98750">
                        <a14:foregroundMark x1="11875" y1="8200" x2="13500" y2="10800"/>
                        <a14:foregroundMark x1="16000" y1="7400" x2="17500" y2="8200"/>
                        <a14:foregroundMark x1="10250" y1="24400" x2="8875" y2="32600"/>
                        <a14:foregroundMark x1="8875" y1="32600" x2="9750" y2="49400"/>
                        <a14:foregroundMark x1="10000" y1="50400" x2="10000" y2="51600"/>
                        <a14:foregroundMark x1="50875" y1="96000" x2="50875" y2="96000"/>
                        <a14:foregroundMark x1="47500" y1="90200" x2="46750" y2="87800"/>
                        <a14:foregroundMark x1="46625" y1="86600" x2="46625" y2="86600"/>
                        <a14:foregroundMark x1="88875" y1="34600" x2="95125" y2="17000"/>
                        <a14:foregroundMark x1="71750" y1="34800" x2="71750" y2="34800"/>
                        <a14:foregroundMark x1="14625" y1="85800" x2="16125" y2="81400"/>
                        <a14:foregroundMark x1="36000" y1="96400" x2="36000" y2="95600"/>
                        <a14:foregroundMark x1="34625" y1="91800" x2="34500" y2="91600"/>
                        <a14:foregroundMark x1="33250" y1="90600" x2="33250" y2="90600"/>
                        <a14:foregroundMark x1="33250" y1="90600" x2="32750" y2="90200"/>
                        <a14:foregroundMark x1="31250" y1="89400" x2="30750" y2="89200"/>
                        <a14:foregroundMark x1="28000" y1="87400" x2="28000" y2="87200"/>
                        <a14:foregroundMark x1="24250" y1="93400" x2="21750" y2="90600"/>
                        <a14:foregroundMark x1="10500" y1="96200" x2="12750" y2="94400"/>
                        <a14:foregroundMark x1="14625" y1="93800" x2="15250" y2="93400"/>
                        <a14:foregroundMark x1="8250" y1="97800" x2="9625" y2="97400"/>
                        <a14:foregroundMark x1="8125" y1="32800" x2="7750" y2="38000"/>
                        <a14:foregroundMark x1="7875" y1="38200" x2="8125" y2="39400"/>
                        <a14:foregroundMark x1="8000" y1="41400" x2="8000" y2="41400"/>
                        <a14:foregroundMark x1="44625" y1="69200" x2="45500" y2="69200"/>
                        <a14:foregroundMark x1="90750" y1="37200" x2="91875" y2="36800"/>
                        <a14:foregroundMark x1="98750" y1="27600" x2="98750" y2="27600"/>
                        <a14:foregroundMark x1="80625" y1="26800" x2="80625" y2="26800"/>
                        <a14:foregroundMark x1="75250" y1="27600" x2="75250" y2="27600"/>
                        <a14:foregroundMark x1="82375" y1="23400" x2="82375" y2="23400"/>
                        <a14:backgroundMark x1="79750" y1="25400" x2="79750" y2="25400"/>
                        <a14:backgroundMark x1="79750" y1="24400" x2="79750" y2="24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199" y="643621"/>
            <a:ext cx="9818702" cy="613668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F2C2C96-3D74-46F5-979E-1BC0D6A4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Passenger Carrier Field Activities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FD1B47-DD69-4477-96B1-46D1D8E9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Passenger Technical Advisory Group (PTAG) has been revitalized recently</a:t>
            </a:r>
            <a:r>
              <a:rPr lang="en-US" sz="3200" dirty="0">
                <a:latin typeface="+mn-lt"/>
              </a:rPr>
              <a:t>:  </a:t>
            </a:r>
          </a:p>
          <a:p>
            <a:pPr>
              <a:spcBef>
                <a:spcPts val="600"/>
              </a:spcBef>
            </a:pPr>
            <a:endParaRPr lang="en-US" sz="1200" dirty="0">
              <a:latin typeface="+mn-lt"/>
            </a:endParaRPr>
          </a:p>
          <a:p>
            <a:pPr lvl="1">
              <a:spcBef>
                <a:spcPts val="600"/>
              </a:spcBef>
            </a:pPr>
            <a:endParaRPr lang="en-US" sz="800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+mn-lt"/>
                <a:cs typeface="Arial"/>
              </a:rPr>
              <a:t>There will likely be more collective inspections events in the near future.</a:t>
            </a:r>
          </a:p>
          <a:p>
            <a:pPr lvl="1">
              <a:spcBef>
                <a:spcPts val="600"/>
              </a:spcBef>
            </a:pPr>
            <a:endParaRPr lang="en-US" sz="800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+mn-lt"/>
                <a:cs typeface="Arial"/>
              </a:rPr>
              <a:t>Focus on Level I destination inspections, when practicable.</a:t>
            </a:r>
          </a:p>
          <a:p>
            <a:pPr lvl="1">
              <a:spcBef>
                <a:spcPts val="600"/>
              </a:spcBef>
            </a:pPr>
            <a:endParaRPr lang="en-US" sz="800" dirty="0">
              <a:latin typeface="+mn-lt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+mn-lt"/>
                <a:cs typeface="Arial"/>
              </a:rPr>
              <a:t>High-profile special events having an abundance of commercial passenger vehicle traffic.</a:t>
            </a:r>
          </a:p>
          <a:p>
            <a:pPr lvl="1">
              <a:spcBef>
                <a:spcPts val="600"/>
              </a:spcBef>
            </a:pPr>
            <a:endParaRPr lang="en-US" sz="800" dirty="0">
              <a:latin typeface="+mn-lt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+mn-lt"/>
                <a:cs typeface="Arial"/>
              </a:rPr>
              <a:t>Details to follow at a later date.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C38C75-50FF-D72E-E270-D6A756BA0CD7}"/>
              </a:ext>
            </a:extLst>
          </p:cNvPr>
          <p:cNvSpPr/>
          <p:nvPr/>
        </p:nvSpPr>
        <p:spPr>
          <a:xfrm>
            <a:off x="0" y="6456218"/>
            <a:ext cx="12192000" cy="401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B402E-8993-04F2-58D3-15D3146407C0}"/>
              </a:ext>
            </a:extLst>
          </p:cNvPr>
          <p:cNvGrpSpPr/>
          <p:nvPr/>
        </p:nvGrpSpPr>
        <p:grpSpPr>
          <a:xfrm>
            <a:off x="0" y="6579419"/>
            <a:ext cx="12192000" cy="401782"/>
            <a:chOff x="15240" y="6456218"/>
            <a:chExt cx="12192000" cy="40178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C4FAAC-3707-125A-1715-E9238C3B9AF6}"/>
                </a:ext>
              </a:extLst>
            </p:cNvPr>
            <p:cNvGrpSpPr/>
            <p:nvPr/>
          </p:nvGrpSpPr>
          <p:grpSpPr>
            <a:xfrm>
              <a:off x="15240" y="6456218"/>
              <a:ext cx="12192000" cy="401782"/>
              <a:chOff x="15240" y="6456218"/>
              <a:chExt cx="12192000" cy="40178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94C075-3EAB-C6C0-4F25-401816A153AA}"/>
                  </a:ext>
                </a:extLst>
              </p:cNvPr>
              <p:cNvSpPr/>
              <p:nvPr/>
            </p:nvSpPr>
            <p:spPr>
              <a:xfrm>
                <a:off x="15240" y="6456218"/>
                <a:ext cx="12192000" cy="4017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900" dirty="0"/>
                  <a:t>                                                                                 			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E60E5B-020A-EC6C-E672-7BADBF6EE542}"/>
                  </a:ext>
                </a:extLst>
              </p:cNvPr>
              <p:cNvSpPr txBox="1"/>
              <p:nvPr/>
            </p:nvSpPr>
            <p:spPr>
              <a:xfrm>
                <a:off x="10261600" y="6503220"/>
                <a:ext cx="1930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Federal Motor Carrier Safety Administration</a:t>
                </a:r>
              </a:p>
              <a:p>
                <a:r>
                  <a:rPr lang="en-US" sz="700" dirty="0">
                    <a:solidFill>
                      <a:schemeClr val="bg1"/>
                    </a:solidFill>
                  </a:rPr>
                  <a:t>Passenger Carrier Safety Division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F04512A-7804-48BC-D81A-669F16CB6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73" y="6533700"/>
                <a:ext cx="2006703" cy="273064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9AB8D1-99E8-EF92-9B89-12842F427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2627" y="6533700"/>
              <a:ext cx="278973" cy="29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9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76E0F0-874A-4F0B-A5F1-4F9EC7F10320}"/>
              </a:ext>
            </a:extLst>
          </p:cNvPr>
          <p:cNvSpPr/>
          <p:nvPr/>
        </p:nvSpPr>
        <p:spPr>
          <a:xfrm>
            <a:off x="429769" y="338435"/>
            <a:ext cx="11305032" cy="78021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1647"/>
                </a:solidFill>
              </a:rPr>
              <a:t>Safety Briefing Reminder</a:t>
            </a:r>
          </a:p>
          <a:p>
            <a:endParaRPr lang="en-US" sz="2400" b="1" dirty="0">
              <a:solidFill>
                <a:srgbClr val="001647"/>
              </a:solidFill>
            </a:endParaRPr>
          </a:p>
          <a:p>
            <a:endParaRPr lang="en-US" sz="2000" dirty="0">
              <a:solidFill>
                <a:srgbClr val="001647"/>
              </a:solidFill>
            </a:endParaRPr>
          </a:p>
          <a:p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Reminding passengers to fasten their seatbelts and information about where the emergency exits are located and how to operate them saves lives. 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Please encourage your drivers to conduct safety briefings.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lvl="2"/>
            <a:endParaRPr lang="en-US" sz="2800" dirty="0">
              <a:solidFill>
                <a:srgbClr val="001647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9B3455-17F3-41B9-492E-46AF45908374}"/>
              </a:ext>
            </a:extLst>
          </p:cNvPr>
          <p:cNvGrpSpPr/>
          <p:nvPr/>
        </p:nvGrpSpPr>
        <p:grpSpPr>
          <a:xfrm>
            <a:off x="0" y="6456218"/>
            <a:ext cx="12192000" cy="401782"/>
            <a:chOff x="15240" y="6456218"/>
            <a:chExt cx="12192000" cy="4017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65F16C-5866-EA1D-7B19-96E09DC433E2}"/>
                </a:ext>
              </a:extLst>
            </p:cNvPr>
            <p:cNvGrpSpPr/>
            <p:nvPr/>
          </p:nvGrpSpPr>
          <p:grpSpPr>
            <a:xfrm>
              <a:off x="15240" y="6456218"/>
              <a:ext cx="12192000" cy="401782"/>
              <a:chOff x="15240" y="6456218"/>
              <a:chExt cx="12192000" cy="40178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E1134-15ED-F552-564A-8935FAEBE72A}"/>
                  </a:ext>
                </a:extLst>
              </p:cNvPr>
              <p:cNvSpPr/>
              <p:nvPr/>
            </p:nvSpPr>
            <p:spPr>
              <a:xfrm>
                <a:off x="15240" y="6456218"/>
                <a:ext cx="12192000" cy="4017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900" dirty="0"/>
                  <a:t>                                                                                 			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167F8F-4843-4CCF-1A88-4F02E0F97344}"/>
                  </a:ext>
                </a:extLst>
              </p:cNvPr>
              <p:cNvSpPr txBox="1"/>
              <p:nvPr/>
            </p:nvSpPr>
            <p:spPr>
              <a:xfrm>
                <a:off x="10261600" y="6503220"/>
                <a:ext cx="1930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Federal Motor Carrier Safety Administration</a:t>
                </a:r>
              </a:p>
              <a:p>
                <a:r>
                  <a:rPr lang="en-US" sz="700" dirty="0">
                    <a:solidFill>
                      <a:schemeClr val="bg1"/>
                    </a:solidFill>
                  </a:rPr>
                  <a:t>Passenger Carrier Safety Division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6E3BC0C-843F-A194-F067-C8B8DFC5A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273" y="6533700"/>
                <a:ext cx="2006703" cy="273064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906C5C-EA17-1CE3-932E-54DFD57E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2627" y="6533700"/>
              <a:ext cx="278973" cy="29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13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50D3-F553-48D6-A766-16BFA68E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62" y="785141"/>
            <a:ext cx="11546875" cy="4397413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 INFO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Arial"/>
                <a:cs typeface="Arial"/>
              </a:rPr>
              <a:t>clifton.willey@dot.gov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/>
            </a:br>
            <a:r>
              <a:rPr lang="en-US" dirty="0">
                <a:latin typeface="Arial"/>
                <a:cs typeface="Arial"/>
              </a:rPr>
              <a:t>MCSEP@dot.gov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96490-4E53-4F7C-97C1-45CA16828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86CF8-FB1B-D6EE-3D61-C4E2DA2C79C2}"/>
              </a:ext>
            </a:extLst>
          </p:cNvPr>
          <p:cNvSpPr/>
          <p:nvPr/>
        </p:nvSpPr>
        <p:spPr>
          <a:xfrm>
            <a:off x="-1" y="6019060"/>
            <a:ext cx="12192000" cy="838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C36EF5-0006-CB3A-6D34-43177130F3CC}"/>
              </a:ext>
            </a:extLst>
          </p:cNvPr>
          <p:cNvGrpSpPr/>
          <p:nvPr/>
        </p:nvGrpSpPr>
        <p:grpSpPr>
          <a:xfrm>
            <a:off x="-1" y="6471150"/>
            <a:ext cx="12192000" cy="401782"/>
            <a:chOff x="15240" y="6456218"/>
            <a:chExt cx="12192000" cy="4017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F79BAB6-9A52-9A27-D882-FF4356C2770B}"/>
                </a:ext>
              </a:extLst>
            </p:cNvPr>
            <p:cNvGrpSpPr/>
            <p:nvPr/>
          </p:nvGrpSpPr>
          <p:grpSpPr>
            <a:xfrm>
              <a:off x="15240" y="6456218"/>
              <a:ext cx="12192000" cy="401782"/>
              <a:chOff x="15240" y="6456218"/>
              <a:chExt cx="12192000" cy="40178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83D593-CF60-9CC0-F13D-E6BD6CE5933A}"/>
                  </a:ext>
                </a:extLst>
              </p:cNvPr>
              <p:cNvSpPr/>
              <p:nvPr/>
            </p:nvSpPr>
            <p:spPr>
              <a:xfrm>
                <a:off x="15240" y="6456218"/>
                <a:ext cx="12192000" cy="40178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900" dirty="0"/>
                  <a:t>                                                                                 			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2012EB-871F-6A3F-47AD-D9CD85C3EF0A}"/>
                  </a:ext>
                </a:extLst>
              </p:cNvPr>
              <p:cNvSpPr txBox="1"/>
              <p:nvPr/>
            </p:nvSpPr>
            <p:spPr>
              <a:xfrm>
                <a:off x="10261600" y="6503220"/>
                <a:ext cx="19304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Federal Motor Carrier Safety Administration</a:t>
                </a:r>
              </a:p>
              <a:p>
                <a:r>
                  <a:rPr lang="en-US" sz="700" dirty="0">
                    <a:solidFill>
                      <a:schemeClr val="bg1"/>
                    </a:solidFill>
                  </a:rPr>
                  <a:t>Passenger Carrier Safety Division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347326E-8DEF-4CF6-4C35-4E4C3A9C2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273" y="6533700"/>
                <a:ext cx="2006703" cy="27306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FEB6A7-880E-E9DE-DE49-FD8355B4D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2627" y="6533700"/>
              <a:ext cx="278973" cy="298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5702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08D43A-CD7F-421D-9D78-0BCA38ED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863" y="2048007"/>
            <a:ext cx="9388274" cy="194792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br>
              <a:rPr lang="en-US" sz="31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Bus Industry Safety Council</a:t>
            </a:r>
            <a:br>
              <a:rPr lang="en-US" dirty="0"/>
            </a:br>
            <a:r>
              <a:rPr lang="en-US" sz="900" dirty="0">
                <a:solidFill>
                  <a:schemeClr val="bg1"/>
                </a:solidFill>
              </a:rPr>
              <a:t>a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FMCSA Update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July</a:t>
            </a:r>
            <a:r>
              <a:rPr lang="en-US" sz="4000" dirty="0">
                <a:latin typeface="Arial"/>
                <a:cs typeface="Arial"/>
              </a:rPr>
              <a:t> 2024</a:t>
            </a:r>
            <a:br>
              <a:rPr lang="en-US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Passenger Carrier Safety Division</a:t>
            </a:r>
          </a:p>
        </p:txBody>
      </p:sp>
    </p:spTree>
    <p:extLst>
      <p:ext uri="{BB962C8B-B14F-4D97-AF65-F5344CB8AC3E}">
        <p14:creationId xmlns:p14="http://schemas.microsoft.com/office/powerpoint/2010/main" val="1707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76E0F0-874A-4F0B-A5F1-4F9EC7F10320}"/>
              </a:ext>
            </a:extLst>
          </p:cNvPr>
          <p:cNvSpPr/>
          <p:nvPr/>
        </p:nvSpPr>
        <p:spPr>
          <a:xfrm>
            <a:off x="429769" y="338435"/>
            <a:ext cx="11305032" cy="83561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1647"/>
                </a:solidFill>
              </a:rPr>
              <a:t>Agenda</a:t>
            </a:r>
          </a:p>
          <a:p>
            <a:endParaRPr lang="en-US" sz="2400" b="1" dirty="0">
              <a:solidFill>
                <a:srgbClr val="001647"/>
              </a:solidFill>
            </a:endParaRPr>
          </a:p>
          <a:p>
            <a:endParaRPr lang="en-US" sz="2000" dirty="0">
              <a:solidFill>
                <a:srgbClr val="001647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Regulatory Updates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Passenger Division Personnel Update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Field Activities Update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01647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lvl="2"/>
            <a:endParaRPr lang="en-US" sz="2800" dirty="0">
              <a:solidFill>
                <a:srgbClr val="001647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9B3455-17F3-41B9-492E-46AF45908374}"/>
              </a:ext>
            </a:extLst>
          </p:cNvPr>
          <p:cNvGrpSpPr/>
          <p:nvPr/>
        </p:nvGrpSpPr>
        <p:grpSpPr>
          <a:xfrm>
            <a:off x="0" y="6456218"/>
            <a:ext cx="12192000" cy="401782"/>
            <a:chOff x="15240" y="6456218"/>
            <a:chExt cx="12192000" cy="4017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65F16C-5866-EA1D-7B19-96E09DC433E2}"/>
                </a:ext>
              </a:extLst>
            </p:cNvPr>
            <p:cNvGrpSpPr/>
            <p:nvPr/>
          </p:nvGrpSpPr>
          <p:grpSpPr>
            <a:xfrm>
              <a:off x="15240" y="6456218"/>
              <a:ext cx="12192000" cy="401782"/>
              <a:chOff x="15240" y="6456218"/>
              <a:chExt cx="12192000" cy="40178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E1134-15ED-F552-564A-8935FAEBE72A}"/>
                  </a:ext>
                </a:extLst>
              </p:cNvPr>
              <p:cNvSpPr/>
              <p:nvPr/>
            </p:nvSpPr>
            <p:spPr>
              <a:xfrm>
                <a:off x="15240" y="6456218"/>
                <a:ext cx="12192000" cy="4017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900" dirty="0"/>
                  <a:t>                                                                                 			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167F8F-4843-4CCF-1A88-4F02E0F97344}"/>
                  </a:ext>
                </a:extLst>
              </p:cNvPr>
              <p:cNvSpPr txBox="1"/>
              <p:nvPr/>
            </p:nvSpPr>
            <p:spPr>
              <a:xfrm>
                <a:off x="10261600" y="6503220"/>
                <a:ext cx="1930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Federal Motor Carrier Safety Administration</a:t>
                </a:r>
              </a:p>
              <a:p>
                <a:r>
                  <a:rPr lang="en-US" sz="700" dirty="0">
                    <a:solidFill>
                      <a:schemeClr val="bg1"/>
                    </a:solidFill>
                  </a:rPr>
                  <a:t>Passenger Carrier Safety Division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6E3BC0C-843F-A194-F067-C8B8DFC5A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273" y="6533700"/>
                <a:ext cx="2006703" cy="273064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906C5C-EA17-1CE3-932E-54DFD57E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2627" y="6533700"/>
              <a:ext cx="278973" cy="29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50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D7E-15C3-B055-9B39-6B0EB955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Update</a:t>
            </a:r>
          </a:p>
        </p:txBody>
      </p:sp>
    </p:spTree>
    <p:extLst>
      <p:ext uri="{BB962C8B-B14F-4D97-AF65-F5344CB8AC3E}">
        <p14:creationId xmlns:p14="http://schemas.microsoft.com/office/powerpoint/2010/main" val="17758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76E0F0-874A-4F0B-A5F1-4F9EC7F10320}"/>
              </a:ext>
            </a:extLst>
          </p:cNvPr>
          <p:cNvSpPr/>
          <p:nvPr/>
        </p:nvSpPr>
        <p:spPr>
          <a:xfrm>
            <a:off x="429769" y="338435"/>
            <a:ext cx="11305032" cy="79098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1647"/>
                </a:solidFill>
              </a:rPr>
              <a:t>Safety Fitness Determinations - Virtual Public Listening Sessions</a:t>
            </a:r>
          </a:p>
          <a:p>
            <a:endParaRPr lang="en-US" sz="2400" b="1" dirty="0">
              <a:solidFill>
                <a:srgbClr val="001647"/>
              </a:solidFill>
            </a:endParaRPr>
          </a:p>
          <a:p>
            <a:endParaRPr lang="en-US" sz="2000" dirty="0">
              <a:solidFill>
                <a:srgbClr val="00164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001647"/>
                </a:solidFill>
                <a:effectLst/>
              </a:rPr>
              <a:t>FMCSA is hosting one more virtual listening session pertaining to the current Safety Fitness Determination and Safety Measurement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164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 next virtual public listening session will be held on Wednesday, July 31, 2024, from 2:00 p.m. to 3:30 p.m. ET. A copy of the agenda will be available in advance of the session at </a:t>
            </a:r>
            <a:r>
              <a:rPr lang="en-US" sz="2800" i="1" dirty="0">
                <a:hlinkClick r:id="rId2"/>
              </a:rPr>
              <a:t>https://events.gcc.teams.microsoft.com/​event/​6d8b1246-2138-4ba9-821c-e926441fd2e1@c4cd245b-44f0-4395-a1aa-3848d258f78b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 virtual sessions will allow members of the public to make brief statements to the panel. FMCSA will also accept written comments to the docket through August 7, 2024. </a:t>
            </a:r>
            <a:r>
              <a:rPr lang="en-US" sz="2800" dirty="0">
                <a:hlinkClick r:id="rId3"/>
              </a:rPr>
              <a:t>http://www.regulations.gov/docket/FMCSA-2022-0003</a:t>
            </a:r>
            <a:r>
              <a:rPr lang="en-US" sz="2800" dirty="0"/>
              <a:t> </a:t>
            </a:r>
            <a:endParaRPr lang="en-US" sz="2800" dirty="0">
              <a:solidFill>
                <a:srgbClr val="001647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001647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lvl="2"/>
            <a:endParaRPr lang="en-US" sz="2800" dirty="0">
              <a:solidFill>
                <a:srgbClr val="001647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9B3455-17F3-41B9-492E-46AF45908374}"/>
              </a:ext>
            </a:extLst>
          </p:cNvPr>
          <p:cNvGrpSpPr/>
          <p:nvPr/>
        </p:nvGrpSpPr>
        <p:grpSpPr>
          <a:xfrm>
            <a:off x="0" y="6456218"/>
            <a:ext cx="12192000" cy="401782"/>
            <a:chOff x="15240" y="6456218"/>
            <a:chExt cx="12192000" cy="4017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65F16C-5866-EA1D-7B19-96E09DC433E2}"/>
                </a:ext>
              </a:extLst>
            </p:cNvPr>
            <p:cNvGrpSpPr/>
            <p:nvPr/>
          </p:nvGrpSpPr>
          <p:grpSpPr>
            <a:xfrm>
              <a:off x="15240" y="6456218"/>
              <a:ext cx="12192000" cy="401782"/>
              <a:chOff x="15240" y="6456218"/>
              <a:chExt cx="12192000" cy="40178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E1134-15ED-F552-564A-8935FAEBE72A}"/>
                  </a:ext>
                </a:extLst>
              </p:cNvPr>
              <p:cNvSpPr/>
              <p:nvPr/>
            </p:nvSpPr>
            <p:spPr>
              <a:xfrm>
                <a:off x="15240" y="6456218"/>
                <a:ext cx="12192000" cy="4017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900" dirty="0"/>
                  <a:t>                                                                                 			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167F8F-4843-4CCF-1A88-4F02E0F97344}"/>
                  </a:ext>
                </a:extLst>
              </p:cNvPr>
              <p:cNvSpPr txBox="1"/>
              <p:nvPr/>
            </p:nvSpPr>
            <p:spPr>
              <a:xfrm>
                <a:off x="10261600" y="6503220"/>
                <a:ext cx="1930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Federal Motor Carrier Safety Administration</a:t>
                </a:r>
              </a:p>
              <a:p>
                <a:r>
                  <a:rPr lang="en-US" sz="700" dirty="0">
                    <a:solidFill>
                      <a:schemeClr val="bg1"/>
                    </a:solidFill>
                  </a:rPr>
                  <a:t>Passenger Carrier Safety Division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6E3BC0C-843F-A194-F067-C8B8DFC5A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73" y="6533700"/>
                <a:ext cx="2006703" cy="273064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906C5C-EA17-1CE3-932E-54DFD57E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2627" y="6533700"/>
              <a:ext cx="278973" cy="29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0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76E0F0-874A-4F0B-A5F1-4F9EC7F10320}"/>
              </a:ext>
            </a:extLst>
          </p:cNvPr>
          <p:cNvSpPr/>
          <p:nvPr/>
        </p:nvSpPr>
        <p:spPr>
          <a:xfrm>
            <a:off x="429769" y="338435"/>
            <a:ext cx="11305032" cy="80329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1647"/>
                </a:solidFill>
              </a:rPr>
              <a:t>NPRM – Docket No. FMCSA-2023-0115 – CDL Requirements</a:t>
            </a:r>
          </a:p>
          <a:p>
            <a:endParaRPr lang="en-US" sz="2400" b="1" dirty="0">
              <a:solidFill>
                <a:srgbClr val="001647"/>
              </a:solidFill>
            </a:endParaRPr>
          </a:p>
          <a:p>
            <a:endParaRPr lang="en-US" sz="2000" dirty="0">
              <a:solidFill>
                <a:srgbClr val="00164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001647"/>
                </a:solidFill>
                <a:effectLst/>
              </a:rPr>
              <a:t>Amendments to the Commercial Driver’s License Requirements; Increased Flexibility for Testing and for Drivers After Passing the Skills Test.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164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647"/>
                </a:solidFill>
              </a:rPr>
              <a:t>Includes proposal to remove the requirement CMV drivers must have a passenger (P) endorsement to transport CMV’s designed to carry passengers, including school buses, when the vehicle is being used in a driveaway-towaway operation and the vehicle is not carrying any passengers.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647"/>
                </a:solidFill>
              </a:rPr>
              <a:t>Comment period closed April 2</a:t>
            </a:r>
            <a:r>
              <a:rPr lang="en-US" sz="2800" baseline="30000" dirty="0">
                <a:solidFill>
                  <a:srgbClr val="001647"/>
                </a:solidFill>
              </a:rPr>
              <a:t>nd</a:t>
            </a:r>
            <a:r>
              <a:rPr lang="en-US" sz="2800" dirty="0">
                <a:solidFill>
                  <a:srgbClr val="001647"/>
                </a:solidFill>
              </a:rPr>
              <a:t>, 2024.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647"/>
                </a:solidFill>
              </a:rPr>
              <a:t>Visit </a:t>
            </a:r>
            <a:r>
              <a:rPr lang="en-US" sz="2800" i="1" dirty="0">
                <a:hlinkClick r:id="rId2" tooltip="https://www.regulations.gov/docket/fmcsa-2023-0115/document"/>
              </a:rPr>
              <a:t>https://www.regulations.gov/docket/FMCSA-2023-0115/document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  <a:endParaRPr lang="en-US" sz="2800" dirty="0">
              <a:solidFill>
                <a:srgbClr val="001647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001647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lvl="2"/>
            <a:endParaRPr lang="en-US" sz="2800" dirty="0">
              <a:solidFill>
                <a:srgbClr val="001647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9B3455-17F3-41B9-492E-46AF45908374}"/>
              </a:ext>
            </a:extLst>
          </p:cNvPr>
          <p:cNvGrpSpPr/>
          <p:nvPr/>
        </p:nvGrpSpPr>
        <p:grpSpPr>
          <a:xfrm>
            <a:off x="0" y="6456218"/>
            <a:ext cx="12192000" cy="401782"/>
            <a:chOff x="15240" y="6456218"/>
            <a:chExt cx="12192000" cy="4017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65F16C-5866-EA1D-7B19-96E09DC433E2}"/>
                </a:ext>
              </a:extLst>
            </p:cNvPr>
            <p:cNvGrpSpPr/>
            <p:nvPr/>
          </p:nvGrpSpPr>
          <p:grpSpPr>
            <a:xfrm>
              <a:off x="15240" y="6456218"/>
              <a:ext cx="12192000" cy="401782"/>
              <a:chOff x="15240" y="6456218"/>
              <a:chExt cx="12192000" cy="40178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E1134-15ED-F552-564A-8935FAEBE72A}"/>
                  </a:ext>
                </a:extLst>
              </p:cNvPr>
              <p:cNvSpPr/>
              <p:nvPr/>
            </p:nvSpPr>
            <p:spPr>
              <a:xfrm>
                <a:off x="15240" y="6456218"/>
                <a:ext cx="12192000" cy="4017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900" dirty="0"/>
                  <a:t>                                                                                 			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167F8F-4843-4CCF-1A88-4F02E0F97344}"/>
                  </a:ext>
                </a:extLst>
              </p:cNvPr>
              <p:cNvSpPr txBox="1"/>
              <p:nvPr/>
            </p:nvSpPr>
            <p:spPr>
              <a:xfrm>
                <a:off x="10261600" y="6503220"/>
                <a:ext cx="1930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Federal Motor Carrier Safety Administration</a:t>
                </a:r>
              </a:p>
              <a:p>
                <a:r>
                  <a:rPr lang="en-US" sz="700" dirty="0">
                    <a:solidFill>
                      <a:schemeClr val="bg1"/>
                    </a:solidFill>
                  </a:rPr>
                  <a:t>Passenger Carrier Safety Division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6E3BC0C-843F-A194-F067-C8B8DFC5A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73" y="6533700"/>
                <a:ext cx="2006703" cy="273064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906C5C-EA17-1CE3-932E-54DFD57E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2627" y="6533700"/>
              <a:ext cx="278973" cy="29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9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us is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C1C565C1-13D4-D94F-7795-D7F448CF2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7096" r="17428" b="14166"/>
          <a:stretch/>
        </p:blipFill>
        <p:spPr>
          <a:xfrm>
            <a:off x="-23091" y="616687"/>
            <a:ext cx="2387600" cy="5886533"/>
          </a:xfrm>
          <a:prstGeom prst="rect">
            <a:avLst/>
          </a:prstGeom>
        </p:spPr>
      </p:pic>
      <p:pic>
        <p:nvPicPr>
          <p:cNvPr id="20" name="Picture 19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16424B36-9C2B-EFBF-49B1-710C882FDF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3" b="98332" l="9923" r="89820">
                        <a14:foregroundMark x1="63273" y1="5097" x2="63273" y2="5097"/>
                        <a14:foregroundMark x1="68428" y1="17794" x2="69072" y2="1483"/>
                        <a14:foregroundMark x1="57474" y1="65709" x2="59794" y2="98332"/>
                        <a14:foregroundMark x1="69716" y1="97127" x2="69459" y2="13160"/>
                      </a14:backgroundRemoval>
                    </a14:imgEffect>
                  </a14:imgLayer>
                </a14:imgProps>
              </a:ext>
            </a:extLst>
          </a:blip>
          <a:srcRect l="-2831" t="7238" r="44584" b="9136"/>
          <a:stretch/>
        </p:blipFill>
        <p:spPr>
          <a:xfrm>
            <a:off x="8919095" y="1"/>
            <a:ext cx="3272905" cy="6533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60EA85-E193-4D1C-96AC-A214B0070676}"/>
              </a:ext>
            </a:extLst>
          </p:cNvPr>
          <p:cNvSpPr/>
          <p:nvPr/>
        </p:nvSpPr>
        <p:spPr>
          <a:xfrm>
            <a:off x="457200" y="324300"/>
            <a:ext cx="8741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1647"/>
                </a:solidFill>
              </a:rPr>
              <a:t>CMVs equipped with camera-based mirror systems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B52CB2-B903-4594-9FC7-01CAEB8DB9FB}"/>
              </a:ext>
            </a:extLst>
          </p:cNvPr>
          <p:cNvSpPr/>
          <p:nvPr/>
        </p:nvSpPr>
        <p:spPr>
          <a:xfrm>
            <a:off x="457200" y="1428452"/>
            <a:ext cx="113080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FMCSA has granted exemptions to </a:t>
            </a:r>
            <a:r>
              <a:rPr lang="en-US" sz="2800" b="1" dirty="0"/>
              <a:t>393.80(a)</a:t>
            </a:r>
            <a:r>
              <a:rPr lang="en-US" sz="2800" dirty="0"/>
              <a:t>, allowing the use of a camera-based mirror system in lieu of two rear vision mirrors.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These camera-based mirror systems </a:t>
            </a:r>
            <a:r>
              <a:rPr lang="en-US" sz="2800" dirty="0">
                <a:solidFill>
                  <a:srgbClr val="212529"/>
                </a:solidFill>
              </a:rPr>
              <a:t>are</a:t>
            </a:r>
            <a:r>
              <a:rPr lang="en-US" sz="2800" b="0" i="0" dirty="0">
                <a:solidFill>
                  <a:srgbClr val="212529"/>
                </a:solidFill>
                <a:effectLst/>
              </a:rPr>
              <a:t> likely to achieve a level of safety equivalent to or greater than the level of safety provided by the regulation. 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 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algn="ctr"/>
            <a:r>
              <a:rPr lang="en-US" sz="2800" dirty="0"/>
              <a:t>Manufactures granted a FMCSA exemption to 393.80(a) include: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2565F-970E-20BB-C430-498EDD44CFF2}"/>
              </a:ext>
            </a:extLst>
          </p:cNvPr>
          <p:cNvSpPr txBox="1"/>
          <p:nvPr/>
        </p:nvSpPr>
        <p:spPr>
          <a:xfrm>
            <a:off x="2093976" y="4447511"/>
            <a:ext cx="7499604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Vision Systems North America	Exemption Expires – 01/15/2025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Bosch and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Mekra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Lange		Exemption Expires – 09/17/2025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Rosco Vision, Inc.		Exemption Expires – 12/04/2027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Stoneridge, Inc.		Exemption Expires – 02/12/2029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2C396-F3A0-381A-9DE9-D4CEB2B76FFE}"/>
              </a:ext>
            </a:extLst>
          </p:cNvPr>
          <p:cNvSpPr txBox="1"/>
          <p:nvPr/>
        </p:nvSpPr>
        <p:spPr>
          <a:xfrm>
            <a:off x="1944624" y="5835354"/>
            <a:ext cx="830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 Additional manufactures have petitioned FMCSA for exemption.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0BC8F-EB77-223D-9D70-FD9E72777E92}"/>
              </a:ext>
            </a:extLst>
          </p:cNvPr>
          <p:cNvGrpSpPr/>
          <p:nvPr/>
        </p:nvGrpSpPr>
        <p:grpSpPr>
          <a:xfrm>
            <a:off x="0" y="6456218"/>
            <a:ext cx="12192000" cy="401782"/>
            <a:chOff x="15240" y="6456218"/>
            <a:chExt cx="12192000" cy="4017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4669-BEFD-EE23-091B-02CA73E1DBF6}"/>
                </a:ext>
              </a:extLst>
            </p:cNvPr>
            <p:cNvGrpSpPr/>
            <p:nvPr/>
          </p:nvGrpSpPr>
          <p:grpSpPr>
            <a:xfrm>
              <a:off x="15240" y="6456218"/>
              <a:ext cx="12192000" cy="401782"/>
              <a:chOff x="15240" y="6456218"/>
              <a:chExt cx="12192000" cy="40178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764EEF2-233D-DCCB-F89C-06456B691B8E}"/>
                  </a:ext>
                </a:extLst>
              </p:cNvPr>
              <p:cNvSpPr/>
              <p:nvPr/>
            </p:nvSpPr>
            <p:spPr>
              <a:xfrm>
                <a:off x="15240" y="6456218"/>
                <a:ext cx="12192000" cy="4017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900" dirty="0"/>
                  <a:t>                                                                                 			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54B227-6A6F-2024-C617-CD513687B8D9}"/>
                  </a:ext>
                </a:extLst>
              </p:cNvPr>
              <p:cNvSpPr txBox="1"/>
              <p:nvPr/>
            </p:nvSpPr>
            <p:spPr>
              <a:xfrm>
                <a:off x="10261600" y="6503220"/>
                <a:ext cx="1930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Federal Motor Carrier Safety Administration</a:t>
                </a:r>
              </a:p>
              <a:p>
                <a:r>
                  <a:rPr lang="en-US" sz="700" dirty="0">
                    <a:solidFill>
                      <a:schemeClr val="bg1"/>
                    </a:solidFill>
                  </a:rPr>
                  <a:t>Passenger Carrier Safety Division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6D888F-4E1A-EF48-214E-EEEC7F2CB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273" y="6533700"/>
                <a:ext cx="2006703" cy="273064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64A0BC-48F1-47CA-E661-4F50CB4EE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82627" y="6533700"/>
              <a:ext cx="278973" cy="29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92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D7E-15C3-B055-9B39-6B0EB955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FMCSA Passenger Carrier Division</a:t>
            </a:r>
            <a:br>
              <a:rPr lang="en-US" dirty="0"/>
            </a:br>
            <a:r>
              <a:rPr lang="en-US" dirty="0"/>
              <a:t>Personnel Update</a:t>
            </a:r>
          </a:p>
        </p:txBody>
      </p:sp>
    </p:spTree>
    <p:extLst>
      <p:ext uri="{BB962C8B-B14F-4D97-AF65-F5344CB8AC3E}">
        <p14:creationId xmlns:p14="http://schemas.microsoft.com/office/powerpoint/2010/main" val="19691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76E0F0-874A-4F0B-A5F1-4F9EC7F10320}"/>
              </a:ext>
            </a:extLst>
          </p:cNvPr>
          <p:cNvSpPr/>
          <p:nvPr/>
        </p:nvSpPr>
        <p:spPr>
          <a:xfrm>
            <a:off x="396240" y="460355"/>
            <a:ext cx="11541405" cy="37548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1647"/>
                </a:solidFill>
              </a:rPr>
              <a:t>FMCSA – Passenger Carrier Division Personnel </a:t>
            </a:r>
          </a:p>
          <a:p>
            <a:endParaRPr lang="en-US" sz="2800" b="1" dirty="0">
              <a:solidFill>
                <a:srgbClr val="00164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647"/>
                </a:solidFill>
              </a:rPr>
              <a:t>FMCSA is working on getting the Passenger Carrier Division fully staffed following recent retirements.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647"/>
                </a:solidFill>
              </a:rPr>
              <a:t>Staffing will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1647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64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1647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A8A03-16E7-75F4-F5AB-C3D98374241E}"/>
              </a:ext>
            </a:extLst>
          </p:cNvPr>
          <p:cNvSpPr txBox="1"/>
          <p:nvPr/>
        </p:nvSpPr>
        <p:spPr>
          <a:xfrm>
            <a:off x="254354" y="2785924"/>
            <a:ext cx="64512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1647"/>
                </a:solidFill>
              </a:rPr>
              <a:t>Division Chief </a:t>
            </a:r>
          </a:p>
          <a:p>
            <a:pPr lvl="5"/>
            <a:r>
              <a:rPr lang="en-US" sz="2800" b="1" dirty="0">
                <a:solidFill>
                  <a:srgbClr val="001647"/>
                </a:solidFill>
              </a:rPr>
              <a:t>	</a:t>
            </a:r>
            <a:r>
              <a:rPr lang="en-US" sz="2800" dirty="0">
                <a:solidFill>
                  <a:srgbClr val="001647"/>
                </a:solidFill>
              </a:rPr>
              <a:t>– Michael Christopher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1647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1647"/>
                </a:solidFill>
              </a:rPr>
              <a:t>Team Lead </a:t>
            </a:r>
            <a:r>
              <a:rPr lang="en-US" sz="2800" dirty="0">
                <a:solidFill>
                  <a:srgbClr val="001647"/>
                </a:solidFill>
              </a:rPr>
              <a:t>– currently going through the hiring process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1647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1647"/>
                </a:solidFill>
              </a:rPr>
              <a:t>Transportation Specialists </a:t>
            </a:r>
            <a:r>
              <a:rPr lang="en-US" sz="2800" dirty="0">
                <a:solidFill>
                  <a:srgbClr val="001647"/>
                </a:solidFill>
              </a:rPr>
              <a:t>(2) </a:t>
            </a:r>
          </a:p>
          <a:p>
            <a:pPr lvl="3"/>
            <a:r>
              <a:rPr lang="en-US" sz="2800" dirty="0">
                <a:solidFill>
                  <a:srgbClr val="001647"/>
                </a:solidFill>
              </a:rPr>
              <a:t>      	– Roger Lutz </a:t>
            </a:r>
          </a:p>
          <a:p>
            <a:pPr lvl="3"/>
            <a:r>
              <a:rPr lang="en-US" sz="2800" dirty="0">
                <a:solidFill>
                  <a:srgbClr val="001647"/>
                </a:solidFill>
              </a:rPr>
              <a:t>	 	– Clifton Willey</a:t>
            </a:r>
          </a:p>
          <a:p>
            <a:endParaRPr lang="en-US" dirty="0"/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213B33E6-04C7-3392-52BE-F6CA68AC1ADA}"/>
              </a:ext>
            </a:extLst>
          </p:cNvPr>
          <p:cNvSpPr/>
          <p:nvPr/>
        </p:nvSpPr>
        <p:spPr>
          <a:xfrm>
            <a:off x="7104669" y="2209961"/>
            <a:ext cx="5087331" cy="3754874"/>
          </a:xfrm>
          <a:prstGeom prst="doubleWave">
            <a:avLst/>
          </a:prstGeom>
          <a:blipFill dpi="0" rotWithShape="1">
            <a:blip r:embed="rId2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56F103-84BD-8583-C06D-57DA19DCDFDF}"/>
              </a:ext>
            </a:extLst>
          </p:cNvPr>
          <p:cNvSpPr/>
          <p:nvPr/>
        </p:nvSpPr>
        <p:spPr>
          <a:xfrm>
            <a:off x="0" y="6456218"/>
            <a:ext cx="12192000" cy="401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C8E050-CE23-0E48-B010-BC94BAF4AF81}"/>
              </a:ext>
            </a:extLst>
          </p:cNvPr>
          <p:cNvGrpSpPr/>
          <p:nvPr/>
        </p:nvGrpSpPr>
        <p:grpSpPr>
          <a:xfrm>
            <a:off x="0" y="6456218"/>
            <a:ext cx="12192000" cy="401782"/>
            <a:chOff x="15240" y="6456218"/>
            <a:chExt cx="12192000" cy="401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0D2AC30-40F7-3C0E-3622-CCA91E292AC8}"/>
                </a:ext>
              </a:extLst>
            </p:cNvPr>
            <p:cNvGrpSpPr/>
            <p:nvPr/>
          </p:nvGrpSpPr>
          <p:grpSpPr>
            <a:xfrm>
              <a:off x="15240" y="6456218"/>
              <a:ext cx="12192000" cy="401782"/>
              <a:chOff x="15240" y="6456218"/>
              <a:chExt cx="12192000" cy="40178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9FCDE5C-D446-2ADC-1B92-03A1ED1F1CA8}"/>
                  </a:ext>
                </a:extLst>
              </p:cNvPr>
              <p:cNvSpPr/>
              <p:nvPr/>
            </p:nvSpPr>
            <p:spPr>
              <a:xfrm>
                <a:off x="15240" y="6456218"/>
                <a:ext cx="12192000" cy="4017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900" dirty="0"/>
                  <a:t>                                                                                 			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1F1A6E-41D7-FF8D-D38F-874808F52A5C}"/>
                  </a:ext>
                </a:extLst>
              </p:cNvPr>
              <p:cNvSpPr txBox="1"/>
              <p:nvPr/>
            </p:nvSpPr>
            <p:spPr>
              <a:xfrm>
                <a:off x="10261600" y="6503220"/>
                <a:ext cx="1930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Federal Motor Carrier Safety Administration</a:t>
                </a:r>
              </a:p>
              <a:p>
                <a:r>
                  <a:rPr lang="en-US" sz="700" dirty="0">
                    <a:solidFill>
                      <a:schemeClr val="bg1"/>
                    </a:solidFill>
                  </a:rPr>
                  <a:t>Passenger Carrier Safety Division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E6DB2AA-925E-88E2-3742-67C4C0703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73" y="6533700"/>
                <a:ext cx="2006703" cy="273064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28B5FF-289E-99F2-7EB8-FBADBE3A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2627" y="6533700"/>
              <a:ext cx="278973" cy="29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86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647"/>
      </a:accent1>
      <a:accent2>
        <a:srgbClr val="EEB111"/>
      </a:accent2>
      <a:accent3>
        <a:srgbClr val="D7D2CB"/>
      </a:accent3>
      <a:accent4>
        <a:srgbClr val="7F7F7F"/>
      </a:accent4>
      <a:accent5>
        <a:srgbClr val="0070BD"/>
      </a:accent5>
      <a:accent6>
        <a:srgbClr val="FFFFFF"/>
      </a:accent6>
      <a:hlink>
        <a:srgbClr val="205E9E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CSA PPT Template_External.potx" id="{F54136E0-175E-4D96-A17A-EC56C161663C}" vid="{7BBB1048-88E3-4166-867C-379F2B7F9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f509ee-0e07-4739-86e5-4c23e80f2294">
      <UserInfo>
        <DisplayName>Bitner, Loretta (FMCSA)</DisplayName>
        <AccountId>148</AccountId>
        <AccountType/>
      </UserInfo>
      <UserInfo>
        <DisplayName>Chandler, Peter (FMCSA)</DisplayName>
        <AccountId>152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86211783E6AA4393FBC2BD1A06FCD5" ma:contentTypeVersion="15" ma:contentTypeDescription="Create a new document." ma:contentTypeScope="" ma:versionID="6dd7303bd3fbb546b23e9509ab080cbe">
  <xsd:schema xmlns:xsd="http://www.w3.org/2001/XMLSchema" xmlns:xs="http://www.w3.org/2001/XMLSchema" xmlns:p="http://schemas.microsoft.com/office/2006/metadata/properties" xmlns:ns2="b3f359bb-9ea2-46d1-aa75-8ea2c5b2edf9" xmlns:ns3="58f509ee-0e07-4739-86e5-4c23e80f2294" targetNamespace="http://schemas.microsoft.com/office/2006/metadata/properties" ma:root="true" ma:fieldsID="984cd8e900a357031c003a345e711bb3" ns2:_="" ns3:_="">
    <xsd:import namespace="b3f359bb-9ea2-46d1-aa75-8ea2c5b2edf9"/>
    <xsd:import namespace="58f509ee-0e07-4739-86e5-4c23e80f22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359bb-9ea2-46d1-aa75-8ea2c5b2e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509ee-0e07-4739-86e5-4c23e80f22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146215-12DD-48C2-A680-996F10A45420}">
  <ds:schemaRefs>
    <ds:schemaRef ds:uri="b3f359bb-9ea2-46d1-aa75-8ea2c5b2edf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58f509ee-0e07-4739-86e5-4c23e80f229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F95611-D50B-4C15-BCB0-DACE603B1A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AD990D-0AAC-4964-8D25-359F95C76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359bb-9ea2-46d1-aa75-8ea2c5b2edf9"/>
    <ds:schemaRef ds:uri="58f509ee-0e07-4739-86e5-4c23e80f2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FMCSA PPT Template_External</Template>
  <TotalTime>1696</TotalTime>
  <Words>707</Words>
  <Application>Microsoft Office PowerPoint</Application>
  <PresentationFormat>Widescreen</PresentationFormat>
  <Paragraphs>111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Office Theme</vt:lpstr>
      <vt:lpstr>Federal Motor Carrier Safety Administration</vt:lpstr>
      <vt:lpstr>  Bus Industry Safety Council a FMCSA Update July 2024 Passenger Carrier Safety Division</vt:lpstr>
      <vt:lpstr>PowerPoint Presentation</vt:lpstr>
      <vt:lpstr>Regulatory Update</vt:lpstr>
      <vt:lpstr>PowerPoint Presentation</vt:lpstr>
      <vt:lpstr>PowerPoint Presentation</vt:lpstr>
      <vt:lpstr>PowerPoint Presentation</vt:lpstr>
      <vt:lpstr>FMCSA Passenger Carrier Division Personnel Update</vt:lpstr>
      <vt:lpstr>PowerPoint Presentation</vt:lpstr>
      <vt:lpstr>FMCSA Passenger Carrier Division Field Activities Update</vt:lpstr>
      <vt:lpstr>Upcoming Passenger Carrier Field Activities </vt:lpstr>
      <vt:lpstr>PowerPoint Presentation</vt:lpstr>
      <vt:lpstr>CONTACT INFO  clifton.willey@dot.gov  MCSEP@dot.gov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Bitner, Loretta (FMCSA)</dc:creator>
  <cp:lastModifiedBy>Willey, Clifton (FMCSA)</cp:lastModifiedBy>
  <cp:revision>641</cp:revision>
  <cp:lastPrinted>2022-03-23T20:42:26Z</cp:lastPrinted>
  <dcterms:created xsi:type="dcterms:W3CDTF">2021-12-28T16:26:32Z</dcterms:created>
  <dcterms:modified xsi:type="dcterms:W3CDTF">2024-07-21T23:38:27Z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0x010100B186211783E6AA4393FBC2BD1A06FCD5</vt:lpwstr>
  </property>
</Properties>
</file>