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2" r:id="rId7"/>
    <p:sldId id="261" r:id="rId8"/>
    <p:sldId id="263" r:id="rId9"/>
    <p:sldId id="264" r:id="rId10"/>
    <p:sldId id="266" r:id="rId11"/>
    <p:sldId id="267" r:id="rId12"/>
    <p:sldId id="268" r:id="rId13"/>
    <p:sldId id="269" r:id="rId14"/>
    <p:sldId id="273" r:id="rId15"/>
    <p:sldId id="270" r:id="rId16"/>
    <p:sldId id="271" r:id="rId17"/>
    <p:sldId id="272" r:id="rId18"/>
    <p:sldId id="274" r:id="rId19"/>
    <p:sldId id="265"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2" d="100"/>
          <a:sy n="82" d="100"/>
        </p:scale>
        <p:origin x="7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64417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96359-DD2D-4092-9735-C7BB2655738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1342786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268777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99994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1392587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503994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4153961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914245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78330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10149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72849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A96359-DD2D-4092-9735-C7BB2655738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350470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A96359-DD2D-4092-9735-C7BB26557380}" type="datetimeFigureOut">
              <a:rPr lang="en-US" smtClean="0"/>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1802954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23653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2873453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4A96359-DD2D-4092-9735-C7BB26557380}" type="datetimeFigureOut">
              <a:rPr lang="en-US" smtClean="0"/>
              <a:t>7/22/2024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69074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96359-DD2D-4092-9735-C7BB2655738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3563B-1F2E-46D5-92A3-8668E0E29DA8}" type="slidenum">
              <a:rPr lang="en-US" smtClean="0"/>
              <a:t>‹#›</a:t>
            </a:fld>
            <a:endParaRPr lang="en-US"/>
          </a:p>
        </p:txBody>
      </p:sp>
    </p:spTree>
    <p:extLst>
      <p:ext uri="{BB962C8B-B14F-4D97-AF65-F5344CB8AC3E}">
        <p14:creationId xmlns:p14="http://schemas.microsoft.com/office/powerpoint/2010/main" val="90362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4A96359-DD2D-4092-9735-C7BB26557380}" type="datetimeFigureOut">
              <a:rPr lang="en-US" smtClean="0"/>
              <a:t>7/22/2024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583563B-1F2E-46D5-92A3-8668E0E29DA8}" type="slidenum">
              <a:rPr lang="en-US" smtClean="0"/>
              <a:t>‹#›</a:t>
            </a:fld>
            <a:endParaRPr lang="en-US"/>
          </a:p>
        </p:txBody>
      </p:sp>
    </p:spTree>
    <p:extLst>
      <p:ext uri="{BB962C8B-B14F-4D97-AF65-F5344CB8AC3E}">
        <p14:creationId xmlns:p14="http://schemas.microsoft.com/office/powerpoint/2010/main" val="313097808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mmcdonal@saucontec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31FC-4EDF-D7D6-874A-2CF93993431A}"/>
              </a:ext>
            </a:extLst>
          </p:cNvPr>
          <p:cNvSpPr>
            <a:spLocks noGrp="1"/>
          </p:cNvSpPr>
          <p:nvPr>
            <p:ph type="ctrTitle"/>
          </p:nvPr>
        </p:nvSpPr>
        <p:spPr/>
        <p:txBody>
          <a:bodyPr/>
          <a:lstStyle/>
          <a:p>
            <a:r>
              <a:rPr lang="en-US" dirty="0"/>
              <a:t>Driver Behavior :</a:t>
            </a:r>
            <a:br>
              <a:rPr lang="en-US" dirty="0"/>
            </a:br>
            <a:r>
              <a:rPr lang="en-US" dirty="0"/>
              <a:t>How much risk is too much ?</a:t>
            </a:r>
          </a:p>
        </p:txBody>
      </p:sp>
      <p:sp>
        <p:nvSpPr>
          <p:cNvPr id="3" name="Subtitle 2">
            <a:extLst>
              <a:ext uri="{FF2B5EF4-FFF2-40B4-BE49-F238E27FC236}">
                <a16:creationId xmlns:a16="http://schemas.microsoft.com/office/drawing/2014/main" id="{743F7D13-24E5-4223-4402-653BCB1A0EC0}"/>
              </a:ext>
            </a:extLst>
          </p:cNvPr>
          <p:cNvSpPr>
            <a:spLocks noGrp="1"/>
          </p:cNvSpPr>
          <p:nvPr>
            <p:ph type="subTitle" idx="1"/>
          </p:nvPr>
        </p:nvSpPr>
        <p:spPr/>
        <p:txBody>
          <a:bodyPr>
            <a:normAutofit fontScale="70000" lnSpcReduction="20000"/>
          </a:bodyPr>
          <a:lstStyle/>
          <a:p>
            <a:endParaRPr lang="en-US" dirty="0"/>
          </a:p>
          <a:p>
            <a:r>
              <a:rPr lang="en-US" dirty="0"/>
              <a:t>Mike McDonal</a:t>
            </a:r>
          </a:p>
          <a:p>
            <a:r>
              <a:rPr lang="en-US" dirty="0"/>
              <a:t>Saucon technologies</a:t>
            </a:r>
          </a:p>
        </p:txBody>
      </p:sp>
    </p:spTree>
    <p:extLst>
      <p:ext uri="{BB962C8B-B14F-4D97-AF65-F5344CB8AC3E}">
        <p14:creationId xmlns:p14="http://schemas.microsoft.com/office/powerpoint/2010/main" val="646105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9692-7140-DCCC-4F9F-C6510123E760}"/>
              </a:ext>
            </a:extLst>
          </p:cNvPr>
          <p:cNvSpPr>
            <a:spLocks noGrp="1"/>
          </p:cNvSpPr>
          <p:nvPr>
            <p:ph type="title"/>
          </p:nvPr>
        </p:nvSpPr>
        <p:spPr/>
        <p:txBody>
          <a:bodyPr/>
          <a:lstStyle/>
          <a:p>
            <a:r>
              <a:rPr lang="en-US" dirty="0"/>
              <a:t>Monitoring Behavior</a:t>
            </a:r>
          </a:p>
        </p:txBody>
      </p:sp>
      <p:sp>
        <p:nvSpPr>
          <p:cNvPr id="3" name="Content Placeholder 2">
            <a:extLst>
              <a:ext uri="{FF2B5EF4-FFF2-40B4-BE49-F238E27FC236}">
                <a16:creationId xmlns:a16="http://schemas.microsoft.com/office/drawing/2014/main" id="{F46774C7-986D-5726-CA01-B0E1CB702090}"/>
              </a:ext>
            </a:extLst>
          </p:cNvPr>
          <p:cNvSpPr>
            <a:spLocks noGrp="1"/>
          </p:cNvSpPr>
          <p:nvPr>
            <p:ph idx="1"/>
          </p:nvPr>
        </p:nvSpPr>
        <p:spPr/>
        <p:txBody>
          <a:bodyPr/>
          <a:lstStyle/>
          <a:p>
            <a:r>
              <a:rPr lang="en-US" dirty="0"/>
              <a:t>How often?</a:t>
            </a:r>
          </a:p>
          <a:p>
            <a:r>
              <a:rPr lang="en-US" dirty="0"/>
              <a:t>Who is responsible?</a:t>
            </a:r>
          </a:p>
          <a:p>
            <a:r>
              <a:rPr lang="en-US" dirty="0"/>
              <a:t>Our company or a third party reviewer?</a:t>
            </a:r>
          </a:p>
          <a:p>
            <a:r>
              <a:rPr lang="en-US" dirty="0"/>
              <a:t>How timely?</a:t>
            </a:r>
          </a:p>
          <a:p>
            <a:r>
              <a:rPr lang="en-US" dirty="0"/>
              <a:t>Are we looking only after an incident has occurred?</a:t>
            </a:r>
          </a:p>
          <a:p>
            <a:r>
              <a:rPr lang="en-US" dirty="0"/>
              <a:t>There are 300 near misses for every incident!</a:t>
            </a:r>
          </a:p>
          <a:p>
            <a:r>
              <a:rPr lang="en-US" dirty="0"/>
              <a:t>What do we keep and for how long ?</a:t>
            </a:r>
          </a:p>
          <a:p>
            <a:r>
              <a:rPr lang="en-US" dirty="0"/>
              <a:t>Keeping video and other documentation for extended periods can be reviewed in discovery and deposition</a:t>
            </a:r>
          </a:p>
          <a:p>
            <a:endParaRPr lang="en-US" dirty="0"/>
          </a:p>
        </p:txBody>
      </p:sp>
    </p:spTree>
    <p:extLst>
      <p:ext uri="{BB962C8B-B14F-4D97-AF65-F5344CB8AC3E}">
        <p14:creationId xmlns:p14="http://schemas.microsoft.com/office/powerpoint/2010/main" val="34445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C413-02E0-2A34-08B7-FA6432E39C6B}"/>
              </a:ext>
            </a:extLst>
          </p:cNvPr>
          <p:cNvSpPr>
            <a:spLocks noGrp="1"/>
          </p:cNvSpPr>
          <p:nvPr>
            <p:ph type="title"/>
          </p:nvPr>
        </p:nvSpPr>
        <p:spPr/>
        <p:txBody>
          <a:bodyPr/>
          <a:lstStyle/>
          <a:p>
            <a:r>
              <a:rPr lang="en-US" dirty="0"/>
              <a:t>Reviewing behavior</a:t>
            </a:r>
          </a:p>
        </p:txBody>
      </p:sp>
      <p:sp>
        <p:nvSpPr>
          <p:cNvPr id="3" name="Content Placeholder 2">
            <a:extLst>
              <a:ext uri="{FF2B5EF4-FFF2-40B4-BE49-F238E27FC236}">
                <a16:creationId xmlns:a16="http://schemas.microsoft.com/office/drawing/2014/main" id="{D518DAD4-7CCF-1BC4-5C8C-D6F618E3656F}"/>
              </a:ext>
            </a:extLst>
          </p:cNvPr>
          <p:cNvSpPr>
            <a:spLocks noGrp="1"/>
          </p:cNvSpPr>
          <p:nvPr>
            <p:ph idx="1"/>
          </p:nvPr>
        </p:nvSpPr>
        <p:spPr/>
        <p:txBody>
          <a:bodyPr/>
          <a:lstStyle/>
          <a:p>
            <a:r>
              <a:rPr lang="en-US" dirty="0"/>
              <a:t>Need to review with employee no later than 48 hours after the occurrence</a:t>
            </a:r>
          </a:p>
          <a:p>
            <a:r>
              <a:rPr lang="en-US" dirty="0"/>
              <a:t>Has to be timely and accurate</a:t>
            </a:r>
          </a:p>
          <a:p>
            <a:r>
              <a:rPr lang="en-US" dirty="0"/>
              <a:t>Don’t presume guilt prior to employee meeting</a:t>
            </a:r>
          </a:p>
          <a:p>
            <a:r>
              <a:rPr lang="en-US" dirty="0"/>
              <a:t>Present the facts</a:t>
            </a:r>
          </a:p>
          <a:p>
            <a:r>
              <a:rPr lang="en-US" dirty="0"/>
              <a:t>Listen to their statement</a:t>
            </a:r>
          </a:p>
          <a:p>
            <a:r>
              <a:rPr lang="en-US" dirty="0"/>
              <a:t>Document the meeting and what next steps if any there are</a:t>
            </a:r>
          </a:p>
        </p:txBody>
      </p:sp>
    </p:spTree>
    <p:extLst>
      <p:ext uri="{BB962C8B-B14F-4D97-AF65-F5344CB8AC3E}">
        <p14:creationId xmlns:p14="http://schemas.microsoft.com/office/powerpoint/2010/main" val="324217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C413-02E0-2A34-08B7-FA6432E39C6B}"/>
              </a:ext>
            </a:extLst>
          </p:cNvPr>
          <p:cNvSpPr>
            <a:spLocks noGrp="1"/>
          </p:cNvSpPr>
          <p:nvPr>
            <p:ph type="title"/>
          </p:nvPr>
        </p:nvSpPr>
        <p:spPr/>
        <p:txBody>
          <a:bodyPr/>
          <a:lstStyle/>
          <a:p>
            <a:r>
              <a:rPr lang="en-US" dirty="0"/>
              <a:t>Reviewing behavior</a:t>
            </a:r>
          </a:p>
        </p:txBody>
      </p:sp>
      <p:sp>
        <p:nvSpPr>
          <p:cNvPr id="3" name="Content Placeholder 2">
            <a:extLst>
              <a:ext uri="{FF2B5EF4-FFF2-40B4-BE49-F238E27FC236}">
                <a16:creationId xmlns:a16="http://schemas.microsoft.com/office/drawing/2014/main" id="{D518DAD4-7CCF-1BC4-5C8C-D6F618E3656F}"/>
              </a:ext>
            </a:extLst>
          </p:cNvPr>
          <p:cNvSpPr>
            <a:spLocks noGrp="1"/>
          </p:cNvSpPr>
          <p:nvPr>
            <p:ph idx="1"/>
          </p:nvPr>
        </p:nvSpPr>
        <p:spPr/>
        <p:txBody>
          <a:bodyPr/>
          <a:lstStyle/>
          <a:p>
            <a:r>
              <a:rPr lang="en-US" dirty="0"/>
              <a:t>Document ,document, document</a:t>
            </a:r>
          </a:p>
          <a:p>
            <a:r>
              <a:rPr lang="en-US" dirty="0"/>
              <a:t>If it’s not in writing or pictures it never happened</a:t>
            </a:r>
          </a:p>
          <a:p>
            <a:r>
              <a:rPr lang="en-US" dirty="0"/>
              <a:t>This will be critical in employment separation, court actions and employment claims</a:t>
            </a:r>
          </a:p>
          <a:p>
            <a:r>
              <a:rPr lang="en-US" dirty="0"/>
              <a:t>Unemployment, workers’ compensation, wrongful termination</a:t>
            </a:r>
          </a:p>
          <a:p>
            <a:r>
              <a:rPr lang="en-US" dirty="0"/>
              <a:t>Document and in the final documentation where the employee is in the disciplinary cycle</a:t>
            </a:r>
          </a:p>
          <a:p>
            <a:r>
              <a:rPr lang="en-US" dirty="0"/>
              <a:t>Everyone should know where they stand and what they need to do to correct actions</a:t>
            </a:r>
          </a:p>
          <a:p>
            <a:endParaRPr lang="en-US" dirty="0"/>
          </a:p>
        </p:txBody>
      </p:sp>
    </p:spTree>
    <p:extLst>
      <p:ext uri="{BB962C8B-B14F-4D97-AF65-F5344CB8AC3E}">
        <p14:creationId xmlns:p14="http://schemas.microsoft.com/office/powerpoint/2010/main" val="299089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C413-02E0-2A34-08B7-FA6432E39C6B}"/>
              </a:ext>
            </a:extLst>
          </p:cNvPr>
          <p:cNvSpPr>
            <a:spLocks noGrp="1"/>
          </p:cNvSpPr>
          <p:nvPr>
            <p:ph type="title"/>
          </p:nvPr>
        </p:nvSpPr>
        <p:spPr/>
        <p:txBody>
          <a:bodyPr/>
          <a:lstStyle/>
          <a:p>
            <a:r>
              <a:rPr lang="en-US" dirty="0"/>
              <a:t>Reviewing behavior</a:t>
            </a:r>
          </a:p>
        </p:txBody>
      </p:sp>
      <p:sp>
        <p:nvSpPr>
          <p:cNvPr id="3" name="Content Placeholder 2">
            <a:extLst>
              <a:ext uri="{FF2B5EF4-FFF2-40B4-BE49-F238E27FC236}">
                <a16:creationId xmlns:a16="http://schemas.microsoft.com/office/drawing/2014/main" id="{D518DAD4-7CCF-1BC4-5C8C-D6F618E3656F}"/>
              </a:ext>
            </a:extLst>
          </p:cNvPr>
          <p:cNvSpPr>
            <a:spLocks noGrp="1"/>
          </p:cNvSpPr>
          <p:nvPr>
            <p:ph idx="1"/>
          </p:nvPr>
        </p:nvSpPr>
        <p:spPr/>
        <p:txBody>
          <a:bodyPr/>
          <a:lstStyle/>
          <a:p>
            <a:r>
              <a:rPr lang="en-US" dirty="0"/>
              <a:t>Remedial or after action training</a:t>
            </a:r>
          </a:p>
          <a:p>
            <a:r>
              <a:rPr lang="en-US" dirty="0"/>
              <a:t>Who is responsible</a:t>
            </a:r>
          </a:p>
          <a:p>
            <a:r>
              <a:rPr lang="en-US" dirty="0"/>
              <a:t>Is it in person or can it be self study</a:t>
            </a:r>
          </a:p>
          <a:p>
            <a:r>
              <a:rPr lang="en-US" dirty="0"/>
              <a:t>Is it classroom only or practical skills testing involved as well ?</a:t>
            </a:r>
          </a:p>
          <a:p>
            <a:r>
              <a:rPr lang="en-US" dirty="0"/>
              <a:t>How is it documented</a:t>
            </a:r>
          </a:p>
          <a:p>
            <a:r>
              <a:rPr lang="en-US" dirty="0"/>
              <a:t>Where is this documentation kept ? In the DQ file ?</a:t>
            </a:r>
          </a:p>
          <a:p>
            <a:endParaRPr lang="en-US" dirty="0"/>
          </a:p>
          <a:p>
            <a:endParaRPr lang="en-US" dirty="0"/>
          </a:p>
        </p:txBody>
      </p:sp>
    </p:spTree>
    <p:extLst>
      <p:ext uri="{BB962C8B-B14F-4D97-AF65-F5344CB8AC3E}">
        <p14:creationId xmlns:p14="http://schemas.microsoft.com/office/powerpoint/2010/main" val="1955824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C413-02E0-2A34-08B7-FA6432E39C6B}"/>
              </a:ext>
            </a:extLst>
          </p:cNvPr>
          <p:cNvSpPr>
            <a:spLocks noGrp="1"/>
          </p:cNvSpPr>
          <p:nvPr>
            <p:ph type="title"/>
          </p:nvPr>
        </p:nvSpPr>
        <p:spPr/>
        <p:txBody>
          <a:bodyPr/>
          <a:lstStyle/>
          <a:p>
            <a:r>
              <a:rPr lang="en-US" dirty="0"/>
              <a:t>Reviewing behavior - Training</a:t>
            </a:r>
          </a:p>
        </p:txBody>
      </p:sp>
      <p:sp>
        <p:nvSpPr>
          <p:cNvPr id="3" name="Content Placeholder 2">
            <a:extLst>
              <a:ext uri="{FF2B5EF4-FFF2-40B4-BE49-F238E27FC236}">
                <a16:creationId xmlns:a16="http://schemas.microsoft.com/office/drawing/2014/main" id="{D518DAD4-7CCF-1BC4-5C8C-D6F618E3656F}"/>
              </a:ext>
            </a:extLst>
          </p:cNvPr>
          <p:cNvSpPr>
            <a:spLocks noGrp="1"/>
          </p:cNvSpPr>
          <p:nvPr>
            <p:ph idx="1"/>
          </p:nvPr>
        </p:nvSpPr>
        <p:spPr/>
        <p:txBody>
          <a:bodyPr/>
          <a:lstStyle/>
          <a:p>
            <a:r>
              <a:rPr lang="en-US" dirty="0"/>
              <a:t>Is your training process documented ?</a:t>
            </a:r>
          </a:p>
          <a:p>
            <a:r>
              <a:rPr lang="en-US" dirty="0"/>
              <a:t>How do you select your trainers ?</a:t>
            </a:r>
          </a:p>
          <a:p>
            <a:r>
              <a:rPr lang="en-US" dirty="0"/>
              <a:t>How often is your trainer trained and updated on company policies as well regulations?</a:t>
            </a:r>
          </a:p>
          <a:p>
            <a:r>
              <a:rPr lang="en-US" dirty="0"/>
              <a:t>Do you road test your trainers periodically?</a:t>
            </a:r>
          </a:p>
          <a:p>
            <a:r>
              <a:rPr lang="en-US" dirty="0"/>
              <a:t>Do you monitor your trainer as you do other drivers?</a:t>
            </a:r>
          </a:p>
          <a:p>
            <a:r>
              <a:rPr lang="en-US" dirty="0"/>
              <a:t>Do you share their scores with them?</a:t>
            </a:r>
          </a:p>
          <a:p>
            <a:endParaRPr lang="en-US" dirty="0"/>
          </a:p>
        </p:txBody>
      </p:sp>
    </p:spTree>
    <p:extLst>
      <p:ext uri="{BB962C8B-B14F-4D97-AF65-F5344CB8AC3E}">
        <p14:creationId xmlns:p14="http://schemas.microsoft.com/office/powerpoint/2010/main" val="1069346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C413-02E0-2A34-08B7-FA6432E39C6B}"/>
              </a:ext>
            </a:extLst>
          </p:cNvPr>
          <p:cNvSpPr>
            <a:spLocks noGrp="1"/>
          </p:cNvSpPr>
          <p:nvPr>
            <p:ph type="title"/>
          </p:nvPr>
        </p:nvSpPr>
        <p:spPr/>
        <p:txBody>
          <a:bodyPr/>
          <a:lstStyle/>
          <a:p>
            <a:r>
              <a:rPr lang="en-US" dirty="0"/>
              <a:t>Reviewing behavior</a:t>
            </a:r>
          </a:p>
        </p:txBody>
      </p:sp>
      <p:sp>
        <p:nvSpPr>
          <p:cNvPr id="3" name="Content Placeholder 2">
            <a:extLst>
              <a:ext uri="{FF2B5EF4-FFF2-40B4-BE49-F238E27FC236}">
                <a16:creationId xmlns:a16="http://schemas.microsoft.com/office/drawing/2014/main" id="{D518DAD4-7CCF-1BC4-5C8C-D6F618E3656F}"/>
              </a:ext>
            </a:extLst>
          </p:cNvPr>
          <p:cNvSpPr>
            <a:spLocks noGrp="1"/>
          </p:cNvSpPr>
          <p:nvPr>
            <p:ph idx="1"/>
          </p:nvPr>
        </p:nvSpPr>
        <p:spPr/>
        <p:txBody>
          <a:bodyPr/>
          <a:lstStyle/>
          <a:p>
            <a:r>
              <a:rPr lang="en-US" dirty="0"/>
              <a:t>What does your disciplinary process look like ?</a:t>
            </a:r>
          </a:p>
          <a:p>
            <a:r>
              <a:rPr lang="en-US" dirty="0"/>
              <a:t>What are the steps?</a:t>
            </a:r>
          </a:p>
          <a:p>
            <a:r>
              <a:rPr lang="en-US" dirty="0"/>
              <a:t>If an action is serious enough can it lead to more strict or further discipline?</a:t>
            </a:r>
          </a:p>
          <a:p>
            <a:r>
              <a:rPr lang="en-US" dirty="0"/>
              <a:t>Who exercises the disciplinary process ? Safety / Operations / HR</a:t>
            </a:r>
          </a:p>
          <a:p>
            <a:r>
              <a:rPr lang="en-US" dirty="0"/>
              <a:t>Who follows up with employees during the process?</a:t>
            </a:r>
          </a:p>
          <a:p>
            <a:r>
              <a:rPr lang="en-US" dirty="0"/>
              <a:t>Is there a reset time after no infractions for a period of time?</a:t>
            </a:r>
          </a:p>
          <a:p>
            <a:endParaRPr lang="en-US" dirty="0"/>
          </a:p>
        </p:txBody>
      </p:sp>
    </p:spTree>
    <p:extLst>
      <p:ext uri="{BB962C8B-B14F-4D97-AF65-F5344CB8AC3E}">
        <p14:creationId xmlns:p14="http://schemas.microsoft.com/office/powerpoint/2010/main" val="2380951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9FD4-3D15-4578-7773-D750635663D1}"/>
              </a:ext>
            </a:extLst>
          </p:cNvPr>
          <p:cNvSpPr>
            <a:spLocks noGrp="1"/>
          </p:cNvSpPr>
          <p:nvPr>
            <p:ph type="title"/>
          </p:nvPr>
        </p:nvSpPr>
        <p:spPr/>
        <p:txBody>
          <a:bodyPr/>
          <a:lstStyle/>
          <a:p>
            <a:r>
              <a:rPr lang="en-US" dirty="0"/>
              <a:t>Terminating employes</a:t>
            </a:r>
          </a:p>
        </p:txBody>
      </p:sp>
      <p:sp>
        <p:nvSpPr>
          <p:cNvPr id="3" name="Content Placeholder 2">
            <a:extLst>
              <a:ext uri="{FF2B5EF4-FFF2-40B4-BE49-F238E27FC236}">
                <a16:creationId xmlns:a16="http://schemas.microsoft.com/office/drawing/2014/main" id="{71E3A2DE-9B52-F4EB-43C0-2EE94050F802}"/>
              </a:ext>
            </a:extLst>
          </p:cNvPr>
          <p:cNvSpPr>
            <a:spLocks noGrp="1"/>
          </p:cNvSpPr>
          <p:nvPr>
            <p:ph idx="1"/>
          </p:nvPr>
        </p:nvSpPr>
        <p:spPr/>
        <p:txBody>
          <a:bodyPr/>
          <a:lstStyle/>
          <a:p>
            <a:r>
              <a:rPr lang="en-US" dirty="0"/>
              <a:t>Have you ever terminated a driver?</a:t>
            </a:r>
          </a:p>
          <a:p>
            <a:r>
              <a:rPr lang="en-US" dirty="0"/>
              <a:t>How did you get to that point?</a:t>
            </a:r>
          </a:p>
          <a:p>
            <a:r>
              <a:rPr lang="en-US" dirty="0"/>
              <a:t>How did it go ?</a:t>
            </a:r>
          </a:p>
          <a:p>
            <a:r>
              <a:rPr lang="en-US" dirty="0"/>
              <a:t>How did you feel afterwards ?</a:t>
            </a:r>
          </a:p>
          <a:p>
            <a:r>
              <a:rPr lang="en-US" dirty="0"/>
              <a:t>Did you have all of your documentation?</a:t>
            </a:r>
          </a:p>
          <a:p>
            <a:r>
              <a:rPr lang="en-US" dirty="0"/>
              <a:t>Was the employee surprised at the outcome?</a:t>
            </a:r>
          </a:p>
          <a:p>
            <a:r>
              <a:rPr lang="en-US" dirty="0"/>
              <a:t>How did you tell the driver they were terminated ?</a:t>
            </a:r>
          </a:p>
        </p:txBody>
      </p:sp>
    </p:spTree>
    <p:extLst>
      <p:ext uri="{BB962C8B-B14F-4D97-AF65-F5344CB8AC3E}">
        <p14:creationId xmlns:p14="http://schemas.microsoft.com/office/powerpoint/2010/main" val="2488982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5DD5-C7D3-6FB0-E425-B472D1CB8200}"/>
              </a:ext>
            </a:extLst>
          </p:cNvPr>
          <p:cNvSpPr>
            <a:spLocks noGrp="1"/>
          </p:cNvSpPr>
          <p:nvPr>
            <p:ph type="title"/>
          </p:nvPr>
        </p:nvSpPr>
        <p:spPr/>
        <p:txBody>
          <a:bodyPr/>
          <a:lstStyle/>
          <a:p>
            <a:r>
              <a:rPr lang="en-US" dirty="0"/>
              <a:t>Mike’s termination statement</a:t>
            </a:r>
          </a:p>
        </p:txBody>
      </p:sp>
      <p:sp>
        <p:nvSpPr>
          <p:cNvPr id="3" name="Content Placeholder 2">
            <a:extLst>
              <a:ext uri="{FF2B5EF4-FFF2-40B4-BE49-F238E27FC236}">
                <a16:creationId xmlns:a16="http://schemas.microsoft.com/office/drawing/2014/main" id="{E6A26328-EB69-3FA0-5C21-22837187FE74}"/>
              </a:ext>
            </a:extLst>
          </p:cNvPr>
          <p:cNvSpPr>
            <a:spLocks noGrp="1"/>
          </p:cNvSpPr>
          <p:nvPr>
            <p:ph idx="1"/>
          </p:nvPr>
        </p:nvSpPr>
        <p:spPr/>
        <p:txBody>
          <a:bodyPr/>
          <a:lstStyle/>
          <a:p>
            <a:r>
              <a:rPr lang="en-US" dirty="0"/>
              <a:t>“ I do many things here at the Company. But my most important job here is to manage the risk that company has every day. Over the last several weeks, months, etc. we have monitored and discussed the risk you bring to the Company. We have had counselling sessions as well as additional training. After all of these attempts, the Company feels that the risk you continue to bring is more risk than the company is willing to assume. We will be partying company as of today.”</a:t>
            </a:r>
          </a:p>
        </p:txBody>
      </p:sp>
    </p:spTree>
    <p:extLst>
      <p:ext uri="{BB962C8B-B14F-4D97-AF65-F5344CB8AC3E}">
        <p14:creationId xmlns:p14="http://schemas.microsoft.com/office/powerpoint/2010/main" val="1220715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F813-C3B2-266C-00D6-BDF8FDBECF88}"/>
              </a:ext>
            </a:extLst>
          </p:cNvPr>
          <p:cNvSpPr>
            <a:spLocks noGrp="1"/>
          </p:cNvSpPr>
          <p:nvPr>
            <p:ph type="title"/>
          </p:nvPr>
        </p:nvSpPr>
        <p:spPr/>
        <p:txBody>
          <a:bodyPr/>
          <a:lstStyle/>
          <a:p>
            <a:r>
              <a:rPr lang="en-US" dirty="0"/>
              <a:t>Other types of driver behavior</a:t>
            </a:r>
          </a:p>
        </p:txBody>
      </p:sp>
      <p:sp>
        <p:nvSpPr>
          <p:cNvPr id="3" name="Content Placeholder 2">
            <a:extLst>
              <a:ext uri="{FF2B5EF4-FFF2-40B4-BE49-F238E27FC236}">
                <a16:creationId xmlns:a16="http://schemas.microsoft.com/office/drawing/2014/main" id="{E1694E3D-3A63-989C-1DC0-9BDFD9A8F3EA}"/>
              </a:ext>
            </a:extLst>
          </p:cNvPr>
          <p:cNvSpPr>
            <a:spLocks noGrp="1"/>
          </p:cNvSpPr>
          <p:nvPr>
            <p:ph idx="1"/>
          </p:nvPr>
        </p:nvSpPr>
        <p:spPr/>
        <p:txBody>
          <a:bodyPr/>
          <a:lstStyle/>
          <a:p>
            <a:r>
              <a:rPr lang="en-US" dirty="0"/>
              <a:t>Requested drivers</a:t>
            </a:r>
          </a:p>
          <a:p>
            <a:r>
              <a:rPr lang="en-US" dirty="0"/>
              <a:t>Actions with passengers</a:t>
            </a:r>
          </a:p>
          <a:p>
            <a:r>
              <a:rPr lang="en-US" dirty="0"/>
              <a:t>Being in bars in uniform</a:t>
            </a:r>
          </a:p>
          <a:p>
            <a:r>
              <a:rPr lang="en-US" dirty="0"/>
              <a:t>“My time is my time and I can do what I want”</a:t>
            </a:r>
          </a:p>
          <a:p>
            <a:r>
              <a:rPr lang="en-US" dirty="0"/>
              <a:t>Alcohol rules under 395.2</a:t>
            </a:r>
          </a:p>
          <a:p>
            <a:endParaRPr lang="en-US" dirty="0"/>
          </a:p>
        </p:txBody>
      </p:sp>
    </p:spTree>
    <p:extLst>
      <p:ext uri="{BB962C8B-B14F-4D97-AF65-F5344CB8AC3E}">
        <p14:creationId xmlns:p14="http://schemas.microsoft.com/office/powerpoint/2010/main" val="731470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AB24-C6A2-22C8-A40D-7F20E3D33537}"/>
              </a:ext>
            </a:extLst>
          </p:cNvPr>
          <p:cNvSpPr>
            <a:spLocks noGrp="1"/>
          </p:cNvSpPr>
          <p:nvPr>
            <p:ph type="title"/>
          </p:nvPr>
        </p:nvSpPr>
        <p:spPr/>
        <p:txBody>
          <a:bodyPr/>
          <a:lstStyle/>
          <a:p>
            <a:r>
              <a:rPr lang="en-US" dirty="0"/>
              <a:t>Requested Drivers….</a:t>
            </a:r>
          </a:p>
        </p:txBody>
      </p:sp>
      <p:sp>
        <p:nvSpPr>
          <p:cNvPr id="3" name="Content Placeholder 2">
            <a:extLst>
              <a:ext uri="{FF2B5EF4-FFF2-40B4-BE49-F238E27FC236}">
                <a16:creationId xmlns:a16="http://schemas.microsoft.com/office/drawing/2014/main" id="{EE9007E2-5F03-496E-3ADA-069188A8F184}"/>
              </a:ext>
            </a:extLst>
          </p:cNvPr>
          <p:cNvSpPr>
            <a:spLocks noGrp="1"/>
          </p:cNvSpPr>
          <p:nvPr>
            <p:ph idx="1"/>
          </p:nvPr>
        </p:nvSpPr>
        <p:spPr/>
        <p:txBody>
          <a:bodyPr/>
          <a:lstStyle/>
          <a:p>
            <a:r>
              <a:rPr lang="en-US" dirty="0"/>
              <a:t>Why do customers really request drivers ?</a:t>
            </a:r>
          </a:p>
          <a:p>
            <a:r>
              <a:rPr lang="en-US" dirty="0"/>
              <a:t>Are they solicited by the driver</a:t>
            </a:r>
          </a:p>
          <a:p>
            <a:r>
              <a:rPr lang="en-US" dirty="0"/>
              <a:t>The superstitious coach</a:t>
            </a:r>
          </a:p>
          <a:p>
            <a:r>
              <a:rPr lang="en-US" dirty="0"/>
              <a:t>The driver does anything the customer asks and often forgoes the rules and isn’t concerned about the consequences if any</a:t>
            </a:r>
          </a:p>
          <a:p>
            <a:r>
              <a:rPr lang="en-US" dirty="0"/>
              <a:t>What are the consequences ?</a:t>
            </a:r>
          </a:p>
          <a:p>
            <a:endParaRPr lang="en-US" dirty="0"/>
          </a:p>
          <a:p>
            <a:endParaRPr lang="en-US" dirty="0"/>
          </a:p>
        </p:txBody>
      </p:sp>
    </p:spTree>
    <p:extLst>
      <p:ext uri="{BB962C8B-B14F-4D97-AF65-F5344CB8AC3E}">
        <p14:creationId xmlns:p14="http://schemas.microsoft.com/office/powerpoint/2010/main" val="327339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9AF8D-194B-CF74-2065-7097AEBEAE66}"/>
              </a:ext>
            </a:extLst>
          </p:cNvPr>
          <p:cNvSpPr>
            <a:spLocks noGrp="1"/>
          </p:cNvSpPr>
          <p:nvPr>
            <p:ph type="title"/>
          </p:nvPr>
        </p:nvSpPr>
        <p:spPr/>
        <p:txBody>
          <a:bodyPr/>
          <a:lstStyle/>
          <a:p>
            <a:r>
              <a:rPr lang="en-US" dirty="0"/>
              <a:t>This is the real question……..</a:t>
            </a:r>
          </a:p>
        </p:txBody>
      </p:sp>
      <p:sp>
        <p:nvSpPr>
          <p:cNvPr id="3" name="Content Placeholder 2">
            <a:extLst>
              <a:ext uri="{FF2B5EF4-FFF2-40B4-BE49-F238E27FC236}">
                <a16:creationId xmlns:a16="http://schemas.microsoft.com/office/drawing/2014/main" id="{2C7D1244-8367-8848-6101-77B9AB3F6E5B}"/>
              </a:ext>
            </a:extLst>
          </p:cNvPr>
          <p:cNvSpPr>
            <a:spLocks noGrp="1"/>
          </p:cNvSpPr>
          <p:nvPr>
            <p:ph idx="1"/>
          </p:nvPr>
        </p:nvSpPr>
        <p:spPr/>
        <p:txBody>
          <a:bodyPr>
            <a:normAutofit/>
          </a:bodyPr>
          <a:lstStyle/>
          <a:p>
            <a:pPr marL="0" indent="0">
              <a:buNone/>
            </a:pPr>
            <a:r>
              <a:rPr lang="en-US" sz="6600" dirty="0"/>
              <a:t>How much risk is too much ?</a:t>
            </a:r>
          </a:p>
        </p:txBody>
      </p:sp>
    </p:spTree>
    <p:extLst>
      <p:ext uri="{BB962C8B-B14F-4D97-AF65-F5344CB8AC3E}">
        <p14:creationId xmlns:p14="http://schemas.microsoft.com/office/powerpoint/2010/main" val="1622214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0995-37E3-CC0A-678A-475753532330}"/>
              </a:ext>
            </a:extLst>
          </p:cNvPr>
          <p:cNvSpPr>
            <a:spLocks noGrp="1"/>
          </p:cNvSpPr>
          <p:nvPr>
            <p:ph type="title"/>
          </p:nvPr>
        </p:nvSpPr>
        <p:spPr/>
        <p:txBody>
          <a:bodyPr/>
          <a:lstStyle/>
          <a:p>
            <a:r>
              <a:rPr lang="en-US" dirty="0"/>
              <a:t>Actions with passengers</a:t>
            </a:r>
          </a:p>
        </p:txBody>
      </p:sp>
      <p:sp>
        <p:nvSpPr>
          <p:cNvPr id="3" name="Content Placeholder 2">
            <a:extLst>
              <a:ext uri="{FF2B5EF4-FFF2-40B4-BE49-F238E27FC236}">
                <a16:creationId xmlns:a16="http://schemas.microsoft.com/office/drawing/2014/main" id="{6EC85E28-3A5F-9C6D-74B8-637875EF7710}"/>
              </a:ext>
            </a:extLst>
          </p:cNvPr>
          <p:cNvSpPr>
            <a:spLocks noGrp="1"/>
          </p:cNvSpPr>
          <p:nvPr>
            <p:ph idx="1"/>
          </p:nvPr>
        </p:nvSpPr>
        <p:spPr/>
        <p:txBody>
          <a:bodyPr/>
          <a:lstStyle/>
          <a:p>
            <a:r>
              <a:rPr lang="en-US" dirty="0"/>
              <a:t>Talking while driving</a:t>
            </a:r>
          </a:p>
          <a:p>
            <a:r>
              <a:rPr lang="en-US" dirty="0"/>
              <a:t>Dealing with customers that want to backseat drive</a:t>
            </a:r>
          </a:p>
          <a:p>
            <a:r>
              <a:rPr lang="en-US" dirty="0"/>
              <a:t>Locking the bathroom</a:t>
            </a:r>
          </a:p>
          <a:p>
            <a:r>
              <a:rPr lang="en-US" dirty="0"/>
              <a:t>Safety message</a:t>
            </a:r>
          </a:p>
          <a:p>
            <a:r>
              <a:rPr lang="en-US" dirty="0"/>
              <a:t>Knowing their place with the group</a:t>
            </a:r>
          </a:p>
          <a:p>
            <a:r>
              <a:rPr lang="en-US" dirty="0"/>
              <a:t>What are they invited to participate in and what are they not invited to</a:t>
            </a:r>
          </a:p>
          <a:p>
            <a:r>
              <a:rPr lang="en-US" dirty="0"/>
              <a:t>Dining with customers</a:t>
            </a:r>
          </a:p>
          <a:p>
            <a:r>
              <a:rPr lang="en-US" dirty="0"/>
              <a:t>Overnight trips with customers</a:t>
            </a:r>
          </a:p>
        </p:txBody>
      </p:sp>
    </p:spTree>
    <p:extLst>
      <p:ext uri="{BB962C8B-B14F-4D97-AF65-F5344CB8AC3E}">
        <p14:creationId xmlns:p14="http://schemas.microsoft.com/office/powerpoint/2010/main" val="107387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29237-ED67-776F-AA33-4D3DC5307840}"/>
              </a:ext>
            </a:extLst>
          </p:cNvPr>
          <p:cNvSpPr>
            <a:spLocks noGrp="1"/>
          </p:cNvSpPr>
          <p:nvPr>
            <p:ph type="title"/>
          </p:nvPr>
        </p:nvSpPr>
        <p:spPr/>
        <p:txBody>
          <a:bodyPr/>
          <a:lstStyle/>
          <a:p>
            <a:r>
              <a:rPr lang="en-US" dirty="0"/>
              <a:t>What does off duty really mean?</a:t>
            </a:r>
          </a:p>
        </p:txBody>
      </p:sp>
      <p:sp>
        <p:nvSpPr>
          <p:cNvPr id="3" name="Content Placeholder 2">
            <a:extLst>
              <a:ext uri="{FF2B5EF4-FFF2-40B4-BE49-F238E27FC236}">
                <a16:creationId xmlns:a16="http://schemas.microsoft.com/office/drawing/2014/main" id="{10EB45B6-BDAC-CC47-9604-235ABEBBFAF2}"/>
              </a:ext>
            </a:extLst>
          </p:cNvPr>
          <p:cNvSpPr>
            <a:spLocks noGrp="1"/>
          </p:cNvSpPr>
          <p:nvPr>
            <p:ph idx="1"/>
          </p:nvPr>
        </p:nvSpPr>
        <p:spPr/>
        <p:txBody>
          <a:bodyPr>
            <a:normAutofit fontScale="85000" lnSpcReduction="20000"/>
          </a:bodyPr>
          <a:lstStyle/>
          <a:p>
            <a:r>
              <a:rPr lang="en-US" dirty="0"/>
              <a:t>Off-Duty Time </a:t>
            </a:r>
          </a:p>
          <a:p>
            <a:r>
              <a:rPr lang="en-US" dirty="0"/>
              <a:t>“Off-duty time” is not speciﬁcally deﬁned in the regulations. In effect, it is any time that is not “driving time,” “on-duty time,” or “sleeper berth” as deﬁned in § 395.2. </a:t>
            </a:r>
          </a:p>
          <a:p>
            <a:endParaRPr lang="en-US" dirty="0"/>
          </a:p>
          <a:p>
            <a:r>
              <a:rPr lang="en-US" dirty="0"/>
              <a:t>The following guidelines must be met before a driver is considered off duty for meal and other routine stops made during a work shift: </a:t>
            </a:r>
          </a:p>
          <a:p>
            <a:endParaRPr lang="en-US" dirty="0"/>
          </a:p>
          <a:p>
            <a:r>
              <a:rPr lang="en-US" dirty="0"/>
              <a:t>The driver must be relieved of all duty and responsibility for the care and custody of the bus or passenger-carrying CMV, its accessories, and any passengers, baggage and freight that it may be transporting.</a:t>
            </a:r>
          </a:p>
          <a:p>
            <a:endParaRPr lang="en-US" dirty="0"/>
          </a:p>
          <a:p>
            <a:r>
              <a:rPr lang="en-US" dirty="0"/>
              <a:t>During the stop, and for the duration of the stop, the driver must be at liberty to pursue activities of his/her own choosing.</a:t>
            </a:r>
          </a:p>
        </p:txBody>
      </p:sp>
    </p:spTree>
    <p:extLst>
      <p:ext uri="{BB962C8B-B14F-4D97-AF65-F5344CB8AC3E}">
        <p14:creationId xmlns:p14="http://schemas.microsoft.com/office/powerpoint/2010/main" val="720270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29237-ED67-776F-AA33-4D3DC5307840}"/>
              </a:ext>
            </a:extLst>
          </p:cNvPr>
          <p:cNvSpPr>
            <a:spLocks noGrp="1"/>
          </p:cNvSpPr>
          <p:nvPr>
            <p:ph type="title"/>
          </p:nvPr>
        </p:nvSpPr>
        <p:spPr/>
        <p:txBody>
          <a:bodyPr/>
          <a:lstStyle/>
          <a:p>
            <a:r>
              <a:rPr lang="en-US" dirty="0"/>
              <a:t>What does off duty really mean?</a:t>
            </a:r>
          </a:p>
        </p:txBody>
      </p:sp>
      <p:sp>
        <p:nvSpPr>
          <p:cNvPr id="3" name="Content Placeholder 2">
            <a:extLst>
              <a:ext uri="{FF2B5EF4-FFF2-40B4-BE49-F238E27FC236}">
                <a16:creationId xmlns:a16="http://schemas.microsoft.com/office/drawing/2014/main" id="{10EB45B6-BDAC-CC47-9604-235ABEBBFAF2}"/>
              </a:ext>
            </a:extLst>
          </p:cNvPr>
          <p:cNvSpPr>
            <a:spLocks noGrp="1"/>
          </p:cNvSpPr>
          <p:nvPr>
            <p:ph idx="1"/>
          </p:nvPr>
        </p:nvSpPr>
        <p:spPr/>
        <p:txBody>
          <a:bodyPr>
            <a:normAutofit/>
          </a:bodyPr>
          <a:lstStyle/>
          <a:p>
            <a:r>
              <a:rPr lang="en-US" dirty="0"/>
              <a:t>What does your company policy say a driver can do off duty?</a:t>
            </a:r>
          </a:p>
          <a:p>
            <a:r>
              <a:rPr lang="en-US" dirty="0"/>
              <a:t>Drivers try to be interactive with their groups what are the rules?</a:t>
            </a:r>
          </a:p>
          <a:p>
            <a:r>
              <a:rPr lang="en-US" dirty="0"/>
              <a:t>What common sense rules do you have in place in writing?</a:t>
            </a:r>
          </a:p>
        </p:txBody>
      </p:sp>
    </p:spTree>
    <p:extLst>
      <p:ext uri="{BB962C8B-B14F-4D97-AF65-F5344CB8AC3E}">
        <p14:creationId xmlns:p14="http://schemas.microsoft.com/office/powerpoint/2010/main" val="2929471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ECF9A-60EF-27D6-7D2F-6FDA4CE738C7}"/>
              </a:ext>
            </a:extLst>
          </p:cNvPr>
          <p:cNvSpPr>
            <a:spLocks noGrp="1"/>
          </p:cNvSpPr>
          <p:nvPr>
            <p:ph type="title"/>
          </p:nvPr>
        </p:nvSpPr>
        <p:spPr/>
        <p:txBody>
          <a:bodyPr/>
          <a:lstStyle/>
          <a:p>
            <a:r>
              <a:rPr lang="en-US" dirty="0"/>
              <a:t>How much risk are you willing to assume?</a:t>
            </a:r>
          </a:p>
        </p:txBody>
      </p:sp>
      <p:sp>
        <p:nvSpPr>
          <p:cNvPr id="3" name="Content Placeholder 2">
            <a:extLst>
              <a:ext uri="{FF2B5EF4-FFF2-40B4-BE49-F238E27FC236}">
                <a16:creationId xmlns:a16="http://schemas.microsoft.com/office/drawing/2014/main" id="{8182EFB2-E1E2-207C-D156-43E3C257BF43}"/>
              </a:ext>
            </a:extLst>
          </p:cNvPr>
          <p:cNvSpPr>
            <a:spLocks noGrp="1"/>
          </p:cNvSpPr>
          <p:nvPr>
            <p:ph idx="1"/>
          </p:nvPr>
        </p:nvSpPr>
        <p:spPr/>
        <p:txBody>
          <a:bodyPr/>
          <a:lstStyle/>
          <a:p>
            <a:r>
              <a:rPr lang="en-US" dirty="0"/>
              <a:t>Who makes this decision?</a:t>
            </a:r>
          </a:p>
          <a:p>
            <a:r>
              <a:rPr lang="en-US" dirty="0"/>
              <a:t>Company</a:t>
            </a:r>
          </a:p>
          <a:p>
            <a:r>
              <a:rPr lang="en-US" dirty="0"/>
              <a:t>Owners</a:t>
            </a:r>
          </a:p>
          <a:p>
            <a:r>
              <a:rPr lang="en-US" dirty="0"/>
              <a:t>Insurance Company</a:t>
            </a:r>
          </a:p>
          <a:p>
            <a:r>
              <a:rPr lang="en-US" dirty="0"/>
              <a:t>How often do we revisit this?</a:t>
            </a:r>
          </a:p>
          <a:p>
            <a:r>
              <a:rPr lang="en-US" dirty="0"/>
              <a:t>Do we compromise our risk assessment and values to have enough employees?</a:t>
            </a:r>
          </a:p>
          <a:p>
            <a:r>
              <a:rPr lang="en-US" dirty="0"/>
              <a:t>What  is the risk reward equation to consider ?</a:t>
            </a:r>
          </a:p>
          <a:p>
            <a:r>
              <a:rPr lang="en-US" dirty="0"/>
              <a:t>Who has the final say?</a:t>
            </a:r>
          </a:p>
        </p:txBody>
      </p:sp>
    </p:spTree>
    <p:extLst>
      <p:ext uri="{BB962C8B-B14F-4D97-AF65-F5344CB8AC3E}">
        <p14:creationId xmlns:p14="http://schemas.microsoft.com/office/powerpoint/2010/main" val="3319417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DB190-C5BD-2914-052D-FBBF4E3C6114}"/>
              </a:ext>
            </a:extLst>
          </p:cNvPr>
          <p:cNvSpPr>
            <a:spLocks noGrp="1"/>
          </p:cNvSpPr>
          <p:nvPr>
            <p:ph type="title"/>
          </p:nvPr>
        </p:nvSpPr>
        <p:spPr/>
        <p:txBody>
          <a:bodyPr/>
          <a:lstStyle/>
          <a:p>
            <a:pPr algn="ctr"/>
            <a:r>
              <a:rPr lang="en-US" sz="6000" dirty="0"/>
              <a:t>QUESTIONS</a:t>
            </a:r>
          </a:p>
        </p:txBody>
      </p:sp>
      <p:sp>
        <p:nvSpPr>
          <p:cNvPr id="3" name="Content Placeholder 2">
            <a:extLst>
              <a:ext uri="{FF2B5EF4-FFF2-40B4-BE49-F238E27FC236}">
                <a16:creationId xmlns:a16="http://schemas.microsoft.com/office/drawing/2014/main" id="{BBB95347-C49D-9A8C-7A38-6734EAD57E0B}"/>
              </a:ext>
            </a:extLst>
          </p:cNvPr>
          <p:cNvSpPr>
            <a:spLocks noGrp="1"/>
          </p:cNvSpPr>
          <p:nvPr>
            <p:ph idx="1"/>
          </p:nvPr>
        </p:nvSpPr>
        <p:spPr/>
        <p:txBody>
          <a:bodyPr>
            <a:normAutofit/>
          </a:bodyPr>
          <a:lstStyle/>
          <a:p>
            <a:pPr marL="0" indent="0" algn="ctr">
              <a:buNone/>
            </a:pPr>
            <a:r>
              <a:rPr lang="en-US" sz="4400" dirty="0"/>
              <a:t>Mike McDonal</a:t>
            </a:r>
          </a:p>
          <a:p>
            <a:pPr marL="0" indent="0" algn="ctr">
              <a:buNone/>
            </a:pPr>
            <a:r>
              <a:rPr lang="en-US" sz="4400" dirty="0">
                <a:hlinkClick r:id="rId2"/>
              </a:rPr>
              <a:t>mmcdonal@saucontech.com</a:t>
            </a:r>
            <a:endParaRPr lang="en-US" sz="4400" dirty="0"/>
          </a:p>
          <a:p>
            <a:pPr marL="0" indent="0" algn="ctr">
              <a:buNone/>
            </a:pPr>
            <a:r>
              <a:rPr lang="en-US" sz="4400" dirty="0"/>
              <a:t>410-245-5525</a:t>
            </a:r>
          </a:p>
        </p:txBody>
      </p:sp>
    </p:spTree>
    <p:extLst>
      <p:ext uri="{BB962C8B-B14F-4D97-AF65-F5344CB8AC3E}">
        <p14:creationId xmlns:p14="http://schemas.microsoft.com/office/powerpoint/2010/main" val="88653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EDF28-1A42-5268-8329-36C0F766967C}"/>
              </a:ext>
            </a:extLst>
          </p:cNvPr>
          <p:cNvSpPr>
            <a:spLocks noGrp="1"/>
          </p:cNvSpPr>
          <p:nvPr>
            <p:ph type="title"/>
          </p:nvPr>
        </p:nvSpPr>
        <p:spPr/>
        <p:txBody>
          <a:bodyPr/>
          <a:lstStyle/>
          <a:p>
            <a:r>
              <a:rPr lang="en-US" dirty="0"/>
              <a:t>What is risk?</a:t>
            </a:r>
          </a:p>
        </p:txBody>
      </p:sp>
      <p:sp>
        <p:nvSpPr>
          <p:cNvPr id="3" name="Content Placeholder 2">
            <a:extLst>
              <a:ext uri="{FF2B5EF4-FFF2-40B4-BE49-F238E27FC236}">
                <a16:creationId xmlns:a16="http://schemas.microsoft.com/office/drawing/2014/main" id="{86A34C36-B434-F093-7DD0-0CEC00749F71}"/>
              </a:ext>
            </a:extLst>
          </p:cNvPr>
          <p:cNvSpPr>
            <a:spLocks noGrp="1"/>
          </p:cNvSpPr>
          <p:nvPr>
            <p:ph idx="1"/>
          </p:nvPr>
        </p:nvSpPr>
        <p:spPr/>
        <p:txBody>
          <a:bodyPr/>
          <a:lstStyle/>
          <a:p>
            <a:pPr marL="0" indent="0">
              <a:buNone/>
            </a:pPr>
            <a:r>
              <a:rPr lang="en-US" sz="5400" dirty="0"/>
              <a:t>Risk</a:t>
            </a:r>
          </a:p>
          <a:p>
            <a:pPr marL="0" indent="0">
              <a:buNone/>
            </a:pPr>
            <a:r>
              <a:rPr lang="en-US" dirty="0"/>
              <a:t>noun</a:t>
            </a:r>
          </a:p>
          <a:p>
            <a:endParaRPr lang="en-US" dirty="0"/>
          </a:p>
          <a:p>
            <a:pPr marL="0" indent="0">
              <a:buNone/>
            </a:pPr>
            <a:endParaRPr lang="en-US" dirty="0"/>
          </a:p>
          <a:p>
            <a:pPr marL="0" indent="0">
              <a:buNone/>
            </a:pPr>
            <a:r>
              <a:rPr lang="en-US" sz="4800" dirty="0"/>
              <a:t>a situation involving exposure to danger:</a:t>
            </a:r>
          </a:p>
          <a:p>
            <a:pPr marL="0" indent="0">
              <a:buNone/>
            </a:pPr>
            <a:endParaRPr lang="en-US" dirty="0"/>
          </a:p>
        </p:txBody>
      </p:sp>
    </p:spTree>
    <p:extLst>
      <p:ext uri="{BB962C8B-B14F-4D97-AF65-F5344CB8AC3E}">
        <p14:creationId xmlns:p14="http://schemas.microsoft.com/office/powerpoint/2010/main" val="953381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70F0A-328D-755D-5DB6-A46BEDE9D41C}"/>
              </a:ext>
            </a:extLst>
          </p:cNvPr>
          <p:cNvSpPr>
            <a:spLocks noGrp="1"/>
          </p:cNvSpPr>
          <p:nvPr>
            <p:ph type="title"/>
          </p:nvPr>
        </p:nvSpPr>
        <p:spPr/>
        <p:txBody>
          <a:bodyPr/>
          <a:lstStyle/>
          <a:p>
            <a:r>
              <a:rPr lang="en-US" dirty="0"/>
              <a:t>What is our exposure ?</a:t>
            </a:r>
          </a:p>
        </p:txBody>
      </p:sp>
      <p:sp>
        <p:nvSpPr>
          <p:cNvPr id="3" name="Content Placeholder 2">
            <a:extLst>
              <a:ext uri="{FF2B5EF4-FFF2-40B4-BE49-F238E27FC236}">
                <a16:creationId xmlns:a16="http://schemas.microsoft.com/office/drawing/2014/main" id="{C2AC3CFB-E43A-E376-D52D-8BF52BE6B206}"/>
              </a:ext>
            </a:extLst>
          </p:cNvPr>
          <p:cNvSpPr>
            <a:spLocks noGrp="1"/>
          </p:cNvSpPr>
          <p:nvPr>
            <p:ph idx="1"/>
          </p:nvPr>
        </p:nvSpPr>
        <p:spPr/>
        <p:txBody>
          <a:bodyPr/>
          <a:lstStyle/>
          <a:p>
            <a:r>
              <a:rPr lang="en-US" dirty="0"/>
              <a:t>Drivers</a:t>
            </a:r>
          </a:p>
          <a:p>
            <a:r>
              <a:rPr lang="en-US" dirty="0"/>
              <a:t>Buses</a:t>
            </a:r>
          </a:p>
          <a:p>
            <a:r>
              <a:rPr lang="en-US" dirty="0"/>
              <a:t>Mechanics</a:t>
            </a:r>
          </a:p>
          <a:p>
            <a:r>
              <a:rPr lang="en-US" dirty="0"/>
              <a:t>Operations</a:t>
            </a:r>
          </a:p>
          <a:p>
            <a:r>
              <a:rPr lang="en-US" dirty="0"/>
              <a:t>Sales</a:t>
            </a:r>
          </a:p>
          <a:p>
            <a:r>
              <a:rPr lang="en-US" dirty="0"/>
              <a:t>Policies and procedures</a:t>
            </a:r>
          </a:p>
          <a:p>
            <a:r>
              <a:rPr lang="en-US" dirty="0"/>
              <a:t>Training</a:t>
            </a:r>
          </a:p>
          <a:p>
            <a:endParaRPr lang="en-US" dirty="0"/>
          </a:p>
        </p:txBody>
      </p:sp>
    </p:spTree>
    <p:extLst>
      <p:ext uri="{BB962C8B-B14F-4D97-AF65-F5344CB8AC3E}">
        <p14:creationId xmlns:p14="http://schemas.microsoft.com/office/powerpoint/2010/main" val="2625903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14A8-764D-668A-02AD-BFF741390CEE}"/>
              </a:ext>
            </a:extLst>
          </p:cNvPr>
          <p:cNvSpPr>
            <a:spLocks noGrp="1"/>
          </p:cNvSpPr>
          <p:nvPr>
            <p:ph type="title"/>
          </p:nvPr>
        </p:nvSpPr>
        <p:spPr/>
        <p:txBody>
          <a:bodyPr/>
          <a:lstStyle/>
          <a:p>
            <a:r>
              <a:rPr lang="en-US" sz="3600" dirty="0"/>
              <a:t>Safety Management = Risk Management</a:t>
            </a:r>
          </a:p>
        </p:txBody>
      </p:sp>
      <p:pic>
        <p:nvPicPr>
          <p:cNvPr id="5" name="Content Placeholder 4">
            <a:extLst>
              <a:ext uri="{FF2B5EF4-FFF2-40B4-BE49-F238E27FC236}">
                <a16:creationId xmlns:a16="http://schemas.microsoft.com/office/drawing/2014/main" id="{806C8FD6-4EEC-0C79-1171-83F9FD9096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0320" y="1471062"/>
            <a:ext cx="6373368" cy="4934220"/>
          </a:xfrm>
        </p:spPr>
      </p:pic>
    </p:spTree>
    <p:extLst>
      <p:ext uri="{BB962C8B-B14F-4D97-AF65-F5344CB8AC3E}">
        <p14:creationId xmlns:p14="http://schemas.microsoft.com/office/powerpoint/2010/main" val="323662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4F061-EF6A-2638-FAA7-912DAD0E0373}"/>
              </a:ext>
            </a:extLst>
          </p:cNvPr>
          <p:cNvSpPr>
            <a:spLocks noGrp="1"/>
          </p:cNvSpPr>
          <p:nvPr>
            <p:ph type="title"/>
          </p:nvPr>
        </p:nvSpPr>
        <p:spPr/>
        <p:txBody>
          <a:bodyPr/>
          <a:lstStyle/>
          <a:p>
            <a:r>
              <a:rPr lang="en-US" dirty="0"/>
              <a:t>How do we communicate risk management to employees ?</a:t>
            </a:r>
          </a:p>
        </p:txBody>
      </p:sp>
      <p:sp>
        <p:nvSpPr>
          <p:cNvPr id="3" name="Content Placeholder 2">
            <a:extLst>
              <a:ext uri="{FF2B5EF4-FFF2-40B4-BE49-F238E27FC236}">
                <a16:creationId xmlns:a16="http://schemas.microsoft.com/office/drawing/2014/main" id="{FE988511-422A-5923-77AD-DF35AE45C53D}"/>
              </a:ext>
            </a:extLst>
          </p:cNvPr>
          <p:cNvSpPr>
            <a:spLocks noGrp="1"/>
          </p:cNvSpPr>
          <p:nvPr>
            <p:ph idx="1"/>
          </p:nvPr>
        </p:nvSpPr>
        <p:spPr/>
        <p:txBody>
          <a:bodyPr>
            <a:normAutofit lnSpcReduction="10000"/>
          </a:bodyPr>
          <a:lstStyle/>
          <a:p>
            <a:r>
              <a:rPr lang="en-US" dirty="0"/>
              <a:t>Policies and Procedures = Employee Handbook</a:t>
            </a:r>
          </a:p>
          <a:p>
            <a:r>
              <a:rPr lang="en-US" dirty="0"/>
              <a:t>Roles and Responsibilities = Job Descriptions</a:t>
            </a:r>
          </a:p>
          <a:p>
            <a:r>
              <a:rPr lang="en-US" dirty="0"/>
              <a:t>Hiring and Qualifications = Interviewing and Investigating</a:t>
            </a:r>
          </a:p>
          <a:p>
            <a:r>
              <a:rPr lang="en-US" dirty="0"/>
              <a:t>Training = one and done ? </a:t>
            </a:r>
          </a:p>
          <a:p>
            <a:r>
              <a:rPr lang="en-US" dirty="0"/>
              <a:t>Training = what , when, why</a:t>
            </a:r>
          </a:p>
          <a:p>
            <a:r>
              <a:rPr lang="en-US" dirty="0"/>
              <a:t>Communication = how , what, when</a:t>
            </a:r>
          </a:p>
          <a:p>
            <a:r>
              <a:rPr lang="en-US" dirty="0"/>
              <a:t>Monitoring = how , when, why</a:t>
            </a:r>
          </a:p>
          <a:p>
            <a:r>
              <a:rPr lang="en-US" dirty="0"/>
              <a:t>Tracking = how when , why</a:t>
            </a:r>
          </a:p>
          <a:p>
            <a:r>
              <a:rPr lang="en-US" dirty="0"/>
              <a:t>Action = what is the expectation ?</a:t>
            </a:r>
          </a:p>
          <a:p>
            <a:r>
              <a:rPr lang="en-US" dirty="0"/>
              <a:t>Action = what is the consequence ?</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607778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31997-71C3-AF36-F8A7-EE2C71B49ECE}"/>
              </a:ext>
            </a:extLst>
          </p:cNvPr>
          <p:cNvSpPr>
            <a:spLocks noGrp="1"/>
          </p:cNvSpPr>
          <p:nvPr>
            <p:ph type="title"/>
          </p:nvPr>
        </p:nvSpPr>
        <p:spPr/>
        <p:txBody>
          <a:bodyPr/>
          <a:lstStyle/>
          <a:p>
            <a:r>
              <a:rPr lang="en-US" dirty="0"/>
              <a:t>Driver behavior and risk</a:t>
            </a:r>
          </a:p>
        </p:txBody>
      </p:sp>
      <p:sp>
        <p:nvSpPr>
          <p:cNvPr id="3" name="Content Placeholder 2">
            <a:extLst>
              <a:ext uri="{FF2B5EF4-FFF2-40B4-BE49-F238E27FC236}">
                <a16:creationId xmlns:a16="http://schemas.microsoft.com/office/drawing/2014/main" id="{9DA16EEA-AD0C-6052-F501-9FCB319DEFE1}"/>
              </a:ext>
            </a:extLst>
          </p:cNvPr>
          <p:cNvSpPr>
            <a:spLocks noGrp="1"/>
          </p:cNvSpPr>
          <p:nvPr>
            <p:ph idx="1"/>
          </p:nvPr>
        </p:nvSpPr>
        <p:spPr/>
        <p:txBody>
          <a:bodyPr>
            <a:normAutofit fontScale="92500" lnSpcReduction="20000"/>
          </a:bodyPr>
          <a:lstStyle/>
          <a:p>
            <a:r>
              <a:rPr lang="en-US" dirty="0"/>
              <a:t>Speeding</a:t>
            </a:r>
          </a:p>
          <a:p>
            <a:r>
              <a:rPr lang="en-US" dirty="0"/>
              <a:t>Following distance</a:t>
            </a:r>
          </a:p>
          <a:p>
            <a:r>
              <a:rPr lang="en-US" dirty="0"/>
              <a:t>Distraction</a:t>
            </a:r>
          </a:p>
          <a:p>
            <a:r>
              <a:rPr lang="en-US" dirty="0"/>
              <a:t>Visual</a:t>
            </a:r>
          </a:p>
          <a:p>
            <a:r>
              <a:rPr lang="en-US" dirty="0"/>
              <a:t>Manual</a:t>
            </a:r>
          </a:p>
          <a:p>
            <a:r>
              <a:rPr lang="en-US" dirty="0"/>
              <a:t>Cognitive</a:t>
            </a:r>
          </a:p>
          <a:p>
            <a:r>
              <a:rPr lang="en-US" dirty="0"/>
              <a:t>Passengers</a:t>
            </a:r>
          </a:p>
          <a:p>
            <a:r>
              <a:rPr lang="en-US" dirty="0"/>
              <a:t>Hard braking</a:t>
            </a:r>
          </a:p>
          <a:p>
            <a:r>
              <a:rPr lang="en-US" dirty="0"/>
              <a:t>Hard turns</a:t>
            </a:r>
          </a:p>
          <a:p>
            <a:r>
              <a:rPr lang="en-US" dirty="0"/>
              <a:t>Idling</a:t>
            </a:r>
          </a:p>
          <a:p>
            <a:r>
              <a:rPr lang="en-US" dirty="0"/>
              <a:t>Social Media</a:t>
            </a:r>
          </a:p>
        </p:txBody>
      </p:sp>
    </p:spTree>
    <p:extLst>
      <p:ext uri="{BB962C8B-B14F-4D97-AF65-F5344CB8AC3E}">
        <p14:creationId xmlns:p14="http://schemas.microsoft.com/office/powerpoint/2010/main" val="1668389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2A46-0438-5EBF-9917-E66E1874307F}"/>
              </a:ext>
            </a:extLst>
          </p:cNvPr>
          <p:cNvSpPr>
            <a:spLocks noGrp="1"/>
          </p:cNvSpPr>
          <p:nvPr>
            <p:ph type="title"/>
          </p:nvPr>
        </p:nvSpPr>
        <p:spPr/>
        <p:txBody>
          <a:bodyPr/>
          <a:lstStyle/>
          <a:p>
            <a:r>
              <a:rPr lang="en-US" dirty="0"/>
              <a:t>Monitoring behavior</a:t>
            </a:r>
          </a:p>
        </p:txBody>
      </p:sp>
      <p:sp>
        <p:nvSpPr>
          <p:cNvPr id="3" name="Content Placeholder 2">
            <a:extLst>
              <a:ext uri="{FF2B5EF4-FFF2-40B4-BE49-F238E27FC236}">
                <a16:creationId xmlns:a16="http://schemas.microsoft.com/office/drawing/2014/main" id="{14022612-096D-279B-CF60-2A232A2483AE}"/>
              </a:ext>
            </a:extLst>
          </p:cNvPr>
          <p:cNvSpPr>
            <a:spLocks noGrp="1"/>
          </p:cNvSpPr>
          <p:nvPr>
            <p:ph idx="1"/>
          </p:nvPr>
        </p:nvSpPr>
        <p:spPr/>
        <p:txBody>
          <a:bodyPr>
            <a:normAutofit/>
          </a:bodyPr>
          <a:lstStyle/>
          <a:p>
            <a:r>
              <a:rPr lang="en-US" dirty="0"/>
              <a:t>Can’t be an “I got you!”</a:t>
            </a:r>
          </a:p>
          <a:p>
            <a:r>
              <a:rPr lang="en-US" dirty="0"/>
              <a:t>There needs to be positive reinforcement as well</a:t>
            </a:r>
          </a:p>
          <a:p>
            <a:r>
              <a:rPr lang="en-US" dirty="0"/>
              <a:t>Need to get drivers to buy into the program</a:t>
            </a:r>
          </a:p>
          <a:p>
            <a:r>
              <a:rPr lang="en-US" dirty="0"/>
              <a:t>“I’ve got your back”</a:t>
            </a:r>
          </a:p>
          <a:p>
            <a:r>
              <a:rPr lang="en-US" dirty="0"/>
              <a:t>Not just about money they can make or lose</a:t>
            </a:r>
          </a:p>
          <a:p>
            <a:r>
              <a:rPr lang="en-US" dirty="0"/>
              <a:t>Peer competition</a:t>
            </a:r>
          </a:p>
          <a:p>
            <a:endParaRPr lang="en-US" dirty="0"/>
          </a:p>
        </p:txBody>
      </p:sp>
    </p:spTree>
    <p:extLst>
      <p:ext uri="{BB962C8B-B14F-4D97-AF65-F5344CB8AC3E}">
        <p14:creationId xmlns:p14="http://schemas.microsoft.com/office/powerpoint/2010/main" val="1106043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CA798-E1FA-D9E6-B187-ADBED8409E5B}"/>
              </a:ext>
            </a:extLst>
          </p:cNvPr>
          <p:cNvSpPr>
            <a:spLocks noGrp="1"/>
          </p:cNvSpPr>
          <p:nvPr>
            <p:ph type="title"/>
          </p:nvPr>
        </p:nvSpPr>
        <p:spPr/>
        <p:txBody>
          <a:bodyPr/>
          <a:lstStyle/>
          <a:p>
            <a:r>
              <a:rPr lang="en-US" dirty="0"/>
              <a:t>Monitoring behavior</a:t>
            </a:r>
          </a:p>
        </p:txBody>
      </p:sp>
      <p:sp>
        <p:nvSpPr>
          <p:cNvPr id="3" name="Content Placeholder 2">
            <a:extLst>
              <a:ext uri="{FF2B5EF4-FFF2-40B4-BE49-F238E27FC236}">
                <a16:creationId xmlns:a16="http://schemas.microsoft.com/office/drawing/2014/main" id="{53930079-734E-901D-BE5F-FE2C4AAED0B3}"/>
              </a:ext>
            </a:extLst>
          </p:cNvPr>
          <p:cNvSpPr>
            <a:spLocks noGrp="1"/>
          </p:cNvSpPr>
          <p:nvPr>
            <p:ph idx="1"/>
          </p:nvPr>
        </p:nvSpPr>
        <p:spPr/>
        <p:txBody>
          <a:bodyPr/>
          <a:lstStyle/>
          <a:p>
            <a:endParaRPr lang="en-US" dirty="0"/>
          </a:p>
          <a:p>
            <a:r>
              <a:rPr lang="en-US" dirty="0"/>
              <a:t>Be transparent  in your methods</a:t>
            </a:r>
          </a:p>
          <a:p>
            <a:r>
              <a:rPr lang="en-US" dirty="0"/>
              <a:t>Video</a:t>
            </a:r>
          </a:p>
          <a:p>
            <a:r>
              <a:rPr lang="en-US" dirty="0"/>
              <a:t>Highway observations</a:t>
            </a:r>
          </a:p>
          <a:p>
            <a:r>
              <a:rPr lang="en-US" dirty="0"/>
              <a:t>Secret customers</a:t>
            </a:r>
          </a:p>
          <a:p>
            <a:r>
              <a:rPr lang="en-US" dirty="0"/>
              <a:t>Customer interviews</a:t>
            </a:r>
          </a:p>
          <a:p>
            <a:r>
              <a:rPr lang="en-US" dirty="0"/>
              <a:t>GPS and ELD records</a:t>
            </a:r>
          </a:p>
          <a:p>
            <a:endParaRPr lang="en-US" dirty="0"/>
          </a:p>
        </p:txBody>
      </p:sp>
    </p:spTree>
    <p:extLst>
      <p:ext uri="{BB962C8B-B14F-4D97-AF65-F5344CB8AC3E}">
        <p14:creationId xmlns:p14="http://schemas.microsoft.com/office/powerpoint/2010/main" val="1019320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155</TotalTime>
  <Words>1088</Words>
  <Application>Microsoft Office PowerPoint</Application>
  <PresentationFormat>Widescreen</PresentationFormat>
  <Paragraphs>162</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Century Gothic</vt:lpstr>
      <vt:lpstr>Wingdings 3</vt:lpstr>
      <vt:lpstr>Ion</vt:lpstr>
      <vt:lpstr>Driver Behavior : How much risk is too much ?</vt:lpstr>
      <vt:lpstr>This is the real question……..</vt:lpstr>
      <vt:lpstr>What is risk?</vt:lpstr>
      <vt:lpstr>What is our exposure ?</vt:lpstr>
      <vt:lpstr>Safety Management = Risk Management</vt:lpstr>
      <vt:lpstr>How do we communicate risk management to employees ?</vt:lpstr>
      <vt:lpstr>Driver behavior and risk</vt:lpstr>
      <vt:lpstr>Monitoring behavior</vt:lpstr>
      <vt:lpstr>Monitoring behavior</vt:lpstr>
      <vt:lpstr>Monitoring Behavior</vt:lpstr>
      <vt:lpstr>Reviewing behavior</vt:lpstr>
      <vt:lpstr>Reviewing behavior</vt:lpstr>
      <vt:lpstr>Reviewing behavior</vt:lpstr>
      <vt:lpstr>Reviewing behavior - Training</vt:lpstr>
      <vt:lpstr>Reviewing behavior</vt:lpstr>
      <vt:lpstr>Terminating employes</vt:lpstr>
      <vt:lpstr>Mike’s termination statement</vt:lpstr>
      <vt:lpstr>Other types of driver behavior</vt:lpstr>
      <vt:lpstr>Requested Drivers….</vt:lpstr>
      <vt:lpstr>Actions with passengers</vt:lpstr>
      <vt:lpstr>What does off duty really mean?</vt:lpstr>
      <vt:lpstr>What does off duty really mean?</vt:lpstr>
      <vt:lpstr>How much risk are you willing to assume?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McDonal</dc:creator>
  <cp:lastModifiedBy>Mike McDonal</cp:lastModifiedBy>
  <cp:revision>2</cp:revision>
  <dcterms:created xsi:type="dcterms:W3CDTF">2024-07-20T16:52:28Z</dcterms:created>
  <dcterms:modified xsi:type="dcterms:W3CDTF">2024-07-23T01:17:28Z</dcterms:modified>
</cp:coreProperties>
</file>