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27"/>
  </p:notesMasterIdLst>
  <p:handoutMasterIdLst>
    <p:handoutMasterId r:id="rId28"/>
  </p:handoutMasterIdLst>
  <p:sldIdLst>
    <p:sldId id="352" r:id="rId2"/>
    <p:sldId id="258" r:id="rId3"/>
    <p:sldId id="357" r:id="rId4"/>
    <p:sldId id="369" r:id="rId5"/>
    <p:sldId id="379" r:id="rId6"/>
    <p:sldId id="358" r:id="rId7"/>
    <p:sldId id="359" r:id="rId8"/>
    <p:sldId id="360" r:id="rId9"/>
    <p:sldId id="381" r:id="rId10"/>
    <p:sldId id="382" r:id="rId11"/>
    <p:sldId id="363" r:id="rId12"/>
    <p:sldId id="365" r:id="rId13"/>
    <p:sldId id="372" r:id="rId14"/>
    <p:sldId id="362" r:id="rId15"/>
    <p:sldId id="383" r:id="rId16"/>
    <p:sldId id="364" r:id="rId17"/>
    <p:sldId id="361" r:id="rId18"/>
    <p:sldId id="366" r:id="rId19"/>
    <p:sldId id="376" r:id="rId20"/>
    <p:sldId id="367" r:id="rId21"/>
    <p:sldId id="374" r:id="rId22"/>
    <p:sldId id="373" r:id="rId23"/>
    <p:sldId id="375" r:id="rId24"/>
    <p:sldId id="378" r:id="rId25"/>
    <p:sldId id="386" r:id="rId2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B5975"/>
    <a:srgbClr val="9EB7CE"/>
    <a:srgbClr val="1A2B33"/>
    <a:srgbClr val="C19241"/>
    <a:srgbClr val="FFAA2D"/>
    <a:srgbClr val="FFBD5D"/>
    <a:srgbClr val="D97F00"/>
    <a:srgbClr val="8F1D21"/>
    <a:srgbClr val="E31B23"/>
    <a:srgbClr val="0081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13" autoAdjust="0"/>
    <p:restoredTop sz="94649" autoAdjust="0"/>
  </p:normalViewPr>
  <p:slideViewPr>
    <p:cSldViewPr>
      <p:cViewPr varScale="1">
        <p:scale>
          <a:sx n="59" d="100"/>
          <a:sy n="59" d="100"/>
        </p:scale>
        <p:origin x="1172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don Buchanan" userId="f08e95f2-15f1-427d-bd14-a272b61a6a43" providerId="ADAL" clId="{9D82C86A-E76A-47DA-A876-45C19119BA06}"/>
    <pc:docChg chg="modSld">
      <pc:chgData name="Brandon Buchanan" userId="f08e95f2-15f1-427d-bd14-a272b61a6a43" providerId="ADAL" clId="{9D82C86A-E76A-47DA-A876-45C19119BA06}" dt="2024-08-07T21:34:59.086" v="11" actId="20577"/>
      <pc:docMkLst>
        <pc:docMk/>
      </pc:docMkLst>
      <pc:sldChg chg="modSp mod">
        <pc:chgData name="Brandon Buchanan" userId="f08e95f2-15f1-427d-bd14-a272b61a6a43" providerId="ADAL" clId="{9D82C86A-E76A-47DA-A876-45C19119BA06}" dt="2024-08-07T21:34:46.685" v="5" actId="20577"/>
        <pc:sldMkLst>
          <pc:docMk/>
          <pc:sldMk cId="0" sldId="352"/>
        </pc:sldMkLst>
        <pc:spChg chg="mod">
          <ac:chgData name="Brandon Buchanan" userId="f08e95f2-15f1-427d-bd14-a272b61a6a43" providerId="ADAL" clId="{9D82C86A-E76A-47DA-A876-45C19119BA06}" dt="2024-08-07T21:34:46.685" v="5" actId="20577"/>
          <ac:spMkLst>
            <pc:docMk/>
            <pc:sldMk cId="0" sldId="352"/>
            <ac:spMk id="13" creationId="{422DDC97-886C-44E6-8A74-2D653CE886E6}"/>
          </ac:spMkLst>
        </pc:spChg>
      </pc:sldChg>
      <pc:sldChg chg="modSp mod">
        <pc:chgData name="Brandon Buchanan" userId="f08e95f2-15f1-427d-bd14-a272b61a6a43" providerId="ADAL" clId="{9D82C86A-E76A-47DA-A876-45C19119BA06}" dt="2024-08-07T21:34:59.086" v="11" actId="20577"/>
        <pc:sldMkLst>
          <pc:docMk/>
          <pc:sldMk cId="3408574804" sldId="386"/>
        </pc:sldMkLst>
        <pc:spChg chg="mod">
          <ac:chgData name="Brandon Buchanan" userId="f08e95f2-15f1-427d-bd14-a272b61a6a43" providerId="ADAL" clId="{9D82C86A-E76A-47DA-A876-45C19119BA06}" dt="2024-08-07T21:34:59.086" v="11" actId="20577"/>
          <ac:spMkLst>
            <pc:docMk/>
            <pc:sldMk cId="3408574804" sldId="386"/>
            <ac:spMk id="13" creationId="{422DDC97-886C-44E6-8A74-2D653CE886E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8C3138D9-1D13-40DC-9A10-EC25804AECD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D2E003FF-CA76-4EF6-96D2-1AFA4844163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046C9937-DB5A-475F-8CE1-79F4A132F12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0CD14711-7EE1-4646-8E0C-122EC59A8B2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014F9E0F-D52A-4BDE-9853-9B216428B38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3E3DA23-7D5D-4568-967E-756CC19349E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622ECACC-CDE9-4FEC-A7B8-4E2113243A2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8C58BBF1-6BB5-4977-ACC8-146F3BD2CFC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268E636B-653B-4823-A06E-9B06A49AE4B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973D8886-865F-41BE-8584-DC05C9802C0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5EA709DD-DFAC-4D27-B6DD-01EC3D2A72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8A4AAE3F-D484-45DE-B187-0FDDBE2DC04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C1510F0-2707-4C59-8305-86B697D346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A9FEF71-A027-429D-99FB-E311D366E9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AAE3F-D484-45DE-B187-0FDDBE2DC044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9591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C1510F0-2707-4C59-8305-86B697D346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A9FEF71-A027-429D-99FB-E311D366E9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302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A7DB2F94-16FA-4552-914C-A7719E02B968}"/>
              </a:ext>
            </a:extLst>
          </p:cNvPr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6396AD0F-62A6-455C-9DD7-0D546C88D2C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0886DD82-01D1-4789-A8E5-C006B5148B1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cs typeface="Arial" charset="0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60D33E68-40D3-445C-8705-FAC0F3432EE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cs typeface="Arial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22E4FC20-BC1B-4A39-9840-48AB6E310DB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cs typeface="Arial" charset="0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0E7A97E7-68BF-4ECD-B2F9-F6DD0C95DCE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FC7E6309-38F3-4005-99AD-46A049DC5D4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cs typeface="Arial" charset="0"/>
                </a:endParaRPr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B90D5186-5785-40B1-B487-E9E16A0587E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cs typeface="Arial" charset="0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A725E08E-770F-4EE6-B7FE-BD1E5324A0B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940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940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A5B840B5-81AE-4486-BCDD-27B97EFED75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A2E77-D63F-4420-9BF9-DB07D8F2C40E}" type="datetime1">
              <a:rPr lang="en-US" altLang="en-US"/>
              <a:pPr>
                <a:defRPr/>
              </a:pPr>
              <a:t>8/7/2024</a:t>
            </a:fld>
            <a:endParaRPr lang="en-US" altLang="en-US" dirty="0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2B364BF5-6377-4039-916A-63968E48AF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D4BD407D-5493-4528-B473-8FDF845900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EAEA2C9-B5B2-422F-93D2-C4DA753F929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478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579946D-3CAC-4A5E-BE63-B3602FCB60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C1901-EEEB-4B52-B273-F984293183DD}" type="datetime1">
              <a:rPr lang="en-US" altLang="en-US"/>
              <a:pPr>
                <a:defRPr/>
              </a:pPr>
              <a:t>8/7/2024</a:t>
            </a:fld>
            <a:endParaRPr lang="en-US" alt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5BE37FA-239E-433C-9526-6FECA7422D4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37792A-6B15-424A-B573-454821C6094F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8D9D32C-D450-4BBF-8280-9D22692F8F4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4176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13E5CEF-A809-45C7-9B47-61C89F75C6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26449-C151-46BC-B9B5-DE3F0F83A5E8}" type="datetime1">
              <a:rPr lang="en-US" altLang="en-US"/>
              <a:pPr>
                <a:defRPr/>
              </a:pPr>
              <a:t>8/7/2024</a:t>
            </a:fld>
            <a:endParaRPr lang="en-US" alt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B5271EA-06CF-4656-919D-87C230B645E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769D38-9218-4FB3-A046-15CB4A496CBF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904451CD-DCB3-4FDC-AEF8-50022A9F98E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9059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9660407-EB7F-43D1-B414-1B08951549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E129D-B354-4DED-8E2C-D4ABD36CD74F}" type="datetime1">
              <a:rPr lang="en-US" altLang="en-US"/>
              <a:pPr>
                <a:defRPr/>
              </a:pPr>
              <a:t>8/7/2024</a:t>
            </a:fld>
            <a:endParaRPr lang="en-US" alt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0CCCF44-5791-467D-8BC1-34BBEB82B9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BD94-2AD7-47BE-A589-731FB84DB66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026A6779-8845-4E7B-A364-DD5D2601B15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06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2B9A4E8-956F-40B3-96F6-90C99F67CE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B43EA-8246-4065-9340-C619CC26E97B}" type="datetime1">
              <a:rPr lang="en-US" altLang="en-US"/>
              <a:pPr>
                <a:defRPr/>
              </a:pPr>
              <a:t>8/7/2024</a:t>
            </a:fld>
            <a:endParaRPr lang="en-US" alt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1D9B828-E2F6-4852-9BBA-5C41EE86629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25E69D-52FE-4181-915F-9C921B03DB23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B03E53A-903A-449B-9F19-35EFB546E11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9662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6B2F6B7-522D-4388-B29C-FE7DC25B96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4D6CE-343C-4B88-B4CB-67DE1BD5110C}" type="datetime1">
              <a:rPr lang="en-US" altLang="en-US"/>
              <a:pPr>
                <a:defRPr/>
              </a:pPr>
              <a:t>8/7/2024</a:t>
            </a:fld>
            <a:endParaRPr lang="en-US" alt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5CDC776-FF74-4C84-87EF-0EAD0B1EE03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840E9-F239-48D7-856D-1350090E42C7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2BF5668-9F70-4F51-96AF-38774121F3D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3976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2501BCC-C882-426F-AF2C-0B6DA30355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573F8-1A30-44E4-BAC7-7B0BE31B2AF1}" type="datetime1">
              <a:rPr lang="en-US" altLang="en-US"/>
              <a:pPr>
                <a:defRPr/>
              </a:pPr>
              <a:t>8/7/2024</a:t>
            </a:fld>
            <a:endParaRPr lang="en-US" alt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A5B830C-4F2E-48D9-B985-30DB5789D24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CD9467-2BEE-4FA7-A958-DDBBC58CEA5A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D5A57CF3-7A6C-4BF2-A515-F9537FA773A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1119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4571531-8BD0-4B75-A461-922A9FB97A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A8CD7-C40B-4A1F-9520-7C2B0B17B929}" type="datetime1">
              <a:rPr lang="en-US" altLang="en-US"/>
              <a:pPr>
                <a:defRPr/>
              </a:pPr>
              <a:t>8/7/2024</a:t>
            </a:fld>
            <a:endParaRPr lang="en-US" alt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E8F223C-B45B-470E-BB5E-3549D46D3EC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133246-8AF3-4CC0-A1F0-74F67B226CB4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ADFADD99-C3C2-4C06-A898-A717145F757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7251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1E265A-0BE0-4FE9-9B90-9EACC18801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3F941-B279-4DE5-9F49-F332AFC6447C}" type="datetime1">
              <a:rPr lang="en-US" altLang="en-US"/>
              <a:pPr>
                <a:defRPr/>
              </a:pPr>
              <a:t>8/7/2024</a:t>
            </a:fld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AFCCA2-2173-4A53-A375-4969E2368B9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542D2E-12AD-48AD-B293-F82465B98558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11135614-1B78-4E75-BF1B-E56681F32B7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494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FABE420-E961-4E1E-BD34-EF0B4126B5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1AA59-8E3C-4497-9E56-5FBDE8CECD69}" type="datetime1">
              <a:rPr lang="en-US" altLang="en-US"/>
              <a:pPr>
                <a:defRPr/>
              </a:pPr>
              <a:t>8/7/2024</a:t>
            </a:fld>
            <a:endParaRPr lang="en-US" alt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0F352E9-BCDE-41C2-AA1F-D51A2294408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48B49-9BF2-442E-84EE-E46AAE7C46BA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70468024-E546-4599-BDCE-813965EE177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0165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09A0E68-F8D8-4AE5-98DD-0A5C149592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5601C-3EE6-46E3-92A2-A9728352C19B}" type="datetime1">
              <a:rPr lang="en-US" altLang="en-US"/>
              <a:pPr>
                <a:defRPr/>
              </a:pPr>
              <a:t>8/7/2024</a:t>
            </a:fld>
            <a:endParaRPr lang="en-US" alt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78289FA-CC12-4113-90AE-B6EBC3B18F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9D9A87-17F1-44CB-9E6F-54F2935792A8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5E991574-3288-4411-8E8E-A9426E68D1B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8468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3A3AB6-A19E-47CF-82F5-EDCA3A9B7B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CDBD5-A725-4C39-8560-1DB9A0C25A8C}" type="datetime1">
              <a:rPr lang="en-US" altLang="en-US"/>
              <a:pPr>
                <a:defRPr/>
              </a:pPr>
              <a:t>8/7/2024</a:t>
            </a:fld>
            <a:endParaRPr lang="en-US" alt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A8DF081-75BF-444D-9551-C46B6B16E7D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0D6FD5-66E0-41DF-9E15-10CE4DDFF506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0C3D5ADD-FBF6-4E42-BD5B-CEB14D4EA5E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0448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3E9236FC-9AAF-4CBA-84A0-3B31B4ED293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C1D41C9-A009-462A-BBEC-A1D76DBB67D5}" type="datetime1">
              <a:rPr lang="en-US" altLang="en-US"/>
              <a:pPr>
                <a:defRPr/>
              </a:pPr>
              <a:t>8/7/2024</a:t>
            </a:fld>
            <a:endParaRPr lang="en-US" altLang="en-US" dirty="0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FFEF281A-C499-4C5E-AC7A-D280269D416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4446A087-F110-42F2-B512-D90DB547C2D5}" type="slidenum">
              <a:rPr lang="en-US" altLang="en-US"/>
              <a:pPr/>
              <a:t>‹#›</a:t>
            </a:fld>
            <a:endParaRPr lang="en-US" altLang="en-US" dirty="0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12AADC3E-DDF6-4DE3-BF13-62EFF1CC3D88}"/>
              </a:ext>
            </a:extLst>
          </p:cNvPr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4211ADF8-10B6-4B54-A257-C7BE88F6AEB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8374" name="Freeform 6">
                <a:extLst>
                  <a:ext uri="{FF2B5EF4-FFF2-40B4-BE49-F238E27FC236}">
                    <a16:creationId xmlns:a16="http://schemas.microsoft.com/office/drawing/2014/main" id="{8282E491-7131-4A75-9E0C-37CE08228E9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cs typeface="Arial" charset="0"/>
                </a:endParaRPr>
              </a:p>
            </p:txBody>
          </p:sp>
          <p:sp>
            <p:nvSpPr>
              <p:cNvPr id="58375" name="Freeform 7">
                <a:extLst>
                  <a:ext uri="{FF2B5EF4-FFF2-40B4-BE49-F238E27FC236}">
                    <a16:creationId xmlns:a16="http://schemas.microsoft.com/office/drawing/2014/main" id="{B653D7CC-19A1-4493-B7DB-F7C4E8B0FEF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cs typeface="Arial" charset="0"/>
                </a:endParaRPr>
              </a:p>
            </p:txBody>
          </p:sp>
          <p:sp>
            <p:nvSpPr>
              <p:cNvPr id="58376" name="Freeform 8">
                <a:extLst>
                  <a:ext uri="{FF2B5EF4-FFF2-40B4-BE49-F238E27FC236}">
                    <a16:creationId xmlns:a16="http://schemas.microsoft.com/office/drawing/2014/main" id="{C5EFA8A2-8771-4832-9586-37066AAEE9F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cs typeface="Arial" charset="0"/>
                </a:endParaRPr>
              </a:p>
            </p:txBody>
          </p:sp>
          <p:sp>
            <p:nvSpPr>
              <p:cNvPr id="1038" name="Freeform 9">
                <a:extLst>
                  <a:ext uri="{FF2B5EF4-FFF2-40B4-BE49-F238E27FC236}">
                    <a16:creationId xmlns:a16="http://schemas.microsoft.com/office/drawing/2014/main" id="{62A1106D-7BA9-473F-B8B4-6E0F1C6DE24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8378" name="Freeform 10">
                <a:extLst>
                  <a:ext uri="{FF2B5EF4-FFF2-40B4-BE49-F238E27FC236}">
                    <a16:creationId xmlns:a16="http://schemas.microsoft.com/office/drawing/2014/main" id="{70B7CC79-6088-4F7C-B199-28AC79718A5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cs typeface="Arial" charset="0"/>
                </a:endParaRPr>
              </a:p>
            </p:txBody>
          </p:sp>
        </p:grpSp>
        <p:sp>
          <p:nvSpPr>
            <p:cNvPr id="58379" name="Freeform 11">
              <a:extLst>
                <a:ext uri="{FF2B5EF4-FFF2-40B4-BE49-F238E27FC236}">
                  <a16:creationId xmlns:a16="http://schemas.microsoft.com/office/drawing/2014/main" id="{8E1F7C44-2753-455A-B4FC-01C739D509F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cs typeface="Arial" charset="0"/>
              </a:endParaRPr>
            </a:p>
          </p:txBody>
        </p:sp>
        <p:sp>
          <p:nvSpPr>
            <p:cNvPr id="1034" name="Freeform 12">
              <a:extLst>
                <a:ext uri="{FF2B5EF4-FFF2-40B4-BE49-F238E27FC236}">
                  <a16:creationId xmlns:a16="http://schemas.microsoft.com/office/drawing/2014/main" id="{29A3B4E0-0408-4776-B2ED-AD2C325627D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8381" name="Rectangle 13">
            <a:extLst>
              <a:ext uri="{FF2B5EF4-FFF2-40B4-BE49-F238E27FC236}">
                <a16:creationId xmlns:a16="http://schemas.microsoft.com/office/drawing/2014/main" id="{EDE99EF9-F865-4E3F-8110-6232C0526F2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8382" name="Rectangle 14">
            <a:extLst>
              <a:ext uri="{FF2B5EF4-FFF2-40B4-BE49-F238E27FC236}">
                <a16:creationId xmlns:a16="http://schemas.microsoft.com/office/drawing/2014/main" id="{0F9CB231-EBFB-4037-A33A-2068156A0B7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8383" name="Rectangle 15">
            <a:extLst>
              <a:ext uri="{FF2B5EF4-FFF2-40B4-BE49-F238E27FC236}">
                <a16:creationId xmlns:a16="http://schemas.microsoft.com/office/drawing/2014/main" id="{D93C1027-B415-4B17-B5AD-5DFCDDD959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Accident Scene iStock-172128746">
            <a:extLst>
              <a:ext uri="{FF2B5EF4-FFF2-40B4-BE49-F238E27FC236}">
                <a16:creationId xmlns:a16="http://schemas.microsoft.com/office/drawing/2014/main" id="{B4DD9DA7-6F7C-47B0-9ED0-A8247A684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t="-7" b="1"/>
          <a:stretch/>
        </p:blipFill>
        <p:spPr bwMode="auto">
          <a:xfrm>
            <a:off x="-15552" y="0"/>
            <a:ext cx="10314339" cy="6858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25A310-7001-4B1A-ADE1-9527DD90F30B}"/>
              </a:ext>
            </a:extLst>
          </p:cNvPr>
          <p:cNvSpPr/>
          <p:nvPr/>
        </p:nvSpPr>
        <p:spPr>
          <a:xfrm>
            <a:off x="8724292" y="0"/>
            <a:ext cx="346770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3E6EFE04-6793-4940-9B3D-67D8406376D8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8724292" y="332643"/>
            <a:ext cx="3467708" cy="1920030"/>
          </a:xfrm>
        </p:spPr>
        <p:txBody>
          <a:bodyPr/>
          <a:lstStyle/>
          <a:p>
            <a:pPr eaLnBrk="1" hangingPunct="1">
              <a:lnSpc>
                <a:spcPts val="4500"/>
              </a:lnSpc>
              <a:defRPr/>
            </a:pPr>
            <a:r>
              <a:rPr lang="en-US" altLang="en-US" sz="4000" dirty="0">
                <a:solidFill>
                  <a:srgbClr val="E31B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CHECKLIST:</a:t>
            </a:r>
            <a:br>
              <a:rPr lang="en-US" altLang="en-US" sz="4000" dirty="0">
                <a:solidFill>
                  <a:srgbClr val="E31B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US" altLang="en-US" sz="4000" dirty="0">
                <a:solidFill>
                  <a:srgbClr val="E31B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What to Do in</a:t>
            </a:r>
            <a:br>
              <a:rPr lang="en-US" altLang="en-US" sz="4000" dirty="0">
                <a:solidFill>
                  <a:srgbClr val="E31B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US" altLang="en-US" sz="4000" dirty="0">
                <a:solidFill>
                  <a:srgbClr val="E31B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an Emergency</a:t>
            </a:r>
            <a:endParaRPr lang="en-US" altLang="en-US" sz="4000" i="1" dirty="0">
              <a:solidFill>
                <a:srgbClr val="E31B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80228" name="Rectangle 4">
            <a:extLst>
              <a:ext uri="{FF2B5EF4-FFF2-40B4-BE49-F238E27FC236}">
                <a16:creationId xmlns:a16="http://schemas.microsoft.com/office/drawing/2014/main" id="{F33D63D0-44AB-4B67-A424-8181977BE340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724292" y="2194262"/>
            <a:ext cx="3467708" cy="1296144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altLang="en-US" sz="2200" b="1" dirty="0"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presented by</a:t>
            </a:r>
            <a:br>
              <a:rPr lang="en-US" altLang="en-US" sz="2600" b="1" dirty="0"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lang="en-US" altLang="en-US" sz="2600" b="1" dirty="0"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Daniel Tomlinson,</a:t>
            </a:r>
            <a:br>
              <a:rPr lang="en-US" altLang="en-US" sz="2600" b="1" dirty="0"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lang="en-US" altLang="en-US" sz="2400" b="1" dirty="0"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Loss Control Manager</a:t>
            </a:r>
          </a:p>
          <a:p>
            <a:pPr algn="r" eaLnBrk="1" hangingPunct="1">
              <a:lnSpc>
                <a:spcPct val="80000"/>
              </a:lnSpc>
              <a:spcBef>
                <a:spcPct val="5000"/>
              </a:spcBef>
              <a:defRPr/>
            </a:pPr>
            <a:endParaRPr lang="en-US" altLang="en-US" sz="2800" b="1" dirty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000" b="1" dirty="0">
              <a:solidFill>
                <a:srgbClr val="188EF0"/>
              </a:solidFill>
              <a:latin typeface="Calibri" pitchFamily="34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422DDC97-886C-44E6-8A74-2D653CE88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292" y="5732724"/>
            <a:ext cx="3467708" cy="9256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ct val="0"/>
              </a:spcBef>
              <a:defRPr/>
            </a:pPr>
            <a:r>
              <a:rPr lang="en-US" altLang="en-US" sz="2200" b="1" kern="0" dirty="0"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2023 BISC Summer Meeting</a:t>
            </a:r>
          </a:p>
          <a:p>
            <a:pPr eaLnBrk="1" hangingPunct="1">
              <a:lnSpc>
                <a:spcPts val="2600"/>
              </a:lnSpc>
              <a:spcBef>
                <a:spcPct val="0"/>
              </a:spcBef>
              <a:defRPr/>
            </a:pPr>
            <a:r>
              <a:rPr lang="en-US" altLang="en-US" sz="2000" b="1" kern="0" dirty="0"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July 22,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C84728-5914-45FD-8CE9-87ACD3FA8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177" y="3382467"/>
            <a:ext cx="1775799" cy="776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55699B-E228-45FE-A713-AECF807537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6"/>
          <a:stretch/>
        </p:blipFill>
        <p:spPr>
          <a:xfrm>
            <a:off x="9552630" y="4828458"/>
            <a:ext cx="1804892" cy="8149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12192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AA2D"/>
                </a:solidFill>
                <a:latin typeface="Calibri" pitchFamily="34" charset="0"/>
              </a:rPr>
              <a:t>Initial Notification of the Incident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1CF9AEC-90D8-4870-8BEB-395B49E51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3392" y="1268412"/>
            <a:ext cx="10981220" cy="4968900"/>
          </a:xfrm>
        </p:spPr>
        <p:txBody>
          <a:bodyPr/>
          <a:lstStyle/>
          <a:p>
            <a:pPr>
              <a:buClr>
                <a:srgbClr val="9EB7CE"/>
              </a:buClr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By phone</a:t>
            </a:r>
          </a:p>
          <a:p>
            <a:pPr marL="574675" indent="-227013">
              <a:buClr>
                <a:srgbClr val="9EB7CE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Driver</a:t>
            </a:r>
          </a:p>
          <a:p>
            <a:pPr marL="574675" indent="-227013">
              <a:buClr>
                <a:srgbClr val="9EB7CE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Law enforcement</a:t>
            </a:r>
          </a:p>
          <a:p>
            <a:pPr marL="574675" indent="-227013">
              <a:buClr>
                <a:srgbClr val="9EB7CE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Passenger</a:t>
            </a:r>
          </a:p>
          <a:p>
            <a:pPr marL="574675" indent="-227013">
              <a:buClr>
                <a:srgbClr val="9EB7CE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Chartering group</a:t>
            </a:r>
          </a:p>
          <a:p>
            <a:pPr marL="574675" indent="-227013">
              <a:buClr>
                <a:srgbClr val="9EB7CE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Witness</a:t>
            </a:r>
          </a:p>
          <a:p>
            <a:pPr>
              <a:buClr>
                <a:srgbClr val="9EB7CE"/>
              </a:buClr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Through technology</a:t>
            </a:r>
          </a:p>
          <a:p>
            <a:pPr>
              <a:buClr>
                <a:srgbClr val="9EB7CE"/>
              </a:buClr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On social media</a:t>
            </a:r>
          </a:p>
          <a:p>
            <a:pPr>
              <a:buClr>
                <a:srgbClr val="9EB7CE"/>
              </a:buClr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From media</a:t>
            </a: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CD3DB4-D2E1-4965-96F7-3A12049C4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56" y="1474474"/>
            <a:ext cx="3618402" cy="4580659"/>
          </a:xfrm>
          <a:prstGeom prst="rect">
            <a:avLst/>
          </a:prstGeom>
          <a:ln>
            <a:solidFill>
              <a:srgbClr val="3B5975"/>
            </a:solidFill>
          </a:ln>
          <a:effectLst>
            <a:glow rad="127000">
              <a:srgbClr val="9EB7CE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14451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out Twitter | Our logo, brand guidelines, and Tweet tools">
            <a:extLst>
              <a:ext uri="{FF2B5EF4-FFF2-40B4-BE49-F238E27FC236}">
                <a16:creationId xmlns:a16="http://schemas.microsoft.com/office/drawing/2014/main" id="{0309D713-B483-4AAF-AF68-84C9AC52C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1" t="21239" r="18374" b="19465"/>
          <a:stretch/>
        </p:blipFill>
        <p:spPr bwMode="auto">
          <a:xfrm>
            <a:off x="10092084" y="4407332"/>
            <a:ext cx="1331912" cy="1223964"/>
          </a:xfrm>
          <a:prstGeom prst="rect">
            <a:avLst/>
          </a:prstGeom>
          <a:noFill/>
          <a:ln>
            <a:solidFill>
              <a:srgbClr val="3B5975"/>
            </a:solidFill>
          </a:ln>
          <a:effectLst>
            <a:glow rad="127000">
              <a:srgbClr val="9EB7CE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12192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AA2D"/>
                </a:solidFill>
                <a:latin typeface="Calibri" pitchFamily="34" charset="0"/>
              </a:rPr>
              <a:t>Company Response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1CF9AEC-90D8-4870-8BEB-395B49E51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3392" y="1268412"/>
            <a:ext cx="10981220" cy="4860888"/>
          </a:xfrm>
        </p:spPr>
        <p:txBody>
          <a:bodyPr/>
          <a:lstStyle/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Notification of crisis team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What do you know so far?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What do you know about the trip?</a:t>
            </a:r>
          </a:p>
          <a:p>
            <a:pPr marL="574675" indent="-234950" eaLnBrk="1" hangingPunct="1">
              <a:buClr>
                <a:srgbClr val="9EB7CE"/>
              </a:buClr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Charter order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Notification of other drivers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Notification of driver’s emergency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contacts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Company social media and posts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Command post</a:t>
            </a: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Image result for facebook">
            <a:extLst>
              <a:ext uri="{FF2B5EF4-FFF2-40B4-BE49-F238E27FC236}">
                <a16:creationId xmlns:a16="http://schemas.microsoft.com/office/drawing/2014/main" id="{302AC193-8925-47CE-B892-2FA4BFAFB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6" b="3288"/>
          <a:stretch>
            <a:fillRect/>
          </a:stretch>
        </p:blipFill>
        <p:spPr bwMode="auto">
          <a:xfrm>
            <a:off x="8004212" y="4407332"/>
            <a:ext cx="1331913" cy="1219200"/>
          </a:xfrm>
          <a:prstGeom prst="rect">
            <a:avLst/>
          </a:prstGeom>
          <a:solidFill>
            <a:srgbClr val="3B5975"/>
          </a:solidFill>
          <a:ln w="9525">
            <a:solidFill>
              <a:srgbClr val="3B5975"/>
            </a:solidFill>
            <a:miter lim="800000"/>
            <a:headEnd/>
            <a:tailEnd/>
          </a:ln>
          <a:effectLst>
            <a:glow rad="127000">
              <a:srgbClr val="9EB7CE">
                <a:alpha val="40000"/>
              </a:srgb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324A3B-853A-4517-A216-EFDBBB0B25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515" y="1268412"/>
            <a:ext cx="3843097" cy="2665172"/>
          </a:xfrm>
          <a:prstGeom prst="rect">
            <a:avLst/>
          </a:prstGeom>
          <a:ln w="9525">
            <a:solidFill>
              <a:srgbClr val="3B5975"/>
            </a:solidFill>
          </a:ln>
          <a:effectLst>
            <a:glow rad="127000">
              <a:srgbClr val="9EB7CE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97376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12192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AA2D"/>
                </a:solidFill>
                <a:latin typeface="Calibri" pitchFamily="34" charset="0"/>
              </a:rPr>
              <a:t>Communicating: Incoming Calls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1CF9AEC-90D8-4870-8BEB-395B49E51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3392" y="1268412"/>
            <a:ext cx="10981220" cy="3312716"/>
          </a:xfrm>
        </p:spPr>
        <p:txBody>
          <a:bodyPr/>
          <a:lstStyle/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Listening; </a:t>
            </a:r>
            <a:r>
              <a:rPr lang="en-US" altLang="en-US" b="1" dirty="0">
                <a:latin typeface="Calibri" pitchFamily="34" charset="0"/>
              </a:rPr>
              <a:t>remaining calm, professional and courteous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Prioritizing calls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Forwarding calls to the proper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person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Returning calls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Gathering information from callers</a:t>
            </a:r>
          </a:p>
          <a:p>
            <a:pPr marL="0" indent="0" eaLnBrk="1" hangingPunct="1">
              <a:buClr>
                <a:srgbClr val="9EB7CE"/>
              </a:buClr>
              <a:buNone/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Woman on phone iStock-637864768">
            <a:extLst>
              <a:ext uri="{FF2B5EF4-FFF2-40B4-BE49-F238E27FC236}">
                <a16:creationId xmlns:a16="http://schemas.microsoft.com/office/drawing/2014/main" id="{12F916C2-B249-43B9-B511-631D00FA0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401" y="2085483"/>
            <a:ext cx="4182207" cy="2787559"/>
          </a:xfrm>
          <a:prstGeom prst="rect">
            <a:avLst/>
          </a:prstGeom>
          <a:noFill/>
          <a:ln w="9525">
            <a:solidFill>
              <a:srgbClr val="3B5975"/>
            </a:solidFill>
            <a:miter lim="800000"/>
            <a:headEnd/>
            <a:tailEnd/>
          </a:ln>
          <a:effectLst>
            <a:glow rad="127000">
              <a:srgbClr val="9EB7CE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7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12192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AA2D"/>
                </a:solidFill>
                <a:latin typeface="Calibri" pitchFamily="34" charset="0"/>
              </a:rPr>
              <a:t>Phone Log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1CF9AEC-90D8-4870-8BEB-395B49E51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3392" y="1268412"/>
            <a:ext cx="10981220" cy="4860888"/>
          </a:xfrm>
        </p:spPr>
        <p:txBody>
          <a:bodyPr/>
          <a:lstStyle/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Easily accessible and identifiable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Keeping detailed notes; facts not speculation</a:t>
            </a:r>
          </a:p>
          <a:p>
            <a:pPr marL="574675" lvl="1" indent="-234950">
              <a:buClr>
                <a:srgbClr val="9EB7CE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Name, call back number, day and time of call, is person on site?</a:t>
            </a:r>
          </a:p>
          <a:p>
            <a:pPr marL="574675" lvl="1" indent="-234950">
              <a:buClr>
                <a:srgbClr val="9EB7CE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Relationship to event (e.g., passenger,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parent, witness, law enforcement)</a:t>
            </a:r>
          </a:p>
          <a:p>
            <a:pPr marL="574675" lvl="1" indent="-234950">
              <a:buClr>
                <a:srgbClr val="9EB7CE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Who took the call?</a:t>
            </a:r>
          </a:p>
          <a:p>
            <a:pPr marL="574675" lvl="1" indent="-234950">
              <a:buClr>
                <a:srgbClr val="9EB7CE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Does person require a call back?</a:t>
            </a:r>
          </a:p>
          <a:p>
            <a:pPr marL="574675" lvl="1" indent="-234950">
              <a:buClr>
                <a:srgbClr val="9EB7CE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Who was call referred to?</a:t>
            </a:r>
          </a:p>
          <a:p>
            <a:pPr marL="574675" lvl="1" indent="-234950">
              <a:buClr>
                <a:srgbClr val="9EB7CE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Did person receive a call back?</a:t>
            </a: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05DCDE-18DA-42BF-9F1C-487446CD73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"/>
          <a:stretch/>
        </p:blipFill>
        <p:spPr>
          <a:xfrm>
            <a:off x="7500156" y="3102806"/>
            <a:ext cx="4164309" cy="2575648"/>
          </a:xfrm>
          <a:prstGeom prst="rect">
            <a:avLst/>
          </a:prstGeom>
          <a:ln>
            <a:solidFill>
              <a:srgbClr val="3B5975"/>
            </a:solidFill>
          </a:ln>
          <a:effectLst>
            <a:glow rad="127000">
              <a:srgbClr val="9EB7CE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49142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12192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AA2D"/>
                </a:solidFill>
                <a:latin typeface="Calibri" pitchFamily="34" charset="0"/>
              </a:rPr>
              <a:t>Communicating: Driver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1CF9AEC-90D8-4870-8BEB-395B49E51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3392" y="1268412"/>
            <a:ext cx="10981220" cy="4680868"/>
          </a:xfrm>
        </p:spPr>
        <p:txBody>
          <a:bodyPr/>
          <a:lstStyle/>
          <a:p>
            <a:pPr>
              <a:buClr>
                <a:srgbClr val="9EB7CE"/>
              </a:buClr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Listening</a:t>
            </a:r>
          </a:p>
          <a:p>
            <a:pPr>
              <a:buClr>
                <a:srgbClr val="9EB7CE"/>
              </a:buClr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Keeping driver calm and focused</a:t>
            </a:r>
          </a:p>
          <a:p>
            <a:pPr>
              <a:buClr>
                <a:srgbClr val="9EB7CE"/>
              </a:buClr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Has 911 been notified?</a:t>
            </a:r>
          </a:p>
          <a:p>
            <a:pPr>
              <a:buClr>
                <a:srgbClr val="9EB7CE"/>
              </a:buClr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Evacuation, smoke, fire, injuries, egress</a:t>
            </a:r>
          </a:p>
          <a:p>
            <a:pPr>
              <a:buClr>
                <a:srgbClr val="9EB7CE"/>
              </a:buClr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What does driver need from you? How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can you assist driver?</a:t>
            </a:r>
          </a:p>
          <a:p>
            <a:pPr>
              <a:buClr>
                <a:srgbClr val="9EB7CE"/>
              </a:buClr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Instructions for driver – reminders of their on-scene duties</a:t>
            </a:r>
          </a:p>
          <a:p>
            <a:pPr>
              <a:buClr>
                <a:srgbClr val="9EB7CE"/>
              </a:buClr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Communicate with driver often</a:t>
            </a: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EAEC6C-5B3F-4A21-9E94-2EC227924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/>
          <a:stretch/>
        </p:blipFill>
        <p:spPr>
          <a:xfrm>
            <a:off x="8064525" y="1376772"/>
            <a:ext cx="3504083" cy="2505456"/>
          </a:xfrm>
          <a:prstGeom prst="rect">
            <a:avLst/>
          </a:prstGeom>
          <a:ln>
            <a:solidFill>
              <a:srgbClr val="3B5975"/>
            </a:solidFill>
          </a:ln>
          <a:effectLst>
            <a:glow rad="127000">
              <a:srgbClr val="9EB7CE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7905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12192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AA2D"/>
                </a:solidFill>
                <a:latin typeface="Calibri" pitchFamily="34" charset="0"/>
              </a:rPr>
              <a:t>Communicating: Insurer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1CF9AEC-90D8-4870-8BEB-395B49E51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3392" y="1268412"/>
            <a:ext cx="10981220" cy="3492736"/>
          </a:xfrm>
        </p:spPr>
        <p:txBody>
          <a:bodyPr/>
          <a:lstStyle/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Reporting accident to insurance company – prompt notification regardless of fault 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Assistance that claims department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can provide handling calls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Information insurer may request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Attorney-client privilege</a:t>
            </a: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Loss Reporting iStock-528981135">
            <a:extLst>
              <a:ext uri="{FF2B5EF4-FFF2-40B4-BE49-F238E27FC236}">
                <a16:creationId xmlns:a16="http://schemas.microsoft.com/office/drawing/2014/main" id="{FBBA606D-F0AC-4D5A-8F2E-A415BA6BB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2169654"/>
            <a:ext cx="4032448" cy="2944648"/>
          </a:xfrm>
          <a:prstGeom prst="rect">
            <a:avLst/>
          </a:prstGeom>
          <a:noFill/>
          <a:ln w="9525">
            <a:solidFill>
              <a:srgbClr val="3B5975"/>
            </a:solidFill>
            <a:miter lim="800000"/>
            <a:headEnd/>
            <a:tailEnd/>
          </a:ln>
          <a:effectLst>
            <a:glow rad="127000">
              <a:srgbClr val="9EB7CE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07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12192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AA2D"/>
                </a:solidFill>
                <a:latin typeface="Calibri" pitchFamily="34" charset="0"/>
              </a:rPr>
              <a:t>Communicating: Clients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1CF9AEC-90D8-4870-8BEB-395B49E51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3392" y="1268412"/>
            <a:ext cx="10981220" cy="3060688"/>
          </a:xfrm>
        </p:spPr>
        <p:txBody>
          <a:bodyPr/>
          <a:lstStyle/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Contacting the chartering party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Obtaining passenger list/roster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Updating clients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Identifying contact person(s)…who’s in charge?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Notifying destinations</a:t>
            </a: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19083D-5888-4DE5-A9AB-B7CAFF0704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" r="-249" b="9316"/>
          <a:stretch/>
        </p:blipFill>
        <p:spPr>
          <a:xfrm>
            <a:off x="5231904" y="3789040"/>
            <a:ext cx="4428492" cy="2665087"/>
          </a:xfrm>
          <a:prstGeom prst="rect">
            <a:avLst/>
          </a:prstGeom>
          <a:ln w="9525">
            <a:solidFill>
              <a:srgbClr val="3B5975"/>
            </a:solidFill>
          </a:ln>
          <a:effectLst>
            <a:glow rad="127000">
              <a:srgbClr val="9EB7CE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03240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12192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AA2D"/>
                </a:solidFill>
                <a:latin typeface="Calibri" pitchFamily="34" charset="0"/>
              </a:rPr>
              <a:t>Communicating: Law Enforcement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1CF9AEC-90D8-4870-8BEB-395B49E51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159896" y="1268412"/>
            <a:ext cx="6444716" cy="4032796"/>
          </a:xfrm>
        </p:spPr>
        <p:txBody>
          <a:bodyPr/>
          <a:lstStyle/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Information driver is required to share with authorities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Citations issued to driver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Information authorities may request from motor carrier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Post incident records and compliance review</a:t>
            </a: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3C8801-4A7D-4996-8837-070C74664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2"/>
          <a:stretch/>
        </p:blipFill>
        <p:spPr>
          <a:xfrm>
            <a:off x="731404" y="1465150"/>
            <a:ext cx="4074792" cy="3171267"/>
          </a:xfrm>
          <a:prstGeom prst="rect">
            <a:avLst/>
          </a:prstGeom>
          <a:ln>
            <a:solidFill>
              <a:srgbClr val="3B5975"/>
            </a:solidFill>
          </a:ln>
          <a:effectLst>
            <a:glow rad="127000">
              <a:srgbClr val="9EB7CE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9895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12192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AA2D"/>
                </a:solidFill>
                <a:latin typeface="Calibri" pitchFamily="34" charset="0"/>
              </a:rPr>
              <a:t>Communicating: Media &amp; Social Media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1CF9AEC-90D8-4870-8BEB-395B49E51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3392" y="1268412"/>
            <a:ext cx="10981220" cy="5076912"/>
          </a:xfrm>
        </p:spPr>
        <p:txBody>
          <a:bodyPr/>
          <a:lstStyle/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Handling requests for comments; need to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respond promptly, accurately and confidently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Securing the office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Identifying the company spokesperson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Consulting with company legal counsel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Making media statements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Responding to posts on social media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Company reputation can be positively or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negatively impacted</a:t>
            </a:r>
          </a:p>
          <a:p>
            <a:pPr eaLnBrk="1" hangingPunct="1">
              <a:buClr>
                <a:srgbClr val="9EB7CE"/>
              </a:buClr>
              <a:defRPr/>
            </a:pP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AC34D4-CC42-4E03-B641-F044408E4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1448606"/>
            <a:ext cx="2593402" cy="3960788"/>
          </a:xfrm>
          <a:prstGeom prst="rect">
            <a:avLst/>
          </a:prstGeom>
          <a:ln>
            <a:solidFill>
              <a:srgbClr val="3B5975"/>
            </a:solidFill>
          </a:ln>
          <a:effectLst>
            <a:glow rad="127000">
              <a:srgbClr val="9EB7CE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93268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12192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AA2D"/>
                </a:solidFill>
                <a:latin typeface="Calibri" pitchFamily="34" charset="0"/>
              </a:rPr>
              <a:t>Communicating: Others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1CF9AEC-90D8-4870-8BEB-395B49E51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3392" y="1268412"/>
            <a:ext cx="10981220" cy="5076912"/>
          </a:xfrm>
        </p:spPr>
        <p:txBody>
          <a:bodyPr/>
          <a:lstStyle/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OSHA – serious injury/fatality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EPA or state environmental agency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due to large fuel leaks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Post-accident drug and alcohol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testing (§382.303) – after hours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contact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Alternate transportation providers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Service providers (e.g., tow trucks, clean-up crews)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Workers’ compensation carriers</a:t>
            </a: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Wreck Ahead dreamstime_m_56711103">
            <a:extLst>
              <a:ext uri="{FF2B5EF4-FFF2-40B4-BE49-F238E27FC236}">
                <a16:creationId xmlns:a16="http://schemas.microsoft.com/office/drawing/2014/main" id="{1F48C80B-F8A1-4B0D-8D7D-6A5B8CA20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434" y="1268412"/>
            <a:ext cx="4332174" cy="2952670"/>
          </a:xfrm>
          <a:prstGeom prst="rect">
            <a:avLst/>
          </a:prstGeom>
          <a:noFill/>
          <a:ln w="9525">
            <a:solidFill>
              <a:srgbClr val="3B5975"/>
            </a:solidFill>
            <a:miter lim="800000"/>
            <a:headEnd/>
            <a:tailEnd/>
          </a:ln>
          <a:effectLst>
            <a:glow rad="127000">
              <a:srgbClr val="9EB7CE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32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23392" y="274638"/>
            <a:ext cx="10981220" cy="142617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latin typeface="Calibri" pitchFamily="34" charset="0"/>
              </a:rPr>
              <a:t>A serious incident involving one of your company’s coaches has just occurred…</a:t>
            </a: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4E25C2-1C8D-4CFB-9A83-13DEF7946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07" y="2066033"/>
            <a:ext cx="6224186" cy="4352862"/>
          </a:xfrm>
          <a:prstGeom prst="rect">
            <a:avLst/>
          </a:prstGeom>
          <a:ln>
            <a:solidFill>
              <a:srgbClr val="3B5975"/>
            </a:solidFill>
          </a:ln>
          <a:effectLst>
            <a:glow rad="127000">
              <a:srgbClr val="9EB7CE">
                <a:alpha val="40000"/>
              </a:srgb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12192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AA2D"/>
                </a:solidFill>
                <a:latin typeface="Calibri" pitchFamily="34" charset="0"/>
              </a:rPr>
              <a:t>Gathering Data: Technology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1CF9AEC-90D8-4870-8BEB-395B49E51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3392" y="1268412"/>
            <a:ext cx="10981220" cy="4644864"/>
          </a:xfrm>
        </p:spPr>
        <p:txBody>
          <a:bodyPr/>
          <a:lstStyle/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Smart phones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Dash cameras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Electronic logging devices (ELDs) and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telematics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GPS devices – planned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travel routes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Video feeds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Photos</a:t>
            </a: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82D46B-5DC7-4122-9B93-48064964C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16" y="4077072"/>
            <a:ext cx="3532793" cy="2384494"/>
          </a:xfrm>
          <a:prstGeom prst="rect">
            <a:avLst/>
          </a:prstGeom>
          <a:ln w="9525">
            <a:solidFill>
              <a:srgbClr val="3B5975"/>
            </a:solidFill>
          </a:ln>
          <a:effectLst>
            <a:glow rad="127000">
              <a:srgbClr val="9EB7CE">
                <a:alpha val="40000"/>
              </a:srgb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9191F8-F688-449D-B668-843ACCE75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742" y="1308760"/>
            <a:ext cx="3551866" cy="2367911"/>
          </a:xfrm>
          <a:prstGeom prst="rect">
            <a:avLst/>
          </a:prstGeom>
          <a:ln w="9525">
            <a:solidFill>
              <a:srgbClr val="3B5975"/>
            </a:solidFill>
            <a:miter lim="800000"/>
          </a:ln>
          <a:effectLst>
            <a:glow rad="127000">
              <a:srgbClr val="9EB7CE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6195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12192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AA2D"/>
                </a:solidFill>
                <a:latin typeface="Calibri" pitchFamily="34" charset="0"/>
              </a:rPr>
              <a:t>Documents to Obtain/Secure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1CF9AEC-90D8-4870-8BEB-395B49E51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3392" y="1268412"/>
            <a:ext cx="10981220" cy="4932896"/>
          </a:xfrm>
        </p:spPr>
        <p:txBody>
          <a:bodyPr/>
          <a:lstStyle/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Passenger list/ roster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Charter order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Driver qualification file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Maintenance files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ELD information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Electronic video recording (EVR)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Phone logs</a:t>
            </a: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78ED5E-5BA0-467A-A6BF-2AB857CB94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t="4127" r="2092" b="5575"/>
          <a:stretch/>
        </p:blipFill>
        <p:spPr>
          <a:xfrm>
            <a:off x="7820004" y="1360618"/>
            <a:ext cx="3748603" cy="2664296"/>
          </a:xfrm>
          <a:prstGeom prst="rect">
            <a:avLst/>
          </a:prstGeom>
          <a:ln w="9525">
            <a:solidFill>
              <a:srgbClr val="3B5975"/>
            </a:solidFill>
            <a:miter lim="800000"/>
          </a:ln>
          <a:effectLst>
            <a:glow rad="127000">
              <a:srgbClr val="9EB7CE">
                <a:alpha val="94000"/>
              </a:srgbClr>
            </a:glow>
          </a:effec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4FA78CF6-D4CF-437C-BCCC-32A2654AB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4172" y="4179658"/>
            <a:ext cx="4338483" cy="126556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eaLnBrk="1" hangingPunct="1">
              <a:buClr>
                <a:srgbClr val="9EB7CE"/>
              </a:buClr>
              <a:defRPr/>
            </a:pP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Supporting records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Record retention</a:t>
            </a:r>
          </a:p>
          <a:p>
            <a:pPr eaLnBrk="1" hangingPunct="1">
              <a:buClr>
                <a:srgbClr val="9EB7CE"/>
              </a:buClr>
              <a:defRPr/>
            </a:pPr>
            <a:endParaRPr lang="en-US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19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12192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>
                <a:solidFill>
                  <a:srgbClr val="FFAA2D"/>
                </a:solidFill>
                <a:latin typeface="Calibri" pitchFamily="34" charset="0"/>
              </a:rPr>
              <a:t>Creating </a:t>
            </a:r>
            <a:r>
              <a:rPr lang="en-US" altLang="en-US" dirty="0">
                <a:solidFill>
                  <a:srgbClr val="FFAA2D"/>
                </a:solidFill>
                <a:latin typeface="Calibri" pitchFamily="34" charset="0"/>
              </a:rPr>
              <a:t>a “Go” Kit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1CF9AEC-90D8-4870-8BEB-395B49E51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3392" y="1268412"/>
            <a:ext cx="4068452" cy="4536852"/>
          </a:xfrm>
        </p:spPr>
        <p:txBody>
          <a:bodyPr/>
          <a:lstStyle/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Cell phone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Cell phone charger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Important phone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Flashlights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Inclement weather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gear</a:t>
            </a:r>
          </a:p>
          <a:p>
            <a:pPr marL="0" indent="0" eaLnBrk="1" hangingPunct="1">
              <a:buClr>
                <a:srgbClr val="9EB7CE"/>
              </a:buClr>
              <a:buNone/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F573359D-A1C3-40DA-8F9F-E7D1BAC3D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8188" y="1268412"/>
            <a:ext cx="4068452" cy="261696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Reflective vests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Luggage tags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sz="3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Bags, containers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sz="3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Witness cards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sz="3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Pencils, markers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sz="3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Etc.</a:t>
            </a:r>
          </a:p>
          <a:p>
            <a:pPr eaLnBrk="1" hangingPunct="1">
              <a:buClr>
                <a:srgbClr val="9EB7CE"/>
              </a:buClr>
              <a:defRPr/>
            </a:pPr>
            <a:endParaRPr lang="en-US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36A9B2-BD45-4FE4-83EA-5ED0DC8EFE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t="3005" r="4077" b="4134"/>
          <a:stretch/>
        </p:blipFill>
        <p:spPr>
          <a:xfrm>
            <a:off x="4871864" y="1376772"/>
            <a:ext cx="2484276" cy="3348372"/>
          </a:xfrm>
          <a:prstGeom prst="rect">
            <a:avLst/>
          </a:prstGeom>
          <a:ln>
            <a:solidFill>
              <a:srgbClr val="3B5975"/>
            </a:solidFill>
          </a:ln>
          <a:effectLst>
            <a:glow rad="127000">
              <a:srgbClr val="9EB7CE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84533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12192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AA2D"/>
                </a:solidFill>
                <a:latin typeface="Calibri" pitchFamily="34" charset="0"/>
              </a:rPr>
              <a:t>Practice Makes Perfect!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1CF9AEC-90D8-4870-8BEB-395B49E51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3392" y="1268412"/>
            <a:ext cx="10981220" cy="4752876"/>
          </a:xfrm>
        </p:spPr>
        <p:txBody>
          <a:bodyPr/>
          <a:lstStyle/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Plan should be in writing</a:t>
            </a:r>
          </a:p>
          <a:p>
            <a:pPr marL="574675" indent="-234950" eaLnBrk="1" hangingPunct="1">
              <a:buClr>
                <a:srgbClr val="9EB7CE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800" b="1" dirty="0">
                <a:latin typeface="Calibri" pitchFamily="34" charset="0"/>
              </a:rPr>
              <a:t>If you say you are going to do it, do it!</a:t>
            </a:r>
          </a:p>
          <a:p>
            <a:pPr marL="574675" indent="-234950" eaLnBrk="1" hangingPunct="1">
              <a:buClr>
                <a:srgbClr val="9EB7CE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800" b="1" dirty="0">
                <a:latin typeface="Calibri" pitchFamily="34" charset="0"/>
              </a:rPr>
              <a:t>If you put it in writing, expect it to be</a:t>
            </a:r>
            <a:br>
              <a:rPr lang="en-US" altLang="en-US" sz="2800" b="1" dirty="0">
                <a:latin typeface="Calibri" pitchFamily="34" charset="0"/>
              </a:rPr>
            </a:br>
            <a:r>
              <a:rPr lang="en-US" altLang="en-US" sz="2800" b="1" dirty="0">
                <a:latin typeface="Calibri" pitchFamily="34" charset="0"/>
              </a:rPr>
              <a:t>read to a jury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of crisis team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Practicing at least once a year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Reviewing plan annually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Updating your plan as needed</a:t>
            </a: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BC1BDC-F825-4712-A73E-01D54D6E9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56" y="2681420"/>
            <a:ext cx="4362252" cy="2908168"/>
          </a:xfrm>
          <a:prstGeom prst="rect">
            <a:avLst/>
          </a:prstGeom>
          <a:ln>
            <a:solidFill>
              <a:srgbClr val="3B5975"/>
            </a:solidFill>
          </a:ln>
          <a:effectLst>
            <a:glow rad="127000">
              <a:srgbClr val="9EB7CE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24940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12192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AA2D"/>
                </a:solidFill>
                <a:latin typeface="Calibri" pitchFamily="34" charset="0"/>
              </a:rPr>
              <a:t>Sustaining Operations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1CF9AEC-90D8-4870-8BEB-395B49E51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5390" y="1209905"/>
            <a:ext cx="10981220" cy="4644864"/>
          </a:xfrm>
        </p:spPr>
        <p:txBody>
          <a:bodyPr/>
          <a:lstStyle/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Everyone who is not on the crisis team should continue to conduct business as usual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 one but the designated person(s)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on the crisis team should speak to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anyone outside the company about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incident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Arranging replacement drivers and coaches for upcoming trips</a:t>
            </a: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2030FF-2715-4CA9-8BBA-EE70476EE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8001" b="14477"/>
          <a:stretch/>
        </p:blipFill>
        <p:spPr>
          <a:xfrm>
            <a:off x="7536160" y="2009109"/>
            <a:ext cx="4050450" cy="2211979"/>
          </a:xfrm>
          <a:prstGeom prst="rect">
            <a:avLst/>
          </a:prstGeom>
          <a:ln>
            <a:solidFill>
              <a:srgbClr val="3B5975"/>
            </a:solidFill>
          </a:ln>
          <a:effectLst>
            <a:glow rad="127000">
              <a:srgbClr val="9EB7CE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0935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Accident Scene iStock-172128746">
            <a:extLst>
              <a:ext uri="{FF2B5EF4-FFF2-40B4-BE49-F238E27FC236}">
                <a16:creationId xmlns:a16="http://schemas.microsoft.com/office/drawing/2014/main" id="{B4DD9DA7-6F7C-47B0-9ED0-A8247A684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t="-7" b="1"/>
          <a:stretch/>
        </p:blipFill>
        <p:spPr bwMode="auto">
          <a:xfrm>
            <a:off x="-15552" y="0"/>
            <a:ext cx="10314339" cy="6858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25A310-7001-4B1A-ADE1-9527DD90F30B}"/>
              </a:ext>
            </a:extLst>
          </p:cNvPr>
          <p:cNvSpPr/>
          <p:nvPr/>
        </p:nvSpPr>
        <p:spPr>
          <a:xfrm>
            <a:off x="8724292" y="0"/>
            <a:ext cx="346770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3E6EFE04-6793-4940-9B3D-67D8406376D8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8724292" y="332643"/>
            <a:ext cx="3467708" cy="1920030"/>
          </a:xfrm>
        </p:spPr>
        <p:txBody>
          <a:bodyPr/>
          <a:lstStyle/>
          <a:p>
            <a:pPr eaLnBrk="1" hangingPunct="1">
              <a:lnSpc>
                <a:spcPts val="4500"/>
              </a:lnSpc>
              <a:defRPr/>
            </a:pPr>
            <a:r>
              <a:rPr lang="en-US" altLang="en-US" sz="4000" dirty="0">
                <a:solidFill>
                  <a:srgbClr val="E31B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Thank You</a:t>
            </a:r>
            <a:br>
              <a:rPr lang="en-US" altLang="en-US" sz="4000" dirty="0">
                <a:solidFill>
                  <a:srgbClr val="E31B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US" altLang="en-US" sz="4000" dirty="0">
                <a:solidFill>
                  <a:srgbClr val="E31B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for</a:t>
            </a:r>
            <a:br>
              <a:rPr lang="en-US" altLang="en-US" sz="4000" dirty="0">
                <a:solidFill>
                  <a:srgbClr val="E31B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US" altLang="en-US" sz="4000" dirty="0">
                <a:solidFill>
                  <a:srgbClr val="E31B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Participating!</a:t>
            </a:r>
            <a:endParaRPr lang="en-US" altLang="en-US" sz="4000" i="1" dirty="0">
              <a:solidFill>
                <a:srgbClr val="E31B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80228" name="Rectangle 4">
            <a:extLst>
              <a:ext uri="{FF2B5EF4-FFF2-40B4-BE49-F238E27FC236}">
                <a16:creationId xmlns:a16="http://schemas.microsoft.com/office/drawing/2014/main" id="{F33D63D0-44AB-4B67-A424-8181977BE340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724292" y="2194262"/>
            <a:ext cx="3467708" cy="1296144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altLang="en-US" sz="2200" b="1" dirty="0"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presented by</a:t>
            </a:r>
            <a:br>
              <a:rPr lang="en-US" altLang="en-US" sz="2600" b="1" dirty="0"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lang="en-US" altLang="en-US" sz="2600" b="1" dirty="0"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Daniel Tomlinson,</a:t>
            </a:r>
            <a:br>
              <a:rPr lang="en-US" altLang="en-US" sz="2600" b="1" dirty="0"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lang="en-US" altLang="en-US" sz="2400" b="1" dirty="0"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Loss Control Manager</a:t>
            </a:r>
          </a:p>
          <a:p>
            <a:pPr algn="r" eaLnBrk="1" hangingPunct="1">
              <a:lnSpc>
                <a:spcPct val="80000"/>
              </a:lnSpc>
              <a:spcBef>
                <a:spcPct val="5000"/>
              </a:spcBef>
              <a:defRPr/>
            </a:pPr>
            <a:endParaRPr lang="en-US" altLang="en-US" sz="2800" b="1" dirty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000" b="1" dirty="0">
              <a:solidFill>
                <a:srgbClr val="188EF0"/>
              </a:solidFill>
              <a:latin typeface="Calibri" pitchFamily="34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422DDC97-886C-44E6-8A74-2D653CE88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292" y="5732724"/>
            <a:ext cx="3467708" cy="9256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ct val="0"/>
              </a:spcBef>
              <a:defRPr/>
            </a:pPr>
            <a:r>
              <a:rPr lang="en-US" altLang="en-US" sz="2200" b="1" kern="0" dirty="0"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2025 BISC Summer Meeting</a:t>
            </a:r>
          </a:p>
          <a:p>
            <a:pPr eaLnBrk="1" hangingPunct="1">
              <a:lnSpc>
                <a:spcPts val="2600"/>
              </a:lnSpc>
              <a:spcBef>
                <a:spcPct val="0"/>
              </a:spcBef>
              <a:defRPr/>
            </a:pPr>
            <a:r>
              <a:rPr lang="en-US" altLang="en-US" sz="2000" b="1" kern="0"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July 22, 2025</a:t>
            </a:r>
            <a:endParaRPr lang="en-US" altLang="en-US" sz="2000" b="1" kern="0" dirty="0"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C84728-5914-45FD-8CE9-87ACD3FA8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177" y="3382467"/>
            <a:ext cx="1775799" cy="776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55699B-E228-45FE-A713-AECF807537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6"/>
          <a:stretch/>
        </p:blipFill>
        <p:spPr>
          <a:xfrm>
            <a:off x="9552630" y="4828458"/>
            <a:ext cx="1804892" cy="8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74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12192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AA2D"/>
                </a:solidFill>
                <a:latin typeface="Calibri" pitchFamily="34" charset="0"/>
              </a:rPr>
              <a:t>Developing a Crisis Plan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1CF9AEC-90D8-4870-8BEB-395B49E51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3392" y="1268412"/>
            <a:ext cx="10981220" cy="2592636"/>
          </a:xfrm>
        </p:spPr>
        <p:txBody>
          <a:bodyPr/>
          <a:lstStyle/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Do you already have a plan? If so, does it need to be dusted off and updated?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There is no specific checklist for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this process; a plan has to be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tailored to YOUR operation</a:t>
            </a: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Clr>
                <a:srgbClr val="00CCFF"/>
              </a:buClr>
              <a:buNone/>
              <a:defRPr/>
            </a:pPr>
            <a:endParaRPr lang="en-US" altLang="en-US" b="1" dirty="0">
              <a:latin typeface="Calibri" pitchFamily="34" charset="0"/>
            </a:endParaRP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0ED843-2D39-417E-8686-7D795ECBA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100" y="2204864"/>
            <a:ext cx="4101428" cy="3075205"/>
          </a:xfrm>
          <a:prstGeom prst="rect">
            <a:avLst/>
          </a:prstGeom>
          <a:ln>
            <a:solidFill>
              <a:srgbClr val="3B5975"/>
            </a:solidFill>
          </a:ln>
          <a:effectLst>
            <a:glow rad="127000">
              <a:srgbClr val="9EB7CE">
                <a:alpha val="40000"/>
              </a:srgbClr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C33E39-C7F5-44A7-869E-F96431FE82EB}"/>
              </a:ext>
            </a:extLst>
          </p:cNvPr>
          <p:cNvSpPr/>
          <p:nvPr/>
        </p:nvSpPr>
        <p:spPr>
          <a:xfrm rot="21269545">
            <a:off x="8634244" y="3176972"/>
            <a:ext cx="1188132" cy="504056"/>
          </a:xfrm>
          <a:prstGeom prst="rect">
            <a:avLst/>
          </a:prstGeom>
          <a:solidFill>
            <a:srgbClr val="C19241"/>
          </a:solidFill>
          <a:ln w="6350">
            <a:solidFill>
              <a:srgbClr val="1A2B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657CC0A2-E3B2-445F-85B4-87392188DF6A}"/>
              </a:ext>
            </a:extLst>
          </p:cNvPr>
          <p:cNvSpPr txBox="1">
            <a:spLocks noChangeArrowheads="1"/>
          </p:cNvSpPr>
          <p:nvPr/>
        </p:nvSpPr>
        <p:spPr bwMode="auto">
          <a:xfrm rot="21283246">
            <a:off x="8747917" y="3175037"/>
            <a:ext cx="960784" cy="70538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 algn="ctr" eaLnBrk="1" hangingPunct="1">
              <a:buClr>
                <a:srgbClr val="9EB7CE"/>
              </a:buClr>
              <a:buNone/>
              <a:defRPr/>
            </a:pPr>
            <a:r>
              <a:rPr lang="en-US" sz="1400" b="1" kern="0" spc="100" dirty="0">
                <a:solidFill>
                  <a:srgbClr val="1A2B3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CRISIS</a:t>
            </a:r>
            <a:br>
              <a:rPr lang="en-US" sz="1400" b="1" kern="0" spc="100" dirty="0">
                <a:solidFill>
                  <a:srgbClr val="1A2B3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en-US" sz="1400" b="1" kern="0" spc="100" dirty="0">
                <a:solidFill>
                  <a:srgbClr val="1A2B3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PLAN</a:t>
            </a:r>
          </a:p>
          <a:p>
            <a:pPr eaLnBrk="1" hangingPunct="1">
              <a:buClr>
                <a:srgbClr val="9EB7CE"/>
              </a:buClr>
              <a:defRPr/>
            </a:pPr>
            <a:endParaRPr lang="en-US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Clr>
                <a:srgbClr val="00CCFF"/>
              </a:buClr>
              <a:buFont typeface="Wingdings" panose="05000000000000000000" pitchFamily="2" charset="2"/>
              <a:buNone/>
              <a:defRPr/>
            </a:pPr>
            <a:endParaRPr lang="en-US" altLang="en-US" b="1" kern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95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12192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AA2D"/>
                </a:solidFill>
                <a:latin typeface="Calibri" pitchFamily="34" charset="0"/>
              </a:rPr>
              <a:t>Developing a Crisis Plan (cont’d)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1CF9AEC-90D8-4870-8BEB-395B49E51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3392" y="1268412"/>
            <a:ext cx="10981220" cy="4824884"/>
          </a:xfrm>
        </p:spPr>
        <p:txBody>
          <a:bodyPr/>
          <a:lstStyle/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Who to include on the team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Key duties/tasks in priority order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Phone log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Management list/contact info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Who has access to the complete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written crisis plan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Team training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Review and update</a:t>
            </a: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157F3B-1FAA-4415-9866-964BD41AA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70" y="1412776"/>
            <a:ext cx="4502938" cy="2736304"/>
          </a:xfrm>
          <a:prstGeom prst="rect">
            <a:avLst/>
          </a:prstGeom>
          <a:ln w="9525">
            <a:solidFill>
              <a:srgbClr val="3B5975"/>
            </a:solidFill>
          </a:ln>
          <a:effectLst>
            <a:glow rad="127000">
              <a:srgbClr val="9EB7CE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68752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12192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AA2D"/>
                </a:solidFill>
                <a:latin typeface="Calibri" pitchFamily="34" charset="0"/>
              </a:rPr>
              <a:t>Purpose of Developing a Crisis Plan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1CF9AEC-90D8-4870-8BEB-395B49E51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3392" y="1268412"/>
            <a:ext cx="10981220" cy="4752876"/>
          </a:xfrm>
        </p:spPr>
        <p:txBody>
          <a:bodyPr/>
          <a:lstStyle/>
          <a:p>
            <a:pPr eaLnBrk="1" hangingPunct="1">
              <a:buClr>
                <a:srgbClr val="9EB7CE"/>
              </a:buCl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Get personnel organized, and ensure all team members know their roles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Help company gain control of all</a:t>
            </a:r>
            <a:b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aspects of the incident within</a:t>
            </a:r>
            <a:b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first 24 hours of the event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Identify resources prior to an</a:t>
            </a:r>
            <a:b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incident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Help prevent any bad situation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from becoming much worse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Clr>
                <a:srgbClr val="00CCFF"/>
              </a:buClr>
              <a:buNone/>
              <a:defRPr/>
            </a:pPr>
            <a:endParaRPr lang="en-US" altLang="en-US" b="1" dirty="0">
              <a:latin typeface="Calibri" pitchFamily="34" charset="0"/>
            </a:endParaRP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5F9AF9-9A4F-41D6-A7FD-7AA4E3D66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135" y="2420888"/>
            <a:ext cx="4651140" cy="2953564"/>
          </a:xfrm>
          <a:prstGeom prst="rect">
            <a:avLst/>
          </a:prstGeom>
          <a:ln>
            <a:solidFill>
              <a:srgbClr val="3B5975"/>
            </a:solidFill>
          </a:ln>
          <a:effectLst>
            <a:glow rad="127000">
              <a:srgbClr val="9EB7CE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61098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12192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AA2D"/>
                </a:solidFill>
                <a:latin typeface="Calibri" pitchFamily="34" charset="0"/>
              </a:rPr>
              <a:t>Crisis Plan Elements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1CF9AEC-90D8-4870-8BEB-395B49E51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3392" y="1268412"/>
            <a:ext cx="10981220" cy="4680868"/>
          </a:xfrm>
        </p:spPr>
        <p:txBody>
          <a:bodyPr/>
          <a:lstStyle/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Protecting the passengers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Managing the accident scene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Communicating 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Sustaining operations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Upholding the company’s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professional reputation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Educating and training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drivers and employees</a:t>
            </a: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EN-Bus Crash - Editorial Use Only shutterstock_687319-sanitized">
            <a:extLst>
              <a:ext uri="{FF2B5EF4-FFF2-40B4-BE49-F238E27FC236}">
                <a16:creationId xmlns:a16="http://schemas.microsoft.com/office/drawing/2014/main" id="{6F391845-9FED-4167-9DFF-A3D64AD47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" b="666"/>
          <a:stretch/>
        </p:blipFill>
        <p:spPr bwMode="auto">
          <a:xfrm>
            <a:off x="6348028" y="1445552"/>
            <a:ext cx="5224737" cy="4101479"/>
          </a:xfrm>
          <a:prstGeom prst="rect">
            <a:avLst/>
          </a:prstGeom>
          <a:noFill/>
          <a:ln w="9525">
            <a:solidFill>
              <a:srgbClr val="3B5975"/>
            </a:solidFill>
            <a:miter lim="800000"/>
            <a:headEnd/>
            <a:tailEnd/>
          </a:ln>
          <a:effectLst>
            <a:glow rad="127000">
              <a:srgbClr val="9EB7CE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6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12192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AA2D"/>
                </a:solidFill>
                <a:latin typeface="Calibri" pitchFamily="34" charset="0"/>
              </a:rPr>
              <a:t>Protecting the Passengers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1CF9AEC-90D8-4870-8BEB-395B49E51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807968" y="1268412"/>
            <a:ext cx="5796644" cy="4392836"/>
          </a:xfrm>
        </p:spPr>
        <p:txBody>
          <a:bodyPr/>
          <a:lstStyle/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Pre-trip safety briefing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driver in his/her role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Delegating to others (e.g., chaperones, leaders, tour guides)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Arranging alternative transportation; continuation of trip</a:t>
            </a: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7A471057-1310-498E-9CCC-2A77D2E67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6" t="17308" r="11947" b="11539"/>
          <a:stretch/>
        </p:blipFill>
        <p:spPr bwMode="auto">
          <a:xfrm>
            <a:off x="803412" y="1448780"/>
            <a:ext cx="4536504" cy="2908236"/>
          </a:xfrm>
          <a:prstGeom prst="rect">
            <a:avLst/>
          </a:prstGeom>
          <a:noFill/>
          <a:ln w="9525">
            <a:solidFill>
              <a:srgbClr val="3B5975"/>
            </a:solidFill>
            <a:miter lim="800000"/>
            <a:headEnd/>
            <a:tailEnd/>
          </a:ln>
          <a:effectLst>
            <a:glow rad="127000">
              <a:srgbClr val="9EB7CE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69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12192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AA2D"/>
                </a:solidFill>
                <a:latin typeface="Calibri" pitchFamily="34" charset="0"/>
              </a:rPr>
              <a:t>Managing the Accident Scene</a:t>
            </a: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C818D7-95FB-45BE-8205-96F56B229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2" y="1420688"/>
            <a:ext cx="12061340" cy="2720454"/>
          </a:xfrm>
          <a:prstGeom prst="rect">
            <a:avLst/>
          </a:prstGeom>
          <a:ln>
            <a:solidFill>
              <a:srgbClr val="3B5975"/>
            </a:solidFill>
          </a:ln>
          <a:effectLst>
            <a:glow rad="127000">
              <a:srgbClr val="9EB7CE">
                <a:alpha val="40000"/>
              </a:srgbClr>
            </a:glow>
          </a:effec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F0DA35DF-E3D6-4448-9076-7BE478273B5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3392" y="4497708"/>
            <a:ext cx="10981220" cy="803500"/>
          </a:xfrm>
        </p:spPr>
        <p:txBody>
          <a:bodyPr/>
          <a:lstStyle/>
          <a:p>
            <a:pPr marL="0" indent="0" algn="ctr" eaLnBrk="1" hangingPunct="1">
              <a:buClr>
                <a:srgbClr val="9EB7CE"/>
              </a:buClr>
              <a:buNone/>
              <a:defRPr/>
            </a:pPr>
            <a:r>
              <a:rPr lang="en-US" altLang="en-US" b="1" dirty="0">
                <a:latin typeface="Calibri" pitchFamily="34" charset="0"/>
              </a:rPr>
              <a:t>www.lancerinsurance.com/safety/manage-accident-scene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71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4C83BE47-E21A-4270-855B-547A20828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12192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AA2D"/>
                </a:solidFill>
                <a:latin typeface="Calibri" pitchFamily="34" charset="0"/>
              </a:rPr>
              <a:t>Managing the Incident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1CF9AEC-90D8-4870-8BEB-395B49E51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3392" y="1268412"/>
            <a:ext cx="10981220" cy="5076912"/>
          </a:xfrm>
        </p:spPr>
        <p:txBody>
          <a:bodyPr/>
          <a:lstStyle/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Role of the driver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Identifying staff roles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Assigning backup roles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Contact information for staff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After hours contacts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Creating a call log</a:t>
            </a:r>
          </a:p>
          <a:p>
            <a:pPr eaLnBrk="1" hangingPunct="1">
              <a:buClr>
                <a:srgbClr val="9EB7CE"/>
              </a:buCl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Determining whether you should stay or go</a:t>
            </a:r>
          </a:p>
          <a:p>
            <a:pPr marL="574675" indent="-234950" eaLnBrk="1" hangingPunct="1">
              <a:buClr>
                <a:srgbClr val="9EB7CE"/>
              </a:buClr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Traffic</a:t>
            </a:r>
          </a:p>
          <a:p>
            <a:pPr marL="574675" indent="-234950" eaLnBrk="1" hangingPunct="1">
              <a:buClr>
                <a:srgbClr val="9EB7CE"/>
              </a:buClr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On phone while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route?</a:t>
            </a:r>
          </a:p>
          <a:p>
            <a:pPr eaLnBrk="1" hangingPunct="1">
              <a:buClr>
                <a:srgbClr val="9EB7CE"/>
              </a:buClr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9EB7CE"/>
              </a:buClr>
              <a:defRPr/>
            </a:pPr>
            <a:endParaRPr lang="en-US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New LogoInsAtt-color-revGIF">
            <a:extLst>
              <a:ext uri="{FF2B5EF4-FFF2-40B4-BE49-F238E27FC236}">
                <a16:creationId xmlns:a16="http://schemas.microsoft.com/office/drawing/2014/main" id="{E7C400AA-9264-46D0-A4D2-F96EAD05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805264"/>
            <a:ext cx="1513519" cy="8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ccident Scene iStock-172128746">
            <a:extLst>
              <a:ext uri="{FF2B5EF4-FFF2-40B4-BE49-F238E27FC236}">
                <a16:creationId xmlns:a16="http://schemas.microsoft.com/office/drawing/2014/main" id="{C9E8DB5E-9BCB-40E4-BF3E-F5C3E5D9C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t="15251"/>
          <a:stretch>
            <a:fillRect/>
          </a:stretch>
        </p:blipFill>
        <p:spPr bwMode="auto">
          <a:xfrm>
            <a:off x="6596539" y="1484784"/>
            <a:ext cx="4966220" cy="2798267"/>
          </a:xfrm>
          <a:prstGeom prst="rect">
            <a:avLst/>
          </a:prstGeom>
          <a:noFill/>
          <a:ln w="9525">
            <a:solidFill>
              <a:srgbClr val="3B5975"/>
            </a:solidFill>
            <a:miter lim="800000"/>
            <a:headEnd/>
            <a:tailEnd/>
          </a:ln>
          <a:effectLst>
            <a:glow rad="127000">
              <a:srgbClr val="9EB7CE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32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Stream">
  <a:themeElements>
    <a:clrScheme name="Custom 2">
      <a:dk1>
        <a:sysClr val="windowText" lastClr="000000"/>
      </a:dk1>
      <a:lt1>
        <a:sysClr val="window" lastClr="FFFFFF"/>
      </a:lt1>
      <a:dk2>
        <a:srgbClr val="034C83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FC000"/>
      </a:hlink>
      <a:folHlink>
        <a:srgbClr val="85DFD0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6213</TotalTime>
  <Words>923</Words>
  <Application>Microsoft Office PowerPoint</Application>
  <PresentationFormat>Widescreen</PresentationFormat>
  <Paragraphs>168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 Black</vt:lpstr>
      <vt:lpstr>Arial Narrow</vt:lpstr>
      <vt:lpstr>Calibri</vt:lpstr>
      <vt:lpstr>Garamond</vt:lpstr>
      <vt:lpstr>Times New Roman</vt:lpstr>
      <vt:lpstr>Wingdings</vt:lpstr>
      <vt:lpstr>Stream</vt:lpstr>
      <vt:lpstr>CHECKLIST: What to Do in an Emergency</vt:lpstr>
      <vt:lpstr>A serious incident involving one of your company’s coaches has just occurred…</vt:lpstr>
      <vt:lpstr>Developing a Crisis Plan</vt:lpstr>
      <vt:lpstr>Developing a Crisis Plan (cont’d)</vt:lpstr>
      <vt:lpstr>Purpose of Developing a Crisis Plan</vt:lpstr>
      <vt:lpstr>Crisis Plan Elements</vt:lpstr>
      <vt:lpstr>Protecting the Passengers</vt:lpstr>
      <vt:lpstr>Managing the Accident Scene</vt:lpstr>
      <vt:lpstr>Managing the Incident</vt:lpstr>
      <vt:lpstr>Initial Notification of the Incident</vt:lpstr>
      <vt:lpstr>Company Response</vt:lpstr>
      <vt:lpstr>Communicating: Incoming Calls</vt:lpstr>
      <vt:lpstr>Phone Log</vt:lpstr>
      <vt:lpstr>Communicating: Driver</vt:lpstr>
      <vt:lpstr>Communicating: Insurer</vt:lpstr>
      <vt:lpstr>Communicating: Clients</vt:lpstr>
      <vt:lpstr>Communicating: Law Enforcement</vt:lpstr>
      <vt:lpstr>Communicating: Media &amp; Social Media</vt:lpstr>
      <vt:lpstr>Communicating: Others</vt:lpstr>
      <vt:lpstr>Gathering Data: Technology</vt:lpstr>
      <vt:lpstr>Documents to Obtain/Secure</vt:lpstr>
      <vt:lpstr>Creating a “Go” Kit</vt:lpstr>
      <vt:lpstr>Practice Makes Perfect!</vt:lpstr>
      <vt:lpstr>Sustaining Operations</vt:lpstr>
      <vt:lpstr>Thank You for Participating!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Crescenzo</dc:creator>
  <cp:lastModifiedBy>Brandon Buchanan</cp:lastModifiedBy>
  <cp:revision>261</cp:revision>
  <cp:lastPrinted>1601-01-01T00:00:00Z</cp:lastPrinted>
  <dcterms:created xsi:type="dcterms:W3CDTF">1601-01-01T00:00:00Z</dcterms:created>
  <dcterms:modified xsi:type="dcterms:W3CDTF">2024-08-07T21:35:02Z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2</vt:i4>
  </property>
  <property fmtid="{D5CDD505-2E9C-101B-9397-08002B2CF9AE}" pid="3" name="LCID">
    <vt:i4>1033</vt:i4>
  </property>
</Properties>
</file>