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729" r:id="rId2"/>
    <p:sldId id="741" r:id="rId3"/>
    <p:sldId id="262" r:id="rId4"/>
    <p:sldId id="263" r:id="rId5"/>
    <p:sldId id="264" r:id="rId6"/>
    <p:sldId id="257" r:id="rId7"/>
    <p:sldId id="258" r:id="rId8"/>
    <p:sldId id="746" r:id="rId9"/>
    <p:sldId id="259" r:id="rId10"/>
    <p:sldId id="271" r:id="rId11"/>
    <p:sldId id="260" r:id="rId12"/>
    <p:sldId id="265" r:id="rId13"/>
    <p:sldId id="266" r:id="rId14"/>
    <p:sldId id="267" r:id="rId15"/>
    <p:sldId id="268" r:id="rId16"/>
    <p:sldId id="730" r:id="rId17"/>
    <p:sldId id="256" r:id="rId18"/>
    <p:sldId id="269" r:id="rId19"/>
    <p:sldId id="745" r:id="rId20"/>
    <p:sldId id="270" r:id="rId21"/>
    <p:sldId id="731" r:id="rId22"/>
    <p:sldId id="732" r:id="rId23"/>
    <p:sldId id="278" r:id="rId24"/>
    <p:sldId id="279" r:id="rId25"/>
    <p:sldId id="280" r:id="rId26"/>
    <p:sldId id="297" r:id="rId27"/>
    <p:sldId id="298" r:id="rId28"/>
    <p:sldId id="291" r:id="rId29"/>
    <p:sldId id="292" r:id="rId30"/>
    <p:sldId id="293" r:id="rId31"/>
    <p:sldId id="733" r:id="rId32"/>
    <p:sldId id="299" r:id="rId33"/>
    <p:sldId id="300" r:id="rId34"/>
    <p:sldId id="301" r:id="rId35"/>
    <p:sldId id="325" r:id="rId36"/>
    <p:sldId id="326" r:id="rId37"/>
    <p:sldId id="302" r:id="rId38"/>
    <p:sldId id="303" r:id="rId39"/>
    <p:sldId id="304" r:id="rId40"/>
    <p:sldId id="322" r:id="rId41"/>
    <p:sldId id="323" r:id="rId42"/>
    <p:sldId id="324" r:id="rId43"/>
    <p:sldId id="734" r:id="rId44"/>
    <p:sldId id="735" r:id="rId45"/>
    <p:sldId id="736" r:id="rId46"/>
    <p:sldId id="327" r:id="rId47"/>
    <p:sldId id="328" r:id="rId48"/>
    <p:sldId id="329" r:id="rId49"/>
    <p:sldId id="330" r:id="rId50"/>
    <p:sldId id="333" r:id="rId51"/>
    <p:sldId id="742" r:id="rId52"/>
    <p:sldId id="272" r:id="rId53"/>
    <p:sldId id="273" r:id="rId54"/>
    <p:sldId id="276" r:id="rId55"/>
    <p:sldId id="726" r:id="rId56"/>
    <p:sldId id="727" r:id="rId57"/>
    <p:sldId id="737" r:id="rId58"/>
    <p:sldId id="274" r:id="rId59"/>
    <p:sldId id="744" r:id="rId60"/>
    <p:sldId id="740" r:id="rId61"/>
    <p:sldId id="331" r:id="rId62"/>
    <p:sldId id="738" r:id="rId63"/>
    <p:sldId id="739" r:id="rId64"/>
    <p:sldId id="332" r:id="rId65"/>
    <p:sldId id="718" r:id="rId66"/>
    <p:sldId id="719" r:id="rId67"/>
    <p:sldId id="720" r:id="rId68"/>
    <p:sldId id="721" r:id="rId69"/>
    <p:sldId id="722" r:id="rId70"/>
    <p:sldId id="724" r:id="rId71"/>
    <p:sldId id="725" r:id="rId72"/>
    <p:sldId id="348" r:id="rId73"/>
    <p:sldId id="351" r:id="rId74"/>
    <p:sldId id="352" r:id="rId75"/>
    <p:sldId id="357" r:id="rId76"/>
    <p:sldId id="392" r:id="rId77"/>
    <p:sldId id="393" r:id="rId78"/>
    <p:sldId id="370" r:id="rId79"/>
    <p:sldId id="394" r:id="rId80"/>
    <p:sldId id="359" r:id="rId81"/>
    <p:sldId id="361" r:id="rId82"/>
    <p:sldId id="362" r:id="rId83"/>
    <p:sldId id="363" r:id="rId84"/>
    <p:sldId id="382" r:id="rId85"/>
    <p:sldId id="707" r:id="rId86"/>
    <p:sldId id="578" r:id="rId87"/>
    <p:sldId id="664" r:id="rId88"/>
    <p:sldId id="663" r:id="rId89"/>
    <p:sldId id="681" r:id="rId90"/>
    <p:sldId id="594" r:id="rId91"/>
    <p:sldId id="708" r:id="rId92"/>
    <p:sldId id="710" r:id="rId93"/>
    <p:sldId id="711" r:id="rId94"/>
    <p:sldId id="713" r:id="rId95"/>
    <p:sldId id="712" r:id="rId96"/>
    <p:sldId id="717" r:id="rId97"/>
    <p:sldId id="412" r:id="rId98"/>
    <p:sldId id="747" r:id="rId99"/>
    <p:sldId id="743" r:id="rId10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64" d="100"/>
          <a:sy n="64" d="100"/>
        </p:scale>
        <p:origin x="712" y="48"/>
      </p:cViewPr>
      <p:guideLst/>
    </p:cSldViewPr>
  </p:slideViewPr>
  <p:notesTextViewPr>
    <p:cViewPr>
      <p:scale>
        <a:sx n="1" d="1"/>
        <a:sy n="1" d="1"/>
      </p:scale>
      <p:origin x="0" y="0"/>
    </p:cViewPr>
  </p:notesTextViewPr>
  <p:sorterViewPr>
    <p:cViewPr varScale="1">
      <p:scale>
        <a:sx n="100" d="100"/>
        <a:sy n="100" d="100"/>
      </p:scale>
      <p:origin x="0" y="-433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1T11:27:29.642"/>
    </inkml:context>
    <inkml:brush xml:id="br0">
      <inkml:brushProperty name="width" value="0.05" units="cm"/>
      <inkml:brushProperty name="height" value="0.05" units="cm"/>
      <inkml:brushProperty name="color" value="#FFC114"/>
    </inkml:brush>
  </inkml:definitions>
  <inkml:trace contextRef="#ctx0" brushRef="#br0">3092 147 24575,'-5'-1'0,"1"-1"0,-1 1 0,1-1 0,0 1 0,-1-1 0,1-1 0,-7-4 0,-6-2 0,-47-21 0,-76-26 0,112 48 0,0 1 0,0 1 0,0 1 0,-1 1 0,-52 1 0,-125 5 0,-211 14 0,384-12 0,-1 1 0,1 2 0,1 1 0,-62 24 0,61-20 0,0-2 0,-59 10 0,54-13 0,-67 22 0,-231 100 0,314-119 0,1 0 0,0 1 0,-32 23 0,-20 11 0,26-21 0,1 2 0,0 2 0,-70 58 0,84-52 0,1 2 0,2 2 0,1 0 0,-23 44 0,-12 16 0,38-59 0,2 0 0,1 2 0,-25 69 0,-26 138 0,50-120 0,16-82 0,-2 0 0,-18 58 0,20-80 0,2 0 0,0 0 0,-2 45 0,1-5 0,-3 47 0,7-70 0,-2-1 0,-12 56 0,-10 14 0,-16 156 0,35-136 0,-5 36 0,2-36 0,-3 12 0,4-55 0,3-1 0,8 115 0,1-55 0,-5-10 0,5 150 0,6-201 0,4-1 0,32 110 0,-37-173 0,1 0 0,1 0 0,1-1 0,26 36 0,-28-42 0,15 21 0,-5-8 0,-1 0 0,17 37 0,-17-29 0,24 34 0,-21-36 0,-9-14 0,1-1 0,0 0 0,1-1 0,1-1 0,25 21 0,53 52 0,-71-69 0,1-2 0,1-1 0,1-1 0,35 18 0,-43-26 0,1-1 0,1-1 0,-1 0 0,1-2 0,0 0 0,0-1 0,33 1 0,99 7 0,23 1 0,-11 0 0,-7 0 0,544-13 0,-689 2 0,-1 0 0,0 0 0,1 1 0,-1 0 0,0 1 0,0 0 0,0 1 0,10 5 0,75 47 0,-34-19 0,-3-6 0,78 48 0,-108-62 0,2-1 0,49 18 0,12 7 0,-64-30 0,0 0 0,2-2 0,-1-2 0,1 0 0,0-2 0,38 2 0,36 7 0,-45-3 0,78 3 0,-117-13 0,-1-1 0,1 0 0,-1-2 0,0 0 0,0-1 0,0-1 0,0 0 0,26-11 0,-22 3 0,-1-1 0,-1 0 0,0-2 0,-1 0 0,22-24 0,-23 22 0,1 0 0,0 1 0,1 1 0,1 1 0,22-12 0,-17 10 0,0 0 0,-2-2 0,0-1 0,-2 0 0,0-2 0,32-39 0,-2 4 0,-23 22 0,-2-1 0,-1-1 0,-2-2 0,-1 0 0,31-74 0,-53 110 0,41-77 0,-27 53 0,-1 0 0,-1-1 0,11-34 0,21-72 0,20-79 0,-43 102 0,-5-2 0,-5-1 0,-2-162 0,-11 184 0,2-23 0,-5 0 0,-26-158 0,8 141 0,-26-109 0,-32-13 0,1-51 0,62 242 0,-19-52 0,-42-135 0,4 20 0,56 178 0,-29-55 0,32 76 0,1 0 0,-12-40 0,-2-12 0,-47-100 0,23 62 0,-158-290 0,188 370 0,15 29 0,0 1 0,0 1 0,-1-1 0,0 1 0,-1 1 0,0-1 0,0 2 0,-1-1 0,-18-10 0,-10-3 0,-56-22 0,43 20 0,-38-7 0,66 23 0,0 0 0,-35-17 0,-5-6-1365,48 21-5461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1T11:27:58.369"/>
    </inkml:context>
    <inkml:brush xml:id="br0">
      <inkml:brushProperty name="width" value="0.05" units="cm"/>
      <inkml:brushProperty name="height" value="0.05" units="cm"/>
      <inkml:brushProperty name="color" value="#FFC11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7:23:42.582"/>
    </inkml:context>
    <inkml:brush xml:id="br0">
      <inkml:brushProperty name="width" value="0.1" units="cm"/>
      <inkml:brushProperty name="height" value="0.1" units="cm"/>
      <inkml:brushProperty name="color" value="#00A0D7"/>
    </inkml:brush>
  </inkml:definitions>
  <inkml:trace contextRef="#ctx0" brushRef="#br0">3512 430 24575,'0'-1'0,"0"-1"0,0 0 0,-1 0 0,1 1 0,0-1 0,-1 0 0,1 1 0,-1-1 0,0 0 0,1 1 0,-1-1 0,0 1 0,0-1 0,0 1 0,0 0 0,0-1 0,0 1 0,-2-2 0,0 1 0,0 0 0,0 0 0,0 0 0,0 0 0,0 1 0,-1-1 0,1 1 0,-5-1 0,-8-2 0,0 2 0,0 0 0,-19 1 0,22 0 0,-455-1 0,235 4 0,151 0 0,1 3 0,0 4 0,0 3 0,-90 26 0,-83 46 0,30-9 0,-312 67 0,528-140 0,-164 42 0,145-36 0,1 2 0,1 1 0,0 1 0,-33 21 0,-147 100 0,161-100 0,2 1 0,1 2 0,-42 49 0,29-29 0,40-41 0,1 0 0,1 1 0,0 0 0,2 1 0,-1 1 0,-8 22 0,-2 1 0,-30 43 0,30-51 0,1 1 0,-23 54 0,28-46 0,2 2 0,2-1 0,-10 79 0,9 137 0,10-204 0,-11 62 0,-1 35 0,16 252 0,8-282 0,6-1 0,49 191 0,-21-88 0,-29-135 0,41 138 0,28 44 0,-69-228 0,2-2 0,2 0 0,1-1 0,31 45 0,22 44 0,-57-100 0,2 0 0,0-1 0,2 0 0,1-2 0,33 33 0,-3-12 0,87 63 0,-99-80 0,-23-17 0,1 0 0,1-1 0,0 0 0,27 11 0,2-6 0,2-2 0,85 16 0,-67-18 0,94 37 0,-127-36 0,1-3 0,0 0 0,1-3 0,0 0 0,38 1 0,-13-8 0,-37-1 0,0 0 0,0 2 0,0 0 0,0 2 0,32 8 0,-14 2 0,0 1 0,-1 3 0,41 22 0,-61-29 0,2-2 0,-1-1 0,1 0 0,0-2 0,27 4 0,-43-9 0,41 6 0,1-2 0,0-3 0,57-4 0,-27 1 0,753 0 0,-811 0 0,0-1 0,-1-1 0,1 0 0,34-11 0,78-36 0,-76 27 0,410-156 0,-329 117 0,-48 20 0,-61 27 0,-1 0 0,-1-2 0,27-21 0,0-1 0,-16 10 0,64-61 0,2-3 0,86-81 0,-59 50 0,-3 1 0,-31 27 0,-89 87 0,0 0 0,0-1 0,-1 0 0,0-1 0,-1 1 0,-1-1 0,6-15 0,-5 13 0,0 1 0,0-1 0,2 1 0,-1 0 0,14-15 0,-6 10 0,0 0 0,-1-1 0,-1 0 0,-1-1 0,0 0 0,10-27 0,60-110 0,-59 119 0,-2-1 0,-2 0 0,24-72 0,-43 110 0,16-57 0,3 1 0,32-71 0,24-54 0,-35 77 0,-22 59 0,-1 0 0,11-57 0,-20 65 0,45-183 0,-36 151 0,13-100 0,-21 64 0,-6-182 0,-5 140 0,2 120 0,-4-127 0,2 121 0,-2-1 0,-14-51 0,-35-78 0,-1 0 0,46 136 0,-2 0 0,-1 0 0,-1 1 0,-1 1 0,-1 0 0,-35-44 0,-124-121 0,103 119 0,61 63 0,-1 0 0,1 1 0,-2 0 0,1 1 0,-1 0 0,-12-4 0,-16-10 0,-36-24 0,-109-55 0,55 45 0,-3 7 0,-139-32 0,-191-69 0,421 133 0,-1 3 0,0 1 0,0 2 0,-1 2 0,0 2 0,-75 0 0,101 5 0,0 1 0,0 1 0,0 0 0,0 1 0,0 0 0,0 2 0,0 0 0,-27 13 0,-114 54 0,-142 74 0,283-135-170,-1 0-1,2 2 0,0 0 1,0 1-1,1 0 0,1 1 1,-17 23-1,19-21-6655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7:23:52.065"/>
    </inkml:context>
    <inkml:brush xml:id="br0">
      <inkml:brushProperty name="width" value="0.1" units="cm"/>
      <inkml:brushProperty name="height" value="0.1" units="cm"/>
      <inkml:brushProperty name="color" value="#00A0D7"/>
    </inkml:brush>
  </inkml:definitions>
  <inkml:trace contextRef="#ctx0" brushRef="#br0">5884 173 24575,'-12'-1'0,"0"0"0,0-1 0,0 0 0,-12-4 0,-16-4 0,-268-30 0,245 33 0,-314-9 0,43 4 0,-58-17 0,-69-6 0,-94 23 0,360 14 0,-1636-2 0,1799 1 0,1 2 0,-1 1 0,1 1 0,-46 14 0,-119 52 0,122-42 0,-117 50 0,121-49 0,44-18 0,0 2 0,0 1 0,1 1 0,1 1 0,1 1 0,1 1 0,0 1 0,1 0 0,2 2 0,0 1 0,1 0 0,1 1 0,1 1 0,2 1 0,-21 49 0,-7 35 0,-35 145 0,61-182 0,3 1 0,3 1 0,0 81 0,14 392 0,-2-507 0,2-1 0,1 0 0,2 0 0,2 0 0,1-1 0,20 46 0,196 390 0,-180-385 0,-20-42 0,1-1 0,3-1 0,1-1 0,3-2 0,1-2 0,3-1 0,0-1 0,77 57 0,-85-76 0,1-1 0,1-2 0,34 14 0,103 32 0,-94-38 0,79 40 0,-106-43 0,0-3 0,1-2 0,1-2 0,0-2 0,1-2 0,73 5 0,316-5 0,-346-13 0,1005 0 0,-1084 2 0,-1 1 0,1 0 0,0 2 0,-1-1 0,0 2 0,1 0 0,-1 0 0,-1 1 0,1 1 0,-1 1 0,0 0 0,0 0 0,-1 1 0,0 1 0,0 0 0,18 19 0,68 55 0,-22-20 0,-69-57 0,1 0 0,0-1 0,0 0 0,0-1 0,1 0 0,0 0 0,-1-1 0,17 4 0,9 1 0,37 2 0,-25-4 0,288 36 0,-253-34 0,145-5 0,-127-4 0,-43-2 0,-1-3 0,78-18 0,-80 10 0,0-2 0,62-29 0,-26 10 0,-59 23 0,1 0 0,-2-3 0,0 0 0,41-30 0,153-119 0,53-37 0,-106 66 0,-153 121 0,26-15 0,-27 19 0,-1-1 0,25-21 0,91-80 0,-43 40 0,25-43 0,-66 63 0,-42 47 0,92-103 0,-82 89 0,0-1 0,-2-1 0,21-40 0,3-42 0,-26 69 0,28-61 0,-25 67 0,0-1 0,-2 0 0,-1-1 0,7-33 0,20-163 0,-10 50 0,-18 114 0,-2 20 0,3-55 0,-10-218 0,-3 155 0,1 128 0,-2 1 0,-8-33 0,4 26 0,-5-20 0,-2 0 0,-3 2 0,-2 0 0,-41-85 0,51 125 0,-1-1 0,0 2 0,-1-1 0,-1 1 0,0 1 0,-1 0 0,-1 1 0,-16-13 0,7 8 0,-2 1 0,-1 1 0,0 1 0,-38-16 0,43 25 0,-1 0 0,1 1 0,-1 1 0,0 1 0,-1 1 0,-24 0 0,-38-3 0,-237-30 0,237 27-1365,51 6-5461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7:23:55.193"/>
    </inkml:context>
    <inkml:brush xml:id="br0">
      <inkml:brushProperty name="width" value="0.1" units="cm"/>
      <inkml:brushProperty name="height" value="0.1" units="cm"/>
      <inkml:brushProperty name="color" value="#00A0D7"/>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7:23:55.861"/>
    </inkml:context>
    <inkml:brush xml:id="br0">
      <inkml:brushProperty name="width" value="0.1" units="cm"/>
      <inkml:brushProperty name="height" value="0.1" units="cm"/>
      <inkml:brushProperty name="color" value="#00A0D7"/>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17:24:00.457"/>
    </inkml:context>
    <inkml:brush xml:id="br0">
      <inkml:brushProperty name="width" value="0.1" units="cm"/>
      <inkml:brushProperty name="height" value="0.1" units="cm"/>
      <inkml:brushProperty name="color" value="#00A0D7"/>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EA2AB2-9225-4C8B-8B03-5AD692F561A2}" type="datetimeFigureOut">
              <a:rPr lang="en-US" smtClean="0"/>
              <a:t>7/21/2024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FE4C172-F1CE-4817-9AB7-0F9069E143EE}" type="slidenum">
              <a:rPr lang="en-US" smtClean="0"/>
              <a:t>‹#›</a:t>
            </a:fld>
            <a:endParaRPr lang="en-US"/>
          </a:p>
        </p:txBody>
      </p:sp>
    </p:spTree>
    <p:extLst>
      <p:ext uri="{BB962C8B-B14F-4D97-AF65-F5344CB8AC3E}">
        <p14:creationId xmlns:p14="http://schemas.microsoft.com/office/powerpoint/2010/main" val="258607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950299" y="3385438"/>
            <a:ext cx="7602388" cy="3207258"/>
          </a:xfrm>
          <a:prstGeom prst="rect">
            <a:avLst/>
          </a:prstGeom>
        </p:spPr>
        <p:txBody>
          <a:bodyPr lIns="93162" tIns="93162" rIns="93162" bIns="93162" anchor="t" anchorCtr="0">
            <a:noAutofit/>
          </a:bodyPr>
          <a:lstStyle/>
          <a:p>
            <a:endParaRPr/>
          </a:p>
        </p:txBody>
      </p:sp>
      <p:sp>
        <p:nvSpPr>
          <p:cNvPr id="97" name="Shape 97"/>
          <p:cNvSpPr>
            <a:spLocks noGrp="1" noRot="1" noChangeAspect="1"/>
          </p:cNvSpPr>
          <p:nvPr>
            <p:ph type="sldImg" idx="2"/>
          </p:nvPr>
        </p:nvSpPr>
        <p:spPr>
          <a:xfrm>
            <a:off x="2376488" y="534988"/>
            <a:ext cx="4749800" cy="26717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520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p:txBody>
          <a:bodyPr wrap="square" numCol="1" anchor="t" anchorCtr="0" compatLnSpc="1">
            <a:prstTxWarp prst="textNoShape">
              <a:avLst/>
            </a:prstTxWarp>
          </a:bodyPr>
          <a:lstStyle/>
          <a:p>
            <a:pPr>
              <a:defRPr/>
            </a:pPr>
            <a:endParaRPr lang="en-US" altLang="en-US" sz="1136" dirty="0">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E33CF30-CC23-4797-ADE4-2E13783E9A0F}" type="slidenum">
              <a:rPr lang="en-US" altLang="en-US" smtClean="0"/>
              <a:pPr/>
              <a:t>86</a:t>
            </a:fld>
            <a:endParaRPr lang="en-US" altLang="en-US" dirty="0"/>
          </a:p>
        </p:txBody>
      </p:sp>
    </p:spTree>
    <p:extLst>
      <p:ext uri="{BB962C8B-B14F-4D97-AF65-F5344CB8AC3E}">
        <p14:creationId xmlns:p14="http://schemas.microsoft.com/office/powerpoint/2010/main" val="3385546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ahoma" panose="020B0604030504040204" pitchFamily="34" charset="0"/>
              <a:cs typeface="Tahoma" panose="020B0604030504040204" pitchFamily="34"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D89B2E1-79A9-4FF7-A646-E17FFBAE7FE6}" type="slidenum">
              <a:rPr lang="en-US" altLang="en-US" smtClean="0">
                <a:latin typeface="Calibri" panose="020F0502020204030204" pitchFamily="34" charset="0"/>
              </a:rPr>
              <a:pPr/>
              <a:t>87</a:t>
            </a:fld>
            <a:endParaRPr lang="en-US" altLang="en-US" dirty="0">
              <a:latin typeface="Calibri" panose="020F0502020204030204" pitchFamily="34" charset="0"/>
            </a:endParaRPr>
          </a:p>
        </p:txBody>
      </p:sp>
    </p:spTree>
    <p:extLst>
      <p:ext uri="{BB962C8B-B14F-4D97-AF65-F5344CB8AC3E}">
        <p14:creationId xmlns:p14="http://schemas.microsoft.com/office/powerpoint/2010/main" val="2052601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ahoma" panose="020B0604030504040204" pitchFamily="34" charset="0"/>
              <a:cs typeface="Tahoma" panose="020B0604030504040204" pitchFamily="34"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13B0E9-BA95-4689-9A1B-904B1C7E30A1}" type="slidenum">
              <a:rPr lang="en-US" altLang="en-US" smtClean="0">
                <a:latin typeface="Calibri" panose="020F0502020204030204" pitchFamily="34" charset="0"/>
              </a:rPr>
              <a:pPr/>
              <a:t>88</a:t>
            </a:fld>
            <a:endParaRPr lang="en-US" altLang="en-US" dirty="0">
              <a:latin typeface="Calibri" panose="020F0502020204030204" pitchFamily="34" charset="0"/>
            </a:endParaRPr>
          </a:p>
        </p:txBody>
      </p:sp>
    </p:spTree>
    <p:extLst>
      <p:ext uri="{BB962C8B-B14F-4D97-AF65-F5344CB8AC3E}">
        <p14:creationId xmlns:p14="http://schemas.microsoft.com/office/powerpoint/2010/main" val="188966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8B4880B-4F1C-41B2-8C94-0F6151514ACD}" type="slidenum">
              <a:rPr lang="en-US" altLang="en-US" smtClean="0"/>
              <a:pPr/>
              <a:t>89</a:t>
            </a:fld>
            <a:endParaRPr lang="en-US" altLang="en-US" dirty="0"/>
          </a:p>
        </p:txBody>
      </p:sp>
    </p:spTree>
    <p:extLst>
      <p:ext uri="{BB962C8B-B14F-4D97-AF65-F5344CB8AC3E}">
        <p14:creationId xmlns:p14="http://schemas.microsoft.com/office/powerpoint/2010/main" val="415507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p:txBody>
          <a:bodyPr wrap="square" numCol="1" anchor="t" anchorCtr="0" compatLnSpc="1">
            <a:prstTxWarp prst="textNoShape">
              <a:avLst/>
            </a:prstTxWarp>
          </a:bodyPr>
          <a:lstStyle/>
          <a:p>
            <a:pPr>
              <a:spcBef>
                <a:spcPct val="0"/>
              </a:spcBef>
              <a:defRPr/>
            </a:pPr>
            <a:endParaRPr lang="en-US" altLang="en-US" sz="1136" dirty="0">
              <a:latin typeface="Tahoma" pitchFamily="34" charset="0"/>
              <a:ea typeface="+mn-ea"/>
              <a:cs typeface="Tahoma" pitchFamily="34" charset="0"/>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2C8D67-AE67-4EFA-B44C-5720EB968BBA}" type="slidenum">
              <a:rPr lang="en-US" altLang="en-US" smtClean="0">
                <a:latin typeface="Calibri" panose="020F0502020204030204" pitchFamily="34" charset="0"/>
              </a:rPr>
              <a:pPr/>
              <a:t>90</a:t>
            </a:fld>
            <a:endParaRPr lang="en-US" altLang="en-US" dirty="0">
              <a:latin typeface="Calibri" panose="020F0502020204030204" pitchFamily="34" charset="0"/>
            </a:endParaRPr>
          </a:p>
        </p:txBody>
      </p:sp>
    </p:spTree>
    <p:extLst>
      <p:ext uri="{BB962C8B-B14F-4D97-AF65-F5344CB8AC3E}">
        <p14:creationId xmlns:p14="http://schemas.microsoft.com/office/powerpoint/2010/main" val="2463592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a:extLst>
              <a:ext uri="{FF2B5EF4-FFF2-40B4-BE49-F238E27FC236}">
                <a16:creationId xmlns:a16="http://schemas.microsoft.com/office/drawing/2014/main" id="{3B6B49C1-FD75-167E-402E-D3247E8B44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7200" b="1">
                <a:solidFill>
                  <a:schemeClr val="tx1"/>
                </a:solidFill>
                <a:latin typeface="Times New Roman" panose="02020603050405020304" pitchFamily="18" charset="0"/>
              </a:defRPr>
            </a:lvl1pPr>
            <a:lvl2pPr marL="742950" indent="-285750" defTabSz="928688">
              <a:defRPr sz="7200" b="1">
                <a:solidFill>
                  <a:schemeClr val="tx1"/>
                </a:solidFill>
                <a:latin typeface="Times New Roman" panose="02020603050405020304" pitchFamily="18" charset="0"/>
              </a:defRPr>
            </a:lvl2pPr>
            <a:lvl3pPr marL="1143000" indent="-228600" defTabSz="928688">
              <a:defRPr sz="7200" b="1">
                <a:solidFill>
                  <a:schemeClr val="tx1"/>
                </a:solidFill>
                <a:latin typeface="Times New Roman" panose="02020603050405020304" pitchFamily="18" charset="0"/>
              </a:defRPr>
            </a:lvl3pPr>
            <a:lvl4pPr marL="1600200" indent="-228600" defTabSz="928688">
              <a:defRPr sz="7200" b="1">
                <a:solidFill>
                  <a:schemeClr val="tx1"/>
                </a:solidFill>
                <a:latin typeface="Times New Roman" panose="02020603050405020304" pitchFamily="18" charset="0"/>
              </a:defRPr>
            </a:lvl4pPr>
            <a:lvl5pPr marL="2057400" indent="-228600" defTabSz="928688">
              <a:defRPr sz="72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72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72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72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7200" b="1">
                <a:solidFill>
                  <a:schemeClr val="tx1"/>
                </a:solidFill>
                <a:latin typeface="Times New Roman" panose="02020603050405020304" pitchFamily="18" charset="0"/>
              </a:defRPr>
            </a:lvl9pPr>
          </a:lstStyle>
          <a:p>
            <a:fld id="{1BE3CCF8-0469-4A33-B6F9-D9A7594DAFA5}" type="slidenum">
              <a:rPr lang="en-US" altLang="en-US" sz="1200"/>
              <a:pPr/>
              <a:t>91</a:t>
            </a:fld>
            <a:endParaRPr lang="en-US" altLang="en-US" sz="1200"/>
          </a:p>
        </p:txBody>
      </p:sp>
      <p:sp>
        <p:nvSpPr>
          <p:cNvPr id="6147" name="Rectangle 2">
            <a:extLst>
              <a:ext uri="{FF2B5EF4-FFF2-40B4-BE49-F238E27FC236}">
                <a16:creationId xmlns:a16="http://schemas.microsoft.com/office/drawing/2014/main" id="{AED44DE0-FA8A-4C9D-5D7B-AAA82C206A27}"/>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D7283096-4167-2ED8-8B0B-C4DC5AD1167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Fire safety encompasses many aspects of the terminal.  Emergency exits, shutting down equipment such as the boiler and tank wash if an emergency exists, designated smoking areas, locations where welding can and can’t be done and electrical systems.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a:extLst>
              <a:ext uri="{FF2B5EF4-FFF2-40B4-BE49-F238E27FC236}">
                <a16:creationId xmlns:a16="http://schemas.microsoft.com/office/drawing/2014/main" id="{73EA0114-BEFA-610B-E7DE-B03FA053BA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7200" b="1">
                <a:solidFill>
                  <a:schemeClr val="tx1"/>
                </a:solidFill>
                <a:latin typeface="Times New Roman" panose="02020603050405020304" pitchFamily="18" charset="0"/>
              </a:defRPr>
            </a:lvl1pPr>
            <a:lvl2pPr marL="742950" indent="-285750" defTabSz="928688">
              <a:defRPr sz="7200" b="1">
                <a:solidFill>
                  <a:schemeClr val="tx1"/>
                </a:solidFill>
                <a:latin typeface="Times New Roman" panose="02020603050405020304" pitchFamily="18" charset="0"/>
              </a:defRPr>
            </a:lvl2pPr>
            <a:lvl3pPr marL="1143000" indent="-228600" defTabSz="928688">
              <a:defRPr sz="7200" b="1">
                <a:solidFill>
                  <a:schemeClr val="tx1"/>
                </a:solidFill>
                <a:latin typeface="Times New Roman" panose="02020603050405020304" pitchFamily="18" charset="0"/>
              </a:defRPr>
            </a:lvl3pPr>
            <a:lvl4pPr marL="1600200" indent="-228600" defTabSz="928688">
              <a:defRPr sz="7200" b="1">
                <a:solidFill>
                  <a:schemeClr val="tx1"/>
                </a:solidFill>
                <a:latin typeface="Times New Roman" panose="02020603050405020304" pitchFamily="18" charset="0"/>
              </a:defRPr>
            </a:lvl4pPr>
            <a:lvl5pPr marL="2057400" indent="-228600" defTabSz="928688">
              <a:defRPr sz="72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72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72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72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7200" b="1">
                <a:solidFill>
                  <a:schemeClr val="tx1"/>
                </a:solidFill>
                <a:latin typeface="Times New Roman" panose="02020603050405020304" pitchFamily="18" charset="0"/>
              </a:defRPr>
            </a:lvl9pPr>
          </a:lstStyle>
          <a:p>
            <a:fld id="{E13CEB9D-86EE-455A-81E2-230EEDC2CDC3}" type="slidenum">
              <a:rPr lang="en-US" altLang="en-US" sz="1200"/>
              <a:pPr/>
              <a:t>92</a:t>
            </a:fld>
            <a:endParaRPr lang="en-US" altLang="en-US" sz="1200"/>
          </a:p>
        </p:txBody>
      </p:sp>
      <p:sp>
        <p:nvSpPr>
          <p:cNvPr id="57347" name="Rectangle 2">
            <a:extLst>
              <a:ext uri="{FF2B5EF4-FFF2-40B4-BE49-F238E27FC236}">
                <a16:creationId xmlns:a16="http://schemas.microsoft.com/office/drawing/2014/main" id="{61317719-A842-B623-4A16-F0B4D63442CB}"/>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0D1CB598-5298-40F0-575F-5F630BB680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Remember the fire pyramid includes oxygen, ignition, fuel and a chemical reaction. Without any one of these factors a fire cannot be started or sustained.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a:extLst>
              <a:ext uri="{FF2B5EF4-FFF2-40B4-BE49-F238E27FC236}">
                <a16:creationId xmlns:a16="http://schemas.microsoft.com/office/drawing/2014/main" id="{B028BD57-89BF-2A3F-F378-BD2A208FAF3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7200" b="1">
                <a:solidFill>
                  <a:schemeClr val="tx1"/>
                </a:solidFill>
                <a:latin typeface="Times New Roman" panose="02020603050405020304" pitchFamily="18" charset="0"/>
              </a:defRPr>
            </a:lvl1pPr>
            <a:lvl2pPr marL="742950" indent="-285750" defTabSz="928688">
              <a:defRPr sz="7200" b="1">
                <a:solidFill>
                  <a:schemeClr val="tx1"/>
                </a:solidFill>
                <a:latin typeface="Times New Roman" panose="02020603050405020304" pitchFamily="18" charset="0"/>
              </a:defRPr>
            </a:lvl2pPr>
            <a:lvl3pPr marL="1143000" indent="-228600" defTabSz="928688">
              <a:defRPr sz="7200" b="1">
                <a:solidFill>
                  <a:schemeClr val="tx1"/>
                </a:solidFill>
                <a:latin typeface="Times New Roman" panose="02020603050405020304" pitchFamily="18" charset="0"/>
              </a:defRPr>
            </a:lvl3pPr>
            <a:lvl4pPr marL="1600200" indent="-228600" defTabSz="928688">
              <a:defRPr sz="7200" b="1">
                <a:solidFill>
                  <a:schemeClr val="tx1"/>
                </a:solidFill>
                <a:latin typeface="Times New Roman" panose="02020603050405020304" pitchFamily="18" charset="0"/>
              </a:defRPr>
            </a:lvl4pPr>
            <a:lvl5pPr marL="2057400" indent="-228600" defTabSz="928688">
              <a:defRPr sz="72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72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72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72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7200" b="1">
                <a:solidFill>
                  <a:schemeClr val="tx1"/>
                </a:solidFill>
                <a:latin typeface="Times New Roman" panose="02020603050405020304" pitchFamily="18" charset="0"/>
              </a:defRPr>
            </a:lvl9pPr>
          </a:lstStyle>
          <a:p>
            <a:fld id="{B22BFE8C-233B-41BA-9D2E-61F203DC65C1}" type="slidenum">
              <a:rPr lang="en-US" altLang="en-US" sz="1200"/>
              <a:pPr/>
              <a:t>93</a:t>
            </a:fld>
            <a:endParaRPr lang="en-US" altLang="en-US" sz="1200"/>
          </a:p>
        </p:txBody>
      </p:sp>
      <p:sp>
        <p:nvSpPr>
          <p:cNvPr id="59395" name="Rectangle 2">
            <a:extLst>
              <a:ext uri="{FF2B5EF4-FFF2-40B4-BE49-F238E27FC236}">
                <a16:creationId xmlns:a16="http://schemas.microsoft.com/office/drawing/2014/main" id="{C29919F1-79D4-97A0-5738-5C5B0E65ED4E}"/>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BDFCE78-2B20-2518-EBC3-0777D605DC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Class A fires are ordinary combustible materials, Class B fires are flammable and combustible liquids, Class C fires are energized electrical equipment and Class D fires are flammable metals.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31">
            <a:extLst>
              <a:ext uri="{FF2B5EF4-FFF2-40B4-BE49-F238E27FC236}">
                <a16:creationId xmlns:a16="http://schemas.microsoft.com/office/drawing/2014/main" id="{6328B6CD-EFC6-33E5-FD76-5B53AA7756A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7200" b="1">
                <a:solidFill>
                  <a:schemeClr val="tx1"/>
                </a:solidFill>
                <a:latin typeface="Times New Roman" panose="02020603050405020304" pitchFamily="18" charset="0"/>
              </a:defRPr>
            </a:lvl1pPr>
            <a:lvl2pPr marL="742950" indent="-285750" defTabSz="928688">
              <a:defRPr sz="7200" b="1">
                <a:solidFill>
                  <a:schemeClr val="tx1"/>
                </a:solidFill>
                <a:latin typeface="Times New Roman" panose="02020603050405020304" pitchFamily="18" charset="0"/>
              </a:defRPr>
            </a:lvl2pPr>
            <a:lvl3pPr marL="1143000" indent="-228600" defTabSz="928688">
              <a:defRPr sz="7200" b="1">
                <a:solidFill>
                  <a:schemeClr val="tx1"/>
                </a:solidFill>
                <a:latin typeface="Times New Roman" panose="02020603050405020304" pitchFamily="18" charset="0"/>
              </a:defRPr>
            </a:lvl3pPr>
            <a:lvl4pPr marL="1600200" indent="-228600" defTabSz="928688">
              <a:defRPr sz="7200" b="1">
                <a:solidFill>
                  <a:schemeClr val="tx1"/>
                </a:solidFill>
                <a:latin typeface="Times New Roman" panose="02020603050405020304" pitchFamily="18" charset="0"/>
              </a:defRPr>
            </a:lvl4pPr>
            <a:lvl5pPr marL="2057400" indent="-228600" defTabSz="928688">
              <a:defRPr sz="72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72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72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72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7200" b="1">
                <a:solidFill>
                  <a:schemeClr val="tx1"/>
                </a:solidFill>
                <a:latin typeface="Times New Roman" panose="02020603050405020304" pitchFamily="18" charset="0"/>
              </a:defRPr>
            </a:lvl9pPr>
          </a:lstStyle>
          <a:p>
            <a:fld id="{95B26B92-111F-49CA-9CF6-813CAC6EB057}" type="slidenum">
              <a:rPr lang="en-US" altLang="en-US" sz="1200"/>
              <a:pPr/>
              <a:t>94</a:t>
            </a:fld>
            <a:endParaRPr lang="en-US" altLang="en-US" sz="1200"/>
          </a:p>
        </p:txBody>
      </p:sp>
      <p:sp>
        <p:nvSpPr>
          <p:cNvPr id="12291" name="Rectangle 2">
            <a:extLst>
              <a:ext uri="{FF2B5EF4-FFF2-40B4-BE49-F238E27FC236}">
                <a16:creationId xmlns:a16="http://schemas.microsoft.com/office/drawing/2014/main" id="{A0A021AF-4475-2D87-7313-FCC12F3F2B58}"/>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25CF169-1F05-959E-A691-15D3218C57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Fire extinguishers are required to include directions on the faceplate.  When in doubt take a moment to read them before using the fire extinguisher.  The fire extinguisher rating will be shown on the faceplate.  Ratings will tell you what type of fires the extinguisher will be good for.  Many fire extinguishers today are rated ABC (contents sodium bicarbonate or baking soda) that can handle any type of fire in our terminals.  Check the rating before using the fire extinguisher.  An extinguisher rated for Class A and B fires will not work on an electrical or Class C fire.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a:extLst>
              <a:ext uri="{FF2B5EF4-FFF2-40B4-BE49-F238E27FC236}">
                <a16:creationId xmlns:a16="http://schemas.microsoft.com/office/drawing/2014/main" id="{115129A1-79CF-1C02-6E89-B80EB72AB7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7200" b="1">
                <a:solidFill>
                  <a:schemeClr val="tx1"/>
                </a:solidFill>
                <a:latin typeface="Times New Roman" panose="02020603050405020304" pitchFamily="18" charset="0"/>
              </a:defRPr>
            </a:lvl1pPr>
            <a:lvl2pPr marL="742950" indent="-285750" defTabSz="928688">
              <a:defRPr sz="7200" b="1">
                <a:solidFill>
                  <a:schemeClr val="tx1"/>
                </a:solidFill>
                <a:latin typeface="Times New Roman" panose="02020603050405020304" pitchFamily="18" charset="0"/>
              </a:defRPr>
            </a:lvl2pPr>
            <a:lvl3pPr marL="1143000" indent="-228600" defTabSz="928688">
              <a:defRPr sz="7200" b="1">
                <a:solidFill>
                  <a:schemeClr val="tx1"/>
                </a:solidFill>
                <a:latin typeface="Times New Roman" panose="02020603050405020304" pitchFamily="18" charset="0"/>
              </a:defRPr>
            </a:lvl3pPr>
            <a:lvl4pPr marL="1600200" indent="-228600" defTabSz="928688">
              <a:defRPr sz="7200" b="1">
                <a:solidFill>
                  <a:schemeClr val="tx1"/>
                </a:solidFill>
                <a:latin typeface="Times New Roman" panose="02020603050405020304" pitchFamily="18" charset="0"/>
              </a:defRPr>
            </a:lvl4pPr>
            <a:lvl5pPr marL="2057400" indent="-228600" defTabSz="928688">
              <a:defRPr sz="72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72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72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72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7200" b="1">
                <a:solidFill>
                  <a:schemeClr val="tx1"/>
                </a:solidFill>
                <a:latin typeface="Times New Roman" panose="02020603050405020304" pitchFamily="18" charset="0"/>
              </a:defRPr>
            </a:lvl9pPr>
          </a:lstStyle>
          <a:p>
            <a:fld id="{2AB7B466-DC99-4E72-AFBD-295A3B79D5B3}" type="slidenum">
              <a:rPr lang="en-US" altLang="en-US" sz="1200"/>
              <a:pPr/>
              <a:t>95</a:t>
            </a:fld>
            <a:endParaRPr lang="en-US" altLang="en-US" sz="1200"/>
          </a:p>
        </p:txBody>
      </p:sp>
      <p:sp>
        <p:nvSpPr>
          <p:cNvPr id="61443" name="Rectangle 2">
            <a:extLst>
              <a:ext uri="{FF2B5EF4-FFF2-40B4-BE49-F238E27FC236}">
                <a16:creationId xmlns:a16="http://schemas.microsoft.com/office/drawing/2014/main" id="{F156E2F6-175A-D7F7-C160-57D31C109ACE}"/>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44E16D80-743E-A4EA-2E02-130CE4F980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Use the PASS method when fighting a fire with an extinguisher.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950299" y="3385438"/>
            <a:ext cx="7602388" cy="3207258"/>
          </a:xfrm>
          <a:prstGeom prst="rect">
            <a:avLst/>
          </a:prstGeom>
        </p:spPr>
        <p:txBody>
          <a:bodyPr lIns="93162" tIns="93162" rIns="93162" bIns="93162" anchor="t" anchorCtr="0">
            <a:noAutofit/>
          </a:bodyPr>
          <a:lstStyle/>
          <a:p>
            <a:endParaRPr/>
          </a:p>
        </p:txBody>
      </p:sp>
      <p:sp>
        <p:nvSpPr>
          <p:cNvPr id="104" name="Shape 104"/>
          <p:cNvSpPr>
            <a:spLocks noGrp="1" noRot="1" noChangeAspect="1"/>
          </p:cNvSpPr>
          <p:nvPr>
            <p:ph type="sldImg" idx="2"/>
          </p:nvPr>
        </p:nvSpPr>
        <p:spPr>
          <a:xfrm>
            <a:off x="2376488" y="534988"/>
            <a:ext cx="4749800" cy="26717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8416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E8E4CC43-174C-82FD-EFA5-E320EB3DA3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7200" b="1">
                <a:solidFill>
                  <a:schemeClr val="tx1"/>
                </a:solidFill>
                <a:latin typeface="Times New Roman" panose="02020603050405020304" pitchFamily="18" charset="0"/>
              </a:defRPr>
            </a:lvl1pPr>
            <a:lvl2pPr marL="742950" indent="-285750" defTabSz="928688">
              <a:defRPr sz="7200" b="1">
                <a:solidFill>
                  <a:schemeClr val="tx1"/>
                </a:solidFill>
                <a:latin typeface="Times New Roman" panose="02020603050405020304" pitchFamily="18" charset="0"/>
              </a:defRPr>
            </a:lvl2pPr>
            <a:lvl3pPr marL="1143000" indent="-228600" defTabSz="928688">
              <a:defRPr sz="7200" b="1">
                <a:solidFill>
                  <a:schemeClr val="tx1"/>
                </a:solidFill>
                <a:latin typeface="Times New Roman" panose="02020603050405020304" pitchFamily="18" charset="0"/>
              </a:defRPr>
            </a:lvl3pPr>
            <a:lvl4pPr marL="1600200" indent="-228600" defTabSz="928688">
              <a:defRPr sz="7200" b="1">
                <a:solidFill>
                  <a:schemeClr val="tx1"/>
                </a:solidFill>
                <a:latin typeface="Times New Roman" panose="02020603050405020304" pitchFamily="18" charset="0"/>
              </a:defRPr>
            </a:lvl4pPr>
            <a:lvl5pPr marL="2057400" indent="-228600" defTabSz="928688">
              <a:defRPr sz="7200" b="1">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7200" b="1">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7200" b="1">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7200" b="1">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7200" b="1">
                <a:solidFill>
                  <a:schemeClr val="tx1"/>
                </a:solidFill>
                <a:latin typeface="Times New Roman" panose="02020603050405020304" pitchFamily="18" charset="0"/>
              </a:defRPr>
            </a:lvl9pPr>
          </a:lstStyle>
          <a:p>
            <a:fld id="{956F6E10-D1A3-4AE4-B830-7ABF9343BF19}" type="slidenum">
              <a:rPr lang="en-US" altLang="en-US" sz="1200"/>
              <a:pPr/>
              <a:t>96</a:t>
            </a:fld>
            <a:endParaRPr lang="en-US" altLang="en-US" sz="1200"/>
          </a:p>
        </p:txBody>
      </p:sp>
      <p:sp>
        <p:nvSpPr>
          <p:cNvPr id="20483" name="Rectangle 2">
            <a:extLst>
              <a:ext uri="{FF2B5EF4-FFF2-40B4-BE49-F238E27FC236}">
                <a16:creationId xmlns:a16="http://schemas.microsoft.com/office/drawing/2014/main" id="{51326417-7098-B14A-DBA8-530C75E9DAB0}"/>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0041A357-1E5D-1C4F-4BB9-EEE73DFBC9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You should always know the location of the fire extinguishers in your respective work areas.  What classifications are they and someone should be checking the plastic seal for tampering or use on a monthly basis. The pin, nozzle and nameplate also need to be checked to make sure they are intact.  The time to find out your fire extinguisher doesn’t work or isn’t charged is not when you absolutely need 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950299" y="3385438"/>
            <a:ext cx="7602388" cy="3207258"/>
          </a:xfrm>
          <a:prstGeom prst="rect">
            <a:avLst/>
          </a:prstGeom>
        </p:spPr>
        <p:txBody>
          <a:bodyPr lIns="93162" tIns="93162" rIns="93162" bIns="93162" anchor="t" anchorCtr="0">
            <a:noAutofit/>
          </a:bodyPr>
          <a:lstStyle/>
          <a:p>
            <a:endParaRPr/>
          </a:p>
        </p:txBody>
      </p:sp>
      <p:sp>
        <p:nvSpPr>
          <p:cNvPr id="112" name="Shape 112"/>
          <p:cNvSpPr>
            <a:spLocks noGrp="1" noRot="1" noChangeAspect="1"/>
          </p:cNvSpPr>
          <p:nvPr>
            <p:ph type="sldImg" idx="2"/>
          </p:nvPr>
        </p:nvSpPr>
        <p:spPr>
          <a:xfrm>
            <a:off x="2376488" y="534988"/>
            <a:ext cx="4749800" cy="26717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044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950299" y="3385438"/>
            <a:ext cx="7602388" cy="3207258"/>
          </a:xfrm>
          <a:prstGeom prst="rect">
            <a:avLst/>
          </a:prstGeom>
        </p:spPr>
        <p:txBody>
          <a:bodyPr lIns="93162" tIns="93162" rIns="93162" bIns="93162" anchor="t" anchorCtr="0">
            <a:noAutofit/>
          </a:bodyPr>
          <a:lstStyle/>
          <a:p>
            <a:endParaRPr/>
          </a:p>
        </p:txBody>
      </p:sp>
      <p:sp>
        <p:nvSpPr>
          <p:cNvPr id="119" name="Shape 119"/>
          <p:cNvSpPr>
            <a:spLocks noGrp="1" noRot="1" noChangeAspect="1"/>
          </p:cNvSpPr>
          <p:nvPr>
            <p:ph type="sldImg" idx="2"/>
          </p:nvPr>
        </p:nvSpPr>
        <p:spPr>
          <a:xfrm>
            <a:off x="2376488" y="534988"/>
            <a:ext cx="4749800" cy="26717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06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5525">
              <a:defRPr sz="2300">
                <a:solidFill>
                  <a:schemeClr val="tx1"/>
                </a:solidFill>
                <a:latin typeface="Arial" panose="020B0604020202020204" pitchFamily="34" charset="0"/>
              </a:defRPr>
            </a:lvl1pPr>
            <a:lvl2pPr marL="742950" indent="-285750" defTabSz="1025525">
              <a:defRPr sz="2300">
                <a:solidFill>
                  <a:schemeClr val="tx1"/>
                </a:solidFill>
                <a:latin typeface="Arial" panose="020B0604020202020204" pitchFamily="34" charset="0"/>
              </a:defRPr>
            </a:lvl2pPr>
            <a:lvl3pPr marL="1143000" indent="-228600" defTabSz="1025525">
              <a:defRPr sz="2300">
                <a:solidFill>
                  <a:schemeClr val="tx1"/>
                </a:solidFill>
                <a:latin typeface="Arial" panose="020B0604020202020204" pitchFamily="34" charset="0"/>
              </a:defRPr>
            </a:lvl3pPr>
            <a:lvl4pPr marL="1600200" indent="-228600" defTabSz="1025525">
              <a:defRPr sz="2300">
                <a:solidFill>
                  <a:schemeClr val="tx1"/>
                </a:solidFill>
                <a:latin typeface="Arial" panose="020B0604020202020204" pitchFamily="34" charset="0"/>
              </a:defRPr>
            </a:lvl4pPr>
            <a:lvl5pPr marL="2057400" indent="-228600" defTabSz="1025525">
              <a:defRPr sz="2300">
                <a:solidFill>
                  <a:schemeClr val="tx1"/>
                </a:solidFill>
                <a:latin typeface="Arial" panose="020B0604020202020204" pitchFamily="34" charset="0"/>
              </a:defRPr>
            </a:lvl5pPr>
            <a:lvl6pPr marL="2514600" indent="-228600" defTabSz="1025525" eaLnBrk="0" fontAlgn="base" hangingPunct="0">
              <a:spcBef>
                <a:spcPct val="0"/>
              </a:spcBef>
              <a:spcAft>
                <a:spcPct val="0"/>
              </a:spcAft>
              <a:defRPr sz="2300">
                <a:solidFill>
                  <a:schemeClr val="tx1"/>
                </a:solidFill>
                <a:latin typeface="Arial" panose="020B0604020202020204" pitchFamily="34" charset="0"/>
              </a:defRPr>
            </a:lvl6pPr>
            <a:lvl7pPr marL="2971800" indent="-228600" defTabSz="1025525" eaLnBrk="0" fontAlgn="base" hangingPunct="0">
              <a:spcBef>
                <a:spcPct val="0"/>
              </a:spcBef>
              <a:spcAft>
                <a:spcPct val="0"/>
              </a:spcAft>
              <a:defRPr sz="2300">
                <a:solidFill>
                  <a:schemeClr val="tx1"/>
                </a:solidFill>
                <a:latin typeface="Arial" panose="020B0604020202020204" pitchFamily="34" charset="0"/>
              </a:defRPr>
            </a:lvl7pPr>
            <a:lvl8pPr marL="3429000" indent="-228600" defTabSz="1025525" eaLnBrk="0" fontAlgn="base" hangingPunct="0">
              <a:spcBef>
                <a:spcPct val="0"/>
              </a:spcBef>
              <a:spcAft>
                <a:spcPct val="0"/>
              </a:spcAft>
              <a:defRPr sz="2300">
                <a:solidFill>
                  <a:schemeClr val="tx1"/>
                </a:solidFill>
                <a:latin typeface="Arial" panose="020B0604020202020204" pitchFamily="34" charset="0"/>
              </a:defRPr>
            </a:lvl8pPr>
            <a:lvl9pPr marL="3886200" indent="-228600" defTabSz="1025525" eaLnBrk="0" fontAlgn="base" hangingPunct="0">
              <a:spcBef>
                <a:spcPct val="0"/>
              </a:spcBef>
              <a:spcAft>
                <a:spcPct val="0"/>
              </a:spcAft>
              <a:defRPr sz="2300">
                <a:solidFill>
                  <a:schemeClr val="tx1"/>
                </a:solidFill>
                <a:latin typeface="Arial" panose="020B0604020202020204" pitchFamily="34" charset="0"/>
              </a:defRPr>
            </a:lvl9pPr>
          </a:lstStyle>
          <a:p>
            <a:pPr marL="0" marR="0" lvl="0" indent="0" algn="r" defTabSz="1025525" rtl="0" eaLnBrk="0" fontAlgn="base" latinLnBrk="0" hangingPunct="0">
              <a:lnSpc>
                <a:spcPct val="100000"/>
              </a:lnSpc>
              <a:spcBef>
                <a:spcPct val="0"/>
              </a:spcBef>
              <a:spcAft>
                <a:spcPct val="0"/>
              </a:spcAft>
              <a:buClrTx/>
              <a:buSzTx/>
              <a:buFontTx/>
              <a:buNone/>
              <a:tabLst/>
              <a:defRPr/>
            </a:pPr>
            <a:fld id="{7A18CBE5-3882-4252-B5E4-1505CE20050F}" type="slidenum">
              <a:rPr kumimoji="0" lang="en-US" altLang="en-US" sz="11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1025525" rtl="0" eaLnBrk="0" fontAlgn="base" latinLnBrk="0" hangingPunct="0">
                <a:lnSpc>
                  <a:spcPct val="100000"/>
                </a:lnSpc>
                <a:spcBef>
                  <a:spcPct val="0"/>
                </a:spcBef>
                <a:spcAft>
                  <a:spcPct val="0"/>
                </a:spcAft>
                <a:buClrTx/>
                <a:buSzTx/>
                <a:buFontTx/>
                <a:buNone/>
                <a:tabLst/>
                <a:defRPr/>
              </a:pPr>
              <a:t>32</a:t>
            </a:fld>
            <a:endParaRPr kumimoji="0" lang="en-US" alt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5011" name="Rectangle 2"/>
          <p:cNvSpPr>
            <a:spLocks noGrp="1" noRot="1" noChangeAspect="1" noChangeArrowheads="1" noTextEdit="1"/>
          </p:cNvSpPr>
          <p:nvPr>
            <p:ph type="sldImg"/>
          </p:nvPr>
        </p:nvSpPr>
        <p:spPr>
          <a:ln/>
        </p:spPr>
      </p:sp>
      <p:sp>
        <p:nvSpPr>
          <p:cNvPr id="555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Energy sources come in many different forms.</a:t>
            </a:r>
          </a:p>
        </p:txBody>
      </p:sp>
    </p:spTree>
    <p:extLst>
      <p:ext uri="{BB962C8B-B14F-4D97-AF65-F5344CB8AC3E}">
        <p14:creationId xmlns:p14="http://schemas.microsoft.com/office/powerpoint/2010/main" val="325634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5525">
              <a:defRPr sz="2300">
                <a:solidFill>
                  <a:schemeClr val="tx1"/>
                </a:solidFill>
                <a:latin typeface="Arial" panose="020B0604020202020204" pitchFamily="34" charset="0"/>
              </a:defRPr>
            </a:lvl1pPr>
            <a:lvl2pPr marL="742950" indent="-285750" defTabSz="1025525">
              <a:defRPr sz="2300">
                <a:solidFill>
                  <a:schemeClr val="tx1"/>
                </a:solidFill>
                <a:latin typeface="Arial" panose="020B0604020202020204" pitchFamily="34" charset="0"/>
              </a:defRPr>
            </a:lvl2pPr>
            <a:lvl3pPr marL="1143000" indent="-228600" defTabSz="1025525">
              <a:defRPr sz="2300">
                <a:solidFill>
                  <a:schemeClr val="tx1"/>
                </a:solidFill>
                <a:latin typeface="Arial" panose="020B0604020202020204" pitchFamily="34" charset="0"/>
              </a:defRPr>
            </a:lvl3pPr>
            <a:lvl4pPr marL="1600200" indent="-228600" defTabSz="1025525">
              <a:defRPr sz="2300">
                <a:solidFill>
                  <a:schemeClr val="tx1"/>
                </a:solidFill>
                <a:latin typeface="Arial" panose="020B0604020202020204" pitchFamily="34" charset="0"/>
              </a:defRPr>
            </a:lvl4pPr>
            <a:lvl5pPr marL="2057400" indent="-228600" defTabSz="1025525">
              <a:defRPr sz="2300">
                <a:solidFill>
                  <a:schemeClr val="tx1"/>
                </a:solidFill>
                <a:latin typeface="Arial" panose="020B0604020202020204" pitchFamily="34" charset="0"/>
              </a:defRPr>
            </a:lvl5pPr>
            <a:lvl6pPr marL="2514600" indent="-228600" defTabSz="1025525" eaLnBrk="0" fontAlgn="base" hangingPunct="0">
              <a:spcBef>
                <a:spcPct val="0"/>
              </a:spcBef>
              <a:spcAft>
                <a:spcPct val="0"/>
              </a:spcAft>
              <a:defRPr sz="2300">
                <a:solidFill>
                  <a:schemeClr val="tx1"/>
                </a:solidFill>
                <a:latin typeface="Arial" panose="020B0604020202020204" pitchFamily="34" charset="0"/>
              </a:defRPr>
            </a:lvl6pPr>
            <a:lvl7pPr marL="2971800" indent="-228600" defTabSz="1025525" eaLnBrk="0" fontAlgn="base" hangingPunct="0">
              <a:spcBef>
                <a:spcPct val="0"/>
              </a:spcBef>
              <a:spcAft>
                <a:spcPct val="0"/>
              </a:spcAft>
              <a:defRPr sz="2300">
                <a:solidFill>
                  <a:schemeClr val="tx1"/>
                </a:solidFill>
                <a:latin typeface="Arial" panose="020B0604020202020204" pitchFamily="34" charset="0"/>
              </a:defRPr>
            </a:lvl7pPr>
            <a:lvl8pPr marL="3429000" indent="-228600" defTabSz="1025525" eaLnBrk="0" fontAlgn="base" hangingPunct="0">
              <a:spcBef>
                <a:spcPct val="0"/>
              </a:spcBef>
              <a:spcAft>
                <a:spcPct val="0"/>
              </a:spcAft>
              <a:defRPr sz="2300">
                <a:solidFill>
                  <a:schemeClr val="tx1"/>
                </a:solidFill>
                <a:latin typeface="Arial" panose="020B0604020202020204" pitchFamily="34" charset="0"/>
              </a:defRPr>
            </a:lvl8pPr>
            <a:lvl9pPr marL="3886200" indent="-228600" defTabSz="1025525" eaLnBrk="0" fontAlgn="base" hangingPunct="0">
              <a:spcBef>
                <a:spcPct val="0"/>
              </a:spcBef>
              <a:spcAft>
                <a:spcPct val="0"/>
              </a:spcAft>
              <a:defRPr sz="2300">
                <a:solidFill>
                  <a:schemeClr val="tx1"/>
                </a:solidFill>
                <a:latin typeface="Arial" panose="020B0604020202020204" pitchFamily="34" charset="0"/>
              </a:defRPr>
            </a:lvl9pPr>
          </a:lstStyle>
          <a:p>
            <a:pPr marL="0" marR="0" lvl="0" indent="0" algn="r" defTabSz="1025525" rtl="0" eaLnBrk="0" fontAlgn="base" latinLnBrk="0" hangingPunct="0">
              <a:lnSpc>
                <a:spcPct val="100000"/>
              </a:lnSpc>
              <a:spcBef>
                <a:spcPct val="0"/>
              </a:spcBef>
              <a:spcAft>
                <a:spcPct val="0"/>
              </a:spcAft>
              <a:buClrTx/>
              <a:buSzTx/>
              <a:buFontTx/>
              <a:buNone/>
              <a:tabLst/>
              <a:defRPr/>
            </a:pPr>
            <a:fld id="{61050B90-96E3-4AE2-8F47-A8BBED4765FF}" type="slidenum">
              <a:rPr kumimoji="0" lang="en-US" altLang="en-US" sz="11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1025525" rtl="0" eaLnBrk="0" fontAlgn="base" latinLnBrk="0" hangingPunct="0">
                <a:lnSpc>
                  <a:spcPct val="100000"/>
                </a:lnSpc>
                <a:spcBef>
                  <a:spcPct val="0"/>
                </a:spcBef>
                <a:spcAft>
                  <a:spcPct val="0"/>
                </a:spcAft>
                <a:buClrTx/>
                <a:buSzTx/>
                <a:buFontTx/>
                <a:buNone/>
                <a:tabLst/>
                <a:defRPr/>
              </a:pPr>
              <a:t>35</a:t>
            </a:fld>
            <a:endParaRPr kumimoji="0" lang="en-US" alt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 example here is a maintenance mechanic or contractor servicing a saw would be considered an Authorized employee while the machine operator would be considered the Affected employee.  Now if the saw operator had to lock out the saw to change the blade they would be considered both the Authorized and Affected employee.</a:t>
            </a:r>
          </a:p>
        </p:txBody>
      </p:sp>
    </p:spTree>
    <p:extLst>
      <p:ext uri="{BB962C8B-B14F-4D97-AF65-F5344CB8AC3E}">
        <p14:creationId xmlns:p14="http://schemas.microsoft.com/office/powerpoint/2010/main" val="251246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EEE0F8F-C9B3-7CE2-264D-FAA658945DC0}"/>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91978238-8107-3064-C82F-6F1308E6519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a:r>
              <a:rPr lang="en-US" altLang="en-US" sz="1200">
                <a:latin typeface="Arial" panose="020B0604020202020204" pitchFamily="34" charset="0"/>
                <a:cs typeface="Arial" panose="020B0604020202020204" pitchFamily="34" charset="0"/>
              </a:rPr>
              <a:t> </a:t>
            </a:r>
          </a:p>
        </p:txBody>
      </p:sp>
      <p:sp>
        <p:nvSpPr>
          <p:cNvPr id="18436" name="Slide Number Placeholder 3">
            <a:extLst>
              <a:ext uri="{FF2B5EF4-FFF2-40B4-BE49-F238E27FC236}">
                <a16:creationId xmlns:a16="http://schemas.microsoft.com/office/drawing/2014/main" id="{9983B017-97E5-E969-75F8-B585F3A78D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300">
                <a:solidFill>
                  <a:schemeClr val="tx1"/>
                </a:solidFill>
                <a:latin typeface="Times New Roman" panose="02020603050405020304" pitchFamily="18" charset="0"/>
              </a:defRPr>
            </a:lvl1pPr>
            <a:lvl2pPr marL="741363" indent="-284163" defTabSz="931863">
              <a:spcBef>
                <a:spcPct val="30000"/>
              </a:spcBef>
              <a:defRPr sz="1300">
                <a:solidFill>
                  <a:schemeClr val="tx1"/>
                </a:solidFill>
                <a:latin typeface="Times New Roman" panose="02020603050405020304" pitchFamily="18" charset="0"/>
              </a:defRPr>
            </a:lvl2pPr>
            <a:lvl3pPr marL="1141413" indent="-227013" defTabSz="931863">
              <a:spcBef>
                <a:spcPct val="30000"/>
              </a:spcBef>
              <a:defRPr sz="1300">
                <a:solidFill>
                  <a:schemeClr val="tx1"/>
                </a:solidFill>
                <a:latin typeface="Times New Roman" panose="02020603050405020304" pitchFamily="18" charset="0"/>
              </a:defRPr>
            </a:lvl3pPr>
            <a:lvl4pPr marL="1597025" indent="-227013" defTabSz="931863">
              <a:spcBef>
                <a:spcPct val="30000"/>
              </a:spcBef>
              <a:defRPr sz="1300">
                <a:solidFill>
                  <a:schemeClr val="tx1"/>
                </a:solidFill>
                <a:latin typeface="Times New Roman" panose="02020603050405020304" pitchFamily="18" charset="0"/>
              </a:defRPr>
            </a:lvl4pPr>
            <a:lvl5pPr marL="2054225" indent="-227013" defTabSz="931863">
              <a:spcBef>
                <a:spcPct val="30000"/>
              </a:spcBef>
              <a:defRPr sz="1300">
                <a:solidFill>
                  <a:schemeClr val="tx1"/>
                </a:solidFill>
                <a:latin typeface="Times New Roman" panose="02020603050405020304" pitchFamily="18" charset="0"/>
              </a:defRPr>
            </a:lvl5pPr>
            <a:lvl6pPr marL="2511425" indent="-227013" defTabSz="931863" eaLnBrk="0" fontAlgn="base" hangingPunct="0">
              <a:spcBef>
                <a:spcPct val="30000"/>
              </a:spcBef>
              <a:spcAft>
                <a:spcPct val="0"/>
              </a:spcAft>
              <a:defRPr sz="1300">
                <a:solidFill>
                  <a:schemeClr val="tx1"/>
                </a:solidFill>
                <a:latin typeface="Times New Roman" panose="02020603050405020304" pitchFamily="18" charset="0"/>
              </a:defRPr>
            </a:lvl6pPr>
            <a:lvl7pPr marL="2968625" indent="-227013" defTabSz="931863" eaLnBrk="0" fontAlgn="base" hangingPunct="0">
              <a:spcBef>
                <a:spcPct val="30000"/>
              </a:spcBef>
              <a:spcAft>
                <a:spcPct val="0"/>
              </a:spcAft>
              <a:defRPr sz="1300">
                <a:solidFill>
                  <a:schemeClr val="tx1"/>
                </a:solidFill>
                <a:latin typeface="Times New Roman" panose="02020603050405020304" pitchFamily="18" charset="0"/>
              </a:defRPr>
            </a:lvl7pPr>
            <a:lvl8pPr marL="3425825" indent="-227013" defTabSz="931863" eaLnBrk="0" fontAlgn="base" hangingPunct="0">
              <a:spcBef>
                <a:spcPct val="30000"/>
              </a:spcBef>
              <a:spcAft>
                <a:spcPct val="0"/>
              </a:spcAft>
              <a:defRPr sz="1300">
                <a:solidFill>
                  <a:schemeClr val="tx1"/>
                </a:solidFill>
                <a:latin typeface="Times New Roman" panose="02020603050405020304" pitchFamily="18" charset="0"/>
              </a:defRPr>
            </a:lvl8pPr>
            <a:lvl9pPr marL="3883025" indent="-227013" defTabSz="931863" eaLnBrk="0" fontAlgn="base" hangingPunct="0">
              <a:spcBef>
                <a:spcPct val="30000"/>
              </a:spcBef>
              <a:spcAft>
                <a:spcPct val="0"/>
              </a:spcAft>
              <a:defRPr sz="1300">
                <a:solidFill>
                  <a:schemeClr val="tx1"/>
                </a:solidFill>
                <a:latin typeface="Times New Roman" panose="02020603050405020304" pitchFamily="18" charset="0"/>
              </a:defRPr>
            </a:lvl9pPr>
          </a:lstStyle>
          <a:p>
            <a:pPr eaLnBrk="1" hangingPunct="1">
              <a:spcBef>
                <a:spcPct val="0"/>
              </a:spcBef>
            </a:pPr>
            <a:fld id="{910F1A06-58D5-4F58-99EC-E5DD368F23FB}" type="slidenum">
              <a:rPr lang="en-US" altLang="en-US" sz="1100" smtClean="0">
                <a:latin typeface="Arial" panose="020B0604020202020204" pitchFamily="34" charset="0"/>
                <a:cs typeface="Arial" panose="020B0604020202020204" pitchFamily="34" charset="0"/>
              </a:rPr>
              <a:pPr eaLnBrk="1" hangingPunct="1">
                <a:spcBef>
                  <a:spcPct val="0"/>
                </a:spcBef>
              </a:pPr>
              <a:t>83</a:t>
            </a:fld>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89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54D49F5-845E-7D7D-CFD5-E6A47E238078}"/>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63B81400-8B50-27E8-6E3C-40CFAADD77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914400" lvl="2" defTabSz="914400" eaLnBrk="1" hangingPunct="1"/>
            <a:r>
              <a:rPr lang="en-US" altLang="en-US" sz="1200">
                <a:latin typeface="Arial" panose="020B0604020202020204" pitchFamily="34" charset="0"/>
                <a:cs typeface="Arial" panose="020B0604020202020204" pitchFamily="34" charset="0"/>
              </a:rPr>
              <a:t>Aerial lifts, Scissor lifts and other personnel lifting devices such as manlift cages for forklifts require the use of a fall restraint device or a personal fall limiter (retractable lanyard).  The fall protection device must be tied off regardless of height due to the risk of operator ejection from the lift.  Follow the manufacturer’s requirements for anchorage points.</a:t>
            </a:r>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3B324BFD-1683-146A-3BEF-A93C4B600BE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1863">
              <a:spcBef>
                <a:spcPct val="30000"/>
              </a:spcBef>
              <a:defRPr sz="1300">
                <a:solidFill>
                  <a:schemeClr val="tx1"/>
                </a:solidFill>
                <a:latin typeface="Times New Roman" panose="02020603050405020304" pitchFamily="18" charset="0"/>
              </a:defRPr>
            </a:lvl1pPr>
            <a:lvl2pPr marL="741363" indent="-284163" defTabSz="931863">
              <a:spcBef>
                <a:spcPct val="30000"/>
              </a:spcBef>
              <a:defRPr sz="1300">
                <a:solidFill>
                  <a:schemeClr val="tx1"/>
                </a:solidFill>
                <a:latin typeface="Times New Roman" panose="02020603050405020304" pitchFamily="18" charset="0"/>
              </a:defRPr>
            </a:lvl2pPr>
            <a:lvl3pPr marL="1141413" indent="-227013" defTabSz="931863">
              <a:spcBef>
                <a:spcPct val="30000"/>
              </a:spcBef>
              <a:defRPr sz="1300">
                <a:solidFill>
                  <a:schemeClr val="tx1"/>
                </a:solidFill>
                <a:latin typeface="Times New Roman" panose="02020603050405020304" pitchFamily="18" charset="0"/>
              </a:defRPr>
            </a:lvl3pPr>
            <a:lvl4pPr marL="1597025" indent="-227013" defTabSz="931863">
              <a:spcBef>
                <a:spcPct val="30000"/>
              </a:spcBef>
              <a:defRPr sz="1300">
                <a:solidFill>
                  <a:schemeClr val="tx1"/>
                </a:solidFill>
                <a:latin typeface="Times New Roman" panose="02020603050405020304" pitchFamily="18" charset="0"/>
              </a:defRPr>
            </a:lvl4pPr>
            <a:lvl5pPr marL="2054225" indent="-227013" defTabSz="931863">
              <a:spcBef>
                <a:spcPct val="30000"/>
              </a:spcBef>
              <a:defRPr sz="1300">
                <a:solidFill>
                  <a:schemeClr val="tx1"/>
                </a:solidFill>
                <a:latin typeface="Times New Roman" panose="02020603050405020304" pitchFamily="18" charset="0"/>
              </a:defRPr>
            </a:lvl5pPr>
            <a:lvl6pPr marL="2511425" indent="-227013" defTabSz="931863" eaLnBrk="0" fontAlgn="base" hangingPunct="0">
              <a:spcBef>
                <a:spcPct val="30000"/>
              </a:spcBef>
              <a:spcAft>
                <a:spcPct val="0"/>
              </a:spcAft>
              <a:defRPr sz="1300">
                <a:solidFill>
                  <a:schemeClr val="tx1"/>
                </a:solidFill>
                <a:latin typeface="Times New Roman" panose="02020603050405020304" pitchFamily="18" charset="0"/>
              </a:defRPr>
            </a:lvl6pPr>
            <a:lvl7pPr marL="2968625" indent="-227013" defTabSz="931863" eaLnBrk="0" fontAlgn="base" hangingPunct="0">
              <a:spcBef>
                <a:spcPct val="30000"/>
              </a:spcBef>
              <a:spcAft>
                <a:spcPct val="0"/>
              </a:spcAft>
              <a:defRPr sz="1300">
                <a:solidFill>
                  <a:schemeClr val="tx1"/>
                </a:solidFill>
                <a:latin typeface="Times New Roman" panose="02020603050405020304" pitchFamily="18" charset="0"/>
              </a:defRPr>
            </a:lvl7pPr>
            <a:lvl8pPr marL="3425825" indent="-227013" defTabSz="931863" eaLnBrk="0" fontAlgn="base" hangingPunct="0">
              <a:spcBef>
                <a:spcPct val="30000"/>
              </a:spcBef>
              <a:spcAft>
                <a:spcPct val="0"/>
              </a:spcAft>
              <a:defRPr sz="1300">
                <a:solidFill>
                  <a:schemeClr val="tx1"/>
                </a:solidFill>
                <a:latin typeface="Times New Roman" panose="02020603050405020304" pitchFamily="18" charset="0"/>
              </a:defRPr>
            </a:lvl8pPr>
            <a:lvl9pPr marL="3883025" indent="-227013" defTabSz="931863" eaLnBrk="0" fontAlgn="base" hangingPunct="0">
              <a:spcBef>
                <a:spcPct val="30000"/>
              </a:spcBef>
              <a:spcAft>
                <a:spcPct val="0"/>
              </a:spcAft>
              <a:defRPr sz="1300">
                <a:solidFill>
                  <a:schemeClr val="tx1"/>
                </a:solidFill>
                <a:latin typeface="Times New Roman" panose="02020603050405020304" pitchFamily="18" charset="0"/>
              </a:defRPr>
            </a:lvl9pPr>
          </a:lstStyle>
          <a:p>
            <a:pPr eaLnBrk="1" hangingPunct="1">
              <a:spcBef>
                <a:spcPct val="0"/>
              </a:spcBef>
            </a:pPr>
            <a:fld id="{924E1528-6CFE-4B49-B67C-C0BCB16C0BFC}" type="slidenum">
              <a:rPr lang="en-US" altLang="en-US" sz="1100" smtClean="0">
                <a:latin typeface="Arial" panose="020B0604020202020204" pitchFamily="34" charset="0"/>
                <a:cs typeface="Arial" panose="020B0604020202020204" pitchFamily="34" charset="0"/>
              </a:rPr>
              <a:pPr eaLnBrk="1" hangingPunct="1">
                <a:spcBef>
                  <a:spcPct val="0"/>
                </a:spcBef>
              </a:pPr>
              <a:t>84</a:t>
            </a:fld>
            <a:endParaRPr lang="en-US"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579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spcAft>
                <a:spcPts val="538"/>
              </a:spcAft>
            </a:pPr>
            <a:endParaRPr lang="en-US" altLang="en-US" sz="1200" dirty="0">
              <a:latin typeface="Tahoma" panose="020B0604030504040204" pitchFamily="34" charset="0"/>
              <a:cs typeface="Tahoma" panose="020B0604030504040204" pitchFamily="34"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2D216EC-A9D1-4922-BA59-F5C8701E4E0B}" type="slidenum">
              <a:rPr lang="en-US" altLang="en-US" smtClean="0">
                <a:latin typeface="Calibri" panose="020F0502020204030204" pitchFamily="34" charset="0"/>
              </a:rPr>
              <a:pPr/>
              <a:t>85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49470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ABE5AF-1DFC-4B11-A3C7-85F712BC757D}"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567710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ABE5AF-1DFC-4B11-A3C7-85F712BC757D}"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058427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ABE5AF-1DFC-4B11-A3C7-85F712BC757D}"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41964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249103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3712141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1856907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3568463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3703821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2037732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FCB2EF66-FBF0-E341-3F86-EC1C5BA9D503}"/>
              </a:ext>
            </a:extLst>
          </p:cNvPr>
          <p:cNvSpPr>
            <a:spLocks noGrp="1"/>
          </p:cNvSpPr>
          <p:nvPr>
            <p:ph sz="quarter" idx="13" hasCustomPrompt="1"/>
          </p:nvPr>
        </p:nvSpPr>
        <p:spPr>
          <a:xfrm>
            <a:off x="420826" y="170100"/>
            <a:ext cx="6998229" cy="772583"/>
          </a:xfrm>
          <a:prstGeom prst="rect">
            <a:avLst/>
          </a:prstGeom>
        </p:spPr>
        <p:txBody>
          <a:bodyPr>
            <a:noAutofit/>
          </a:bodyPr>
          <a:lstStyle>
            <a:lvl1pPr marL="0" indent="0">
              <a:buNone/>
              <a:defRPr sz="4500">
                <a:solidFill>
                  <a:schemeClr val="bg1"/>
                </a:solidFill>
                <a:latin typeface="Proxima Nova Extrabold" panose="02000506030000020004" pitchFamily="50" charset="0"/>
              </a:defRPr>
            </a:lvl1pPr>
            <a:lvl2pPr marL="457182" indent="0">
              <a:buNone/>
              <a:defRPr>
                <a:latin typeface="Proxima Nova Extrabold" panose="02000506030000020004" pitchFamily="50" charset="0"/>
              </a:defRPr>
            </a:lvl2pPr>
            <a:lvl3pPr marL="914363" indent="0">
              <a:buNone/>
              <a:defRPr>
                <a:latin typeface="Proxima Nova Extrabold" panose="02000506030000020004" pitchFamily="50" charset="0"/>
              </a:defRPr>
            </a:lvl3pPr>
            <a:lvl4pPr marL="1371545" indent="0">
              <a:buNone/>
              <a:defRPr>
                <a:latin typeface="Proxima Nova Extrabold" panose="02000506030000020004" pitchFamily="50" charset="0"/>
              </a:defRPr>
            </a:lvl4pPr>
            <a:lvl5pPr marL="1828727" indent="0">
              <a:buNone/>
              <a:defRPr>
                <a:latin typeface="Proxima Nova Extrabold" panose="02000506030000020004" pitchFamily="50" charset="0"/>
              </a:defRPr>
            </a:lvl5pPr>
          </a:lstStyle>
          <a:p>
            <a:pPr lvl="0"/>
            <a:r>
              <a:rPr lang="en-US" dirty="0"/>
              <a:t>PAGE TITLE</a:t>
            </a:r>
          </a:p>
        </p:txBody>
      </p:sp>
      <p:sp>
        <p:nvSpPr>
          <p:cNvPr id="4" name="Date Placeholder 3">
            <a:extLst>
              <a:ext uri="{FF2B5EF4-FFF2-40B4-BE49-F238E27FC236}">
                <a16:creationId xmlns:a16="http://schemas.microsoft.com/office/drawing/2014/main" id="{B1C19430-E7DA-EF53-A260-7579DA93DF3C}"/>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5" name="Footer Placeholder 4">
            <a:extLst>
              <a:ext uri="{FF2B5EF4-FFF2-40B4-BE49-F238E27FC236}">
                <a16:creationId xmlns:a16="http://schemas.microsoft.com/office/drawing/2014/main" id="{44D6CC0D-46D6-1C96-0D9C-FE1C16543C12}"/>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BDBF6ADD-754E-B447-B729-A5D2C6388C70}"/>
              </a:ext>
            </a:extLst>
          </p:cNvPr>
          <p:cNvSpPr>
            <a:spLocks noGrp="1"/>
          </p:cNvSpPr>
          <p:nvPr>
            <p:ph type="sldNum" sz="quarter" idx="16"/>
          </p:nvPr>
        </p:nvSpPr>
        <p:spPr/>
        <p:txBody>
          <a:bodyPr/>
          <a:lstStyle/>
          <a:p>
            <a:fld id="{DDFFF02B-32D1-464C-A6BA-5D4A6AE06A8D}" type="slidenum">
              <a:rPr lang="en-US" smtClean="0"/>
              <a:pPr/>
              <a:t>‹#›</a:t>
            </a:fld>
            <a:endParaRPr lang="en-US" dirty="0"/>
          </a:p>
        </p:txBody>
      </p:sp>
    </p:spTree>
    <p:extLst>
      <p:ext uri="{BB962C8B-B14F-4D97-AF65-F5344CB8AC3E}">
        <p14:creationId xmlns:p14="http://schemas.microsoft.com/office/powerpoint/2010/main" val="1602175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2 columns">
    <p:spTree>
      <p:nvGrpSpPr>
        <p:cNvPr id="1" name=""/>
        <p:cNvGrpSpPr/>
        <p:nvPr/>
      </p:nvGrpSpPr>
      <p:grpSpPr>
        <a:xfrm>
          <a:off x="0" y="0"/>
          <a:ext cx="0" cy="0"/>
          <a:chOff x="0" y="0"/>
          <a:chExt cx="0" cy="0"/>
        </a:xfrm>
      </p:grpSpPr>
      <p:sp>
        <p:nvSpPr>
          <p:cNvPr id="5" name="Oval 4"/>
          <p:cNvSpPr/>
          <p:nvPr userDrawn="1"/>
        </p:nvSpPr>
        <p:spPr>
          <a:xfrm>
            <a:off x="454643" y="224644"/>
            <a:ext cx="205106" cy="176349"/>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cxnSp>
        <p:nvCxnSpPr>
          <p:cNvPr id="6" name="Straight Connector 5"/>
          <p:cNvCxnSpPr/>
          <p:nvPr userDrawn="1"/>
        </p:nvCxnSpPr>
        <p:spPr>
          <a:xfrm>
            <a:off x="399608" y="489857"/>
            <a:ext cx="11394762"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99609" y="489857"/>
            <a:ext cx="8451115" cy="927782"/>
          </a:xfrm>
          <a:prstGeom prst="rect">
            <a:avLst/>
          </a:prstGeom>
        </p:spPr>
        <p:txBody>
          <a:bodyPr lIns="81510" tIns="40755" rIns="81510" bIns="40755"/>
          <a:lstStyle>
            <a:lvl1pPr algn="l">
              <a:defRPr sz="30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99607" y="1469571"/>
            <a:ext cx="8451116" cy="4525963"/>
          </a:xfrm>
          <a:prstGeom prst="rect">
            <a:avLst/>
          </a:prstGeom>
        </p:spPr>
        <p:txBody>
          <a:bodyPr lIns="81510" tIns="40755" rIns="81510" bIns="40755"/>
          <a:lstStyle>
            <a:lvl1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52247"/>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ABE5AF-1DFC-4B11-A3C7-85F712BC757D}"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949582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Oval 3"/>
          <p:cNvSpPr/>
          <p:nvPr userDrawn="1"/>
        </p:nvSpPr>
        <p:spPr>
          <a:xfrm>
            <a:off x="454643" y="224644"/>
            <a:ext cx="205106" cy="176349"/>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cxnSp>
        <p:nvCxnSpPr>
          <p:cNvPr id="5" name="Straight Connector 4"/>
          <p:cNvCxnSpPr/>
          <p:nvPr userDrawn="1"/>
        </p:nvCxnSpPr>
        <p:spPr>
          <a:xfrm>
            <a:off x="399608" y="489857"/>
            <a:ext cx="11394762"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99609" y="489857"/>
            <a:ext cx="7501551" cy="927782"/>
          </a:xfrm>
          <a:prstGeom prst="rect">
            <a:avLst/>
          </a:prstGeom>
        </p:spPr>
        <p:txBody>
          <a:bodyPr lIns="81510" tIns="40755" rIns="81510" bIns="40755"/>
          <a:lstStyle>
            <a:lvl1pPr algn="l">
              <a:defRPr sz="30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99607" y="1469571"/>
            <a:ext cx="7501553" cy="4525963"/>
          </a:xfrm>
          <a:prstGeom prst="rect">
            <a:avLst/>
          </a:prstGeom>
        </p:spPr>
        <p:txBody>
          <a:bodyPr lIns="81510" tIns="40755" rIns="81510" bIns="40755"/>
          <a:lstStyle>
            <a:lvl1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93"/>
              </a:spcAft>
              <a:defRPr sz="1393">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5275486"/>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2122">
          <p15:clr>
            <a:srgbClr val="FBAE40"/>
          </p15:clr>
        </p15:guide>
        <p15:guide id="5" pos="2170">
          <p15:clr>
            <a:srgbClr val="FBAE40"/>
          </p15:clr>
        </p15:guide>
        <p15:guide id="6" pos="4090">
          <p15:clr>
            <a:srgbClr val="FBAE40"/>
          </p15:clr>
        </p15:guide>
        <p15:guide id="7" pos="4042">
          <p15:clr>
            <a:srgbClr val="FBAE40"/>
          </p15:clr>
        </p15:guide>
        <p15:guide id="8" pos="39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ABE5AF-1DFC-4B11-A3C7-85F712BC757D}"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55252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ABE5AF-1DFC-4B11-A3C7-85F712BC757D}"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162091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ABE5AF-1DFC-4B11-A3C7-85F712BC757D}" type="datetimeFigureOut">
              <a:rPr lang="en-US" smtClean="0"/>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9156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ABE5AF-1DFC-4B11-A3C7-85F712BC757D}" type="datetimeFigureOut">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83008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BE5AF-1DFC-4B11-A3C7-85F712BC757D}" type="datetimeFigureOut">
              <a:rPr lang="en-US" smtClean="0"/>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28902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ABE5AF-1DFC-4B11-A3C7-85F712BC757D}"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83496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ABE5AF-1DFC-4B11-A3C7-85F712BC757D}"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4DAF0-65C7-4830-903D-97B407FE4FD6}" type="slidenum">
              <a:rPr lang="en-US" smtClean="0"/>
              <a:t>‹#›</a:t>
            </a:fld>
            <a:endParaRPr lang="en-US"/>
          </a:p>
        </p:txBody>
      </p:sp>
    </p:spTree>
    <p:extLst>
      <p:ext uri="{BB962C8B-B14F-4D97-AF65-F5344CB8AC3E}">
        <p14:creationId xmlns:p14="http://schemas.microsoft.com/office/powerpoint/2010/main" val="3848659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BE5AF-1DFC-4B11-A3C7-85F712BC757D}" type="datetimeFigureOut">
              <a:rPr lang="en-US" smtClean="0"/>
              <a:t>7/21/2024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4DAF0-65C7-4830-903D-97B407FE4FD6}" type="slidenum">
              <a:rPr lang="en-US" smtClean="0"/>
              <a:t>‹#›</a:t>
            </a:fld>
            <a:endParaRPr lang="en-US"/>
          </a:p>
        </p:txBody>
      </p:sp>
    </p:spTree>
    <p:extLst>
      <p:ext uri="{BB962C8B-B14F-4D97-AF65-F5344CB8AC3E}">
        <p14:creationId xmlns:p14="http://schemas.microsoft.com/office/powerpoint/2010/main" val="1170880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7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U.S._Air_Force_Tech._Sgt._Glenn_Marte,_a_bio-environmental_technician_with_the_144th_Fighter_Wing,_completes_a_Wet_Bulb_Globe_Temperature_reading_to_determine_the_heat_index_at_Mirgorod_Air_Base,_Ukraine,_July_110725-F-VM449-005.jpg" TargetMode="External"/><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floridarevenue.com/taxes/taxesfees/Pages/fuel_tax_refunds.aspx"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scaccavale@martzbus.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flickr.com/photos/fastlizard4/6028444930/" TargetMode="External"/><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jpg"/><Relationship Id="rId7" Type="http://schemas.openxmlformats.org/officeDocument/2006/relationships/customXml" Target="../ink/ink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customXml" Target="../ink/ink1.xml"/><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e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fety.1800inet.com/product.php/name/heat_stress_safety_meeting_kit_dvd_vhs/products_id/3829?twss=a709d75d23ee580767c90f1d7b336ea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07.jpg"/><Relationship Id="rId5" Type="http://schemas.openxmlformats.org/officeDocument/2006/relationships/image" Target="../media/image106.jpeg"/><Relationship Id="rId4" Type="http://schemas.openxmlformats.org/officeDocument/2006/relationships/image" Target="../media/image105.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oleObject" Target="../embeddings/oleObject5.bin"/><Relationship Id="rId10" Type="http://schemas.openxmlformats.org/officeDocument/2006/relationships/image" Target="../media/image118.png"/><Relationship Id="rId4" Type="http://schemas.openxmlformats.org/officeDocument/2006/relationships/image" Target="../media/image115.png"/><Relationship Id="rId9" Type="http://schemas.openxmlformats.org/officeDocument/2006/relationships/oleObject" Target="../embeddings/oleObject7.bin"/></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9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oleObject" Target="../embeddings/oleObject10.bin"/><Relationship Id="rId10" Type="http://schemas.openxmlformats.org/officeDocument/2006/relationships/image" Target="../media/image123.png"/><Relationship Id="rId4" Type="http://schemas.openxmlformats.org/officeDocument/2006/relationships/image" Target="../media/image120.png"/><Relationship Id="rId9" Type="http://schemas.openxmlformats.org/officeDocument/2006/relationships/oleObject" Target="../embeddings/oleObject12.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25.jpeg"/><Relationship Id="rId7" Type="http://schemas.openxmlformats.org/officeDocument/2006/relationships/image" Target="../media/image200.png"/><Relationship Id="rId12" Type="http://schemas.openxmlformats.org/officeDocument/2006/relationships/image" Target="../media/image126.jpe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customXml" Target="../ink/ink7.xml"/><Relationship Id="rId5" Type="http://schemas.openxmlformats.org/officeDocument/2006/relationships/image" Target="../media/image199.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201.png"/></Relationships>
</file>

<file path=ppt/slides/_rels/slide9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714C-C623-BC6F-6AC0-64D5A11D805B}"/>
              </a:ext>
            </a:extLst>
          </p:cNvPr>
          <p:cNvSpPr>
            <a:spLocks noGrp="1"/>
          </p:cNvSpPr>
          <p:nvPr>
            <p:ph type="title"/>
          </p:nvPr>
        </p:nvSpPr>
        <p:spPr>
          <a:xfrm>
            <a:off x="419455" y="306226"/>
            <a:ext cx="10515600" cy="1847314"/>
          </a:xfrm>
        </p:spPr>
        <p:txBody>
          <a:bodyPr>
            <a:normAutofit fontScale="90000"/>
          </a:bodyPr>
          <a:lstStyle/>
          <a:p>
            <a:pPr algn="ctr"/>
            <a:r>
              <a:rPr lang="en-US" sz="6700" b="1" dirty="0">
                <a:ln w="12700">
                  <a:solidFill>
                    <a:srgbClr val="FFFFFF"/>
                  </a:solidFill>
                  <a:prstDash val="solid"/>
                </a:ln>
              </a:rPr>
              <a:t>Are Our Shops Safe?</a:t>
            </a:r>
            <a:br>
              <a:rPr lang="en-US" sz="6700" b="1" dirty="0">
                <a:ln w="12700">
                  <a:solidFill>
                    <a:srgbClr val="FFFFFF"/>
                  </a:solidFill>
                  <a:prstDash val="solid"/>
                </a:ln>
                <a:solidFill>
                  <a:srgbClr val="FF0000"/>
                </a:solidFill>
              </a:rPr>
            </a:br>
            <a:r>
              <a:rPr lang="en-US" sz="6700" b="1" dirty="0">
                <a:ln w="12700">
                  <a:solidFill>
                    <a:srgbClr val="FFFFFF"/>
                  </a:solidFill>
                  <a:prstDash val="solid"/>
                </a:ln>
              </a:rPr>
              <a:t>(</a:t>
            </a:r>
            <a:r>
              <a:rPr lang="en-US" sz="5300" b="1" dirty="0">
                <a:ln w="12700">
                  <a:solidFill>
                    <a:srgbClr val="FFFFFF"/>
                  </a:solidFill>
                  <a:prstDash val="solid"/>
                </a:ln>
              </a:rPr>
              <a:t>from </a:t>
            </a:r>
            <a:r>
              <a:rPr lang="en-US" sz="5300" b="1" cap="none" spc="0" dirty="0">
                <a:ln w="12700">
                  <a:solidFill>
                    <a:srgbClr val="FFFFFF"/>
                  </a:solidFill>
                  <a:prstDash val="solid"/>
                </a:ln>
                <a:solidFill>
                  <a:srgbClr val="FF0000"/>
                </a:solidFill>
              </a:rPr>
              <a:t>Heat Illness </a:t>
            </a:r>
            <a:r>
              <a:rPr lang="en-US" sz="4800" b="1" dirty="0"/>
              <a:t>&amp; Injury Risks)</a:t>
            </a:r>
          </a:p>
        </p:txBody>
      </p:sp>
      <p:pic>
        <p:nvPicPr>
          <p:cNvPr id="6" name="Picture 5" descr="Previo F1 GP India 2013 – F1 en estado pu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288" y="2310647"/>
            <a:ext cx="3810000" cy="3479800"/>
          </a:xfrm>
          <a:prstGeom prst="rect">
            <a:avLst/>
          </a:prstGeom>
        </p:spPr>
      </p:pic>
      <p:pic>
        <p:nvPicPr>
          <p:cNvPr id="3" name="Picture 2">
            <a:extLst>
              <a:ext uri="{FF2B5EF4-FFF2-40B4-BE49-F238E27FC236}">
                <a16:creationId xmlns:a16="http://schemas.microsoft.com/office/drawing/2014/main" id="{5A671ED3-DD80-CF0F-E52E-21D9748F8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3707" y="5393620"/>
            <a:ext cx="2344834" cy="125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
            <a:extLst>
              <a:ext uri="{FF2B5EF4-FFF2-40B4-BE49-F238E27FC236}">
                <a16:creationId xmlns:a16="http://schemas.microsoft.com/office/drawing/2014/main" id="{06FE14AC-D99C-8DD2-5D53-71F58C42F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324" y="5393620"/>
            <a:ext cx="2578545" cy="1325563"/>
          </a:xfrm>
          <a:prstGeom prst="rect">
            <a:avLst/>
          </a:prstGeom>
        </p:spPr>
      </p:pic>
    </p:spTree>
    <p:extLst>
      <p:ext uri="{BB962C8B-B14F-4D97-AF65-F5344CB8AC3E}">
        <p14:creationId xmlns:p14="http://schemas.microsoft.com/office/powerpoint/2010/main" val="47986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s next to a fire hydrant&#10;&#10;Description automatically generated with medium confidence">
            <a:extLst>
              <a:ext uri="{FF2B5EF4-FFF2-40B4-BE49-F238E27FC236}">
                <a16:creationId xmlns:a16="http://schemas.microsoft.com/office/drawing/2014/main" id="{4C72F99E-6183-F209-C29E-710C6FE5CD7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59317" y="807634"/>
            <a:ext cx="4064000" cy="5397500"/>
          </a:xfrm>
          <a:prstGeom prst="rect">
            <a:avLst/>
          </a:prstGeom>
        </p:spPr>
      </p:pic>
      <p:pic>
        <p:nvPicPr>
          <p:cNvPr id="7" name="Picture 6" descr="A picture containing text, black, device, gauge&#10;&#10;Description automatically generated">
            <a:extLst>
              <a:ext uri="{FF2B5EF4-FFF2-40B4-BE49-F238E27FC236}">
                <a16:creationId xmlns:a16="http://schemas.microsoft.com/office/drawing/2014/main" id="{81FB08E0-FFEC-2544-75B1-9FA0CEE43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55" y="368775"/>
            <a:ext cx="4446013" cy="4446013"/>
          </a:xfrm>
          <a:prstGeom prst="rect">
            <a:avLst/>
          </a:prstGeom>
        </p:spPr>
      </p:pic>
      <p:sp>
        <p:nvSpPr>
          <p:cNvPr id="2" name="TextBox 1">
            <a:extLst>
              <a:ext uri="{FF2B5EF4-FFF2-40B4-BE49-F238E27FC236}">
                <a16:creationId xmlns:a16="http://schemas.microsoft.com/office/drawing/2014/main" id="{450635DD-451F-2B02-DB05-234B9FFC5A81}"/>
              </a:ext>
            </a:extLst>
          </p:cNvPr>
          <p:cNvSpPr txBox="1"/>
          <p:nvPr/>
        </p:nvSpPr>
        <p:spPr>
          <a:xfrm>
            <a:off x="983973" y="5416826"/>
            <a:ext cx="5306646" cy="584775"/>
          </a:xfrm>
          <a:prstGeom prst="rect">
            <a:avLst/>
          </a:prstGeom>
          <a:noFill/>
        </p:spPr>
        <p:txBody>
          <a:bodyPr wrap="none" rtlCol="0">
            <a:spAutoFit/>
          </a:bodyPr>
          <a:lstStyle/>
          <a:p>
            <a:r>
              <a:rPr lang="en-US" sz="3200" b="1" dirty="0"/>
              <a:t>Wet Bulb Globe Thermometer</a:t>
            </a:r>
          </a:p>
        </p:txBody>
      </p:sp>
    </p:spTree>
    <p:extLst>
      <p:ext uri="{BB962C8B-B14F-4D97-AF65-F5344CB8AC3E}">
        <p14:creationId xmlns:p14="http://schemas.microsoft.com/office/powerpoint/2010/main" val="2790015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Shape 122"/>
          <p:cNvSpPr txBox="1">
            <a:spLocks noGrp="1"/>
          </p:cNvSpPr>
          <p:nvPr>
            <p:ph type="body" idx="1"/>
          </p:nvPr>
        </p:nvSpPr>
        <p:spPr>
          <a:xfrm>
            <a:off x="986348" y="1088967"/>
            <a:ext cx="9016933" cy="5769033"/>
          </a:xfrm>
          <a:prstGeom prst="rect">
            <a:avLst/>
          </a:prstGeom>
          <a:noFill/>
          <a:ln>
            <a:noFill/>
          </a:ln>
        </p:spPr>
        <p:txBody>
          <a:bodyPr vert="horz" lIns="0" tIns="0" rIns="0" bIns="0" rtlCol="0" anchor="t" anchorCtr="0">
            <a:noAutofit/>
          </a:bodyPr>
          <a:lstStyle/>
          <a:p>
            <a:pPr marL="0" indent="0">
              <a:spcBef>
                <a:spcPts val="0"/>
              </a:spcBef>
              <a:buClr>
                <a:schemeClr val="dk2"/>
              </a:buClr>
              <a:buSzPct val="110000"/>
              <a:buNone/>
            </a:pPr>
            <a:r>
              <a:rPr lang="en-US" sz="3200" b="1" dirty="0">
                <a:solidFill>
                  <a:srgbClr val="C00000"/>
                </a:solidFill>
                <a:ea typeface="Arial"/>
                <a:cs typeface="Arial"/>
                <a:sym typeface="Arial"/>
              </a:rPr>
              <a:t>Heat</a:t>
            </a:r>
            <a:r>
              <a:rPr lang="en-US" sz="3200" b="1" dirty="0">
                <a:solidFill>
                  <a:schemeClr val="dk1"/>
                </a:solidFill>
                <a:ea typeface="Arial"/>
                <a:cs typeface="Arial"/>
                <a:sym typeface="Arial"/>
              </a:rPr>
              <a:t> index &gt;90 to 103°F</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Mandatory break every hour in cool/shade</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Drink fluids at each break</a:t>
            </a:r>
          </a:p>
          <a:p>
            <a:pPr marL="444500" lvl="1" indent="0">
              <a:spcBef>
                <a:spcPts val="360"/>
              </a:spcBef>
              <a:buClr>
                <a:schemeClr val="dk2"/>
              </a:buClr>
              <a:buSzPct val="79999"/>
              <a:buNone/>
            </a:pPr>
            <a:endParaRPr lang="en-US" sz="1800" dirty="0">
              <a:solidFill>
                <a:schemeClr val="dk1"/>
              </a:solidFill>
              <a:ea typeface="Arial"/>
              <a:cs typeface="Arial"/>
              <a:sym typeface="Arial"/>
            </a:endParaRPr>
          </a:p>
          <a:p>
            <a:pPr marL="0" indent="0">
              <a:spcBef>
                <a:spcPts val="480"/>
              </a:spcBef>
              <a:buClr>
                <a:schemeClr val="dk2"/>
              </a:buClr>
              <a:buSzPct val="110000"/>
              <a:buNone/>
            </a:pPr>
            <a:r>
              <a:rPr lang="en-US" sz="3200" b="1" dirty="0">
                <a:solidFill>
                  <a:srgbClr val="C00000"/>
                </a:solidFill>
                <a:ea typeface="Arial"/>
                <a:cs typeface="Arial"/>
                <a:sym typeface="Arial"/>
              </a:rPr>
              <a:t>Heat</a:t>
            </a:r>
            <a:r>
              <a:rPr lang="en-US" sz="3200" b="1" dirty="0">
                <a:solidFill>
                  <a:schemeClr val="dk1"/>
                </a:solidFill>
                <a:ea typeface="Arial"/>
                <a:cs typeface="Arial"/>
                <a:sym typeface="Arial"/>
              </a:rPr>
              <a:t> index &gt; 103 to 124°F</a:t>
            </a:r>
          </a:p>
          <a:p>
            <a:pPr marL="719137" lvl="1" indent="-274637">
              <a:spcBef>
                <a:spcPts val="360"/>
              </a:spcBef>
              <a:buClr>
                <a:schemeClr val="dk2"/>
              </a:buClr>
              <a:buSzPct val="79999"/>
              <a:buFont typeface="Noto Sans Symbols"/>
              <a:buChar char="⬜"/>
            </a:pPr>
            <a:r>
              <a:rPr lang="en-US" sz="1800" dirty="0">
                <a:solidFill>
                  <a:schemeClr val="dk1"/>
                </a:solidFill>
                <a:ea typeface="Arial"/>
                <a:cs typeface="Arial"/>
                <a:sym typeface="Arial"/>
              </a:rPr>
              <a:t>Mandatory break every 30 minutes in cool/shade</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Drink fluids at each break</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Mandatory use fluid cooled vest </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Recommended use of vests (Others)</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Rotate employees frequently</a:t>
            </a:r>
          </a:p>
          <a:p>
            <a:pPr marL="444500" lvl="1" indent="0">
              <a:spcBef>
                <a:spcPts val="360"/>
              </a:spcBef>
              <a:buClr>
                <a:schemeClr val="dk2"/>
              </a:buClr>
              <a:buSzPct val="79999"/>
              <a:buNone/>
            </a:pPr>
            <a:endParaRPr lang="en-US" sz="1800" dirty="0">
              <a:solidFill>
                <a:schemeClr val="dk1"/>
              </a:solidFill>
              <a:ea typeface="Arial"/>
              <a:cs typeface="Arial"/>
              <a:sym typeface="Arial"/>
            </a:endParaRPr>
          </a:p>
          <a:p>
            <a:pPr marL="0" indent="0">
              <a:spcBef>
                <a:spcPts val="480"/>
              </a:spcBef>
              <a:buClr>
                <a:schemeClr val="dk2"/>
              </a:buClr>
              <a:buSzPct val="110000"/>
              <a:buNone/>
            </a:pPr>
            <a:r>
              <a:rPr lang="en-US" sz="3200" b="1" dirty="0">
                <a:solidFill>
                  <a:srgbClr val="C00000"/>
                </a:solidFill>
                <a:ea typeface="Arial"/>
                <a:cs typeface="Arial"/>
                <a:sym typeface="Arial"/>
              </a:rPr>
              <a:t>Heat</a:t>
            </a:r>
            <a:r>
              <a:rPr lang="en-US" sz="3200" b="1" dirty="0">
                <a:solidFill>
                  <a:schemeClr val="dk1"/>
                </a:solidFill>
                <a:ea typeface="Arial"/>
                <a:cs typeface="Arial"/>
                <a:sym typeface="Arial"/>
              </a:rPr>
              <a:t> index &gt; 124°F</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Discontinue all outdoor work, if possible</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Mandatory use of vests (All)</a:t>
            </a:r>
          </a:p>
          <a:p>
            <a:pPr marL="719138" lvl="1" indent="-274638">
              <a:spcBef>
                <a:spcPts val="360"/>
              </a:spcBef>
              <a:buClr>
                <a:schemeClr val="dk2"/>
              </a:buClr>
              <a:buSzPct val="79999"/>
              <a:buFont typeface="Noto Sans Symbols"/>
              <a:buChar char="⬜"/>
            </a:pPr>
            <a:r>
              <a:rPr lang="en-US" sz="1800" dirty="0">
                <a:solidFill>
                  <a:schemeClr val="dk1"/>
                </a:solidFill>
                <a:ea typeface="Arial"/>
                <a:cs typeface="Arial"/>
                <a:sym typeface="Arial"/>
              </a:rPr>
              <a:t>Reschedule work to early AM or the evening, if possible</a:t>
            </a:r>
          </a:p>
        </p:txBody>
      </p:sp>
      <p:sp>
        <p:nvSpPr>
          <p:cNvPr id="3" name="TextBox 2"/>
          <p:cNvSpPr txBox="1"/>
          <p:nvPr/>
        </p:nvSpPr>
        <p:spPr>
          <a:xfrm>
            <a:off x="2789383" y="175490"/>
            <a:ext cx="7213898" cy="769441"/>
          </a:xfrm>
          <a:prstGeom prst="rect">
            <a:avLst/>
          </a:prstGeom>
          <a:noFill/>
        </p:spPr>
        <p:txBody>
          <a:bodyPr wrap="none" rtlCol="0">
            <a:spAutoFit/>
          </a:bodyPr>
          <a:lstStyle/>
          <a:p>
            <a:r>
              <a:rPr lang="en-US" sz="4400" b="1" dirty="0">
                <a:solidFill>
                  <a:srgbClr val="C00000"/>
                </a:solidFill>
              </a:rPr>
              <a:t>Heat</a:t>
            </a:r>
            <a:r>
              <a:rPr lang="en-US" sz="4400" b="1" dirty="0"/>
              <a:t> Index Recommendations</a:t>
            </a:r>
          </a:p>
        </p:txBody>
      </p:sp>
    </p:spTree>
    <p:extLst>
      <p:ext uri="{BB962C8B-B14F-4D97-AF65-F5344CB8AC3E}">
        <p14:creationId xmlns:p14="http://schemas.microsoft.com/office/powerpoint/2010/main" val="3831545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9236" y="138545"/>
            <a:ext cx="6768520" cy="769441"/>
          </a:xfrm>
          <a:prstGeom prst="rect">
            <a:avLst/>
          </a:prstGeom>
          <a:noFill/>
        </p:spPr>
        <p:txBody>
          <a:bodyPr wrap="none" rtlCol="0">
            <a:spAutoFit/>
          </a:bodyPr>
          <a:lstStyle/>
          <a:p>
            <a:r>
              <a:rPr lang="en-US" sz="4400" b="1" dirty="0"/>
              <a:t>Minor Heat-Stress Disorders</a:t>
            </a:r>
          </a:p>
        </p:txBody>
      </p:sp>
      <p:sp>
        <p:nvSpPr>
          <p:cNvPr id="3" name="TextBox 2"/>
          <p:cNvSpPr txBox="1"/>
          <p:nvPr/>
        </p:nvSpPr>
        <p:spPr>
          <a:xfrm>
            <a:off x="332509" y="1265383"/>
            <a:ext cx="11334513" cy="3970318"/>
          </a:xfrm>
          <a:prstGeom prst="rect">
            <a:avLst/>
          </a:prstGeom>
          <a:noFill/>
        </p:spPr>
        <p:txBody>
          <a:bodyPr wrap="none" rtlCol="0">
            <a:spAutoFit/>
          </a:bodyPr>
          <a:lstStyle/>
          <a:p>
            <a:r>
              <a:rPr lang="en-US" sz="2400" b="1" dirty="0"/>
              <a:t>Heat Rash (Prickly heat)</a:t>
            </a:r>
            <a:r>
              <a:rPr lang="en-US" sz="2000" b="1" dirty="0"/>
              <a:t> – </a:t>
            </a:r>
            <a:r>
              <a:rPr lang="en-US" sz="2000" dirty="0"/>
              <a:t>occurs in humid conditions . To prevent heat rash:</a:t>
            </a:r>
          </a:p>
          <a:p>
            <a:pPr marL="342900" indent="-342900">
              <a:buFont typeface="Arial" panose="020B0604020202020204" pitchFamily="34" charset="0"/>
              <a:buChar char="•"/>
            </a:pPr>
            <a:r>
              <a:rPr lang="en-US" sz="2000" dirty="0"/>
              <a:t>Keep skin dry and clean</a:t>
            </a:r>
          </a:p>
          <a:p>
            <a:pPr marL="342900" indent="-342900">
              <a:buFont typeface="Arial" panose="020B0604020202020204" pitchFamily="34" charset="0"/>
              <a:buChar char="•"/>
            </a:pPr>
            <a:r>
              <a:rPr lang="en-US" sz="2000" dirty="0"/>
              <a:t>Wear loose-fitting clothing</a:t>
            </a:r>
          </a:p>
          <a:p>
            <a:endParaRPr lang="en-US" sz="2000" dirty="0"/>
          </a:p>
          <a:p>
            <a:r>
              <a:rPr lang="en-US" sz="2400" b="1" dirty="0"/>
              <a:t>Sunburn</a:t>
            </a:r>
            <a:r>
              <a:rPr lang="en-US" sz="2000" b="1" dirty="0"/>
              <a:t> </a:t>
            </a:r>
            <a:r>
              <a:rPr lang="en-US" sz="2000" dirty="0"/>
              <a:t>– can stop your body from </a:t>
            </a:r>
            <a:r>
              <a:rPr lang="en-US" sz="2000" dirty="0" err="1"/>
              <a:t>thermoregulating</a:t>
            </a:r>
            <a:r>
              <a:rPr lang="en-US" sz="2000" dirty="0"/>
              <a:t> efficiently. To minimize harmful sun exposure:</a:t>
            </a:r>
          </a:p>
          <a:p>
            <a:pPr marL="342900" indent="-342900">
              <a:buFont typeface="Arial" panose="020B0604020202020204" pitchFamily="34" charset="0"/>
              <a:buChar char="•"/>
            </a:pPr>
            <a:r>
              <a:rPr lang="en-US" sz="2000" dirty="0"/>
              <a:t>Apply sunscreen both before and during work in the sun</a:t>
            </a:r>
          </a:p>
          <a:p>
            <a:pPr marL="342900" indent="-342900">
              <a:buFont typeface="Arial" panose="020B0604020202020204" pitchFamily="34" charset="0"/>
              <a:buChar char="•"/>
            </a:pPr>
            <a:r>
              <a:rPr lang="en-US" sz="2000" dirty="0"/>
              <a:t>Work in the shade whenever possible</a:t>
            </a:r>
          </a:p>
          <a:p>
            <a:pPr marL="342900" indent="-342900">
              <a:buFont typeface="Arial" panose="020B0604020202020204" pitchFamily="34" charset="0"/>
              <a:buChar char="•"/>
            </a:pPr>
            <a:r>
              <a:rPr lang="en-US" sz="2000" dirty="0"/>
              <a:t>If you are sunburned, stay out of the sun as much as possible.</a:t>
            </a:r>
          </a:p>
          <a:p>
            <a:pPr marL="342900" indent="-342900">
              <a:buFont typeface="Arial" panose="020B0604020202020204" pitchFamily="34" charset="0"/>
              <a:buChar char="•"/>
            </a:pPr>
            <a:endParaRPr lang="en-US" sz="2000" dirty="0"/>
          </a:p>
          <a:p>
            <a:r>
              <a:rPr lang="en-US" sz="2400" b="1" dirty="0"/>
              <a:t>Perspiration and Mineral Loss </a:t>
            </a:r>
            <a:r>
              <a:rPr lang="en-US" sz="2000" dirty="0"/>
              <a:t>– glands secrete salts and water onto your skin for evaporative cooling</a:t>
            </a:r>
          </a:p>
          <a:p>
            <a:pPr marL="342900" indent="-342900">
              <a:buFont typeface="Arial" panose="020B0604020202020204" pitchFamily="34" charset="0"/>
              <a:buChar char="•"/>
            </a:pPr>
            <a:r>
              <a:rPr lang="en-US" sz="2000" dirty="0"/>
              <a:t>Drink at least 7 ounces of water every 15 to 20 minutes or risk dehydration</a:t>
            </a:r>
          </a:p>
          <a:p>
            <a:pPr marL="342900" indent="-342900">
              <a:buFont typeface="Arial" panose="020B0604020202020204" pitchFamily="34" charset="0"/>
              <a:buChar char="•"/>
            </a:pPr>
            <a:r>
              <a:rPr lang="en-US" sz="2000" dirty="0"/>
              <a:t>Drink lightly salted liquids (watch if you have medical conditions pertaining to salt intake)</a:t>
            </a:r>
          </a:p>
        </p:txBody>
      </p:sp>
    </p:spTree>
    <p:extLst>
      <p:ext uri="{BB962C8B-B14F-4D97-AF65-F5344CB8AC3E}">
        <p14:creationId xmlns:p14="http://schemas.microsoft.com/office/powerpoint/2010/main" val="1770903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94151" y="75776"/>
            <a:ext cx="6750887" cy="769441"/>
          </a:xfrm>
          <a:prstGeom prst="rect">
            <a:avLst/>
          </a:prstGeom>
        </p:spPr>
        <p:txBody>
          <a:bodyPr wrap="none">
            <a:spAutoFit/>
          </a:bodyPr>
          <a:lstStyle/>
          <a:p>
            <a:r>
              <a:rPr lang="en-US" sz="4400" b="1" dirty="0"/>
              <a:t>Major </a:t>
            </a:r>
            <a:r>
              <a:rPr lang="en-US" sz="4400" b="1" dirty="0">
                <a:solidFill>
                  <a:srgbClr val="C00000"/>
                </a:solidFill>
              </a:rPr>
              <a:t>Heat</a:t>
            </a:r>
            <a:r>
              <a:rPr lang="en-US" sz="4400" b="1" dirty="0"/>
              <a:t>-Stress Disorders</a:t>
            </a:r>
          </a:p>
        </p:txBody>
      </p:sp>
      <p:sp>
        <p:nvSpPr>
          <p:cNvPr id="4" name="TextBox 3"/>
          <p:cNvSpPr txBox="1"/>
          <p:nvPr/>
        </p:nvSpPr>
        <p:spPr>
          <a:xfrm>
            <a:off x="69560" y="845217"/>
            <a:ext cx="12200071" cy="2862322"/>
          </a:xfrm>
          <a:prstGeom prst="rect">
            <a:avLst/>
          </a:prstGeom>
          <a:noFill/>
        </p:spPr>
        <p:txBody>
          <a:bodyPr wrap="none" rtlCol="0">
            <a:spAutoFit/>
          </a:bodyPr>
          <a:lstStyle/>
          <a:p>
            <a:r>
              <a:rPr lang="en-US" sz="2000" b="1" dirty="0"/>
              <a:t>If your body warns you to cool down and you ignore it, hyperthermia increases until you risk permanent damage</a:t>
            </a:r>
            <a:r>
              <a:rPr lang="en-US" dirty="0"/>
              <a:t>.</a:t>
            </a:r>
          </a:p>
          <a:p>
            <a:endParaRPr lang="en-US" dirty="0"/>
          </a:p>
          <a:p>
            <a:r>
              <a:rPr lang="en-US" sz="2400" b="1" dirty="0">
                <a:solidFill>
                  <a:srgbClr val="C00000"/>
                </a:solidFill>
              </a:rPr>
              <a:t>Heat</a:t>
            </a:r>
            <a:r>
              <a:rPr lang="en-US" sz="2400" b="1" dirty="0"/>
              <a:t> Cramps – </a:t>
            </a:r>
            <a:r>
              <a:rPr lang="en-US" sz="2000" dirty="0"/>
              <a:t>severe muscle cramps, fluids depleted through perspiration or decreased mineral content. </a:t>
            </a:r>
          </a:p>
          <a:p>
            <a:r>
              <a:rPr lang="en-US" sz="2000" dirty="0"/>
              <a:t>If you or co-worker is suffering from </a:t>
            </a:r>
            <a:r>
              <a:rPr lang="en-US" sz="2000" b="1" dirty="0">
                <a:solidFill>
                  <a:srgbClr val="C00000"/>
                </a:solidFill>
              </a:rPr>
              <a:t>heat</a:t>
            </a:r>
            <a:r>
              <a:rPr lang="en-US" sz="2000" dirty="0"/>
              <a:t> cramps:</a:t>
            </a:r>
          </a:p>
          <a:p>
            <a:pPr marL="342900" indent="-342900">
              <a:buFont typeface="Arial" panose="020B0604020202020204" pitchFamily="34" charset="0"/>
              <a:buChar char="•"/>
            </a:pPr>
            <a:r>
              <a:rPr lang="en-US" dirty="0"/>
              <a:t>Move into the shade</a:t>
            </a:r>
          </a:p>
          <a:p>
            <a:pPr marL="342900" indent="-342900">
              <a:buFont typeface="Arial" panose="020B0604020202020204" pitchFamily="34" charset="0"/>
              <a:buChar char="•"/>
            </a:pPr>
            <a:r>
              <a:rPr lang="en-US" dirty="0"/>
              <a:t>Drink lightly (1 percent) salted water</a:t>
            </a:r>
          </a:p>
          <a:p>
            <a:pPr marL="342900" indent="-342900">
              <a:buFont typeface="Arial" panose="020B0604020202020204" pitchFamily="34" charset="0"/>
              <a:buChar char="•"/>
            </a:pPr>
            <a:endParaRPr lang="en-US" dirty="0"/>
          </a:p>
          <a:p>
            <a:r>
              <a:rPr lang="en-US" sz="2400" b="1" dirty="0">
                <a:solidFill>
                  <a:srgbClr val="C00000"/>
                </a:solidFill>
              </a:rPr>
              <a:t>Heat</a:t>
            </a:r>
            <a:r>
              <a:rPr lang="en-US" sz="2400" b="1" dirty="0"/>
              <a:t> Exhaustion </a:t>
            </a:r>
            <a:r>
              <a:rPr lang="en-US" sz="2000" b="1" dirty="0"/>
              <a:t>– </a:t>
            </a:r>
            <a:r>
              <a:rPr lang="en-US" sz="2000" dirty="0"/>
              <a:t>thermoregulation is overwhelmed but not completely broken down. </a:t>
            </a:r>
          </a:p>
          <a:p>
            <a:r>
              <a:rPr lang="en-US" sz="2000" b="1" dirty="0"/>
              <a:t>		        MUST</a:t>
            </a:r>
            <a:r>
              <a:rPr lang="en-US" sz="2000" dirty="0"/>
              <a:t> receive medical attention. </a:t>
            </a:r>
            <a:endParaRPr lang="en-US" dirty="0"/>
          </a:p>
        </p:txBody>
      </p:sp>
      <p:sp>
        <p:nvSpPr>
          <p:cNvPr id="6" name="TextBox 5"/>
          <p:cNvSpPr txBox="1"/>
          <p:nvPr/>
        </p:nvSpPr>
        <p:spPr>
          <a:xfrm>
            <a:off x="1087655" y="3707539"/>
            <a:ext cx="4196615" cy="3139321"/>
          </a:xfrm>
          <a:prstGeom prst="rect">
            <a:avLst/>
          </a:prstGeom>
          <a:noFill/>
          <a:ln w="28575">
            <a:solidFill>
              <a:schemeClr val="tx1"/>
            </a:solidFill>
          </a:ln>
        </p:spPr>
        <p:txBody>
          <a:bodyPr wrap="square" rtlCol="0">
            <a:spAutoFit/>
          </a:bodyPr>
          <a:lstStyle/>
          <a:p>
            <a:r>
              <a:rPr lang="en-US" b="1" dirty="0">
                <a:solidFill>
                  <a:srgbClr val="C00000"/>
                </a:solidFill>
              </a:rPr>
              <a:t>Heat</a:t>
            </a:r>
            <a:r>
              <a:rPr lang="en-US" b="1" dirty="0"/>
              <a:t> exhaustion symptoms may include</a:t>
            </a:r>
            <a:r>
              <a:rPr lang="en-US" dirty="0"/>
              <a:t>:</a:t>
            </a:r>
          </a:p>
          <a:p>
            <a:pPr marL="285750" indent="-285750">
              <a:buFont typeface="Arial" panose="020B0604020202020204" pitchFamily="34" charset="0"/>
              <a:buChar char="•"/>
            </a:pPr>
            <a:r>
              <a:rPr lang="en-US" dirty="0"/>
              <a:t>Clammy, cool, moist and pale skin</a:t>
            </a:r>
          </a:p>
          <a:p>
            <a:pPr marL="285750" indent="-285750">
              <a:buFont typeface="Arial" panose="020B0604020202020204" pitchFamily="34" charset="0"/>
              <a:buChar char="•"/>
            </a:pPr>
            <a:r>
              <a:rPr lang="en-US" dirty="0"/>
              <a:t>Fatigue or weakness</a:t>
            </a:r>
          </a:p>
          <a:p>
            <a:pPr marL="285750" indent="-285750">
              <a:buFont typeface="Arial" panose="020B0604020202020204" pitchFamily="34" charset="0"/>
              <a:buChar char="•"/>
            </a:pPr>
            <a:r>
              <a:rPr lang="en-US" dirty="0"/>
              <a:t>Heavy perspiration</a:t>
            </a:r>
          </a:p>
          <a:p>
            <a:pPr marL="285750" indent="-285750">
              <a:buFont typeface="Arial" panose="020B0604020202020204" pitchFamily="34" charset="0"/>
              <a:buChar char="•"/>
            </a:pPr>
            <a:r>
              <a:rPr lang="en-US" dirty="0"/>
              <a:t>Intense thirst from dehydration</a:t>
            </a:r>
          </a:p>
          <a:p>
            <a:pPr marL="285750" indent="-285750">
              <a:buFont typeface="Arial" panose="020B0604020202020204" pitchFamily="34" charset="0"/>
              <a:buChar char="•"/>
            </a:pPr>
            <a:r>
              <a:rPr lang="en-US" dirty="0"/>
              <a:t>Clouded senses or impaired judgement</a:t>
            </a:r>
          </a:p>
          <a:p>
            <a:pPr marL="285750" indent="-285750">
              <a:buFont typeface="Arial" panose="020B0604020202020204" pitchFamily="34" charset="0"/>
              <a:buChar char="•"/>
            </a:pPr>
            <a:r>
              <a:rPr lang="en-US" dirty="0"/>
              <a:t>Fainting or lose of coordination</a:t>
            </a:r>
          </a:p>
          <a:p>
            <a:pPr marL="285750" indent="-285750">
              <a:buFont typeface="Arial" panose="020B0604020202020204" pitchFamily="34" charset="0"/>
              <a:buChar char="•"/>
            </a:pPr>
            <a:r>
              <a:rPr lang="en-US" dirty="0"/>
              <a:t>Loss of appetite</a:t>
            </a:r>
          </a:p>
          <a:p>
            <a:pPr marL="285750" indent="-285750">
              <a:buFont typeface="Arial" panose="020B0604020202020204" pitchFamily="34" charset="0"/>
              <a:buChar char="•"/>
            </a:pPr>
            <a:r>
              <a:rPr lang="en-US" dirty="0"/>
              <a:t>Nausea or vomiting</a:t>
            </a:r>
          </a:p>
          <a:p>
            <a:pPr marL="285750" indent="-285750">
              <a:buFont typeface="Arial" panose="020B0604020202020204" pitchFamily="34" charset="0"/>
              <a:buChar char="•"/>
            </a:pPr>
            <a:r>
              <a:rPr lang="en-US" dirty="0"/>
              <a:t>Rapid breathing</a:t>
            </a:r>
          </a:p>
          <a:p>
            <a:endParaRPr lang="en-US" dirty="0"/>
          </a:p>
        </p:txBody>
      </p:sp>
      <p:sp>
        <p:nvSpPr>
          <p:cNvPr id="7" name="Rectangle 6"/>
          <p:cNvSpPr/>
          <p:nvPr/>
        </p:nvSpPr>
        <p:spPr>
          <a:xfrm>
            <a:off x="6394384" y="3707539"/>
            <a:ext cx="4616918" cy="2862322"/>
          </a:xfrm>
          <a:prstGeom prst="rect">
            <a:avLst/>
          </a:prstGeom>
          <a:ln w="28575">
            <a:solidFill>
              <a:schemeClr val="tx1"/>
            </a:solidFill>
          </a:ln>
        </p:spPr>
        <p:txBody>
          <a:bodyPr wrap="square">
            <a:spAutoFit/>
          </a:bodyPr>
          <a:lstStyle/>
          <a:p>
            <a:r>
              <a:rPr lang="en-US" b="1" dirty="0"/>
              <a:t>If you suspect </a:t>
            </a:r>
            <a:r>
              <a:rPr lang="en-US" b="1" dirty="0">
                <a:solidFill>
                  <a:srgbClr val="C00000"/>
                </a:solidFill>
              </a:rPr>
              <a:t>Heat</a:t>
            </a:r>
            <a:r>
              <a:rPr lang="en-US" b="1" dirty="0"/>
              <a:t> exhaustion:</a:t>
            </a:r>
          </a:p>
          <a:p>
            <a:pPr marL="285750" indent="-285750">
              <a:buFont typeface="Arial" panose="020B0604020202020204" pitchFamily="34" charset="0"/>
              <a:buChar char="•"/>
            </a:pPr>
            <a:r>
              <a:rPr lang="en-US" b="1" dirty="0"/>
              <a:t>Call 911</a:t>
            </a:r>
          </a:p>
          <a:p>
            <a:pPr marL="285750" indent="-285750">
              <a:buFont typeface="Arial" panose="020B0604020202020204" pitchFamily="34" charset="0"/>
              <a:buChar char="•"/>
            </a:pPr>
            <a:r>
              <a:rPr lang="en-US" dirty="0"/>
              <a:t>Move the victim into the shade</a:t>
            </a:r>
          </a:p>
          <a:p>
            <a:pPr marL="285750" indent="-285750">
              <a:buFont typeface="Arial" panose="020B0604020202020204" pitchFamily="34" charset="0"/>
              <a:buChar char="•"/>
            </a:pPr>
            <a:r>
              <a:rPr lang="en-US" dirty="0"/>
              <a:t>Remove or loosen clothing and boots</a:t>
            </a:r>
          </a:p>
          <a:p>
            <a:pPr marL="285750" indent="-285750">
              <a:buFont typeface="Arial" panose="020B0604020202020204" pitchFamily="34" charset="0"/>
              <a:buChar char="•"/>
            </a:pPr>
            <a:r>
              <a:rPr lang="en-US" dirty="0"/>
              <a:t>Fan the victim</a:t>
            </a:r>
          </a:p>
          <a:p>
            <a:pPr marL="285750" indent="-285750">
              <a:buFont typeface="Arial" panose="020B0604020202020204" pitchFamily="34" charset="0"/>
              <a:buChar char="•"/>
            </a:pPr>
            <a:r>
              <a:rPr lang="en-US" dirty="0"/>
              <a:t>Elevate the victim’s legs</a:t>
            </a:r>
          </a:p>
          <a:p>
            <a:pPr marL="285750" indent="-285750">
              <a:buFont typeface="Arial" panose="020B0604020202020204" pitchFamily="34" charset="0"/>
              <a:buChar char="•"/>
            </a:pPr>
            <a:r>
              <a:rPr lang="en-US" dirty="0"/>
              <a:t>Massage the victim’s legs </a:t>
            </a:r>
          </a:p>
          <a:p>
            <a:pPr marL="285750" indent="-285750">
              <a:buFont typeface="Arial" panose="020B0604020202020204" pitchFamily="34" charset="0"/>
              <a:buChar char="•"/>
            </a:pPr>
            <a:r>
              <a:rPr lang="en-US" dirty="0"/>
              <a:t>Give the victim lightly salted water </a:t>
            </a:r>
          </a:p>
          <a:p>
            <a:pPr marL="285750" indent="-285750">
              <a:buFont typeface="Arial" panose="020B0604020202020204" pitchFamily="34" charset="0"/>
              <a:buChar char="•"/>
            </a:pPr>
            <a:r>
              <a:rPr lang="en-US" dirty="0"/>
              <a:t>Pour water and ice on the victim </a:t>
            </a:r>
          </a:p>
          <a:p>
            <a:pPr marL="285750" indent="-285750">
              <a:buFont typeface="Arial" panose="020B0604020202020204" pitchFamily="34" charset="0"/>
              <a:buChar char="•"/>
            </a:pPr>
            <a:r>
              <a:rPr lang="en-US" dirty="0"/>
              <a:t>Stay until medical help arrives</a:t>
            </a:r>
          </a:p>
        </p:txBody>
      </p:sp>
    </p:spTree>
    <p:extLst>
      <p:ext uri="{BB962C8B-B14F-4D97-AF65-F5344CB8AC3E}">
        <p14:creationId xmlns:p14="http://schemas.microsoft.com/office/powerpoint/2010/main" val="104103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2059" y="154624"/>
            <a:ext cx="6750887" cy="769441"/>
          </a:xfrm>
          <a:prstGeom prst="rect">
            <a:avLst/>
          </a:prstGeom>
        </p:spPr>
        <p:txBody>
          <a:bodyPr wrap="none">
            <a:spAutoFit/>
          </a:bodyPr>
          <a:lstStyle/>
          <a:p>
            <a:r>
              <a:rPr lang="en-US" sz="4400" b="1" dirty="0"/>
              <a:t>Major </a:t>
            </a:r>
            <a:r>
              <a:rPr lang="en-US" sz="4400" b="1" dirty="0">
                <a:solidFill>
                  <a:srgbClr val="C00000"/>
                </a:solidFill>
              </a:rPr>
              <a:t>Heat</a:t>
            </a:r>
            <a:r>
              <a:rPr lang="en-US" sz="4400" b="1" dirty="0"/>
              <a:t>-Stress Disorders</a:t>
            </a:r>
          </a:p>
        </p:txBody>
      </p:sp>
      <p:sp>
        <p:nvSpPr>
          <p:cNvPr id="3" name="TextBox 2"/>
          <p:cNvSpPr txBox="1"/>
          <p:nvPr/>
        </p:nvSpPr>
        <p:spPr>
          <a:xfrm>
            <a:off x="96253" y="1039529"/>
            <a:ext cx="12000978" cy="461665"/>
          </a:xfrm>
          <a:prstGeom prst="rect">
            <a:avLst/>
          </a:prstGeom>
          <a:noFill/>
        </p:spPr>
        <p:txBody>
          <a:bodyPr wrap="none" rtlCol="0">
            <a:spAutoFit/>
          </a:bodyPr>
          <a:lstStyle/>
          <a:p>
            <a:r>
              <a:rPr lang="en-US" sz="2400" b="1" dirty="0">
                <a:solidFill>
                  <a:srgbClr val="C00000"/>
                </a:solidFill>
              </a:rPr>
              <a:t>Heat</a:t>
            </a:r>
            <a:r>
              <a:rPr lang="en-US" sz="2400" b="1" dirty="0"/>
              <a:t> Stroke – </a:t>
            </a:r>
            <a:r>
              <a:rPr lang="en-US" sz="2000" dirty="0"/>
              <a:t>most severe of </a:t>
            </a:r>
            <a:r>
              <a:rPr lang="en-US" sz="2000" b="1" dirty="0">
                <a:solidFill>
                  <a:srgbClr val="C00000"/>
                </a:solidFill>
              </a:rPr>
              <a:t>heat</a:t>
            </a:r>
            <a:r>
              <a:rPr lang="en-US" sz="2000" dirty="0"/>
              <a:t> disorders, life-threatening emergency requires </a:t>
            </a:r>
            <a:r>
              <a:rPr lang="en-US" sz="2000" b="1" dirty="0"/>
              <a:t>immediate medical attention</a:t>
            </a:r>
            <a:endParaRPr lang="en-US" sz="2400" b="1" dirty="0"/>
          </a:p>
        </p:txBody>
      </p:sp>
      <p:sp>
        <p:nvSpPr>
          <p:cNvPr id="4" name="TextBox 3"/>
          <p:cNvSpPr txBox="1"/>
          <p:nvPr/>
        </p:nvSpPr>
        <p:spPr>
          <a:xfrm>
            <a:off x="1200435" y="1759197"/>
            <a:ext cx="3036024" cy="3416320"/>
          </a:xfrm>
          <a:prstGeom prst="rect">
            <a:avLst/>
          </a:prstGeom>
          <a:noFill/>
          <a:ln w="28575">
            <a:solidFill>
              <a:schemeClr val="tx1"/>
            </a:solidFill>
          </a:ln>
        </p:spPr>
        <p:txBody>
          <a:bodyPr wrap="none" rtlCol="0">
            <a:spAutoFit/>
          </a:bodyPr>
          <a:lstStyle/>
          <a:p>
            <a:r>
              <a:rPr lang="en-US" b="1" dirty="0"/>
              <a:t>Early symptoms:</a:t>
            </a:r>
          </a:p>
          <a:p>
            <a:pPr marL="285750" indent="-285750">
              <a:buFont typeface="Arial" panose="020B0604020202020204" pitchFamily="34" charset="0"/>
              <a:buChar char="•"/>
            </a:pPr>
            <a:r>
              <a:rPr lang="en-US" dirty="0"/>
              <a:t>High body temperature</a:t>
            </a:r>
          </a:p>
          <a:p>
            <a:pPr marL="285750" indent="-285750">
              <a:buFont typeface="Arial" panose="020B0604020202020204" pitchFamily="34" charset="0"/>
              <a:buChar char="•"/>
            </a:pPr>
            <a:r>
              <a:rPr lang="en-US" dirty="0"/>
              <a:t>No perspiration on skin</a:t>
            </a:r>
          </a:p>
          <a:p>
            <a:pPr marL="285750" indent="-285750">
              <a:buFont typeface="Arial" panose="020B0604020202020204" pitchFamily="34" charset="0"/>
              <a:buChar char="•"/>
            </a:pPr>
            <a:r>
              <a:rPr lang="en-US" dirty="0"/>
              <a:t>Hot, red or flushed skin</a:t>
            </a:r>
          </a:p>
          <a:p>
            <a:pPr marL="285750" indent="-285750">
              <a:buFont typeface="Arial" panose="020B0604020202020204" pitchFamily="34" charset="0"/>
              <a:buChar char="•"/>
            </a:pPr>
            <a:r>
              <a:rPr lang="en-US" dirty="0"/>
              <a:t>Rapid pulse</a:t>
            </a:r>
          </a:p>
          <a:p>
            <a:pPr marL="285750" indent="-285750">
              <a:buFont typeface="Arial" panose="020B0604020202020204" pitchFamily="34" charset="0"/>
              <a:buChar char="•"/>
            </a:pPr>
            <a:r>
              <a:rPr lang="en-US" dirty="0"/>
              <a:t>Difficulty breathing</a:t>
            </a:r>
          </a:p>
          <a:p>
            <a:pPr marL="285750" indent="-285750">
              <a:buFont typeface="Arial" panose="020B0604020202020204" pitchFamily="34" charset="0"/>
              <a:buChar char="•"/>
            </a:pPr>
            <a:r>
              <a:rPr lang="en-US" dirty="0"/>
              <a:t>Constricted pupils</a:t>
            </a:r>
          </a:p>
          <a:p>
            <a:pPr marL="285750" indent="-285750">
              <a:buFont typeface="Arial" panose="020B0604020202020204" pitchFamily="34" charset="0"/>
              <a:buChar char="•"/>
            </a:pPr>
            <a:r>
              <a:rPr lang="en-US" dirty="0"/>
              <a:t>High blood pressure</a:t>
            </a:r>
          </a:p>
          <a:p>
            <a:pPr marL="285750" indent="-285750">
              <a:buFont typeface="Arial" panose="020B0604020202020204" pitchFamily="34" charset="0"/>
              <a:buChar char="•"/>
            </a:pPr>
            <a:r>
              <a:rPr lang="en-US" dirty="0"/>
              <a:t>Headache or dizziness</a:t>
            </a:r>
          </a:p>
          <a:p>
            <a:pPr marL="285750" indent="-285750">
              <a:buFont typeface="Arial" panose="020B0604020202020204" pitchFamily="34" charset="0"/>
              <a:buChar char="•"/>
            </a:pPr>
            <a:r>
              <a:rPr lang="en-US" dirty="0"/>
              <a:t>Confusion or disorientation</a:t>
            </a:r>
          </a:p>
          <a:p>
            <a:pPr marL="285750" indent="-285750">
              <a:buFont typeface="Arial" panose="020B0604020202020204" pitchFamily="34" charset="0"/>
              <a:buChar char="•"/>
            </a:pPr>
            <a:r>
              <a:rPr lang="en-US" dirty="0"/>
              <a:t>Weakness</a:t>
            </a:r>
          </a:p>
          <a:p>
            <a:pPr marL="285750" indent="-285750">
              <a:buFont typeface="Arial" panose="020B0604020202020204" pitchFamily="34" charset="0"/>
              <a:buChar char="•"/>
            </a:pPr>
            <a:r>
              <a:rPr lang="en-US" dirty="0"/>
              <a:t>Nausea or vomiting</a:t>
            </a:r>
          </a:p>
        </p:txBody>
      </p:sp>
      <p:sp>
        <p:nvSpPr>
          <p:cNvPr id="5" name="Rectangle 4"/>
          <p:cNvSpPr/>
          <p:nvPr/>
        </p:nvSpPr>
        <p:spPr>
          <a:xfrm>
            <a:off x="4919191" y="1759197"/>
            <a:ext cx="4065070" cy="2031325"/>
          </a:xfrm>
          <a:prstGeom prst="rect">
            <a:avLst/>
          </a:prstGeom>
          <a:ln w="28575">
            <a:solidFill>
              <a:schemeClr val="tx1"/>
            </a:solidFill>
          </a:ln>
        </p:spPr>
        <p:txBody>
          <a:bodyPr wrap="square">
            <a:spAutoFit/>
          </a:bodyPr>
          <a:lstStyle/>
          <a:p>
            <a:r>
              <a:rPr lang="en-US" b="1" dirty="0"/>
              <a:t>Advanced symptoms:</a:t>
            </a:r>
          </a:p>
          <a:p>
            <a:pPr marL="285750" indent="-285750">
              <a:buFont typeface="Arial" panose="020B0604020202020204" pitchFamily="34" charset="0"/>
              <a:buChar char="•"/>
            </a:pPr>
            <a:r>
              <a:rPr lang="en-US" dirty="0"/>
              <a:t>Seizures or convulsions</a:t>
            </a:r>
          </a:p>
          <a:p>
            <a:pPr marL="285750" indent="-285750">
              <a:buFont typeface="Arial" panose="020B0604020202020204" pitchFamily="34" charset="0"/>
              <a:buChar char="•"/>
            </a:pPr>
            <a:r>
              <a:rPr lang="en-US" dirty="0"/>
              <a:t>Collapse</a:t>
            </a:r>
          </a:p>
          <a:p>
            <a:pPr marL="285750" indent="-285750">
              <a:buFont typeface="Arial" panose="020B0604020202020204" pitchFamily="34" charset="0"/>
              <a:buChar char="•"/>
            </a:pPr>
            <a:r>
              <a:rPr lang="en-US" dirty="0"/>
              <a:t>Loss of consciousness</a:t>
            </a:r>
          </a:p>
          <a:p>
            <a:pPr marL="285750" indent="-285750">
              <a:buFont typeface="Arial" panose="020B0604020202020204" pitchFamily="34" charset="0"/>
              <a:buChar char="•"/>
            </a:pPr>
            <a:r>
              <a:rPr lang="en-US" dirty="0"/>
              <a:t>Deep coma</a:t>
            </a:r>
          </a:p>
          <a:p>
            <a:pPr marL="285750" indent="-285750">
              <a:buFont typeface="Arial" panose="020B0604020202020204" pitchFamily="34" charset="0"/>
              <a:buChar char="•"/>
            </a:pPr>
            <a:r>
              <a:rPr lang="en-US" dirty="0"/>
              <a:t>No detectable pulse</a:t>
            </a:r>
          </a:p>
          <a:p>
            <a:pPr marL="285750" indent="-285750">
              <a:buFont typeface="Arial" panose="020B0604020202020204" pitchFamily="34" charset="0"/>
              <a:buChar char="•"/>
            </a:pPr>
            <a:r>
              <a:rPr lang="en-US" dirty="0"/>
              <a:t>Body temperature over 103 degrees F</a:t>
            </a:r>
          </a:p>
        </p:txBody>
      </p:sp>
      <p:sp>
        <p:nvSpPr>
          <p:cNvPr id="6" name="Rectangle 5"/>
          <p:cNvSpPr/>
          <p:nvPr/>
        </p:nvSpPr>
        <p:spPr>
          <a:xfrm>
            <a:off x="4919191" y="4171614"/>
            <a:ext cx="6096000" cy="1477328"/>
          </a:xfrm>
          <a:prstGeom prst="rect">
            <a:avLst/>
          </a:prstGeom>
          <a:ln w="28575">
            <a:solidFill>
              <a:schemeClr val="tx1"/>
            </a:solidFill>
          </a:ln>
        </p:spPr>
        <p:txBody>
          <a:bodyPr>
            <a:spAutoFit/>
          </a:bodyPr>
          <a:lstStyle/>
          <a:p>
            <a:r>
              <a:rPr lang="en-US" b="1" dirty="0"/>
              <a:t>If you suspect </a:t>
            </a:r>
            <a:r>
              <a:rPr lang="en-US" b="1" dirty="0">
                <a:solidFill>
                  <a:srgbClr val="C00000"/>
                </a:solidFill>
              </a:rPr>
              <a:t>heat</a:t>
            </a:r>
            <a:r>
              <a:rPr lang="en-US" b="1" dirty="0"/>
              <a:t> stroke:</a:t>
            </a:r>
          </a:p>
          <a:p>
            <a:pPr marL="285750" indent="-285750">
              <a:buFont typeface="Arial" panose="020B0604020202020204" pitchFamily="34" charset="0"/>
              <a:buChar char="•"/>
            </a:pPr>
            <a:r>
              <a:rPr lang="en-US" dirty="0"/>
              <a:t>Lower victim’s body temperature as quickly as possible</a:t>
            </a:r>
          </a:p>
          <a:p>
            <a:pPr marL="285750" indent="-285750">
              <a:buFont typeface="Arial" panose="020B0604020202020204" pitchFamily="34" charset="0"/>
              <a:buChar char="•"/>
            </a:pPr>
            <a:r>
              <a:rPr lang="en-US" dirty="0"/>
              <a:t>Complete immersion in water or apply ice packs to armpits, elbows, wrists or backs of knees may help.</a:t>
            </a:r>
          </a:p>
          <a:p>
            <a:pPr marL="285750" indent="-285750">
              <a:buFont typeface="Arial" panose="020B0604020202020204" pitchFamily="34" charset="0"/>
              <a:buChar char="•"/>
            </a:pPr>
            <a:r>
              <a:rPr lang="en-US" dirty="0"/>
              <a:t>Call 911 immediately</a:t>
            </a:r>
          </a:p>
        </p:txBody>
      </p:sp>
    </p:spTree>
    <p:extLst>
      <p:ext uri="{BB962C8B-B14F-4D97-AF65-F5344CB8AC3E}">
        <p14:creationId xmlns:p14="http://schemas.microsoft.com/office/powerpoint/2010/main" val="83707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9600" y="323273"/>
            <a:ext cx="5513369" cy="769441"/>
          </a:xfrm>
          <a:prstGeom prst="rect">
            <a:avLst/>
          </a:prstGeom>
          <a:noFill/>
        </p:spPr>
        <p:txBody>
          <a:bodyPr wrap="none" rtlCol="0">
            <a:spAutoFit/>
          </a:bodyPr>
          <a:lstStyle/>
          <a:p>
            <a:r>
              <a:rPr lang="en-US" sz="4400" b="1" dirty="0"/>
              <a:t>Controlling Heat Stress</a:t>
            </a:r>
          </a:p>
        </p:txBody>
      </p:sp>
      <p:sp>
        <p:nvSpPr>
          <p:cNvPr id="3" name="TextBox 2"/>
          <p:cNvSpPr txBox="1"/>
          <p:nvPr/>
        </p:nvSpPr>
        <p:spPr>
          <a:xfrm>
            <a:off x="153248" y="1092714"/>
            <a:ext cx="11867031" cy="3354765"/>
          </a:xfrm>
          <a:prstGeom prst="rect">
            <a:avLst/>
          </a:prstGeom>
          <a:noFill/>
        </p:spPr>
        <p:txBody>
          <a:bodyPr wrap="none" rtlCol="0">
            <a:spAutoFit/>
          </a:bodyPr>
          <a:lstStyle/>
          <a:p>
            <a:r>
              <a:rPr lang="en-US" sz="2400" b="1" dirty="0"/>
              <a:t>Acclimatization – </a:t>
            </a:r>
            <a:r>
              <a:rPr lang="en-US" sz="2000" dirty="0"/>
              <a:t>development of the ability to work in a hot environment by gradually getting yourself</a:t>
            </a:r>
          </a:p>
          <a:p>
            <a:r>
              <a:rPr lang="en-US" sz="2000" dirty="0"/>
              <a:t>used to the conditions.  To acclimate safely you should be in good physical condition. Some reach full </a:t>
            </a:r>
          </a:p>
          <a:p>
            <a:r>
              <a:rPr lang="en-US" sz="2000" dirty="0"/>
              <a:t>acclimatization within a week. Others may take longer.</a:t>
            </a:r>
          </a:p>
          <a:p>
            <a:endParaRPr lang="en-US" sz="2000" dirty="0"/>
          </a:p>
          <a:p>
            <a:r>
              <a:rPr lang="en-US" sz="2400" b="1" dirty="0"/>
              <a:t>Work/Rest Cycles </a:t>
            </a:r>
            <a:r>
              <a:rPr lang="en-US" sz="2000" b="1" dirty="0"/>
              <a:t>– </a:t>
            </a:r>
            <a:r>
              <a:rPr lang="en-US" sz="2000" dirty="0"/>
              <a:t>proper work procedures to reduce ill effects of heat stress involve scheduled</a:t>
            </a:r>
          </a:p>
          <a:p>
            <a:r>
              <a:rPr lang="en-US" sz="2000" dirty="0"/>
              <a:t>work/rest cycles that keep you from overdoing it. Rest means minimal activity, not halting work completely.</a:t>
            </a:r>
          </a:p>
          <a:p>
            <a:endParaRPr lang="en-US" sz="2000" dirty="0"/>
          </a:p>
          <a:p>
            <a:r>
              <a:rPr lang="en-US" sz="2400" b="1" dirty="0"/>
              <a:t>Food and Water Intake – </a:t>
            </a:r>
            <a:r>
              <a:rPr lang="en-US" sz="2000" dirty="0"/>
              <a:t>fluid replacement is the most important way to protect your body’s</a:t>
            </a:r>
          </a:p>
          <a:p>
            <a:r>
              <a:rPr lang="en-US" sz="2000" dirty="0"/>
              <a:t>Thermoregulation system. You must take in as much fluid as you lose during the day and replace salts your body </a:t>
            </a:r>
          </a:p>
          <a:p>
            <a:r>
              <a:rPr lang="en-US" sz="2000" dirty="0"/>
              <a:t>uses up in cooling. </a:t>
            </a:r>
            <a:r>
              <a:rPr lang="en-US" sz="2000" b="1" dirty="0"/>
              <a:t>NEVER</a:t>
            </a:r>
            <a:r>
              <a:rPr lang="en-US" sz="2000" dirty="0"/>
              <a:t> drink alcohol beverages since alcohol dehydrates the body.</a:t>
            </a:r>
            <a:endParaRPr lang="en-US" sz="2400" dirty="0"/>
          </a:p>
        </p:txBody>
      </p:sp>
      <p:pic>
        <p:nvPicPr>
          <p:cNvPr id="4" name="Picture 3" descr="Drinking water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901" y="4598575"/>
            <a:ext cx="2846311" cy="2134733"/>
          </a:xfrm>
          <a:prstGeom prst="rect">
            <a:avLst/>
          </a:prstGeom>
        </p:spPr>
      </p:pic>
      <p:pic>
        <p:nvPicPr>
          <p:cNvPr id="5" name="Picture 4" descr="Free Stock photo of Relaxing in a hammock | Photoeverywhe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582" y="4598575"/>
            <a:ext cx="3221182" cy="2156728"/>
          </a:xfrm>
          <a:prstGeom prst="rect">
            <a:avLst/>
          </a:prstGeom>
        </p:spPr>
      </p:pic>
    </p:spTree>
    <p:extLst>
      <p:ext uri="{BB962C8B-B14F-4D97-AF65-F5344CB8AC3E}">
        <p14:creationId xmlns:p14="http://schemas.microsoft.com/office/powerpoint/2010/main" val="3030505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gital screen on a wall">
            <a:extLst>
              <a:ext uri="{FF2B5EF4-FFF2-40B4-BE49-F238E27FC236}">
                <a16:creationId xmlns:a16="http://schemas.microsoft.com/office/drawing/2014/main" id="{CD27C140-3DC9-D116-4813-10429B2FF3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593" y="0"/>
            <a:ext cx="3617843" cy="2713383"/>
          </a:xfrm>
          <a:prstGeom prst="rect">
            <a:avLst/>
          </a:prstGeom>
        </p:spPr>
      </p:pic>
      <p:pic>
        <p:nvPicPr>
          <p:cNvPr id="13" name="Picture 12" descr="A cooler with ice and water in it">
            <a:extLst>
              <a:ext uri="{FF2B5EF4-FFF2-40B4-BE49-F238E27FC236}">
                <a16:creationId xmlns:a16="http://schemas.microsoft.com/office/drawing/2014/main" id="{8F06E695-8764-D7D5-347A-C62849DE3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7957" y="24848"/>
            <a:ext cx="3369365" cy="4005469"/>
          </a:xfrm>
          <a:prstGeom prst="rect">
            <a:avLst/>
          </a:prstGeom>
        </p:spPr>
      </p:pic>
      <p:pic>
        <p:nvPicPr>
          <p:cNvPr id="3" name="Picture 2" descr="A ceiling fan on a ceiling">
            <a:extLst>
              <a:ext uri="{FF2B5EF4-FFF2-40B4-BE49-F238E27FC236}">
                <a16:creationId xmlns:a16="http://schemas.microsoft.com/office/drawing/2014/main" id="{593D7895-DADB-6A25-E640-61DC512EA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16696"/>
            <a:ext cx="3105978" cy="4141304"/>
          </a:xfrm>
          <a:prstGeom prst="rect">
            <a:avLst/>
          </a:prstGeom>
        </p:spPr>
      </p:pic>
      <p:pic>
        <p:nvPicPr>
          <p:cNvPr id="4" name="Picture 3" descr="A yellow fan in a warehouse">
            <a:extLst>
              <a:ext uri="{FF2B5EF4-FFF2-40B4-BE49-F238E27FC236}">
                <a16:creationId xmlns:a16="http://schemas.microsoft.com/office/drawing/2014/main" id="{AE6C2E1F-39FF-C359-E6A0-F0DDC0DEBB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2439" y="4191828"/>
            <a:ext cx="3521765" cy="2641324"/>
          </a:xfrm>
          <a:prstGeom prst="rect">
            <a:avLst/>
          </a:prstGeom>
        </p:spPr>
      </p:pic>
      <p:pic>
        <p:nvPicPr>
          <p:cNvPr id="6" name="Picture 5" descr="A large fan on a wall">
            <a:extLst>
              <a:ext uri="{FF2B5EF4-FFF2-40B4-BE49-F238E27FC236}">
                <a16:creationId xmlns:a16="http://schemas.microsoft.com/office/drawing/2014/main" id="{2F3C55D8-F11C-C3AF-E910-399D5FDE7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722" y="2153477"/>
            <a:ext cx="3617844" cy="4704523"/>
          </a:xfrm>
          <a:prstGeom prst="rect">
            <a:avLst/>
          </a:prstGeom>
        </p:spPr>
      </p:pic>
      <p:sp>
        <p:nvSpPr>
          <p:cNvPr id="5" name="TextBox 4">
            <a:extLst>
              <a:ext uri="{FF2B5EF4-FFF2-40B4-BE49-F238E27FC236}">
                <a16:creationId xmlns:a16="http://schemas.microsoft.com/office/drawing/2014/main" id="{CCFDEA74-287B-DF65-3586-15B874C4E3FD}"/>
              </a:ext>
            </a:extLst>
          </p:cNvPr>
          <p:cNvSpPr txBox="1"/>
          <p:nvPr/>
        </p:nvSpPr>
        <p:spPr>
          <a:xfrm>
            <a:off x="4454707" y="771916"/>
            <a:ext cx="3676840" cy="584775"/>
          </a:xfrm>
          <a:prstGeom prst="rect">
            <a:avLst/>
          </a:prstGeom>
          <a:noFill/>
        </p:spPr>
        <p:txBody>
          <a:bodyPr wrap="none" rtlCol="0">
            <a:spAutoFit/>
          </a:bodyPr>
          <a:lstStyle/>
          <a:p>
            <a:r>
              <a:rPr lang="en-US" sz="3200" b="1" dirty="0"/>
              <a:t>Protective Measures</a:t>
            </a:r>
          </a:p>
        </p:txBody>
      </p:sp>
    </p:spTree>
    <p:extLst>
      <p:ext uri="{BB962C8B-B14F-4D97-AF65-F5344CB8AC3E}">
        <p14:creationId xmlns:p14="http://schemas.microsoft.com/office/powerpoint/2010/main" val="1112777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E03ECC0-7E18-6CDB-5982-0B7D7F0FB5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908" y="400692"/>
            <a:ext cx="3787739" cy="28408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A33BC39-3607-96D5-449C-C720615BD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031" y="20548"/>
            <a:ext cx="5315164" cy="3986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1832EA5-B50A-BCDB-C945-32C2104E7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157" y="256853"/>
            <a:ext cx="5315165" cy="39863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30E303A-2B08-AC53-293C-D0D8B2AAC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6157"/>
            <a:ext cx="4404189" cy="33031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D092012-969A-A8EA-6AD3-1164E21A31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9142" y="4094253"/>
            <a:ext cx="3500061" cy="262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28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145" y="286328"/>
            <a:ext cx="6761851" cy="769441"/>
          </a:xfrm>
          <a:prstGeom prst="rect">
            <a:avLst/>
          </a:prstGeom>
          <a:noFill/>
        </p:spPr>
        <p:txBody>
          <a:bodyPr wrap="none" rtlCol="0">
            <a:spAutoFit/>
          </a:bodyPr>
          <a:lstStyle/>
          <a:p>
            <a:r>
              <a:rPr lang="en-US" sz="4400" b="1" dirty="0"/>
              <a:t>Incidents Due to Heat Stress</a:t>
            </a:r>
          </a:p>
        </p:txBody>
      </p:sp>
      <p:sp>
        <p:nvSpPr>
          <p:cNvPr id="4" name="TextBox 3"/>
          <p:cNvSpPr txBox="1"/>
          <p:nvPr/>
        </p:nvSpPr>
        <p:spPr>
          <a:xfrm>
            <a:off x="1265382" y="1330036"/>
            <a:ext cx="5487528" cy="4555093"/>
          </a:xfrm>
          <a:prstGeom prst="rect">
            <a:avLst/>
          </a:prstGeom>
          <a:noFill/>
        </p:spPr>
        <p:txBody>
          <a:bodyPr wrap="none" rtlCol="0">
            <a:spAutoFit/>
          </a:bodyPr>
          <a:lstStyle/>
          <a:p>
            <a:r>
              <a:rPr lang="en-US" sz="2800" b="1" dirty="0"/>
              <a:t>Direct causes of incidents include:</a:t>
            </a:r>
          </a:p>
          <a:p>
            <a:pPr marL="342900" indent="-342900">
              <a:buFont typeface="Arial" panose="020B0604020202020204" pitchFamily="34" charset="0"/>
              <a:buChar char="•"/>
            </a:pPr>
            <a:r>
              <a:rPr lang="en-US" sz="2400" dirty="0"/>
              <a:t>Dizziness or fainting</a:t>
            </a:r>
          </a:p>
          <a:p>
            <a:pPr marL="342900" indent="-342900">
              <a:buFont typeface="Arial" panose="020B0604020202020204" pitchFamily="34" charset="0"/>
              <a:buChar char="•"/>
            </a:pPr>
            <a:r>
              <a:rPr lang="en-US" sz="2400" dirty="0"/>
              <a:t>Fogged glasses</a:t>
            </a:r>
          </a:p>
          <a:p>
            <a:pPr marL="342900" indent="-342900">
              <a:buFont typeface="Arial" panose="020B0604020202020204" pitchFamily="34" charset="0"/>
              <a:buChar char="•"/>
            </a:pPr>
            <a:r>
              <a:rPr lang="en-US" sz="2400" dirty="0"/>
              <a:t>Slippery hands</a:t>
            </a:r>
          </a:p>
          <a:p>
            <a:pPr marL="342900" indent="-342900">
              <a:buFont typeface="Arial" panose="020B0604020202020204" pitchFamily="34" charset="0"/>
              <a:buChar char="•"/>
            </a:pPr>
            <a:r>
              <a:rPr lang="en-US" sz="2400" dirty="0"/>
              <a:t>Perspiration in the eyes</a:t>
            </a:r>
          </a:p>
          <a:p>
            <a:endParaRPr lang="en-US" dirty="0"/>
          </a:p>
          <a:p>
            <a:r>
              <a:rPr lang="en-US" sz="2800" b="1" dirty="0"/>
              <a:t>Indirect causes of incidents include:</a:t>
            </a:r>
          </a:p>
          <a:p>
            <a:pPr marL="342900" indent="-342900">
              <a:buFont typeface="Arial" panose="020B0604020202020204" pitchFamily="34" charset="0"/>
              <a:buChar char="•"/>
            </a:pPr>
            <a:r>
              <a:rPr lang="en-US" sz="2400" dirty="0"/>
              <a:t>Loss of attention to the job</a:t>
            </a:r>
          </a:p>
          <a:p>
            <a:pPr marL="342900" indent="-342900">
              <a:buFont typeface="Arial" panose="020B0604020202020204" pitchFamily="34" charset="0"/>
              <a:buChar char="•"/>
            </a:pPr>
            <a:r>
              <a:rPr lang="en-US" sz="2400" dirty="0"/>
              <a:t>Irritability and anger</a:t>
            </a:r>
          </a:p>
          <a:p>
            <a:pPr marL="342900" indent="-342900">
              <a:buFont typeface="Arial" panose="020B0604020202020204" pitchFamily="34" charset="0"/>
              <a:buChar char="•"/>
            </a:pPr>
            <a:r>
              <a:rPr lang="en-US" sz="2400" dirty="0"/>
              <a:t>Fatigue</a:t>
            </a:r>
          </a:p>
          <a:p>
            <a:pPr marL="342900" indent="-342900">
              <a:buFont typeface="Arial" panose="020B0604020202020204" pitchFamily="34" charset="0"/>
              <a:buChar char="•"/>
            </a:pPr>
            <a:r>
              <a:rPr lang="en-US" sz="2400" dirty="0"/>
              <a:t>Poor judgement</a:t>
            </a:r>
          </a:p>
          <a:p>
            <a:pPr marL="342900" indent="-342900">
              <a:buFont typeface="Arial" panose="020B0604020202020204" pitchFamily="34" charset="0"/>
              <a:buChar char="•"/>
            </a:pPr>
            <a:r>
              <a:rPr lang="en-US" sz="2400" dirty="0"/>
              <a:t>Slower mental and physical reactions</a:t>
            </a:r>
          </a:p>
        </p:txBody>
      </p:sp>
      <p:pic>
        <p:nvPicPr>
          <p:cNvPr id="5" name="Picture 4" descr="Regal Cinemas | Herding Ca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205" y="1516844"/>
            <a:ext cx="3095625" cy="4181475"/>
          </a:xfrm>
          <a:prstGeom prst="rect">
            <a:avLst/>
          </a:prstGeom>
        </p:spPr>
      </p:pic>
    </p:spTree>
    <p:extLst>
      <p:ext uri="{BB962C8B-B14F-4D97-AF65-F5344CB8AC3E}">
        <p14:creationId xmlns:p14="http://schemas.microsoft.com/office/powerpoint/2010/main" val="1881648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304ACE-62EE-9C5B-B539-E1BAB60D7A5F}"/>
              </a:ext>
            </a:extLst>
          </p:cNvPr>
          <p:cNvSpPr txBox="1"/>
          <p:nvPr/>
        </p:nvSpPr>
        <p:spPr>
          <a:xfrm>
            <a:off x="546141" y="1263369"/>
            <a:ext cx="11099718" cy="4955203"/>
          </a:xfrm>
          <a:prstGeom prst="rect">
            <a:avLst/>
          </a:prstGeom>
          <a:noFill/>
        </p:spPr>
        <p:txBody>
          <a:bodyPr wrap="square">
            <a:spAutoFit/>
          </a:bodyPr>
          <a:lstStyle/>
          <a:p>
            <a:r>
              <a:rPr lang="en-US" sz="3200" dirty="0"/>
              <a:t>You may request a refund of Florida fuel tax paid on undyed diesel consumed by the engine of a qualified motor coach during idle time for purposes of running climate control systems and maintaining electrical systems for the motor coach in this state. Download an Application for Refund of Tax Paid on Undyed Diesel Consumed by Motor Coaches During Idle Time in Florida (Form DR-309640 PDF Icon). A purchaser may make one refund claim per calendar year.</a:t>
            </a:r>
          </a:p>
          <a:p>
            <a:endParaRPr lang="en-US" sz="3200" dirty="0"/>
          </a:p>
          <a:p>
            <a:r>
              <a:rPr lang="en-US" sz="2800" u="sng" dirty="0">
                <a:solidFill>
                  <a:srgbClr val="467886"/>
                </a:solidFill>
                <a:effectLst/>
                <a:latin typeface="Calibri" panose="020F0502020204030204" pitchFamily="34" charset="0"/>
                <a:ea typeface="Aptos" panose="020B0004020202020204" pitchFamily="34" charset="0"/>
                <a:hlinkClick r:id="rId2"/>
              </a:rPr>
              <a:t>https://floridarevenue.com/taxes/taxesfees/Pages/fuel_tax_refunds.aspx</a:t>
            </a:r>
            <a:endParaRPr lang="en-US" sz="2800" dirty="0"/>
          </a:p>
        </p:txBody>
      </p:sp>
      <p:sp>
        <p:nvSpPr>
          <p:cNvPr id="2" name="TextBox 1">
            <a:extLst>
              <a:ext uri="{FF2B5EF4-FFF2-40B4-BE49-F238E27FC236}">
                <a16:creationId xmlns:a16="http://schemas.microsoft.com/office/drawing/2014/main" id="{78C50154-A013-880D-D6B6-ECBAD543D8AD}"/>
              </a:ext>
            </a:extLst>
          </p:cNvPr>
          <p:cNvSpPr txBox="1"/>
          <p:nvPr/>
        </p:nvSpPr>
        <p:spPr>
          <a:xfrm>
            <a:off x="3359427" y="447261"/>
            <a:ext cx="5095113" cy="707886"/>
          </a:xfrm>
          <a:prstGeom prst="rect">
            <a:avLst/>
          </a:prstGeom>
          <a:noFill/>
        </p:spPr>
        <p:txBody>
          <a:bodyPr wrap="none" rtlCol="0">
            <a:spAutoFit/>
          </a:bodyPr>
          <a:lstStyle/>
          <a:p>
            <a:r>
              <a:rPr lang="en-US" sz="4000" b="1" dirty="0"/>
              <a:t>Florida Fuel Tax Rebate</a:t>
            </a:r>
          </a:p>
        </p:txBody>
      </p:sp>
    </p:spTree>
    <p:extLst>
      <p:ext uri="{BB962C8B-B14F-4D97-AF65-F5344CB8AC3E}">
        <p14:creationId xmlns:p14="http://schemas.microsoft.com/office/powerpoint/2010/main" val="226672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4A57FCDB-94B3-B041-B8BE-7E3F5C0423CF}"/>
              </a:ext>
            </a:extLst>
          </p:cNvPr>
          <p:cNvSpPr txBox="1">
            <a:spLocks/>
          </p:cNvSpPr>
          <p:nvPr/>
        </p:nvSpPr>
        <p:spPr>
          <a:xfrm>
            <a:off x="695337" y="164386"/>
            <a:ext cx="9676224" cy="4514808"/>
          </a:xfrm>
          <a:prstGeom prst="rect">
            <a:avLst/>
          </a:prstGeom>
        </p:spPr>
        <p:txBody>
          <a:bodyPr anchor="t">
            <a:normAutofit fontScale="77500" lnSpcReduction="20000"/>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br>
              <a:rPr lang="en-US" sz="4750" b="1" dirty="0">
                <a:latin typeface="Arial" panose="020B0604020202020204" pitchFamily="34" charset="0"/>
                <a:cs typeface="Arial" panose="020B0604020202020204" pitchFamily="34" charset="0"/>
              </a:rPr>
            </a:br>
            <a:br>
              <a:rPr lang="en-US" sz="4750" b="1" dirty="0">
                <a:latin typeface="Arial" panose="020B0604020202020204" pitchFamily="34" charset="0"/>
                <a:cs typeface="Arial" panose="020B0604020202020204" pitchFamily="34" charset="0"/>
              </a:rPr>
            </a:br>
            <a:r>
              <a:rPr lang="en-US" sz="4750" b="1" dirty="0">
                <a:latin typeface="Arial" panose="020B0604020202020204" pitchFamily="34" charset="0"/>
                <a:cs typeface="Arial" panose="020B0604020202020204" pitchFamily="34" charset="0"/>
              </a:rPr>
              <a:t>Salvatore Caccavale CPEA-EHS</a:t>
            </a:r>
          </a:p>
          <a:p>
            <a:endParaRPr lang="en-US" sz="4750" b="1" dirty="0">
              <a:latin typeface="Arial" panose="020B0604020202020204" pitchFamily="34" charset="0"/>
              <a:cs typeface="Arial" panose="020B0604020202020204" pitchFamily="34" charset="0"/>
            </a:endParaRPr>
          </a:p>
          <a:p>
            <a:r>
              <a:rPr lang="en-US" sz="4750" b="1" dirty="0">
                <a:latin typeface="Arial" panose="020B0604020202020204" pitchFamily="34" charset="0"/>
                <a:cs typeface="Arial" panose="020B0604020202020204" pitchFamily="34" charset="0"/>
              </a:rPr>
              <a:t>Contact information:</a:t>
            </a:r>
          </a:p>
          <a:p>
            <a:r>
              <a:rPr lang="en-US" sz="4400" b="1" dirty="0">
                <a:latin typeface="Arial" panose="020B0604020202020204" pitchFamily="34" charset="0"/>
                <a:cs typeface="Arial" panose="020B0604020202020204" pitchFamily="34" charset="0"/>
                <a:hlinkClick r:id="rId2"/>
              </a:rPr>
              <a:t>scaccavale@martzbus.com</a:t>
            </a:r>
            <a:endParaRPr lang="en-US" sz="4400" b="1" dirty="0">
              <a:latin typeface="Arial" panose="020B0604020202020204" pitchFamily="34" charset="0"/>
              <a:cs typeface="Arial" panose="020B0604020202020204" pitchFamily="34" charset="0"/>
            </a:endParaRPr>
          </a:p>
          <a:p>
            <a:endParaRPr lang="en-US" sz="4400" b="1" dirty="0">
              <a:latin typeface="Arial" panose="020B0604020202020204" pitchFamily="34" charset="0"/>
              <a:cs typeface="Arial" panose="020B0604020202020204" pitchFamily="34" charset="0"/>
            </a:endParaRPr>
          </a:p>
          <a:p>
            <a:r>
              <a:rPr lang="en-US" sz="4400" b="1" dirty="0">
                <a:latin typeface="Arial" panose="020B0604020202020204" pitchFamily="34" charset="0"/>
                <a:cs typeface="Arial" panose="020B0604020202020204" pitchFamily="34" charset="0"/>
              </a:rPr>
              <a:t>570-821-3830 (office)</a:t>
            </a:r>
          </a:p>
          <a:p>
            <a:r>
              <a:rPr lang="en-US" sz="4400" b="1" dirty="0">
                <a:latin typeface="Arial" panose="020B0604020202020204" pitchFamily="34" charset="0"/>
                <a:cs typeface="Arial" panose="020B0604020202020204" pitchFamily="34" charset="0"/>
              </a:rPr>
              <a:t>815-302-9185 (cell)</a:t>
            </a:r>
          </a:p>
          <a:p>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Vice Chairperson BISC </a:t>
            </a:r>
          </a:p>
        </p:txBody>
      </p:sp>
      <p:pic>
        <p:nvPicPr>
          <p:cNvPr id="3" name="Picture 2" descr="Martz-Bus-Logo_RGB">
            <a:extLst>
              <a:ext uri="{FF2B5EF4-FFF2-40B4-BE49-F238E27FC236}">
                <a16:creationId xmlns:a16="http://schemas.microsoft.com/office/drawing/2014/main" id="{03B1B607-91AB-8B92-6690-8A0278162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919" y="5304033"/>
            <a:ext cx="3803953" cy="1008277"/>
          </a:xfrm>
          <a:prstGeom prst="rect">
            <a:avLst/>
          </a:prstGeom>
          <a:noFill/>
          <a:ln>
            <a:noFill/>
          </a:ln>
        </p:spPr>
      </p:pic>
    </p:spTree>
    <p:extLst>
      <p:ext uri="{BB962C8B-B14F-4D97-AF65-F5344CB8AC3E}">
        <p14:creationId xmlns:p14="http://schemas.microsoft.com/office/powerpoint/2010/main" val="1461952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4218" y="295564"/>
            <a:ext cx="2420150" cy="769441"/>
          </a:xfrm>
          <a:prstGeom prst="rect">
            <a:avLst/>
          </a:prstGeom>
          <a:noFill/>
        </p:spPr>
        <p:txBody>
          <a:bodyPr wrap="none" rtlCol="0">
            <a:spAutoFit/>
          </a:bodyPr>
          <a:lstStyle/>
          <a:p>
            <a:r>
              <a:rPr lang="en-US" sz="4400" b="1" dirty="0"/>
              <a:t>Summary</a:t>
            </a:r>
          </a:p>
        </p:txBody>
      </p:sp>
      <p:sp>
        <p:nvSpPr>
          <p:cNvPr id="3" name="TextBox 2"/>
          <p:cNvSpPr txBox="1"/>
          <p:nvPr/>
        </p:nvSpPr>
        <p:spPr>
          <a:xfrm>
            <a:off x="203970" y="1171033"/>
            <a:ext cx="11784060" cy="3385542"/>
          </a:xfrm>
          <a:prstGeom prst="rect">
            <a:avLst/>
          </a:prstGeom>
          <a:noFill/>
        </p:spPr>
        <p:txBody>
          <a:bodyPr wrap="none" rtlCol="0">
            <a:spAutoFit/>
          </a:bodyPr>
          <a:lstStyle/>
          <a:p>
            <a:r>
              <a:rPr lang="en-US" sz="2800" b="1" dirty="0"/>
              <a:t>To work safely in hot environments:</a:t>
            </a:r>
          </a:p>
          <a:p>
            <a:endParaRPr lang="en-US" dirty="0"/>
          </a:p>
          <a:p>
            <a:pPr marL="342900" indent="-342900">
              <a:buFont typeface="Arial" panose="020B0604020202020204" pitchFamily="34" charset="0"/>
              <a:buChar char="•"/>
            </a:pPr>
            <a:r>
              <a:rPr lang="en-US" sz="2400" dirty="0"/>
              <a:t>Be aware of environmental heat and its consequences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Take in enough fluid and minerals to prevent hyperthermia</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Follow suggested work/rest cycles until you are fully acclimated to the environment.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If you or a co-worker suffer symptoms of heat stress, follow accepted first-aid procedures. </a:t>
            </a:r>
          </a:p>
        </p:txBody>
      </p:sp>
      <p:sp>
        <p:nvSpPr>
          <p:cNvPr id="4" name="TextBox 3">
            <a:extLst>
              <a:ext uri="{FF2B5EF4-FFF2-40B4-BE49-F238E27FC236}">
                <a16:creationId xmlns:a16="http://schemas.microsoft.com/office/drawing/2014/main" id="{6627403B-6186-049B-F618-6664BA1F8EAF}"/>
              </a:ext>
            </a:extLst>
          </p:cNvPr>
          <p:cNvSpPr txBox="1"/>
          <p:nvPr/>
        </p:nvSpPr>
        <p:spPr>
          <a:xfrm>
            <a:off x="1230595" y="5127477"/>
            <a:ext cx="3618811" cy="646331"/>
          </a:xfrm>
          <a:prstGeom prst="rect">
            <a:avLst/>
          </a:prstGeom>
          <a:noFill/>
        </p:spPr>
        <p:txBody>
          <a:bodyPr wrap="none" rtlCol="0">
            <a:spAutoFit/>
          </a:bodyPr>
          <a:lstStyle/>
          <a:p>
            <a:r>
              <a:rPr lang="en-US" sz="3600" b="1" dirty="0"/>
              <a:t>Risk Assessments </a:t>
            </a:r>
          </a:p>
        </p:txBody>
      </p:sp>
      <p:sp>
        <p:nvSpPr>
          <p:cNvPr id="5" name="TextBox 4">
            <a:extLst>
              <a:ext uri="{FF2B5EF4-FFF2-40B4-BE49-F238E27FC236}">
                <a16:creationId xmlns:a16="http://schemas.microsoft.com/office/drawing/2014/main" id="{675F9283-84C5-6F31-4E47-8F0BBDC3EA02}"/>
              </a:ext>
            </a:extLst>
          </p:cNvPr>
          <p:cNvSpPr txBox="1"/>
          <p:nvPr/>
        </p:nvSpPr>
        <p:spPr>
          <a:xfrm>
            <a:off x="6096000" y="5127476"/>
            <a:ext cx="3798732" cy="646331"/>
          </a:xfrm>
          <a:prstGeom prst="rect">
            <a:avLst/>
          </a:prstGeom>
          <a:noFill/>
        </p:spPr>
        <p:txBody>
          <a:bodyPr wrap="none" rtlCol="0">
            <a:spAutoFit/>
          </a:bodyPr>
          <a:lstStyle/>
          <a:p>
            <a:r>
              <a:rPr lang="en-US" sz="3600" b="1" dirty="0"/>
              <a:t>Job Safety Analysis</a:t>
            </a:r>
          </a:p>
        </p:txBody>
      </p:sp>
    </p:spTree>
    <p:extLst>
      <p:ext uri="{BB962C8B-B14F-4D97-AF65-F5344CB8AC3E}">
        <p14:creationId xmlns:p14="http://schemas.microsoft.com/office/powerpoint/2010/main" val="311219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3FC66-E304-455A-0DB1-D7DE391D7708}"/>
              </a:ext>
            </a:extLst>
          </p:cNvPr>
          <p:cNvSpPr/>
          <p:nvPr/>
        </p:nvSpPr>
        <p:spPr>
          <a:xfrm>
            <a:off x="1688639" y="1674674"/>
            <a:ext cx="8814721"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Your Maintenance Shop</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And Safety Recommendations</a:t>
            </a:r>
          </a:p>
        </p:txBody>
      </p:sp>
    </p:spTree>
    <p:extLst>
      <p:ext uri="{BB962C8B-B14F-4D97-AF65-F5344CB8AC3E}">
        <p14:creationId xmlns:p14="http://schemas.microsoft.com/office/powerpoint/2010/main" val="203864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forklift in a parking lot">
            <a:extLst>
              <a:ext uri="{FF2B5EF4-FFF2-40B4-BE49-F238E27FC236}">
                <a16:creationId xmlns:a16="http://schemas.microsoft.com/office/drawing/2014/main" id="{274B780D-2541-305E-385C-C19DC2D33C00}"/>
              </a:ext>
            </a:extLst>
          </p:cNvPr>
          <p:cNvPicPr>
            <a:picLocks noChangeAspect="1"/>
          </p:cNvPicPr>
          <p:nvPr/>
        </p:nvPicPr>
        <p:blipFill rotWithShape="1">
          <a:blip r:embed="rId2">
            <a:extLst>
              <a:ext uri="{28A0092B-C50C-407E-A947-70E740481C1C}">
                <a14:useLocalDpi xmlns:a14="http://schemas.microsoft.com/office/drawing/2010/main" val="0"/>
              </a:ext>
            </a:extLst>
          </a:blip>
          <a:srcRect t="9412" b="15602"/>
          <a:stretch/>
        </p:blipFill>
        <p:spPr>
          <a:xfrm>
            <a:off x="3002155" y="1565196"/>
            <a:ext cx="6361023" cy="3577412"/>
          </a:xfrm>
          <a:prstGeom prst="rect">
            <a:avLst/>
          </a:prstGeom>
        </p:spPr>
      </p:pic>
      <p:sp>
        <p:nvSpPr>
          <p:cNvPr id="3" name="TextBox 2">
            <a:extLst>
              <a:ext uri="{FF2B5EF4-FFF2-40B4-BE49-F238E27FC236}">
                <a16:creationId xmlns:a16="http://schemas.microsoft.com/office/drawing/2014/main" id="{FE6D3C3E-D6A8-C6F5-ADD2-5C38DB798288}"/>
              </a:ext>
            </a:extLst>
          </p:cNvPr>
          <p:cNvSpPr txBox="1"/>
          <p:nvPr/>
        </p:nvSpPr>
        <p:spPr>
          <a:xfrm>
            <a:off x="4617256" y="406567"/>
            <a:ext cx="2778581" cy="1015663"/>
          </a:xfrm>
          <a:prstGeom prst="rect">
            <a:avLst/>
          </a:prstGeom>
          <a:noFill/>
        </p:spPr>
        <p:txBody>
          <a:bodyPr wrap="none" rtlCol="0">
            <a:spAutoFit/>
          </a:bodyPr>
          <a:lstStyle/>
          <a:p>
            <a:r>
              <a:rPr lang="en-US" sz="6000" b="1" dirty="0"/>
              <a:t>Forklifts</a:t>
            </a:r>
          </a:p>
        </p:txBody>
      </p:sp>
      <p:sp>
        <p:nvSpPr>
          <p:cNvPr id="4" name="TextBox 3">
            <a:extLst>
              <a:ext uri="{FF2B5EF4-FFF2-40B4-BE49-F238E27FC236}">
                <a16:creationId xmlns:a16="http://schemas.microsoft.com/office/drawing/2014/main" id="{546060F2-63F3-1756-3CE1-4899801A704E}"/>
              </a:ext>
            </a:extLst>
          </p:cNvPr>
          <p:cNvSpPr txBox="1"/>
          <p:nvPr/>
        </p:nvSpPr>
        <p:spPr>
          <a:xfrm>
            <a:off x="3555050" y="5600194"/>
            <a:ext cx="4616905" cy="707886"/>
          </a:xfrm>
          <a:prstGeom prst="rect">
            <a:avLst/>
          </a:prstGeom>
          <a:noFill/>
        </p:spPr>
        <p:txBody>
          <a:bodyPr wrap="none" rtlCol="0">
            <a:spAutoFit/>
          </a:bodyPr>
          <a:lstStyle/>
          <a:p>
            <a:r>
              <a:rPr lang="en-US" sz="2000" b="1" dirty="0"/>
              <a:t>OSHA 29 CFR 1910.178/ANSI B56.1 (2020)</a:t>
            </a:r>
          </a:p>
          <a:p>
            <a:pPr algn="ctr"/>
            <a:r>
              <a:rPr lang="en-US" sz="2000" b="1" dirty="0"/>
              <a:t>Powered Industrial Trucks</a:t>
            </a:r>
          </a:p>
        </p:txBody>
      </p:sp>
    </p:spTree>
    <p:extLst>
      <p:ext uri="{BB962C8B-B14F-4D97-AF65-F5344CB8AC3E}">
        <p14:creationId xmlns:p14="http://schemas.microsoft.com/office/powerpoint/2010/main" val="43349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196160"/>
            <a:ext cx="10515600" cy="1325563"/>
          </a:xfrm>
        </p:spPr>
        <p:txBody>
          <a:bodyPr/>
          <a:lstStyle/>
          <a:p>
            <a:pPr algn="ctr" eaLnBrk="1" hangingPunct="1">
              <a:defRPr/>
            </a:pPr>
            <a:r>
              <a:rPr lang="en-US" b="1" dirty="0">
                <a:latin typeface="Arial" charset="0"/>
                <a:cs typeface="Arial" charset="0"/>
              </a:rPr>
              <a:t>Forklift Maintenance</a:t>
            </a:r>
          </a:p>
        </p:txBody>
      </p:sp>
      <p:sp>
        <p:nvSpPr>
          <p:cNvPr id="7171" name="Rectangle 3"/>
          <p:cNvSpPr>
            <a:spLocks noGrp="1" noChangeArrowheads="1"/>
          </p:cNvSpPr>
          <p:nvPr>
            <p:ph idx="1"/>
          </p:nvPr>
        </p:nvSpPr>
        <p:spPr>
          <a:xfrm>
            <a:off x="744229" y="1375646"/>
            <a:ext cx="11063457" cy="5025154"/>
          </a:xfrm>
        </p:spPr>
        <p:txBody>
          <a:bodyPr>
            <a:noAutofit/>
          </a:bodyPr>
          <a:lstStyle/>
          <a:p>
            <a:pPr marL="227013" indent="-227013">
              <a:defRPr/>
            </a:pPr>
            <a:r>
              <a:rPr lang="en-US" sz="2400" dirty="0">
                <a:solidFill>
                  <a:schemeClr val="accent1">
                    <a:lumMod val="50000"/>
                  </a:schemeClr>
                </a:solidFill>
                <a:latin typeface="Arial" charset="0"/>
                <a:cs typeface="Arial" charset="0"/>
              </a:rPr>
              <a:t>Perform preventive maintenance according to manufacturer's scheduled recommendations.  </a:t>
            </a:r>
          </a:p>
          <a:p>
            <a:pPr marL="227013" indent="-227013">
              <a:defRPr/>
            </a:pPr>
            <a:endParaRPr lang="en-US" sz="800" dirty="0">
              <a:solidFill>
                <a:schemeClr val="accent1">
                  <a:lumMod val="50000"/>
                </a:schemeClr>
              </a:solidFill>
              <a:latin typeface="Arial" charset="0"/>
              <a:cs typeface="Arial" charset="0"/>
            </a:endParaRPr>
          </a:p>
          <a:p>
            <a:pPr marL="227013" indent="-227013">
              <a:defRPr/>
            </a:pPr>
            <a:r>
              <a:rPr lang="en-US" sz="2400" dirty="0">
                <a:solidFill>
                  <a:schemeClr val="accent1">
                    <a:lumMod val="50000"/>
                  </a:schemeClr>
                </a:solidFill>
                <a:latin typeface="Arial" charset="0"/>
                <a:cs typeface="Arial" charset="0"/>
              </a:rPr>
              <a:t>OSHA requires all forklifts be examined at least daily before being placed in service. Forklifts used on a round-the-clock basis must be examined after each shift. </a:t>
            </a:r>
          </a:p>
          <a:p>
            <a:pPr marL="227013" indent="-227013">
              <a:defRPr/>
            </a:pPr>
            <a:endParaRPr lang="en-US" sz="800" dirty="0">
              <a:solidFill>
                <a:schemeClr val="accent1">
                  <a:lumMod val="50000"/>
                </a:schemeClr>
              </a:solidFill>
              <a:latin typeface="Arial" charset="0"/>
              <a:cs typeface="Arial" charset="0"/>
            </a:endParaRPr>
          </a:p>
          <a:p>
            <a:pPr marL="227013" indent="-227013">
              <a:defRPr/>
            </a:pPr>
            <a:r>
              <a:rPr lang="en-US" sz="2400" dirty="0">
                <a:solidFill>
                  <a:schemeClr val="accent1">
                    <a:lumMod val="50000"/>
                  </a:schemeClr>
                </a:solidFill>
                <a:latin typeface="Arial" charset="0"/>
                <a:cs typeface="Arial" charset="0"/>
              </a:rPr>
              <a:t>The operator should conduct a pre-start visual check with the key off and then perform an operational check with the engine running. </a:t>
            </a:r>
          </a:p>
          <a:p>
            <a:pPr marL="227013" indent="-227013">
              <a:defRPr/>
            </a:pPr>
            <a:endParaRPr lang="en-US" sz="800" dirty="0">
              <a:solidFill>
                <a:schemeClr val="accent1">
                  <a:lumMod val="50000"/>
                </a:schemeClr>
              </a:solidFill>
              <a:latin typeface="Arial" charset="0"/>
              <a:cs typeface="Arial" charset="0"/>
            </a:endParaRPr>
          </a:p>
          <a:p>
            <a:pPr marL="227013" indent="-227013">
              <a:defRPr/>
            </a:pPr>
            <a:r>
              <a:rPr lang="en-US" sz="2400" dirty="0">
                <a:solidFill>
                  <a:schemeClr val="accent1">
                    <a:lumMod val="50000"/>
                  </a:schemeClr>
                </a:solidFill>
                <a:latin typeface="Arial" charset="0"/>
                <a:cs typeface="Arial" charset="0"/>
              </a:rPr>
              <a:t>The forklift should not be placed into service if the vehicle is not be safe to operate. (</a:t>
            </a:r>
            <a:r>
              <a:rPr lang="en-US" sz="2400" b="1" dirty="0">
                <a:solidFill>
                  <a:srgbClr val="C00000"/>
                </a:solidFill>
                <a:latin typeface="Arial" charset="0"/>
                <a:cs typeface="Arial" charset="0"/>
              </a:rPr>
              <a:t>Red</a:t>
            </a:r>
            <a:r>
              <a:rPr lang="en-US" sz="2400" dirty="0">
                <a:solidFill>
                  <a:schemeClr val="accent1">
                    <a:lumMod val="50000"/>
                  </a:schemeClr>
                </a:solidFill>
                <a:latin typeface="Arial" charset="0"/>
                <a:cs typeface="Arial" charset="0"/>
              </a:rPr>
              <a:t> </a:t>
            </a:r>
            <a:r>
              <a:rPr lang="en-US" sz="2400" b="1" dirty="0">
                <a:solidFill>
                  <a:srgbClr val="C00000"/>
                </a:solidFill>
                <a:latin typeface="Arial" charset="0"/>
                <a:cs typeface="Arial" charset="0"/>
              </a:rPr>
              <a:t>Tag</a:t>
            </a:r>
            <a:r>
              <a:rPr lang="en-US" sz="2400" dirty="0">
                <a:solidFill>
                  <a:schemeClr val="accent1">
                    <a:lumMod val="50000"/>
                  </a:schemeClr>
                </a:solidFill>
                <a:latin typeface="Arial" charset="0"/>
                <a:cs typeface="Arial" charset="0"/>
              </a:rPr>
              <a:t> – Do Not Operate)</a:t>
            </a:r>
          </a:p>
        </p:txBody>
      </p:sp>
    </p:spTree>
    <p:extLst>
      <p:ext uri="{BB962C8B-B14F-4D97-AF65-F5344CB8AC3E}">
        <p14:creationId xmlns:p14="http://schemas.microsoft.com/office/powerpoint/2010/main" val="3869811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b="1" dirty="0">
                <a:latin typeface="Arial" charset="0"/>
                <a:cs typeface="Arial" charset="0"/>
              </a:rPr>
              <a:t>Forklift Maintenance</a:t>
            </a:r>
          </a:p>
        </p:txBody>
      </p:sp>
      <p:sp>
        <p:nvSpPr>
          <p:cNvPr id="8195" name="Text Box 10"/>
          <p:cNvSpPr txBox="1">
            <a:spLocks noChangeArrowheads="1"/>
          </p:cNvSpPr>
          <p:nvPr/>
        </p:nvSpPr>
        <p:spPr bwMode="auto">
          <a:xfrm>
            <a:off x="1981200" y="1219200"/>
            <a:ext cx="3810000" cy="941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69863" indent="-169863"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0000"/>
              </a:lnSpc>
              <a:spcBef>
                <a:spcPct val="20000"/>
              </a:spcBef>
              <a:buFontTx/>
              <a:buChar char="•"/>
              <a:defRPr/>
            </a:pPr>
            <a:endParaRPr lang="en-US" sz="2400">
              <a:solidFill>
                <a:schemeClr val="accent2"/>
              </a:solidFill>
            </a:endParaRPr>
          </a:p>
          <a:p>
            <a:pPr eaLnBrk="1" hangingPunct="1">
              <a:spcBef>
                <a:spcPct val="50000"/>
              </a:spcBef>
              <a:defRPr/>
            </a:pPr>
            <a:endParaRPr lang="en-US" sz="2400"/>
          </a:p>
        </p:txBody>
      </p:sp>
      <p:sp>
        <p:nvSpPr>
          <p:cNvPr id="8196" name="Text Box 11"/>
          <p:cNvSpPr txBox="1">
            <a:spLocks noChangeArrowheads="1"/>
          </p:cNvSpPr>
          <p:nvPr/>
        </p:nvSpPr>
        <p:spPr bwMode="auto">
          <a:xfrm>
            <a:off x="838200" y="1790637"/>
            <a:ext cx="5257800" cy="2763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169863" indent="-169863"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234950" indent="-234950" eaLnBrk="1" hangingPunct="1">
              <a:lnSpc>
                <a:spcPct val="90000"/>
              </a:lnSpc>
              <a:spcBef>
                <a:spcPct val="20000"/>
              </a:spcBef>
              <a:buClr>
                <a:srgbClr val="C00000"/>
              </a:buClr>
              <a:buFontTx/>
              <a:buChar char="•"/>
              <a:defRPr/>
            </a:pPr>
            <a:r>
              <a:rPr lang="en-US" sz="2400" b="1" dirty="0">
                <a:solidFill>
                  <a:schemeClr val="accent1">
                    <a:lumMod val="50000"/>
                  </a:schemeClr>
                </a:solidFill>
              </a:rPr>
              <a:t>Remember!</a:t>
            </a:r>
            <a:r>
              <a:rPr lang="en-US" sz="2400" dirty="0">
                <a:solidFill>
                  <a:schemeClr val="accent1">
                    <a:lumMod val="50000"/>
                  </a:schemeClr>
                </a:solidFill>
              </a:rPr>
              <a:t> A vehicle in need of repair, defective or in any way unsafe, should </a:t>
            </a:r>
            <a:r>
              <a:rPr lang="en-US" sz="2400" b="1" u="sng" dirty="0">
                <a:solidFill>
                  <a:schemeClr val="accent1">
                    <a:lumMod val="50000"/>
                  </a:schemeClr>
                </a:solidFill>
              </a:rPr>
              <a:t>not be </a:t>
            </a:r>
            <a:r>
              <a:rPr lang="en-US" sz="2400" dirty="0">
                <a:solidFill>
                  <a:schemeClr val="accent1">
                    <a:lumMod val="50000"/>
                  </a:schemeClr>
                </a:solidFill>
              </a:rPr>
              <a:t>driven and removed from service immediately. </a:t>
            </a:r>
          </a:p>
          <a:p>
            <a:pPr marL="234950" indent="-234950" eaLnBrk="1" hangingPunct="1">
              <a:lnSpc>
                <a:spcPct val="90000"/>
              </a:lnSpc>
              <a:spcBef>
                <a:spcPct val="20000"/>
              </a:spcBef>
              <a:buClr>
                <a:srgbClr val="C00000"/>
              </a:buClr>
              <a:buFontTx/>
              <a:buChar char="•"/>
              <a:defRPr/>
            </a:pPr>
            <a:endParaRPr lang="en-US" sz="1600" dirty="0">
              <a:solidFill>
                <a:schemeClr val="accent1">
                  <a:lumMod val="50000"/>
                </a:schemeClr>
              </a:solidFill>
            </a:endParaRPr>
          </a:p>
          <a:p>
            <a:pPr marL="234950" indent="-234950" eaLnBrk="1" hangingPunct="1">
              <a:lnSpc>
                <a:spcPct val="90000"/>
              </a:lnSpc>
              <a:spcBef>
                <a:spcPct val="20000"/>
              </a:spcBef>
              <a:buClr>
                <a:srgbClr val="C00000"/>
              </a:buClr>
              <a:buFontTx/>
              <a:buChar char="•"/>
              <a:defRPr/>
            </a:pPr>
            <a:r>
              <a:rPr lang="en-US" sz="2400" dirty="0">
                <a:solidFill>
                  <a:schemeClr val="accent1">
                    <a:lumMod val="50000"/>
                  </a:schemeClr>
                </a:solidFill>
              </a:rPr>
              <a:t>Any problems should be recorded on the Daily Inspection Sheet and reported to a supervisor.</a:t>
            </a:r>
          </a:p>
        </p:txBody>
      </p:sp>
      <p:pic>
        <p:nvPicPr>
          <p:cNvPr id="4" name="Picture 3" descr="Screen Shot 2014-05-21 at 4.43.24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07480" y="382043"/>
            <a:ext cx="4785359" cy="6093914"/>
          </a:xfrm>
          <a:prstGeom prst="rect">
            <a:avLst/>
          </a:prstGeom>
        </p:spPr>
      </p:pic>
    </p:spTree>
    <p:extLst>
      <p:ext uri="{BB962C8B-B14F-4D97-AF65-F5344CB8AC3E}">
        <p14:creationId xmlns:p14="http://schemas.microsoft.com/office/powerpoint/2010/main" val="670280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1464365" y="142158"/>
            <a:ext cx="10515600" cy="1325563"/>
          </a:xfrm>
        </p:spPr>
        <p:txBody>
          <a:bodyPr/>
          <a:lstStyle/>
          <a:p>
            <a:pPr eaLnBrk="1" hangingPunct="1">
              <a:defRPr/>
            </a:pPr>
            <a:r>
              <a:rPr lang="en-US" b="1" dirty="0">
                <a:latin typeface="Arial" charset="0"/>
                <a:cs typeface="Arial" charset="0"/>
              </a:rPr>
              <a:t>Forklift Dataplates</a:t>
            </a:r>
          </a:p>
        </p:txBody>
      </p:sp>
      <p:sp>
        <p:nvSpPr>
          <p:cNvPr id="11267" name="Rectangle 5"/>
          <p:cNvSpPr>
            <a:spLocks noGrp="1" noChangeArrowheads="1"/>
          </p:cNvSpPr>
          <p:nvPr>
            <p:ph idx="1"/>
          </p:nvPr>
        </p:nvSpPr>
        <p:spPr>
          <a:xfrm>
            <a:off x="563217" y="1467721"/>
            <a:ext cx="6811617" cy="5025154"/>
          </a:xfrm>
        </p:spPr>
        <p:txBody>
          <a:bodyPr>
            <a:noAutofit/>
          </a:bodyPr>
          <a:lstStyle/>
          <a:p>
            <a:pPr marL="0" indent="0">
              <a:spcBef>
                <a:spcPts val="0"/>
              </a:spcBef>
              <a:spcAft>
                <a:spcPts val="200"/>
              </a:spcAft>
              <a:buNone/>
              <a:defRPr/>
            </a:pPr>
            <a:r>
              <a:rPr lang="en-US" sz="2400" b="1" dirty="0">
                <a:solidFill>
                  <a:schemeClr val="accent1">
                    <a:lumMod val="50000"/>
                  </a:schemeClr>
                </a:solidFill>
                <a:latin typeface="Arial" charset="0"/>
                <a:cs typeface="Arial" charset="0"/>
              </a:rPr>
              <a:t>Data Plate Information</a:t>
            </a:r>
          </a:p>
          <a:p>
            <a:pPr marL="341313" indent="-227013">
              <a:spcBef>
                <a:spcPts val="0"/>
              </a:spcBef>
              <a:spcAft>
                <a:spcPts val="200"/>
              </a:spcAft>
              <a:defRPr/>
            </a:pPr>
            <a:r>
              <a:rPr lang="en-US" sz="2400" dirty="0">
                <a:solidFill>
                  <a:schemeClr val="accent1">
                    <a:lumMod val="50000"/>
                  </a:schemeClr>
                </a:solidFill>
                <a:latin typeface="Arial" charset="0"/>
                <a:cs typeface="Arial" charset="0"/>
              </a:rPr>
              <a:t>Type</a:t>
            </a:r>
          </a:p>
          <a:p>
            <a:pPr marL="341313" indent="-227013">
              <a:spcBef>
                <a:spcPts val="0"/>
              </a:spcBef>
              <a:spcAft>
                <a:spcPts val="200"/>
              </a:spcAft>
              <a:defRPr/>
            </a:pPr>
            <a:r>
              <a:rPr lang="en-US" sz="2400" dirty="0">
                <a:solidFill>
                  <a:schemeClr val="accent1">
                    <a:lumMod val="50000"/>
                  </a:schemeClr>
                </a:solidFill>
                <a:latin typeface="Arial" charset="0"/>
                <a:cs typeface="Arial" charset="0"/>
              </a:rPr>
              <a:t>Capacity</a:t>
            </a:r>
          </a:p>
          <a:p>
            <a:pPr marL="341313" indent="-227013">
              <a:spcBef>
                <a:spcPts val="0"/>
              </a:spcBef>
              <a:spcAft>
                <a:spcPts val="200"/>
              </a:spcAft>
              <a:defRPr/>
            </a:pPr>
            <a:r>
              <a:rPr lang="en-US" sz="2400" dirty="0">
                <a:solidFill>
                  <a:schemeClr val="accent1">
                    <a:lumMod val="50000"/>
                  </a:schemeClr>
                </a:solidFill>
                <a:latin typeface="Arial" charset="0"/>
                <a:cs typeface="Arial" charset="0"/>
              </a:rPr>
              <a:t>Load Center</a:t>
            </a:r>
          </a:p>
          <a:p>
            <a:pPr marL="341313" indent="-227013">
              <a:spcBef>
                <a:spcPts val="0"/>
              </a:spcBef>
              <a:spcAft>
                <a:spcPts val="200"/>
              </a:spcAft>
              <a:defRPr/>
            </a:pPr>
            <a:r>
              <a:rPr lang="en-US" sz="2400" dirty="0">
                <a:solidFill>
                  <a:schemeClr val="accent1">
                    <a:lumMod val="50000"/>
                  </a:schemeClr>
                </a:solidFill>
                <a:latin typeface="Arial" charset="0"/>
                <a:cs typeface="Arial" charset="0"/>
              </a:rPr>
              <a:t>Truck Weight</a:t>
            </a:r>
          </a:p>
          <a:p>
            <a:pPr marL="0" indent="0">
              <a:spcBef>
                <a:spcPts val="0"/>
              </a:spcBef>
              <a:spcAft>
                <a:spcPts val="200"/>
              </a:spcAft>
              <a:buNone/>
              <a:defRPr/>
            </a:pPr>
            <a:r>
              <a:rPr lang="en-US" sz="2400" b="1" dirty="0">
                <a:solidFill>
                  <a:schemeClr val="accent1">
                    <a:lumMod val="50000"/>
                  </a:schemeClr>
                </a:solidFill>
                <a:latin typeface="Arial" charset="0"/>
                <a:cs typeface="Arial" charset="0"/>
              </a:rPr>
              <a:t>Regulations</a:t>
            </a:r>
          </a:p>
          <a:p>
            <a:pPr marL="341313" indent="-227013">
              <a:spcBef>
                <a:spcPts val="0"/>
              </a:spcBef>
              <a:spcAft>
                <a:spcPts val="200"/>
              </a:spcAft>
              <a:defRPr/>
            </a:pPr>
            <a:r>
              <a:rPr lang="en-US" sz="2400" dirty="0">
                <a:solidFill>
                  <a:schemeClr val="accent1">
                    <a:lumMod val="50000"/>
                  </a:schemeClr>
                </a:solidFill>
                <a:latin typeface="Arial" charset="0"/>
                <a:cs typeface="Arial" charset="0"/>
              </a:rPr>
              <a:t>Dataplates and markings must be in place and legible </a:t>
            </a:r>
          </a:p>
          <a:p>
            <a:pPr marL="341313" indent="-227013">
              <a:spcBef>
                <a:spcPts val="0"/>
              </a:spcBef>
              <a:spcAft>
                <a:spcPts val="200"/>
              </a:spcAft>
              <a:defRPr/>
            </a:pPr>
            <a:r>
              <a:rPr lang="en-US" sz="2400" dirty="0">
                <a:solidFill>
                  <a:schemeClr val="accent1">
                    <a:lumMod val="50000"/>
                  </a:schemeClr>
                </a:solidFill>
                <a:latin typeface="Arial" charset="0"/>
                <a:cs typeface="Arial" charset="0"/>
              </a:rPr>
              <a:t>All modifications and additions which affect the safe operation and capacity must be approved by the manufacturer </a:t>
            </a:r>
          </a:p>
        </p:txBody>
      </p:sp>
      <p:pic>
        <p:nvPicPr>
          <p:cNvPr id="3" name="Picture 2" descr="Screen Shot 2014-05-21 at 4.56.02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97951" y="1375645"/>
            <a:ext cx="3730831" cy="4206514"/>
          </a:xfrm>
          <a:prstGeom prst="rect">
            <a:avLst/>
          </a:prstGeom>
        </p:spPr>
      </p:pic>
    </p:spTree>
    <p:extLst>
      <p:ext uri="{BB962C8B-B14F-4D97-AF65-F5344CB8AC3E}">
        <p14:creationId xmlns:p14="http://schemas.microsoft.com/office/powerpoint/2010/main" val="2314066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1156252" y="86829"/>
            <a:ext cx="10515600" cy="1325563"/>
          </a:xfrm>
        </p:spPr>
        <p:txBody>
          <a:bodyPr/>
          <a:lstStyle/>
          <a:p>
            <a:pPr algn="ctr" eaLnBrk="1" hangingPunct="1">
              <a:defRPr/>
            </a:pPr>
            <a:r>
              <a:rPr lang="en-US" b="1" dirty="0">
                <a:latin typeface="Arial" charset="0"/>
                <a:cs typeface="Arial" charset="0"/>
              </a:rPr>
              <a:t>Forklift Attachments</a:t>
            </a:r>
          </a:p>
        </p:txBody>
      </p:sp>
      <p:sp>
        <p:nvSpPr>
          <p:cNvPr id="11267" name="Rectangle 5"/>
          <p:cNvSpPr>
            <a:spLocks noGrp="1" noChangeArrowheads="1"/>
          </p:cNvSpPr>
          <p:nvPr>
            <p:ph idx="1"/>
          </p:nvPr>
        </p:nvSpPr>
        <p:spPr>
          <a:xfrm>
            <a:off x="641859" y="1820636"/>
            <a:ext cx="10728506" cy="5037364"/>
          </a:xfrm>
        </p:spPr>
        <p:txBody>
          <a:bodyPr>
            <a:noAutofit/>
          </a:bodyPr>
          <a:lstStyle/>
          <a:p>
            <a:pPr indent="-342900">
              <a:spcBef>
                <a:spcPts val="0"/>
              </a:spcBef>
              <a:spcAft>
                <a:spcPts val="1200"/>
              </a:spcAft>
              <a:defRPr/>
            </a:pPr>
            <a:r>
              <a:rPr lang="en-US" sz="2400" dirty="0">
                <a:solidFill>
                  <a:schemeClr val="accent1">
                    <a:lumMod val="50000"/>
                  </a:schemeClr>
                </a:solidFill>
                <a:latin typeface="Arial" charset="0"/>
                <a:cs typeface="Arial" charset="0"/>
              </a:rPr>
              <a:t>Using an unapproved attachment could alter the forklift’s lifting and balance characteristics and lead to a forklift overturning.</a:t>
            </a:r>
          </a:p>
          <a:p>
            <a:pPr indent="-342900">
              <a:spcBef>
                <a:spcPts val="0"/>
              </a:spcBef>
              <a:spcAft>
                <a:spcPts val="1200"/>
              </a:spcAft>
              <a:defRPr/>
            </a:pPr>
            <a:r>
              <a:rPr lang="en-US" sz="2400" dirty="0">
                <a:solidFill>
                  <a:schemeClr val="accent1">
                    <a:lumMod val="50000"/>
                  </a:schemeClr>
                </a:solidFill>
                <a:latin typeface="Arial" charset="0"/>
                <a:cs typeface="Arial" charset="0"/>
              </a:rPr>
              <a:t>Whenever an attachment is used that could affect the capacity or safe operation of a forklift, its use must be approved by the forklift manufacturer.  </a:t>
            </a:r>
          </a:p>
          <a:p>
            <a:pPr indent="-342900">
              <a:spcBef>
                <a:spcPts val="0"/>
              </a:spcBef>
              <a:spcAft>
                <a:spcPts val="1200"/>
              </a:spcAft>
              <a:defRPr/>
            </a:pPr>
            <a:r>
              <a:rPr lang="en-US" sz="2400" dirty="0">
                <a:solidFill>
                  <a:schemeClr val="accent1">
                    <a:lumMod val="50000"/>
                  </a:schemeClr>
                </a:solidFill>
                <a:latin typeface="Arial" charset="0"/>
                <a:cs typeface="Arial" charset="0"/>
              </a:rPr>
              <a:t>Attachment information should be included on the forklift dataplate.</a:t>
            </a:r>
          </a:p>
        </p:txBody>
      </p:sp>
      <p:pic>
        <p:nvPicPr>
          <p:cNvPr id="4" name="Picture 3" descr="Screen Shot 2014-05-22 at 3.58.34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42056" y="4496941"/>
            <a:ext cx="2434896" cy="2043573"/>
          </a:xfrm>
          <a:prstGeom prst="rect">
            <a:avLst/>
          </a:prstGeom>
        </p:spPr>
      </p:pic>
      <p:pic>
        <p:nvPicPr>
          <p:cNvPr id="5" name="Picture 4" descr="Screen Shot 2014-05-22 at 4.00.43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9074" y="4668297"/>
            <a:ext cx="2142359" cy="1700860"/>
          </a:xfrm>
          <a:prstGeom prst="rect">
            <a:avLst/>
          </a:prstGeom>
        </p:spPr>
      </p:pic>
      <p:sp>
        <p:nvSpPr>
          <p:cNvPr id="2" name="TextBox 1"/>
          <p:cNvSpPr txBox="1"/>
          <p:nvPr/>
        </p:nvSpPr>
        <p:spPr>
          <a:xfrm>
            <a:off x="7476952" y="4846319"/>
            <a:ext cx="2355004" cy="923330"/>
          </a:xfrm>
          <a:prstGeom prst="rect">
            <a:avLst/>
          </a:prstGeom>
          <a:noFill/>
        </p:spPr>
        <p:txBody>
          <a:bodyPr wrap="none" rtlCol="0">
            <a:spAutoFit/>
          </a:bodyPr>
          <a:lstStyle/>
          <a:p>
            <a:r>
              <a:rPr lang="en-US" dirty="0"/>
              <a:t>“</a:t>
            </a:r>
            <a:r>
              <a:rPr lang="en-US" b="1" dirty="0"/>
              <a:t>Fall protection</a:t>
            </a:r>
            <a:r>
              <a:rPr lang="en-US" dirty="0"/>
              <a:t>” is </a:t>
            </a:r>
          </a:p>
          <a:p>
            <a:r>
              <a:rPr lang="en-US" dirty="0"/>
              <a:t>required while working</a:t>
            </a:r>
          </a:p>
          <a:p>
            <a:r>
              <a:rPr lang="en-US" dirty="0"/>
              <a:t>in the man basket</a:t>
            </a:r>
          </a:p>
        </p:txBody>
      </p:sp>
      <p:sp>
        <p:nvSpPr>
          <p:cNvPr id="3" name="Left Arrow 2"/>
          <p:cNvSpPr/>
          <p:nvPr/>
        </p:nvSpPr>
        <p:spPr>
          <a:xfrm>
            <a:off x="6259504" y="5735905"/>
            <a:ext cx="2119746" cy="273704"/>
          </a:xfrm>
          <a:prstGeom prst="leftArrow">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9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838200" y="134190"/>
            <a:ext cx="10515600" cy="1325563"/>
          </a:xfrm>
        </p:spPr>
        <p:txBody>
          <a:bodyPr/>
          <a:lstStyle/>
          <a:p>
            <a:pPr algn="ctr" eaLnBrk="1" hangingPunct="1">
              <a:defRPr/>
            </a:pPr>
            <a:r>
              <a:rPr lang="en-US" b="1" dirty="0">
                <a:latin typeface="Arial" charset="0"/>
                <a:cs typeface="Arial" charset="0"/>
              </a:rPr>
              <a:t>Warning and Safety Devices</a:t>
            </a:r>
          </a:p>
        </p:txBody>
      </p:sp>
      <p:pic>
        <p:nvPicPr>
          <p:cNvPr id="28675" name="Picture 7" descr="FE forklift"/>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28800" y="4109166"/>
            <a:ext cx="3001654" cy="200510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291" name="Rectangle 6"/>
          <p:cNvSpPr>
            <a:spLocks noGrp="1" noChangeArrowheads="1"/>
          </p:cNvSpPr>
          <p:nvPr>
            <p:ph type="body" sz="half" idx="4294967295"/>
          </p:nvPr>
        </p:nvSpPr>
        <p:spPr>
          <a:xfrm>
            <a:off x="5230586" y="1324304"/>
            <a:ext cx="6358440" cy="5076496"/>
          </a:xfrm>
        </p:spPr>
        <p:txBody>
          <a:bodyPr>
            <a:normAutofit fontScale="92500" lnSpcReduction="10000"/>
          </a:bodyPr>
          <a:lstStyle/>
          <a:p>
            <a:pPr marL="0" indent="0">
              <a:buNone/>
              <a:defRPr/>
            </a:pPr>
            <a:r>
              <a:rPr lang="en-US" sz="2400" b="1" dirty="0">
                <a:solidFill>
                  <a:schemeClr val="accent1">
                    <a:lumMod val="50000"/>
                  </a:schemeClr>
                </a:solidFill>
                <a:latin typeface="Arial" charset="0"/>
                <a:cs typeface="Arial" charset="0"/>
              </a:rPr>
              <a:t>Powered industrial trucks </a:t>
            </a:r>
            <a:r>
              <a:rPr lang="en-US" sz="2400" b="1" u="sng" dirty="0">
                <a:solidFill>
                  <a:schemeClr val="accent1">
                    <a:lumMod val="50000"/>
                  </a:schemeClr>
                </a:solidFill>
                <a:latin typeface="Arial" charset="0"/>
                <a:cs typeface="Arial" charset="0"/>
              </a:rPr>
              <a:t>must</a:t>
            </a:r>
            <a:r>
              <a:rPr lang="en-US" sz="2400" b="1" dirty="0">
                <a:solidFill>
                  <a:schemeClr val="accent1">
                    <a:lumMod val="50000"/>
                  </a:schemeClr>
                </a:solidFill>
                <a:latin typeface="Arial" charset="0"/>
                <a:cs typeface="Arial" charset="0"/>
              </a:rPr>
              <a:t> be equipped with the following safety devices:</a:t>
            </a:r>
          </a:p>
          <a:p>
            <a:pPr marL="0" indent="0">
              <a:buNone/>
              <a:defRPr/>
            </a:pPr>
            <a:endParaRPr lang="en-US" sz="800" b="1" dirty="0">
              <a:solidFill>
                <a:schemeClr val="accent1">
                  <a:lumMod val="50000"/>
                </a:schemeClr>
              </a:solidFill>
              <a:latin typeface="Arial" charset="0"/>
              <a:cs typeface="Arial" charset="0"/>
            </a:endParaRPr>
          </a:p>
          <a:p>
            <a:pPr marL="341313" indent="-227013">
              <a:defRPr/>
            </a:pPr>
            <a:r>
              <a:rPr lang="en-US" sz="2400" dirty="0">
                <a:solidFill>
                  <a:schemeClr val="accent1">
                    <a:lumMod val="50000"/>
                  </a:schemeClr>
                </a:solidFill>
                <a:latin typeface="Arial" charset="0"/>
                <a:cs typeface="Arial" charset="0"/>
              </a:rPr>
              <a:t>Seatbelts </a:t>
            </a:r>
          </a:p>
          <a:p>
            <a:pPr marL="341313" indent="-227013">
              <a:defRPr/>
            </a:pPr>
            <a:r>
              <a:rPr lang="en-US" sz="2400" dirty="0">
                <a:solidFill>
                  <a:schemeClr val="accent1">
                    <a:lumMod val="50000"/>
                  </a:schemeClr>
                </a:solidFill>
                <a:latin typeface="Arial" charset="0"/>
                <a:cs typeface="Arial" charset="0"/>
              </a:rPr>
              <a:t>Horns</a:t>
            </a:r>
          </a:p>
          <a:p>
            <a:pPr marL="341313" indent="-227013">
              <a:defRPr/>
            </a:pPr>
            <a:r>
              <a:rPr lang="en-US" sz="2400" dirty="0">
                <a:solidFill>
                  <a:schemeClr val="accent1">
                    <a:lumMod val="50000"/>
                  </a:schemeClr>
                </a:solidFill>
                <a:latin typeface="Arial" charset="0"/>
                <a:cs typeface="Arial" charset="0"/>
              </a:rPr>
              <a:t>Fire Extinguishers</a:t>
            </a:r>
          </a:p>
          <a:p>
            <a:pPr marL="341313" indent="-227013">
              <a:defRPr/>
            </a:pPr>
            <a:r>
              <a:rPr lang="en-US" sz="2400" dirty="0">
                <a:solidFill>
                  <a:schemeClr val="accent1">
                    <a:lumMod val="50000"/>
                  </a:schemeClr>
                </a:solidFill>
                <a:latin typeface="Arial" charset="0"/>
                <a:cs typeface="Arial" charset="0"/>
              </a:rPr>
              <a:t>Overhead Guard</a:t>
            </a:r>
          </a:p>
          <a:p>
            <a:pPr marL="114300" indent="0">
              <a:buNone/>
              <a:defRPr/>
            </a:pPr>
            <a:endParaRPr lang="en-US" sz="2400" dirty="0">
              <a:solidFill>
                <a:schemeClr val="accent1">
                  <a:lumMod val="50000"/>
                </a:schemeClr>
              </a:solidFill>
              <a:latin typeface="Arial" charset="0"/>
              <a:cs typeface="Arial" charset="0"/>
            </a:endParaRPr>
          </a:p>
          <a:p>
            <a:pPr marL="114300" indent="0">
              <a:buNone/>
              <a:defRPr/>
            </a:pPr>
            <a:r>
              <a:rPr lang="en-US" sz="2400" b="1" u="sng" dirty="0">
                <a:solidFill>
                  <a:schemeClr val="accent1">
                    <a:lumMod val="50000"/>
                  </a:schemeClr>
                </a:solidFill>
                <a:latin typeface="Arial" charset="0"/>
                <a:cs typeface="Arial" charset="0"/>
              </a:rPr>
              <a:t>May</a:t>
            </a:r>
            <a:r>
              <a:rPr lang="en-US" sz="2400" dirty="0">
                <a:solidFill>
                  <a:schemeClr val="accent1">
                    <a:lumMod val="50000"/>
                  </a:schemeClr>
                </a:solidFill>
                <a:latin typeface="Arial" charset="0"/>
                <a:cs typeface="Arial" charset="0"/>
              </a:rPr>
              <a:t> be equipped with:</a:t>
            </a:r>
          </a:p>
          <a:p>
            <a:pPr marL="341313" indent="-227013">
              <a:defRPr/>
            </a:pPr>
            <a:r>
              <a:rPr lang="en-US" sz="2400" dirty="0">
                <a:solidFill>
                  <a:schemeClr val="accent1">
                    <a:lumMod val="50000"/>
                  </a:schemeClr>
                </a:solidFill>
                <a:latin typeface="Arial" charset="0"/>
                <a:cs typeface="Arial" charset="0"/>
              </a:rPr>
              <a:t>Backup Alarms</a:t>
            </a:r>
          </a:p>
          <a:p>
            <a:pPr marL="341313" indent="-227013">
              <a:defRPr/>
            </a:pPr>
            <a:r>
              <a:rPr lang="en-US" sz="2400" dirty="0">
                <a:solidFill>
                  <a:schemeClr val="accent1">
                    <a:lumMod val="50000"/>
                  </a:schemeClr>
                </a:solidFill>
                <a:latin typeface="Arial" charset="0"/>
                <a:cs typeface="Arial" charset="0"/>
              </a:rPr>
              <a:t>Warning Lights</a:t>
            </a:r>
          </a:p>
          <a:p>
            <a:pPr marL="341313" indent="-227013">
              <a:defRPr/>
            </a:pPr>
            <a:r>
              <a:rPr lang="en-US" sz="2400" dirty="0">
                <a:solidFill>
                  <a:schemeClr val="accent1">
                    <a:lumMod val="50000"/>
                  </a:schemeClr>
                </a:solidFill>
                <a:latin typeface="Arial" charset="0"/>
                <a:cs typeface="Arial" charset="0"/>
              </a:rPr>
              <a:t>Mirrors</a:t>
            </a:r>
          </a:p>
          <a:p>
            <a:pPr marL="341313" indent="-227013">
              <a:defRPr/>
            </a:pPr>
            <a:r>
              <a:rPr lang="en-US" sz="2400" dirty="0">
                <a:solidFill>
                  <a:schemeClr val="accent1">
                    <a:lumMod val="50000"/>
                  </a:schemeClr>
                </a:solidFill>
                <a:latin typeface="Arial" charset="0"/>
                <a:cs typeface="Arial" charset="0"/>
              </a:rPr>
              <a:t>Directional and Brake Lights</a:t>
            </a:r>
          </a:p>
        </p:txBody>
      </p:sp>
      <p:pic>
        <p:nvPicPr>
          <p:cNvPr id="28676" name="Picture 9" descr="saetb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077" y="1324304"/>
            <a:ext cx="28051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1966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838200" y="114881"/>
            <a:ext cx="10515600" cy="1325563"/>
          </a:xfrm>
        </p:spPr>
        <p:txBody>
          <a:bodyPr/>
          <a:lstStyle/>
          <a:p>
            <a:pPr algn="ctr" eaLnBrk="1" hangingPunct="1">
              <a:defRPr/>
            </a:pPr>
            <a:r>
              <a:rPr lang="en-US" b="1" dirty="0">
                <a:latin typeface="Arial" charset="0"/>
                <a:cs typeface="Arial" charset="0"/>
              </a:rPr>
              <a:t>Fueling</a:t>
            </a:r>
            <a:endParaRPr lang="en-US" sz="2400" b="1" dirty="0">
              <a:latin typeface="Arial" charset="0"/>
              <a:cs typeface="Arial" charset="0"/>
            </a:endParaRPr>
          </a:p>
        </p:txBody>
      </p:sp>
      <p:sp>
        <p:nvSpPr>
          <p:cNvPr id="36867" name="Rectangle 3"/>
          <p:cNvSpPr>
            <a:spLocks noGrp="1" noChangeArrowheads="1"/>
          </p:cNvSpPr>
          <p:nvPr>
            <p:ph idx="1"/>
          </p:nvPr>
        </p:nvSpPr>
        <p:spPr>
          <a:xfrm>
            <a:off x="540862" y="1105154"/>
            <a:ext cx="7620000" cy="5098633"/>
          </a:xfrm>
        </p:spPr>
        <p:txBody>
          <a:bodyPr/>
          <a:lstStyle/>
          <a:p>
            <a:pPr marL="0" indent="0">
              <a:spcBef>
                <a:spcPts val="0"/>
              </a:spcBef>
              <a:spcAft>
                <a:spcPts val="1200"/>
              </a:spcAft>
              <a:buNone/>
              <a:defRPr/>
            </a:pPr>
            <a:r>
              <a:rPr lang="en-US" sz="2400" b="1" dirty="0">
                <a:solidFill>
                  <a:srgbClr val="C00000"/>
                </a:solidFill>
                <a:latin typeface="Arial" charset="0"/>
                <a:cs typeface="Arial" charset="0"/>
              </a:rPr>
              <a:t>Liquid Petroleum Gas</a:t>
            </a:r>
          </a:p>
          <a:p>
            <a:pPr marL="0" indent="0">
              <a:spcBef>
                <a:spcPts val="0"/>
              </a:spcBef>
              <a:spcAft>
                <a:spcPts val="1200"/>
              </a:spcAft>
              <a:buNone/>
              <a:defRPr/>
            </a:pPr>
            <a:r>
              <a:rPr lang="en-US" sz="2400" b="1" dirty="0">
                <a:solidFill>
                  <a:schemeClr val="accent1">
                    <a:lumMod val="50000"/>
                  </a:schemeClr>
                </a:solidFill>
                <a:latin typeface="Arial" charset="0"/>
                <a:cs typeface="Arial" charset="0"/>
              </a:rPr>
              <a:t>Storage</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Store tanks in dry, well-ventilated areas.</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Protect cylinders from physical damage.</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Keep away from ignition sources and oxidizers.</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Do not store near exits, stairways, and areas with potential for excessive temperatures</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Use first-in/first-out method of usage </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Separate full and empty cylinders.</a:t>
            </a:r>
          </a:p>
          <a:p>
            <a:pPr marL="341313" indent="-227013">
              <a:spcBef>
                <a:spcPts val="0"/>
              </a:spcBef>
              <a:spcAft>
                <a:spcPts val="1200"/>
              </a:spcAft>
              <a:buClr>
                <a:schemeClr val="accent2"/>
              </a:buClr>
              <a:defRPr/>
            </a:pPr>
            <a:r>
              <a:rPr lang="en-US" sz="2400" dirty="0">
                <a:solidFill>
                  <a:schemeClr val="accent1">
                    <a:lumMod val="50000"/>
                  </a:schemeClr>
                </a:solidFill>
                <a:latin typeface="Arial" charset="0"/>
                <a:cs typeface="Arial" charset="0"/>
              </a:rPr>
              <a:t>Do not drag, roll, slide, or drop cylinders.</a:t>
            </a:r>
          </a:p>
        </p:txBody>
      </p:sp>
      <p:pic>
        <p:nvPicPr>
          <p:cNvPr id="2" name="Picture 1" descr="A group of white cylinders tied to a metal pole">
            <a:extLst>
              <a:ext uri="{FF2B5EF4-FFF2-40B4-BE49-F238E27FC236}">
                <a16:creationId xmlns:a16="http://schemas.microsoft.com/office/drawing/2014/main" id="{457558D3-CB98-2898-3C81-A3FF59208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8869" y="597739"/>
            <a:ext cx="3469533" cy="2126974"/>
          </a:xfrm>
          <a:prstGeom prst="rect">
            <a:avLst/>
          </a:prstGeom>
        </p:spPr>
      </p:pic>
      <p:pic>
        <p:nvPicPr>
          <p:cNvPr id="4098" name="Picture 2">
            <a:extLst>
              <a:ext uri="{FF2B5EF4-FFF2-40B4-BE49-F238E27FC236}">
                <a16:creationId xmlns:a16="http://schemas.microsoft.com/office/drawing/2014/main" id="{25EA9889-53BB-C4A2-052A-76C253300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464" y="2848468"/>
            <a:ext cx="2837667" cy="378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630431-B322-807A-3BA1-EE8727F218FD}"/>
              </a:ext>
            </a:extLst>
          </p:cNvPr>
          <p:cNvSpPr txBox="1"/>
          <p:nvPr/>
        </p:nvSpPr>
        <p:spPr>
          <a:xfrm>
            <a:off x="1606610" y="5752846"/>
            <a:ext cx="5017399" cy="646331"/>
          </a:xfrm>
          <a:prstGeom prst="rect">
            <a:avLst/>
          </a:prstGeom>
          <a:noFill/>
        </p:spPr>
        <p:txBody>
          <a:bodyPr wrap="none" rtlCol="0">
            <a:spAutoFit/>
          </a:bodyPr>
          <a:lstStyle/>
          <a:p>
            <a:pPr algn="ctr"/>
            <a:r>
              <a:rPr lang="en-US" b="1" dirty="0"/>
              <a:t>OSHA 29 CFR 1910.110</a:t>
            </a:r>
          </a:p>
          <a:p>
            <a:pPr algn="ctr"/>
            <a:r>
              <a:rPr lang="en-US" b="1" dirty="0"/>
              <a:t>Storage and Handling of Liquified Petroleum Gases</a:t>
            </a:r>
          </a:p>
        </p:txBody>
      </p:sp>
    </p:spTree>
    <p:extLst>
      <p:ext uri="{BB962C8B-B14F-4D97-AF65-F5344CB8AC3E}">
        <p14:creationId xmlns:p14="http://schemas.microsoft.com/office/powerpoint/2010/main" val="52420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18930" y="156403"/>
            <a:ext cx="10515600" cy="1325563"/>
          </a:xfrm>
        </p:spPr>
        <p:txBody>
          <a:bodyPr/>
          <a:lstStyle/>
          <a:p>
            <a:pPr algn="ctr" eaLnBrk="1" hangingPunct="1">
              <a:defRPr/>
            </a:pPr>
            <a:r>
              <a:rPr lang="en-US" b="1" dirty="0">
                <a:latin typeface="Arial" charset="0"/>
                <a:cs typeface="Arial" charset="0"/>
              </a:rPr>
              <a:t>Fueling</a:t>
            </a:r>
            <a:endParaRPr lang="en-US" sz="2400" b="1" dirty="0">
              <a:latin typeface="Arial" charset="0"/>
              <a:cs typeface="Arial" charset="0"/>
            </a:endParaRPr>
          </a:p>
        </p:txBody>
      </p:sp>
      <p:pic>
        <p:nvPicPr>
          <p:cNvPr id="54275" name="Picture 5" descr="A LPG Relief V"/>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981201" y="3371850"/>
            <a:ext cx="4346627" cy="23429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7891" name="Rectangle 3"/>
          <p:cNvSpPr>
            <a:spLocks noGrp="1" noChangeArrowheads="1"/>
          </p:cNvSpPr>
          <p:nvPr>
            <p:ph type="body" sz="half" idx="4294967295"/>
          </p:nvPr>
        </p:nvSpPr>
        <p:spPr>
          <a:xfrm>
            <a:off x="1981200" y="1363437"/>
            <a:ext cx="7620000" cy="1632857"/>
          </a:xfrm>
        </p:spPr>
        <p:txBody>
          <a:bodyPr>
            <a:normAutofit lnSpcReduction="10000"/>
          </a:bodyPr>
          <a:lstStyle/>
          <a:p>
            <a:pPr marL="341313" indent="-227013">
              <a:defRPr/>
            </a:pPr>
            <a:r>
              <a:rPr lang="en-US" sz="2400" dirty="0">
                <a:solidFill>
                  <a:schemeClr val="accent1">
                    <a:lumMod val="50000"/>
                  </a:schemeClr>
                </a:solidFill>
                <a:latin typeface="Arial" charset="0"/>
                <a:cs typeface="Arial" charset="0"/>
              </a:rPr>
              <a:t>No smoking in storage area</a:t>
            </a:r>
          </a:p>
          <a:p>
            <a:pPr marL="341313" indent="-227013">
              <a:defRPr/>
            </a:pPr>
            <a:r>
              <a:rPr lang="en-US" sz="2400" dirty="0">
                <a:solidFill>
                  <a:schemeClr val="accent1">
                    <a:lumMod val="50000"/>
                  </a:schemeClr>
                </a:solidFill>
                <a:latin typeface="Arial" charset="0"/>
                <a:cs typeface="Arial" charset="0"/>
              </a:rPr>
              <a:t>Storing propane in doors is not advisable</a:t>
            </a:r>
          </a:p>
          <a:p>
            <a:pPr marL="341313" indent="-227013">
              <a:defRPr/>
            </a:pPr>
            <a:r>
              <a:rPr lang="en-US" sz="2400" dirty="0">
                <a:solidFill>
                  <a:schemeClr val="accent1">
                    <a:lumMod val="50000"/>
                  </a:schemeClr>
                </a:solidFill>
                <a:latin typeface="Arial" charset="0"/>
                <a:cs typeface="Arial" charset="0"/>
              </a:rPr>
              <a:t>Store tanks with the relief valves in communication with the vapor area</a:t>
            </a:r>
          </a:p>
        </p:txBody>
      </p:sp>
      <p:pic>
        <p:nvPicPr>
          <p:cNvPr id="54276" name="Picture 6" descr="A LPG Relief V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176" y="3371850"/>
            <a:ext cx="2393024" cy="23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FB29C931-0F9F-A012-068B-18B94AC623BB}"/>
              </a:ext>
            </a:extLst>
          </p:cNvPr>
          <p:cNvSpPr txBox="1"/>
          <p:nvPr/>
        </p:nvSpPr>
        <p:spPr>
          <a:xfrm>
            <a:off x="2742488" y="6090344"/>
            <a:ext cx="6097424" cy="369332"/>
          </a:xfrm>
          <a:prstGeom prst="rect">
            <a:avLst/>
          </a:prstGeom>
          <a:noFill/>
        </p:spPr>
        <p:txBody>
          <a:bodyPr wrap="square">
            <a:spAutoFit/>
          </a:bodyPr>
          <a:lstStyle/>
          <a:p>
            <a:r>
              <a:rPr lang="en-US" dirty="0"/>
              <a:t>https://www.youtube.com/watch?v=z39r0aHkxIU</a:t>
            </a:r>
          </a:p>
        </p:txBody>
      </p:sp>
    </p:spTree>
    <p:extLst>
      <p:ext uri="{BB962C8B-B14F-4D97-AF65-F5344CB8AC3E}">
        <p14:creationId xmlns:p14="http://schemas.microsoft.com/office/powerpoint/2010/main" val="218034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2255" y="258618"/>
            <a:ext cx="4796698" cy="830997"/>
          </a:xfrm>
          <a:prstGeom prst="rect">
            <a:avLst/>
          </a:prstGeom>
          <a:noFill/>
        </p:spPr>
        <p:txBody>
          <a:bodyPr wrap="none" rtlCol="0">
            <a:spAutoFit/>
          </a:bodyPr>
          <a:lstStyle/>
          <a:p>
            <a:r>
              <a:rPr lang="en-US" sz="4800" b="1" dirty="0"/>
              <a:t>Thermoregulation</a:t>
            </a:r>
          </a:p>
        </p:txBody>
      </p:sp>
      <p:sp>
        <p:nvSpPr>
          <p:cNvPr id="3" name="TextBox 2"/>
          <p:cNvSpPr txBox="1"/>
          <p:nvPr/>
        </p:nvSpPr>
        <p:spPr>
          <a:xfrm>
            <a:off x="415637" y="1256145"/>
            <a:ext cx="10535256" cy="4524315"/>
          </a:xfrm>
          <a:prstGeom prst="rect">
            <a:avLst/>
          </a:prstGeom>
          <a:noFill/>
        </p:spPr>
        <p:txBody>
          <a:bodyPr wrap="none" rtlCol="0">
            <a:spAutoFit/>
          </a:bodyPr>
          <a:lstStyle/>
          <a:p>
            <a:r>
              <a:rPr lang="en-US" sz="2800" dirty="0"/>
              <a:t>Your body works to keep your inner temperature at 98.6 degrees F in a </a:t>
            </a:r>
          </a:p>
          <a:p>
            <a:r>
              <a:rPr lang="en-US" sz="2800" dirty="0"/>
              <a:t>process called </a:t>
            </a:r>
            <a:r>
              <a:rPr lang="en-US" sz="2800" b="1" dirty="0"/>
              <a:t>thermoregulation.</a:t>
            </a:r>
          </a:p>
          <a:p>
            <a:endParaRPr lang="en-US" sz="2800" b="1" dirty="0"/>
          </a:p>
          <a:p>
            <a:r>
              <a:rPr lang="en-US" sz="2800" b="1" dirty="0"/>
              <a:t>Thermoregulation </a:t>
            </a:r>
            <a:r>
              <a:rPr lang="en-US" sz="2800" dirty="0"/>
              <a:t>occurs in both </a:t>
            </a:r>
            <a:r>
              <a:rPr lang="en-US" sz="2800" b="1" dirty="0">
                <a:solidFill>
                  <a:srgbClr val="C00000"/>
                </a:solidFill>
              </a:rPr>
              <a:t>heat</a:t>
            </a:r>
            <a:r>
              <a:rPr lang="en-US" sz="2800" b="1" dirty="0"/>
              <a:t> </a:t>
            </a:r>
            <a:r>
              <a:rPr lang="en-US" sz="2800" dirty="0"/>
              <a:t>and cold.</a:t>
            </a:r>
          </a:p>
          <a:p>
            <a:endParaRPr lang="en-US" sz="2800" dirty="0"/>
          </a:p>
          <a:p>
            <a:r>
              <a:rPr lang="en-US" sz="2800" b="1" dirty="0"/>
              <a:t>Amount of </a:t>
            </a:r>
            <a:r>
              <a:rPr lang="en-US" sz="2800" b="1" dirty="0">
                <a:solidFill>
                  <a:srgbClr val="C00000"/>
                </a:solidFill>
              </a:rPr>
              <a:t>heat</a:t>
            </a:r>
            <a:r>
              <a:rPr lang="en-US" sz="2800" b="1" dirty="0"/>
              <a:t> that stays stored in you depends on:</a:t>
            </a:r>
          </a:p>
          <a:p>
            <a:pPr marL="342900" indent="-342900">
              <a:buFont typeface="Wingdings" panose="05000000000000000000" pitchFamily="2" charset="2"/>
              <a:buChar char="ü"/>
            </a:pPr>
            <a:r>
              <a:rPr lang="en-US" sz="2400" b="1" dirty="0"/>
              <a:t>Environment</a:t>
            </a:r>
          </a:p>
          <a:p>
            <a:pPr marL="342900" indent="-342900">
              <a:buFont typeface="Wingdings" panose="05000000000000000000" pitchFamily="2" charset="2"/>
              <a:buChar char="ü"/>
            </a:pPr>
            <a:r>
              <a:rPr lang="en-US" sz="2400" b="1" dirty="0"/>
              <a:t>Level of Physical activity</a:t>
            </a:r>
          </a:p>
          <a:p>
            <a:pPr marL="342900" indent="-342900">
              <a:buFont typeface="Wingdings" panose="05000000000000000000" pitchFamily="2" charset="2"/>
              <a:buChar char="ü"/>
            </a:pPr>
            <a:r>
              <a:rPr lang="en-US" sz="2400" b="1" dirty="0"/>
              <a:t>Type of work</a:t>
            </a:r>
          </a:p>
          <a:p>
            <a:pPr marL="342900" indent="-342900">
              <a:buFont typeface="Wingdings" panose="05000000000000000000" pitchFamily="2" charset="2"/>
              <a:buChar char="ü"/>
            </a:pPr>
            <a:r>
              <a:rPr lang="en-US" sz="2400" b="1" dirty="0"/>
              <a:t>Time spent working </a:t>
            </a:r>
          </a:p>
          <a:p>
            <a:pPr marL="342900" indent="-342900">
              <a:buFont typeface="Wingdings" panose="05000000000000000000" pitchFamily="2" charset="2"/>
              <a:buChar char="ü"/>
            </a:pPr>
            <a:r>
              <a:rPr lang="en-US" sz="2400" b="1" dirty="0"/>
              <a:t>Number &amp; length of breaks between work periods</a:t>
            </a:r>
          </a:p>
        </p:txBody>
      </p:sp>
    </p:spTree>
    <p:extLst>
      <p:ext uri="{BB962C8B-B14F-4D97-AF65-F5344CB8AC3E}">
        <p14:creationId xmlns:p14="http://schemas.microsoft.com/office/powerpoint/2010/main" val="3971687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185948"/>
            <a:ext cx="10515600" cy="1325563"/>
          </a:xfrm>
        </p:spPr>
        <p:txBody>
          <a:bodyPr/>
          <a:lstStyle/>
          <a:p>
            <a:pPr algn="ctr" eaLnBrk="1" hangingPunct="1">
              <a:defRPr/>
            </a:pPr>
            <a:r>
              <a:rPr lang="en-US" b="1" dirty="0">
                <a:latin typeface="Arial" charset="0"/>
                <a:cs typeface="Arial" charset="0"/>
              </a:rPr>
              <a:t>Training Requirements</a:t>
            </a:r>
          </a:p>
        </p:txBody>
      </p:sp>
      <p:sp>
        <p:nvSpPr>
          <p:cNvPr id="38915" name="Rectangle 3"/>
          <p:cNvSpPr>
            <a:spLocks noGrp="1" noChangeArrowheads="1"/>
          </p:cNvSpPr>
          <p:nvPr>
            <p:ph idx="1"/>
          </p:nvPr>
        </p:nvSpPr>
        <p:spPr>
          <a:xfrm>
            <a:off x="513522" y="1438498"/>
            <a:ext cx="10840278" cy="4723075"/>
          </a:xfrm>
        </p:spPr>
        <p:txBody>
          <a:bodyPr>
            <a:normAutofit/>
          </a:bodyPr>
          <a:lstStyle/>
          <a:p>
            <a:pPr marL="0" indent="0">
              <a:spcBef>
                <a:spcPts val="0"/>
              </a:spcBef>
              <a:spcAft>
                <a:spcPts val="1200"/>
              </a:spcAft>
              <a:buNone/>
              <a:tabLst>
                <a:tab pos="1146175" algn="l"/>
              </a:tabLst>
              <a:defRPr/>
            </a:pPr>
            <a:r>
              <a:rPr lang="en-US" sz="2400" dirty="0">
                <a:solidFill>
                  <a:schemeClr val="accent1">
                    <a:lumMod val="50000"/>
                  </a:schemeClr>
                </a:solidFill>
                <a:latin typeface="Arial" charset="0"/>
                <a:cs typeface="Arial" charset="0"/>
              </a:rPr>
              <a:t>Refresher training is conducted to ensure the operator has the knowledge and skills needed to safely operate the powered industrial truck. </a:t>
            </a:r>
          </a:p>
          <a:p>
            <a:pPr marL="0" indent="0">
              <a:spcBef>
                <a:spcPts val="0"/>
              </a:spcBef>
              <a:spcAft>
                <a:spcPts val="1200"/>
              </a:spcAft>
              <a:buNone/>
              <a:tabLst>
                <a:tab pos="1146175" algn="l"/>
              </a:tabLst>
              <a:defRPr/>
            </a:pPr>
            <a:r>
              <a:rPr lang="en-US" sz="2400" u="sng" dirty="0">
                <a:solidFill>
                  <a:schemeClr val="accent1">
                    <a:lumMod val="50000"/>
                  </a:schemeClr>
                </a:solidFill>
                <a:latin typeface="Arial" charset="0"/>
                <a:cs typeface="Arial" charset="0"/>
              </a:rPr>
              <a:t>Refresher training is to be provided when: </a:t>
            </a:r>
          </a:p>
          <a:p>
            <a:pPr marL="341313" indent="-227013">
              <a:spcBef>
                <a:spcPts val="0"/>
              </a:spcBef>
              <a:spcAft>
                <a:spcPts val="1200"/>
              </a:spcAft>
              <a:tabLst>
                <a:tab pos="1146175" algn="l"/>
              </a:tabLst>
              <a:defRPr/>
            </a:pPr>
            <a:r>
              <a:rPr lang="en-US" sz="2400" dirty="0">
                <a:solidFill>
                  <a:schemeClr val="accent1">
                    <a:lumMod val="50000"/>
                  </a:schemeClr>
                </a:solidFill>
                <a:latin typeface="Arial" charset="0"/>
                <a:cs typeface="Arial" charset="0"/>
              </a:rPr>
              <a:t>Observed unsafe operation of vehicle</a:t>
            </a:r>
          </a:p>
          <a:p>
            <a:pPr marL="341313" indent="-227013">
              <a:spcBef>
                <a:spcPts val="0"/>
              </a:spcBef>
              <a:spcAft>
                <a:spcPts val="1200"/>
              </a:spcAft>
              <a:tabLst>
                <a:tab pos="1146175" algn="l"/>
              </a:tabLst>
              <a:defRPr/>
            </a:pPr>
            <a:r>
              <a:rPr lang="en-US" sz="2400" dirty="0">
                <a:solidFill>
                  <a:schemeClr val="accent1">
                    <a:lumMod val="50000"/>
                  </a:schemeClr>
                </a:solidFill>
                <a:latin typeface="Arial" charset="0"/>
                <a:cs typeface="Arial" charset="0"/>
              </a:rPr>
              <a:t>Driver involved in an accident or incident</a:t>
            </a:r>
          </a:p>
          <a:p>
            <a:pPr marL="341313" indent="-227013">
              <a:spcBef>
                <a:spcPts val="0"/>
              </a:spcBef>
              <a:spcAft>
                <a:spcPts val="1200"/>
              </a:spcAft>
              <a:tabLst>
                <a:tab pos="1146175" algn="l"/>
              </a:tabLst>
              <a:defRPr/>
            </a:pPr>
            <a:r>
              <a:rPr lang="en-US" sz="2400" dirty="0">
                <a:solidFill>
                  <a:schemeClr val="accent1">
                    <a:lumMod val="50000"/>
                  </a:schemeClr>
                </a:solidFill>
                <a:latin typeface="Arial" charset="0"/>
                <a:cs typeface="Arial" charset="0"/>
              </a:rPr>
              <a:t>A driver evaluation indicates a need for retraining</a:t>
            </a:r>
          </a:p>
          <a:p>
            <a:pPr marL="341313" indent="-227013">
              <a:spcBef>
                <a:spcPts val="0"/>
              </a:spcBef>
              <a:spcAft>
                <a:spcPts val="1200"/>
              </a:spcAft>
              <a:tabLst>
                <a:tab pos="1146175" algn="l"/>
              </a:tabLst>
              <a:defRPr/>
            </a:pPr>
            <a:r>
              <a:rPr lang="en-US" sz="2400" dirty="0">
                <a:solidFill>
                  <a:schemeClr val="accent1">
                    <a:lumMod val="50000"/>
                  </a:schemeClr>
                </a:solidFill>
                <a:latin typeface="Arial" charset="0"/>
                <a:cs typeface="Arial" charset="0"/>
              </a:rPr>
              <a:t>The driver is assigned a different type of truck. </a:t>
            </a:r>
          </a:p>
          <a:p>
            <a:pPr marL="341313" indent="-227013">
              <a:spcBef>
                <a:spcPts val="0"/>
              </a:spcBef>
              <a:spcAft>
                <a:spcPts val="1200"/>
              </a:spcAft>
              <a:tabLst>
                <a:tab pos="1146175" algn="l"/>
              </a:tabLst>
              <a:defRPr/>
            </a:pPr>
            <a:r>
              <a:rPr lang="en-US" sz="2400" dirty="0">
                <a:solidFill>
                  <a:schemeClr val="accent1">
                    <a:lumMod val="50000"/>
                  </a:schemeClr>
                </a:solidFill>
                <a:latin typeface="Arial" charset="0"/>
                <a:cs typeface="Arial" charset="0"/>
              </a:rPr>
              <a:t>A condition in the workplace changes that could affect safe operation of the truck. </a:t>
            </a:r>
          </a:p>
        </p:txBody>
      </p:sp>
      <p:sp>
        <p:nvSpPr>
          <p:cNvPr id="2" name="Rectangle 1"/>
          <p:cNvSpPr/>
          <p:nvPr/>
        </p:nvSpPr>
        <p:spPr>
          <a:xfrm>
            <a:off x="1921565" y="5730686"/>
            <a:ext cx="7620000" cy="430887"/>
          </a:xfrm>
          <a:prstGeom prst="rect">
            <a:avLst/>
          </a:prstGeom>
        </p:spPr>
        <p:txBody>
          <a:bodyPr wrap="square">
            <a:spAutoFit/>
          </a:bodyPr>
          <a:lstStyle/>
          <a:p>
            <a:pPr algn="ctr">
              <a:spcAft>
                <a:spcPts val="1200"/>
              </a:spcAft>
              <a:buClr>
                <a:schemeClr val="accent2"/>
              </a:buClr>
              <a:tabLst>
                <a:tab pos="1146175" algn="l"/>
              </a:tabLst>
              <a:defRPr/>
            </a:pPr>
            <a:r>
              <a:rPr lang="en-US" sz="2200" b="1" dirty="0">
                <a:solidFill>
                  <a:schemeClr val="tx2">
                    <a:lumMod val="75000"/>
                  </a:schemeClr>
                </a:solidFill>
                <a:latin typeface="Arial" charset="0"/>
                <a:cs typeface="Arial" charset="0"/>
              </a:rPr>
              <a:t>Performance evaluated at least once every three years</a:t>
            </a:r>
          </a:p>
        </p:txBody>
      </p:sp>
      <p:sp>
        <p:nvSpPr>
          <p:cNvPr id="3" name="TextBox 2"/>
          <p:cNvSpPr txBox="1"/>
          <p:nvPr/>
        </p:nvSpPr>
        <p:spPr>
          <a:xfrm>
            <a:off x="13536360" y="2885103"/>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48060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572D9A-B1A3-8A7E-310D-A5A7FFF2513B}"/>
              </a:ext>
            </a:extLst>
          </p:cNvPr>
          <p:cNvSpPr/>
          <p:nvPr/>
        </p:nvSpPr>
        <p:spPr>
          <a:xfrm>
            <a:off x="2166474" y="2370987"/>
            <a:ext cx="8117479" cy="3108543"/>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Lock, Tag and Try</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(Lock out/Tag-out)</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955F50C6-DA9E-ED03-597C-7E4947B0680B}"/>
              </a:ext>
            </a:extLst>
          </p:cNvPr>
          <p:cNvSpPr txBox="1"/>
          <p:nvPr/>
        </p:nvSpPr>
        <p:spPr>
          <a:xfrm>
            <a:off x="4192434" y="5064031"/>
            <a:ext cx="3807132" cy="830997"/>
          </a:xfrm>
          <a:prstGeom prst="rect">
            <a:avLst/>
          </a:prstGeom>
          <a:noFill/>
        </p:spPr>
        <p:txBody>
          <a:bodyPr wrap="none" rtlCol="0">
            <a:spAutoFit/>
          </a:bodyPr>
          <a:lstStyle/>
          <a:p>
            <a:pPr algn="ctr"/>
            <a:r>
              <a:rPr lang="en-US" sz="2400" b="1" dirty="0"/>
              <a:t>OSHA 29 CFR 1910.147</a:t>
            </a:r>
          </a:p>
          <a:p>
            <a:pPr algn="ctr"/>
            <a:r>
              <a:rPr lang="en-US" sz="2400" b="1" dirty="0"/>
              <a:t>Control of Hazardous Energy</a:t>
            </a:r>
          </a:p>
        </p:txBody>
      </p:sp>
    </p:spTree>
    <p:extLst>
      <p:ext uri="{BB962C8B-B14F-4D97-AF65-F5344CB8AC3E}">
        <p14:creationId xmlns:p14="http://schemas.microsoft.com/office/powerpoint/2010/main" val="3080305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821635" y="183871"/>
            <a:ext cx="5867400" cy="1104900"/>
          </a:xfrm>
          <a:noFill/>
        </p:spPr>
        <p:txBody>
          <a:bodyPr/>
          <a:lstStyle/>
          <a:p>
            <a:r>
              <a:rPr lang="en-US" altLang="en-US" b="1" dirty="0">
                <a:latin typeface="Arial" panose="020B0604020202020204" pitchFamily="34" charset="0"/>
              </a:rPr>
              <a:t>Definitions . . .</a:t>
            </a:r>
          </a:p>
        </p:txBody>
      </p:sp>
      <p:sp>
        <p:nvSpPr>
          <p:cNvPr id="553987" name="Rectangle 3"/>
          <p:cNvSpPr>
            <a:spLocks noGrp="1" noChangeArrowheads="1"/>
          </p:cNvSpPr>
          <p:nvPr>
            <p:ph type="body" idx="1"/>
          </p:nvPr>
        </p:nvSpPr>
        <p:spPr>
          <a:xfrm>
            <a:off x="865401" y="1570037"/>
            <a:ext cx="10752746" cy="3352800"/>
          </a:xfrm>
          <a:noFill/>
        </p:spPr>
        <p:txBody>
          <a:bodyPr/>
          <a:lstStyle/>
          <a:p>
            <a:pPr marL="0" indent="0">
              <a:lnSpc>
                <a:spcPct val="100000"/>
              </a:lnSpc>
              <a:buNone/>
            </a:pPr>
            <a:r>
              <a:rPr lang="en-US" altLang="en-US" sz="3200" b="1" dirty="0"/>
              <a:t>Energy Source </a:t>
            </a:r>
            <a:r>
              <a:rPr lang="en-US" altLang="en-US" sz="3200" dirty="0"/>
              <a:t>- any source of electrical, mechanical, hydraulic, pneumatic, chemical, thermal, gas, water, steam, air or gravity.											</a:t>
            </a:r>
          </a:p>
        </p:txBody>
      </p:sp>
      <p:pic>
        <p:nvPicPr>
          <p:cNvPr id="553988" name="Picture 1" descr="The Way It Works: Wind Energy | Clean Energy Resource Team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1861" y="3246437"/>
            <a:ext cx="6559826"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442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2667000"/>
            <a:ext cx="3651250" cy="383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6035" name="Rectangle 3"/>
          <p:cNvSpPr>
            <a:spLocks noGrp="1" noChangeArrowheads="1"/>
          </p:cNvSpPr>
          <p:nvPr>
            <p:ph type="body" idx="1"/>
          </p:nvPr>
        </p:nvSpPr>
        <p:spPr>
          <a:xfrm>
            <a:off x="738809" y="1166191"/>
            <a:ext cx="10303565" cy="1040296"/>
          </a:xfrm>
          <a:noFill/>
        </p:spPr>
        <p:txBody>
          <a:bodyPr/>
          <a:lstStyle/>
          <a:p>
            <a:pPr marL="0" indent="0">
              <a:buNone/>
            </a:pPr>
            <a:r>
              <a:rPr lang="en-US" altLang="en-US" sz="3200" b="1" dirty="0"/>
              <a:t>Energized</a:t>
            </a:r>
            <a:r>
              <a:rPr lang="en-US" altLang="en-US" sz="3200" dirty="0">
                <a:solidFill>
                  <a:schemeClr val="accent1"/>
                </a:solidFill>
              </a:rPr>
              <a:t> </a:t>
            </a:r>
            <a:r>
              <a:rPr lang="en-US" altLang="en-US" sz="3200" dirty="0"/>
              <a:t>- when the equipment is still connected to any energy source or contains residual pressure or stored energy.</a:t>
            </a:r>
          </a:p>
        </p:txBody>
      </p:sp>
    </p:spTree>
    <p:extLst>
      <p:ext uri="{BB962C8B-B14F-4D97-AF65-F5344CB8AC3E}">
        <p14:creationId xmlns:p14="http://schemas.microsoft.com/office/powerpoint/2010/main" val="1836178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body" idx="1"/>
          </p:nvPr>
        </p:nvSpPr>
        <p:spPr>
          <a:xfrm>
            <a:off x="1730375" y="1261959"/>
            <a:ext cx="6230867" cy="1828800"/>
          </a:xfrm>
          <a:noFill/>
        </p:spPr>
        <p:txBody>
          <a:bodyPr/>
          <a:lstStyle/>
          <a:p>
            <a:pPr marL="0" indent="0">
              <a:spcBef>
                <a:spcPct val="65000"/>
              </a:spcBef>
              <a:buNone/>
            </a:pPr>
            <a:r>
              <a:rPr lang="en-US" altLang="en-US" b="1" dirty="0">
                <a:solidFill>
                  <a:srgbClr val="002060"/>
                </a:solidFill>
                <a:latin typeface="Arial" panose="020B0604020202020204" pitchFamily="34" charset="0"/>
                <a:cs typeface="Arial" panose="020B0604020202020204" pitchFamily="34" charset="0"/>
              </a:rPr>
              <a:t>Lockout</a:t>
            </a:r>
            <a:r>
              <a:rPr lang="en-US" altLang="en-US" dirty="0">
                <a:solidFill>
                  <a:srgbClr val="002060"/>
                </a:solidFill>
              </a:rPr>
              <a:t> </a:t>
            </a:r>
            <a:r>
              <a:rPr lang="en-US" altLang="en-US" dirty="0"/>
              <a:t>- </a:t>
            </a:r>
            <a:r>
              <a:rPr lang="en-US" altLang="en-US" b="1" dirty="0">
                <a:solidFill>
                  <a:schemeClr val="hlink"/>
                </a:solidFill>
                <a:latin typeface="Arial" panose="020B0604020202020204" pitchFamily="34" charset="0"/>
                <a:cs typeface="Arial" panose="020B0604020202020204" pitchFamily="34" charset="0"/>
              </a:rPr>
              <a:t>isolating</a:t>
            </a:r>
            <a:r>
              <a:rPr lang="en-US" altLang="en-US" dirty="0">
                <a:latin typeface="Arial" panose="020B0604020202020204" pitchFamily="34" charset="0"/>
                <a:cs typeface="Arial" panose="020B0604020202020204" pitchFamily="34" charset="0"/>
              </a:rPr>
              <a:t> an energy source &amp; </a:t>
            </a:r>
            <a:r>
              <a:rPr lang="en-US" altLang="en-US" b="1" u="sng" dirty="0">
                <a:solidFill>
                  <a:schemeClr val="hlink"/>
                </a:solidFill>
                <a:latin typeface="Arial" panose="020B0604020202020204" pitchFamily="34" charset="0"/>
                <a:cs typeface="Arial" panose="020B0604020202020204" pitchFamily="34" charset="0"/>
              </a:rPr>
              <a:t>locking</a:t>
            </a:r>
            <a:r>
              <a:rPr lang="en-US" altLang="en-US" dirty="0">
                <a:latin typeface="Arial" panose="020B0604020202020204" pitchFamily="34" charset="0"/>
                <a:cs typeface="Arial" panose="020B0604020202020204" pitchFamily="34" charset="0"/>
              </a:rPr>
              <a:t> the isolating device in the “off” or “safe” position.</a:t>
            </a:r>
          </a:p>
        </p:txBody>
      </p:sp>
      <p:graphicFrame>
        <p:nvGraphicFramePr>
          <p:cNvPr id="557059" name="Object 4"/>
          <p:cNvGraphicFramePr>
            <a:graphicFrameLocks/>
          </p:cNvGraphicFramePr>
          <p:nvPr>
            <p:extLst>
              <p:ext uri="{D42A27DB-BD31-4B8C-83A1-F6EECF244321}">
                <p14:modId xmlns:p14="http://schemas.microsoft.com/office/powerpoint/2010/main" val="2790886952"/>
              </p:ext>
            </p:extLst>
          </p:nvPr>
        </p:nvGraphicFramePr>
        <p:xfrm>
          <a:off x="8349768" y="1380314"/>
          <a:ext cx="2268537" cy="1266825"/>
        </p:xfrm>
        <a:graphic>
          <a:graphicData uri="http://schemas.openxmlformats.org/presentationml/2006/ole">
            <mc:AlternateContent xmlns:mc="http://schemas.openxmlformats.org/markup-compatibility/2006">
              <mc:Choice xmlns:v="urn:schemas-microsoft-com:vml" Requires="v">
                <p:oleObj name="Clip" r:id="rId2" imgW="2286000" imgH="1276985" progId="MS_ClipArt_Gallery.2">
                  <p:embed/>
                </p:oleObj>
              </mc:Choice>
              <mc:Fallback>
                <p:oleObj name="Clip" r:id="rId2" imgW="2286000" imgH="1276985" progId="MS_ClipArt_Gallery.2">
                  <p:embed/>
                  <p:pic>
                    <p:nvPicPr>
                      <p:cNvPr id="557059" name="Objec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9768" y="1380314"/>
                        <a:ext cx="2268537"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7060" name="Rectangle 6"/>
          <p:cNvSpPr>
            <a:spLocks noChangeArrowheads="1"/>
          </p:cNvSpPr>
          <p:nvPr/>
        </p:nvSpPr>
        <p:spPr bwMode="auto">
          <a:xfrm>
            <a:off x="3581401" y="3549546"/>
            <a:ext cx="7584347" cy="86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eaLnBrk="0" fontAlgn="base" hangingPunct="0">
              <a:spcBef>
                <a:spcPct val="65000"/>
              </a:spcBef>
              <a:spcAft>
                <a:spcPct val="0"/>
              </a:spcAft>
              <a:buClrTx/>
              <a:buSzTx/>
              <a:buNone/>
            </a:pPr>
            <a:r>
              <a:rPr lang="en-US" altLang="en-US" dirty="0">
                <a:solidFill>
                  <a:srgbClr val="000099"/>
                </a:solidFill>
              </a:rPr>
              <a:t>Tagout</a:t>
            </a:r>
            <a:r>
              <a:rPr lang="en-US" altLang="en-US" dirty="0">
                <a:solidFill>
                  <a:srgbClr val="000000"/>
                </a:solidFill>
              </a:rPr>
              <a:t> - </a:t>
            </a:r>
            <a:r>
              <a:rPr lang="en-US" altLang="en-US" dirty="0">
                <a:solidFill>
                  <a:srgbClr val="FF0033"/>
                </a:solidFill>
              </a:rPr>
              <a:t>isolating</a:t>
            </a:r>
            <a:r>
              <a:rPr lang="en-US" altLang="en-US" dirty="0">
                <a:solidFill>
                  <a:srgbClr val="000000"/>
                </a:solidFill>
              </a:rPr>
              <a:t> an energy source </a:t>
            </a:r>
            <a:r>
              <a:rPr lang="en-US" altLang="en-US" i="1" dirty="0">
                <a:solidFill>
                  <a:srgbClr val="000000"/>
                </a:solidFill>
              </a:rPr>
              <a:t>and/or</a:t>
            </a:r>
            <a:r>
              <a:rPr lang="en-US" altLang="en-US" dirty="0">
                <a:solidFill>
                  <a:srgbClr val="000000"/>
                </a:solidFill>
              </a:rPr>
              <a:t> </a:t>
            </a:r>
            <a:r>
              <a:rPr lang="en-US" altLang="en-US" u="sng" dirty="0">
                <a:solidFill>
                  <a:srgbClr val="FF0033"/>
                </a:solidFill>
              </a:rPr>
              <a:t>communicating</a:t>
            </a:r>
            <a:r>
              <a:rPr lang="en-US" altLang="en-US" dirty="0">
                <a:solidFill>
                  <a:srgbClr val="000000"/>
                </a:solidFill>
              </a:rPr>
              <a:t> a condition </a:t>
            </a:r>
            <a:r>
              <a:rPr lang="en-US" altLang="en-US" i="1" dirty="0">
                <a:solidFill>
                  <a:srgbClr val="000000"/>
                </a:solidFill>
              </a:rPr>
              <a:t>or</a:t>
            </a:r>
            <a:r>
              <a:rPr lang="en-US" altLang="en-US" dirty="0">
                <a:solidFill>
                  <a:srgbClr val="000000"/>
                </a:solidFill>
              </a:rPr>
              <a:t> situation.</a:t>
            </a:r>
          </a:p>
        </p:txBody>
      </p:sp>
      <p:sp>
        <p:nvSpPr>
          <p:cNvPr id="557061" name="Rectangle 7"/>
          <p:cNvSpPr>
            <a:spLocks noChangeArrowheads="1"/>
          </p:cNvSpPr>
          <p:nvPr/>
        </p:nvSpPr>
        <p:spPr bwMode="auto">
          <a:xfrm>
            <a:off x="1730375" y="5245014"/>
            <a:ext cx="8616260"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eaLnBrk="0" fontAlgn="base" hangingPunct="0">
              <a:lnSpc>
                <a:spcPct val="100000"/>
              </a:lnSpc>
              <a:spcBef>
                <a:spcPct val="50000"/>
              </a:spcBef>
              <a:spcAft>
                <a:spcPct val="0"/>
              </a:spcAft>
              <a:buClrTx/>
              <a:buSzTx/>
              <a:buNone/>
            </a:pPr>
            <a:r>
              <a:rPr lang="en-US" altLang="en-US" dirty="0">
                <a:solidFill>
                  <a:srgbClr val="000099"/>
                </a:solidFill>
              </a:rPr>
              <a:t>Try</a:t>
            </a:r>
            <a:r>
              <a:rPr lang="en-US" altLang="en-US" dirty="0">
                <a:solidFill>
                  <a:srgbClr val="000000"/>
                </a:solidFill>
              </a:rPr>
              <a:t> - </a:t>
            </a:r>
            <a:r>
              <a:rPr lang="en-US" altLang="en-US" dirty="0">
                <a:solidFill>
                  <a:srgbClr val="FF0033"/>
                </a:solidFill>
              </a:rPr>
              <a:t>testing</a:t>
            </a:r>
            <a:r>
              <a:rPr lang="en-US" altLang="en-US" dirty="0">
                <a:solidFill>
                  <a:srgbClr val="000000"/>
                </a:solidFill>
              </a:rPr>
              <a:t> the energy state and administrative controls to ensure zero energy state.</a:t>
            </a:r>
          </a:p>
        </p:txBody>
      </p:sp>
      <p:pic>
        <p:nvPicPr>
          <p:cNvPr id="557062" name="Picture 6" descr="C:\Users\jkueller\AppData\Local\Microsoft\Windows\Temporary Internet Files\Content.IE5\076OC36J\iStock_000000451877XSmal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6" y="2938464"/>
            <a:ext cx="18510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03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body" idx="1"/>
          </p:nvPr>
        </p:nvSpPr>
        <p:spPr>
          <a:xfrm>
            <a:off x="849795" y="457200"/>
            <a:ext cx="8229600" cy="1729409"/>
          </a:xfrm>
          <a:noFill/>
        </p:spPr>
        <p:txBody>
          <a:bodyPr>
            <a:normAutofit/>
          </a:bodyPr>
          <a:lstStyle/>
          <a:p>
            <a:r>
              <a:rPr lang="en-US" altLang="en-US" b="1" dirty="0">
                <a:solidFill>
                  <a:srgbClr val="002060"/>
                </a:solidFill>
              </a:rPr>
              <a:t>Authorized employee </a:t>
            </a:r>
            <a:r>
              <a:rPr lang="en-US" altLang="en-US" dirty="0"/>
              <a:t>-  an individual who uses the Lock, Tag &amp; Try procedure on a machine or piece of equipment that is to be serviced or maintained. </a:t>
            </a:r>
          </a:p>
        </p:txBody>
      </p:sp>
      <p:sp>
        <p:nvSpPr>
          <p:cNvPr id="564226" name="Rectangle 2"/>
          <p:cNvSpPr txBox="1">
            <a:spLocks noChangeArrowheads="1"/>
          </p:cNvSpPr>
          <p:nvPr/>
        </p:nvSpPr>
        <p:spPr>
          <a:xfrm>
            <a:off x="849795" y="2186609"/>
            <a:ext cx="10492409" cy="472440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solidFill>
                  <a:srgbClr val="002060"/>
                </a:solidFill>
              </a:rPr>
              <a:t>Affected employee </a:t>
            </a:r>
            <a:r>
              <a:rPr lang="en-US" altLang="en-US" dirty="0"/>
              <a:t>-  an individual whose job requires him/her to operate or use a machine or piece of equipment on which servicing, or maintenance is being performed under the Lock, Tag &amp; Try procedure. </a:t>
            </a:r>
          </a:p>
          <a:p>
            <a:pPr marL="0" indent="0">
              <a:buNone/>
            </a:pPr>
            <a:endParaRPr lang="en-US" altLang="en-US" dirty="0"/>
          </a:p>
          <a:p>
            <a:pPr>
              <a:buFont typeface="Monotype Sorts" pitchFamily="2" charset="2"/>
              <a:buNone/>
            </a:pPr>
            <a:r>
              <a:rPr lang="en-US" altLang="en-US" dirty="0"/>
              <a:t>	This also pertains to any employee whose job requires him/her to work in an area where servicing or maintenance is being performed.</a:t>
            </a:r>
          </a:p>
        </p:txBody>
      </p:sp>
    </p:spTree>
    <p:extLst>
      <p:ext uri="{BB962C8B-B14F-4D97-AF65-F5344CB8AC3E}">
        <p14:creationId xmlns:p14="http://schemas.microsoft.com/office/powerpoint/2010/main" val="1881988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5936C-E401-8C6F-39A2-6EF37BD650FA}"/>
              </a:ext>
            </a:extLst>
          </p:cNvPr>
          <p:cNvSpPr txBox="1"/>
          <p:nvPr/>
        </p:nvSpPr>
        <p:spPr>
          <a:xfrm>
            <a:off x="603387" y="1919404"/>
            <a:ext cx="10826613" cy="2062103"/>
          </a:xfrm>
          <a:prstGeom prst="rect">
            <a:avLst/>
          </a:prstGeom>
          <a:noFill/>
        </p:spPr>
        <p:txBody>
          <a:bodyPr wrap="square">
            <a:spAutoFit/>
          </a:bodyPr>
          <a:lstStyle/>
          <a:p>
            <a:pPr marL="0" indent="0">
              <a:buNone/>
            </a:pPr>
            <a:r>
              <a:rPr lang="en-US" altLang="en-US" sz="3200" dirty="0"/>
              <a:t>An </a:t>
            </a:r>
            <a:r>
              <a:rPr lang="en-US" altLang="en-US" sz="3200" b="1" dirty="0">
                <a:solidFill>
                  <a:schemeClr val="accent1"/>
                </a:solidFill>
              </a:rPr>
              <a:t>authorized</a:t>
            </a:r>
            <a:r>
              <a:rPr lang="en-US" altLang="en-US" sz="3200" dirty="0"/>
              <a:t> employee and an </a:t>
            </a:r>
            <a:r>
              <a:rPr lang="en-US" altLang="en-US" sz="3200" b="1" dirty="0">
                <a:solidFill>
                  <a:schemeClr val="accent1"/>
                </a:solidFill>
              </a:rPr>
              <a:t>affected</a:t>
            </a:r>
            <a:r>
              <a:rPr lang="en-US" altLang="en-US" sz="3200" b="1" dirty="0"/>
              <a:t> </a:t>
            </a:r>
            <a:r>
              <a:rPr lang="en-US" altLang="en-US" sz="3200" dirty="0"/>
              <a:t>employee may be the same person when the affected employee’s duties also include performing maintenance or service on a machine or equipment that requires use of the Lock, Tag &amp; Try procedure.</a:t>
            </a:r>
          </a:p>
        </p:txBody>
      </p:sp>
    </p:spTree>
    <p:extLst>
      <p:ext uri="{BB962C8B-B14F-4D97-AF65-F5344CB8AC3E}">
        <p14:creationId xmlns:p14="http://schemas.microsoft.com/office/powerpoint/2010/main" val="224204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a:noFill/>
        </p:spPr>
        <p:txBody>
          <a:bodyPr/>
          <a:lstStyle/>
          <a:p>
            <a:r>
              <a:rPr lang="en-US" altLang="en-US">
                <a:latin typeface="Arial" panose="020B0604020202020204" pitchFamily="34" charset="0"/>
              </a:rPr>
              <a:t>Hardware</a:t>
            </a:r>
          </a:p>
        </p:txBody>
      </p:sp>
      <p:sp>
        <p:nvSpPr>
          <p:cNvPr id="576515" name="Rectangle 3"/>
          <p:cNvSpPr>
            <a:spLocks noGrp="1" noChangeArrowheads="1"/>
          </p:cNvSpPr>
          <p:nvPr>
            <p:ph type="body" idx="1"/>
          </p:nvPr>
        </p:nvSpPr>
        <p:spPr>
          <a:xfrm>
            <a:off x="777875" y="1371600"/>
            <a:ext cx="7727950" cy="4114800"/>
          </a:xfrm>
          <a:noFill/>
        </p:spPr>
        <p:txBody>
          <a:bodyPr/>
          <a:lstStyle/>
          <a:p>
            <a:pPr>
              <a:buFont typeface="Monotype Sorts" pitchFamily="2" charset="2"/>
              <a:buChar char="r"/>
            </a:pPr>
            <a:r>
              <a:rPr lang="en-US" altLang="en-US" sz="3200" dirty="0"/>
              <a:t>Locks</a:t>
            </a:r>
          </a:p>
          <a:p>
            <a:pPr>
              <a:buFont typeface="Monotype Sorts" pitchFamily="2" charset="2"/>
              <a:buChar char="r"/>
            </a:pPr>
            <a:r>
              <a:rPr lang="en-US" altLang="en-US" sz="3200" dirty="0"/>
              <a:t>Tags</a:t>
            </a:r>
          </a:p>
          <a:p>
            <a:pPr>
              <a:buFont typeface="Monotype Sorts" pitchFamily="2" charset="2"/>
              <a:buChar char="r"/>
            </a:pPr>
            <a:r>
              <a:rPr lang="en-US" altLang="en-US" sz="3200" dirty="0"/>
              <a:t>Plastic Ties</a:t>
            </a:r>
          </a:p>
          <a:p>
            <a:pPr>
              <a:buFont typeface="Monotype Sorts" pitchFamily="2" charset="2"/>
              <a:buChar char="r"/>
            </a:pPr>
            <a:r>
              <a:rPr lang="en-US" altLang="en-US" sz="3200" dirty="0"/>
              <a:t>Hasps</a:t>
            </a:r>
          </a:p>
          <a:p>
            <a:pPr>
              <a:buFont typeface="Monotype Sorts" pitchFamily="2" charset="2"/>
              <a:buChar char="r"/>
            </a:pPr>
            <a:r>
              <a:rPr lang="en-US" altLang="en-US" sz="3200" dirty="0"/>
              <a:t>Lockout Valves</a:t>
            </a:r>
          </a:p>
          <a:p>
            <a:pPr>
              <a:buFont typeface="Monotype Sorts" pitchFamily="2" charset="2"/>
              <a:buChar char="r"/>
            </a:pPr>
            <a:r>
              <a:rPr lang="en-US" altLang="en-US" sz="3200" dirty="0"/>
              <a:t>Circuit Breakers</a:t>
            </a:r>
          </a:p>
        </p:txBody>
      </p:sp>
      <p:sp>
        <p:nvSpPr>
          <p:cNvPr id="3" name="TextBox 2">
            <a:extLst>
              <a:ext uri="{FF2B5EF4-FFF2-40B4-BE49-F238E27FC236}">
                <a16:creationId xmlns:a16="http://schemas.microsoft.com/office/drawing/2014/main" id="{780FF442-DA97-B130-01C6-D811E7A08620}"/>
              </a:ext>
            </a:extLst>
          </p:cNvPr>
          <p:cNvSpPr txBox="1"/>
          <p:nvPr/>
        </p:nvSpPr>
        <p:spPr>
          <a:xfrm>
            <a:off x="6373088" y="5630319"/>
            <a:ext cx="4992264" cy="400110"/>
          </a:xfrm>
          <a:prstGeom prst="rect">
            <a:avLst/>
          </a:prstGeom>
          <a:noFill/>
        </p:spPr>
        <p:txBody>
          <a:bodyPr wrap="square" rtlCol="0">
            <a:spAutoFit/>
          </a:bodyPr>
          <a:lstStyle/>
          <a:p>
            <a:pPr algn="ctr"/>
            <a:r>
              <a:rPr lang="en-US" sz="2000" b="1" dirty="0"/>
              <a:t>Lockout, Tag-out stations</a:t>
            </a:r>
          </a:p>
        </p:txBody>
      </p:sp>
      <p:pic>
        <p:nvPicPr>
          <p:cNvPr id="1026" name="Picture 2">
            <a:extLst>
              <a:ext uri="{FF2B5EF4-FFF2-40B4-BE49-F238E27FC236}">
                <a16:creationId xmlns:a16="http://schemas.microsoft.com/office/drawing/2014/main" id="{FF142C61-8BA7-4F3F-CD54-D294D425F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946" y="787814"/>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87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6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81590" y="3881733"/>
            <a:ext cx="646331" cy="923330"/>
          </a:xfrm>
          <a:prstGeom prst="rect">
            <a:avLst/>
          </a:prstGeom>
          <a:solidFill>
            <a:srgbClr val="C00000"/>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X</a:t>
            </a:r>
          </a:p>
        </p:txBody>
      </p:sp>
      <p:sp>
        <p:nvSpPr>
          <p:cNvPr id="3" name="TextBox 2"/>
          <p:cNvSpPr txBox="1"/>
          <p:nvPr/>
        </p:nvSpPr>
        <p:spPr>
          <a:xfrm>
            <a:off x="349139" y="5347854"/>
            <a:ext cx="4505272" cy="830997"/>
          </a:xfrm>
          <a:prstGeom prst="rect">
            <a:avLst/>
          </a:prstGeom>
          <a:noFill/>
        </p:spPr>
        <p:txBody>
          <a:bodyPr wrap="none" rtlCol="0">
            <a:spAutoFit/>
          </a:bodyPr>
          <a:lstStyle/>
          <a:p>
            <a:pPr algn="ctr"/>
            <a:r>
              <a:rPr lang="en-US" sz="2400" b="1" dirty="0">
                <a:solidFill>
                  <a:srgbClr val="FFFF00"/>
                </a:solidFill>
              </a:rPr>
              <a:t>Wire cable NOT approved for </a:t>
            </a:r>
          </a:p>
          <a:p>
            <a:pPr algn="ctr"/>
            <a:r>
              <a:rPr lang="en-US" sz="2400" b="1" dirty="0">
                <a:solidFill>
                  <a:srgbClr val="FFFF00"/>
                </a:solidFill>
              </a:rPr>
              <a:t>Lock out purposes!</a:t>
            </a:r>
          </a:p>
        </p:txBody>
      </p:sp>
    </p:spTree>
    <p:extLst>
      <p:ext uri="{BB962C8B-B14F-4D97-AF65-F5344CB8AC3E}">
        <p14:creationId xmlns:p14="http://schemas.microsoft.com/office/powerpoint/2010/main" val="2313514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noFill/>
        </p:spPr>
        <p:txBody>
          <a:bodyPr/>
          <a:lstStyle/>
          <a:p>
            <a:pPr algn="ctr"/>
            <a:r>
              <a:rPr lang="en-US" altLang="en-US" b="1" dirty="0">
                <a:latin typeface="Arial" panose="020B0604020202020204" pitchFamily="34" charset="0"/>
              </a:rPr>
              <a:t>Locks</a:t>
            </a:r>
          </a:p>
        </p:txBody>
      </p:sp>
      <p:sp>
        <p:nvSpPr>
          <p:cNvPr id="581635" name="Rectangle 3"/>
          <p:cNvSpPr>
            <a:spLocks noGrp="1" noChangeArrowheads="1"/>
          </p:cNvSpPr>
          <p:nvPr>
            <p:ph type="body" idx="1"/>
          </p:nvPr>
        </p:nvSpPr>
        <p:spPr>
          <a:xfrm>
            <a:off x="1093303" y="1690688"/>
            <a:ext cx="9640957" cy="4267200"/>
          </a:xfrm>
          <a:noFill/>
        </p:spPr>
        <p:txBody>
          <a:bodyPr/>
          <a:lstStyle/>
          <a:p>
            <a:r>
              <a:rPr lang="en-US" altLang="en-US" dirty="0"/>
              <a:t>Differentiate LOTO devices (locks and tags) from similar devices used for other purposes.</a:t>
            </a:r>
          </a:p>
          <a:p>
            <a:r>
              <a:rPr lang="en-US" altLang="en-US" dirty="0"/>
              <a:t>Standardize LO devices (locks) by color, shape or size and TO devices (tags) by color, shape, format and print.</a:t>
            </a:r>
          </a:p>
          <a:p>
            <a:r>
              <a:rPr lang="en-US" altLang="en-US" dirty="0"/>
              <a:t>User must be identified on the devices.</a:t>
            </a:r>
          </a:p>
          <a:p>
            <a:r>
              <a:rPr lang="en-US" altLang="en-US" dirty="0"/>
              <a:t>“Do Not Operate” or “Do Not Energize” </a:t>
            </a:r>
          </a:p>
        </p:txBody>
      </p:sp>
      <p:sp>
        <p:nvSpPr>
          <p:cNvPr id="2" name="TextBox 1">
            <a:extLst>
              <a:ext uri="{FF2B5EF4-FFF2-40B4-BE49-F238E27FC236}">
                <a16:creationId xmlns:a16="http://schemas.microsoft.com/office/drawing/2014/main" id="{C4867115-AFFC-15F7-E42A-0588A116DDCE}"/>
              </a:ext>
            </a:extLst>
          </p:cNvPr>
          <p:cNvSpPr txBox="1"/>
          <p:nvPr/>
        </p:nvSpPr>
        <p:spPr>
          <a:xfrm>
            <a:off x="2308340" y="4813369"/>
            <a:ext cx="8048998" cy="707886"/>
          </a:xfrm>
          <a:prstGeom prst="rect">
            <a:avLst/>
          </a:prstGeom>
          <a:noFill/>
        </p:spPr>
        <p:txBody>
          <a:bodyPr wrap="none" rtlCol="0">
            <a:spAutoFit/>
          </a:bodyPr>
          <a:lstStyle/>
          <a:p>
            <a:r>
              <a:rPr lang="en-US" sz="4000" b="1" dirty="0"/>
              <a:t>One Person, One Lock, One Key</a:t>
            </a:r>
          </a:p>
        </p:txBody>
      </p:sp>
    </p:spTree>
    <p:extLst>
      <p:ext uri="{BB962C8B-B14F-4D97-AF65-F5344CB8AC3E}">
        <p14:creationId xmlns:p14="http://schemas.microsoft.com/office/powerpoint/2010/main" val="53557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2642" y="501134"/>
            <a:ext cx="4796698" cy="830997"/>
          </a:xfrm>
          <a:prstGeom prst="rect">
            <a:avLst/>
          </a:prstGeom>
        </p:spPr>
        <p:txBody>
          <a:bodyPr wrap="none">
            <a:spAutoFit/>
          </a:bodyPr>
          <a:lstStyle/>
          <a:p>
            <a:r>
              <a:rPr lang="en-US" sz="4800" b="1" dirty="0"/>
              <a:t>Thermoregulation</a:t>
            </a:r>
          </a:p>
        </p:txBody>
      </p:sp>
      <p:sp>
        <p:nvSpPr>
          <p:cNvPr id="3" name="TextBox 2"/>
          <p:cNvSpPr txBox="1"/>
          <p:nvPr/>
        </p:nvSpPr>
        <p:spPr>
          <a:xfrm>
            <a:off x="471054" y="1431637"/>
            <a:ext cx="10995831" cy="4585871"/>
          </a:xfrm>
          <a:prstGeom prst="rect">
            <a:avLst/>
          </a:prstGeom>
          <a:noFill/>
        </p:spPr>
        <p:txBody>
          <a:bodyPr wrap="none" rtlCol="0">
            <a:spAutoFit/>
          </a:bodyPr>
          <a:lstStyle/>
          <a:p>
            <a:r>
              <a:rPr lang="en-US" sz="2800" b="1" dirty="0"/>
              <a:t>Thermoregulation occurs four ways:</a:t>
            </a:r>
          </a:p>
          <a:p>
            <a:endParaRPr lang="en-US" sz="2800" b="1" dirty="0"/>
          </a:p>
          <a:p>
            <a:pPr marL="457200" indent="-457200">
              <a:buFont typeface="Wingdings" panose="05000000000000000000" pitchFamily="2" charset="2"/>
              <a:buChar char="Ø"/>
            </a:pPr>
            <a:r>
              <a:rPr lang="en-US" sz="2800" b="1" dirty="0"/>
              <a:t>Conduction – </a:t>
            </a:r>
            <a:r>
              <a:rPr lang="en-US" sz="2400" dirty="0"/>
              <a:t>transfers body heat to objects colder or warmer that your body</a:t>
            </a:r>
          </a:p>
          <a:p>
            <a:pPr marL="457200" indent="-457200">
              <a:buFont typeface="Wingdings" panose="05000000000000000000" pitchFamily="2" charset="2"/>
              <a:buChar char="Ø"/>
            </a:pPr>
            <a:r>
              <a:rPr lang="en-US" sz="2800" b="1" dirty="0"/>
              <a:t>Convection – </a:t>
            </a:r>
            <a:r>
              <a:rPr lang="en-US" sz="2400" dirty="0"/>
              <a:t>transfers body heat to air moving over your skin</a:t>
            </a:r>
          </a:p>
          <a:p>
            <a:pPr marL="457200" indent="-457200">
              <a:buFont typeface="Wingdings" panose="05000000000000000000" pitchFamily="2" charset="2"/>
              <a:buChar char="Ø"/>
            </a:pPr>
            <a:r>
              <a:rPr lang="en-US" sz="2800" b="1" dirty="0"/>
              <a:t>Radiation</a:t>
            </a:r>
            <a:r>
              <a:rPr lang="en-US" sz="2800" dirty="0"/>
              <a:t> – </a:t>
            </a:r>
            <a:r>
              <a:rPr lang="en-US" sz="2400" dirty="0"/>
              <a:t>transfer heat to or from objects not in direct contact with your body</a:t>
            </a:r>
          </a:p>
          <a:p>
            <a:pPr marL="457200" indent="-457200">
              <a:buFont typeface="Wingdings" panose="05000000000000000000" pitchFamily="2" charset="2"/>
              <a:buChar char="Ø"/>
            </a:pPr>
            <a:r>
              <a:rPr lang="en-US" sz="2800" b="1" dirty="0"/>
              <a:t>Evaporation –</a:t>
            </a:r>
            <a:r>
              <a:rPr lang="en-US" sz="2400" b="1" dirty="0"/>
              <a:t> </a:t>
            </a:r>
            <a:r>
              <a:rPr lang="en-US" sz="2400" dirty="0"/>
              <a:t>cools body heat by air or moisture exiting lungs or skin</a:t>
            </a:r>
          </a:p>
          <a:p>
            <a:pPr marL="457200" indent="-457200">
              <a:buFont typeface="Wingdings" panose="05000000000000000000" pitchFamily="2" charset="2"/>
              <a:buChar char="Ø"/>
            </a:pPr>
            <a:endParaRPr lang="en-US" sz="2400" b="1" dirty="0"/>
          </a:p>
          <a:p>
            <a:r>
              <a:rPr lang="en-US" sz="2400" dirty="0"/>
              <a:t>In </a:t>
            </a:r>
            <a:r>
              <a:rPr lang="en-US" sz="2400" b="1" dirty="0"/>
              <a:t>radiation</a:t>
            </a:r>
            <a:r>
              <a:rPr lang="en-US" sz="2400" dirty="0"/>
              <a:t>, </a:t>
            </a:r>
            <a:r>
              <a:rPr lang="en-US" sz="2400" b="1" dirty="0"/>
              <a:t>conduction</a:t>
            </a:r>
            <a:r>
              <a:rPr lang="en-US" sz="2400" dirty="0"/>
              <a:t> and </a:t>
            </a:r>
            <a:r>
              <a:rPr lang="en-US" sz="2400" b="1" dirty="0"/>
              <a:t>convection</a:t>
            </a:r>
            <a:r>
              <a:rPr lang="en-US" sz="2400" dirty="0"/>
              <a:t>, your blood vessels expand carrying internal </a:t>
            </a:r>
          </a:p>
          <a:p>
            <a:r>
              <a:rPr lang="en-US" sz="2400" dirty="0"/>
              <a:t>body heat to your skin for release to the air</a:t>
            </a:r>
            <a:r>
              <a:rPr lang="en-US" sz="2400" b="1" dirty="0"/>
              <a:t>.</a:t>
            </a:r>
          </a:p>
          <a:p>
            <a:endParaRPr lang="en-US" sz="2400" b="1" dirty="0"/>
          </a:p>
          <a:p>
            <a:r>
              <a:rPr lang="en-US" sz="2400" dirty="0"/>
              <a:t>In</a:t>
            </a:r>
            <a:r>
              <a:rPr lang="en-US" sz="2400" b="1" dirty="0"/>
              <a:t> evaporation, </a:t>
            </a:r>
            <a:r>
              <a:rPr lang="en-US" sz="2400" dirty="0"/>
              <a:t>perspiration cools on your skin releasing heat to the air</a:t>
            </a:r>
            <a:r>
              <a:rPr lang="en-US" sz="2400" b="1" dirty="0"/>
              <a:t>.</a:t>
            </a:r>
            <a:endParaRPr lang="en-US" sz="2800" b="1" dirty="0"/>
          </a:p>
        </p:txBody>
      </p:sp>
    </p:spTree>
    <p:extLst>
      <p:ext uri="{BB962C8B-B14F-4D97-AF65-F5344CB8AC3E}">
        <p14:creationId xmlns:p14="http://schemas.microsoft.com/office/powerpoint/2010/main" val="3750912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ar">
            <a:extLst>
              <a:ext uri="{FF2B5EF4-FFF2-40B4-BE49-F238E27FC236}">
                <a16:creationId xmlns:a16="http://schemas.microsoft.com/office/drawing/2014/main" id="{4A2E7738-0141-BFDB-EC4D-6FE464EBB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578" y="0"/>
            <a:ext cx="5884421" cy="3534886"/>
          </a:xfrm>
          <a:prstGeom prst="rect">
            <a:avLst/>
          </a:prstGeom>
        </p:spPr>
      </p:pic>
      <p:pic>
        <p:nvPicPr>
          <p:cNvPr id="7" name="Picture 6">
            <a:extLst>
              <a:ext uri="{FF2B5EF4-FFF2-40B4-BE49-F238E27FC236}">
                <a16:creationId xmlns:a16="http://schemas.microsoft.com/office/drawing/2014/main" id="{777C660D-544E-50EE-7690-EB814399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 y="3600450"/>
            <a:ext cx="5537200" cy="3249347"/>
          </a:xfrm>
          <a:prstGeom prst="rect">
            <a:avLst/>
          </a:prstGeom>
        </p:spPr>
      </p:pic>
      <p:pic>
        <p:nvPicPr>
          <p:cNvPr id="13" name="Picture 12" descr="A picture containing old, dirty, cluttered, several&#10;&#10;Description automatically generated">
            <a:extLst>
              <a:ext uri="{FF2B5EF4-FFF2-40B4-BE49-F238E27FC236}">
                <a16:creationId xmlns:a16="http://schemas.microsoft.com/office/drawing/2014/main" id="{225FE838-3259-7343-0E82-62AF6463A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726" y="3558540"/>
            <a:ext cx="6654800" cy="3249347"/>
          </a:xfrm>
          <a:prstGeom prst="rect">
            <a:avLst/>
          </a:prstGeom>
        </p:spPr>
      </p:pic>
      <p:sp>
        <p:nvSpPr>
          <p:cNvPr id="14" name="Arrow: Left 13">
            <a:extLst>
              <a:ext uri="{FF2B5EF4-FFF2-40B4-BE49-F238E27FC236}">
                <a16:creationId xmlns:a16="http://schemas.microsoft.com/office/drawing/2014/main" id="{8AFEC283-612C-D93C-D6FE-7CEB2589105B}"/>
              </a:ext>
            </a:extLst>
          </p:cNvPr>
          <p:cNvSpPr/>
          <p:nvPr/>
        </p:nvSpPr>
        <p:spPr bwMode="auto">
          <a:xfrm rot="19362411">
            <a:off x="9040092" y="497058"/>
            <a:ext cx="1021715" cy="571244"/>
          </a:xfrm>
          <a:prstGeom prst="leftArrow">
            <a:avLst/>
          </a:prstGeom>
          <a:solidFill>
            <a:schemeClr val="accent1"/>
          </a:solidFill>
          <a:ln w="127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ndParaRPr>
          </a:p>
        </p:txBody>
      </p:sp>
      <p:sp>
        <p:nvSpPr>
          <p:cNvPr id="15" name="TextBox 14">
            <a:extLst>
              <a:ext uri="{FF2B5EF4-FFF2-40B4-BE49-F238E27FC236}">
                <a16:creationId xmlns:a16="http://schemas.microsoft.com/office/drawing/2014/main" id="{3157213A-A4FD-B10F-6D2C-C8D390DDC927}"/>
              </a:ext>
            </a:extLst>
          </p:cNvPr>
          <p:cNvSpPr txBox="1"/>
          <p:nvPr/>
        </p:nvSpPr>
        <p:spPr>
          <a:xfrm>
            <a:off x="6800145" y="-89218"/>
            <a:ext cx="4083169" cy="1384995"/>
          </a:xfrm>
          <a:prstGeom prst="rect">
            <a:avLst/>
          </a:prstGeom>
          <a:noFill/>
        </p:spPr>
        <p:txBody>
          <a:bodyPr wrap="none" rtlCol="0">
            <a:spAutoFit/>
          </a:bodyPr>
          <a:lstStyle/>
          <a:p>
            <a:r>
              <a:rPr lang="en-US" sz="2800" b="1" dirty="0">
                <a:solidFill>
                  <a:srgbClr val="FFFF00"/>
                </a:solidFill>
              </a:rPr>
              <a:t>Mechanic ensures Bus</a:t>
            </a:r>
          </a:p>
          <a:p>
            <a:r>
              <a:rPr lang="en-US" sz="2800" b="1" dirty="0">
                <a:solidFill>
                  <a:srgbClr val="FFFF00"/>
                </a:solidFill>
              </a:rPr>
              <a:t>cannot be </a:t>
            </a:r>
          </a:p>
          <a:p>
            <a:r>
              <a:rPr lang="en-US" sz="2800" b="1" dirty="0">
                <a:solidFill>
                  <a:srgbClr val="FFFF00"/>
                </a:solidFill>
              </a:rPr>
              <a:t>started</a:t>
            </a:r>
          </a:p>
        </p:txBody>
      </p:sp>
      <p:sp>
        <p:nvSpPr>
          <p:cNvPr id="16" name="Arrow: Left 15">
            <a:extLst>
              <a:ext uri="{FF2B5EF4-FFF2-40B4-BE49-F238E27FC236}">
                <a16:creationId xmlns:a16="http://schemas.microsoft.com/office/drawing/2014/main" id="{0A8B989C-C3E7-C7FA-8326-CE95B29A675D}"/>
              </a:ext>
            </a:extLst>
          </p:cNvPr>
          <p:cNvSpPr/>
          <p:nvPr/>
        </p:nvSpPr>
        <p:spPr bwMode="auto">
          <a:xfrm>
            <a:off x="7903718" y="4000915"/>
            <a:ext cx="978408" cy="554316"/>
          </a:xfrm>
          <a:prstGeom prst="left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ndParaRPr>
          </a:p>
        </p:txBody>
      </p:sp>
      <p:sp>
        <p:nvSpPr>
          <p:cNvPr id="17" name="TextBox 16">
            <a:extLst>
              <a:ext uri="{FF2B5EF4-FFF2-40B4-BE49-F238E27FC236}">
                <a16:creationId xmlns:a16="http://schemas.microsoft.com/office/drawing/2014/main" id="{B411BEAB-FE27-D595-B85D-3A197B8E5765}"/>
              </a:ext>
            </a:extLst>
          </p:cNvPr>
          <p:cNvSpPr txBox="1"/>
          <p:nvPr/>
        </p:nvSpPr>
        <p:spPr>
          <a:xfrm>
            <a:off x="6813272" y="4604341"/>
            <a:ext cx="4916090" cy="1077218"/>
          </a:xfrm>
          <a:prstGeom prst="rect">
            <a:avLst/>
          </a:prstGeom>
          <a:noFill/>
        </p:spPr>
        <p:txBody>
          <a:bodyPr wrap="square" rtlCol="0">
            <a:spAutoFit/>
          </a:bodyPr>
          <a:lstStyle/>
          <a:p>
            <a:pPr algn="ctr"/>
            <a:r>
              <a:rPr lang="en-US" sz="3200" b="1" dirty="0">
                <a:solidFill>
                  <a:srgbClr val="FFFF00"/>
                </a:solidFill>
              </a:rPr>
              <a:t>Master battery On/Off </a:t>
            </a:r>
          </a:p>
          <a:p>
            <a:pPr algn="ctr"/>
            <a:r>
              <a:rPr lang="en-US" sz="3200" b="1" dirty="0">
                <a:solidFill>
                  <a:srgbClr val="FFFF00"/>
                </a:solidFill>
              </a:rPr>
              <a:t>and lock out switch </a:t>
            </a:r>
          </a:p>
        </p:txBody>
      </p:sp>
      <p:sp>
        <p:nvSpPr>
          <p:cNvPr id="19" name="TextBox 18">
            <a:extLst>
              <a:ext uri="{FF2B5EF4-FFF2-40B4-BE49-F238E27FC236}">
                <a16:creationId xmlns:a16="http://schemas.microsoft.com/office/drawing/2014/main" id="{B77B8434-215A-B5EE-EBE5-DC7715C881DA}"/>
              </a:ext>
            </a:extLst>
          </p:cNvPr>
          <p:cNvSpPr txBox="1"/>
          <p:nvPr/>
        </p:nvSpPr>
        <p:spPr>
          <a:xfrm>
            <a:off x="99187" y="3619321"/>
            <a:ext cx="5554726" cy="954107"/>
          </a:xfrm>
          <a:prstGeom prst="rect">
            <a:avLst/>
          </a:prstGeom>
          <a:noFill/>
        </p:spPr>
        <p:txBody>
          <a:bodyPr wrap="none" rtlCol="0">
            <a:spAutoFit/>
          </a:bodyPr>
          <a:lstStyle/>
          <a:p>
            <a:r>
              <a:rPr lang="en-US" sz="2800" b="1" dirty="0">
                <a:solidFill>
                  <a:srgbClr val="FFFF00"/>
                </a:solidFill>
              </a:rPr>
              <a:t>Door in open position signifies </a:t>
            </a:r>
          </a:p>
          <a:p>
            <a:r>
              <a:rPr lang="en-US" sz="2800" b="1" dirty="0">
                <a:solidFill>
                  <a:srgbClr val="FFFF00"/>
                </a:solidFill>
              </a:rPr>
              <a:t>battery switch in “off” position</a:t>
            </a:r>
          </a:p>
        </p:txBody>
      </p:sp>
      <p:sp>
        <p:nvSpPr>
          <p:cNvPr id="2" name="TextBox 1">
            <a:extLst>
              <a:ext uri="{FF2B5EF4-FFF2-40B4-BE49-F238E27FC236}">
                <a16:creationId xmlns:a16="http://schemas.microsoft.com/office/drawing/2014/main" id="{FA9624D4-40FB-F482-9651-B0CF38203942}"/>
              </a:ext>
            </a:extLst>
          </p:cNvPr>
          <p:cNvSpPr txBox="1"/>
          <p:nvPr/>
        </p:nvSpPr>
        <p:spPr>
          <a:xfrm>
            <a:off x="99187" y="1208015"/>
            <a:ext cx="6045309" cy="1477328"/>
          </a:xfrm>
          <a:prstGeom prst="rect">
            <a:avLst/>
          </a:prstGeom>
          <a:noFill/>
        </p:spPr>
        <p:txBody>
          <a:bodyPr wrap="none" rtlCol="0">
            <a:spAutoFit/>
          </a:bodyPr>
          <a:lstStyle/>
          <a:p>
            <a:r>
              <a:rPr lang="en-US" b="1" dirty="0"/>
              <a:t>Shift the Transmission to Neutral &amp; set Parking Brake</a:t>
            </a:r>
          </a:p>
          <a:p>
            <a:r>
              <a:rPr lang="en-US" b="1" dirty="0"/>
              <a:t>Remove key (or turn off switch)</a:t>
            </a:r>
          </a:p>
          <a:p>
            <a:r>
              <a:rPr lang="en-US" b="1" dirty="0"/>
              <a:t>Key placed in Authorized employee’s pocket</a:t>
            </a:r>
          </a:p>
          <a:p>
            <a:r>
              <a:rPr lang="en-US" b="1" dirty="0"/>
              <a:t>Master battery switch turned off (locked)</a:t>
            </a:r>
          </a:p>
          <a:p>
            <a:r>
              <a:rPr lang="en-US" b="1" dirty="0"/>
              <a:t>Engine enable switch in rear junction box turned off</a:t>
            </a:r>
          </a:p>
        </p:txBody>
      </p:sp>
      <p:sp>
        <p:nvSpPr>
          <p:cNvPr id="4" name="TextBox 3">
            <a:extLst>
              <a:ext uri="{FF2B5EF4-FFF2-40B4-BE49-F238E27FC236}">
                <a16:creationId xmlns:a16="http://schemas.microsoft.com/office/drawing/2014/main" id="{D9450722-CA71-7D2E-7B3E-36567175B9E8}"/>
              </a:ext>
            </a:extLst>
          </p:cNvPr>
          <p:cNvSpPr txBox="1"/>
          <p:nvPr/>
        </p:nvSpPr>
        <p:spPr>
          <a:xfrm>
            <a:off x="699811" y="443182"/>
            <a:ext cx="5170262" cy="461665"/>
          </a:xfrm>
          <a:prstGeom prst="rect">
            <a:avLst/>
          </a:prstGeom>
          <a:noFill/>
        </p:spPr>
        <p:txBody>
          <a:bodyPr wrap="none" rtlCol="0">
            <a:spAutoFit/>
          </a:bodyPr>
          <a:lstStyle/>
          <a:p>
            <a:r>
              <a:rPr lang="en-US" sz="2400" b="1" dirty="0"/>
              <a:t>Lock/Tag/Try for Bus Maintenance</a:t>
            </a:r>
          </a:p>
        </p:txBody>
      </p:sp>
    </p:spTree>
    <p:extLst>
      <p:ext uri="{BB962C8B-B14F-4D97-AF65-F5344CB8AC3E}">
        <p14:creationId xmlns:p14="http://schemas.microsoft.com/office/powerpoint/2010/main" val="715210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
            <a:extLst>
              <a:ext uri="{FF2B5EF4-FFF2-40B4-BE49-F238E27FC236}">
                <a16:creationId xmlns:a16="http://schemas.microsoft.com/office/drawing/2014/main" id="{9C531314-F42E-33B6-264F-54990F9C0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7275" y="1988974"/>
            <a:ext cx="5554725" cy="4862052"/>
          </a:xfrm>
          <a:prstGeom prst="rect">
            <a:avLst/>
          </a:prstGeom>
        </p:spPr>
      </p:pic>
      <p:pic>
        <p:nvPicPr>
          <p:cNvPr id="9" name="Picture 8" descr="A person working on a machine">
            <a:extLst>
              <a:ext uri="{FF2B5EF4-FFF2-40B4-BE49-F238E27FC236}">
                <a16:creationId xmlns:a16="http://schemas.microsoft.com/office/drawing/2014/main" id="{3ECFAA16-5EB6-3340-A162-8494E5F6D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8" y="6974"/>
            <a:ext cx="6715933" cy="4562475"/>
          </a:xfrm>
          <a:prstGeom prst="rect">
            <a:avLst/>
          </a:prstGeom>
        </p:spPr>
      </p:pic>
      <p:sp>
        <p:nvSpPr>
          <p:cNvPr id="10" name="TextBox 9">
            <a:extLst>
              <a:ext uri="{FF2B5EF4-FFF2-40B4-BE49-F238E27FC236}">
                <a16:creationId xmlns:a16="http://schemas.microsoft.com/office/drawing/2014/main" id="{2D217E08-C0BB-C412-D6F0-98C9364EBE2D}"/>
              </a:ext>
            </a:extLst>
          </p:cNvPr>
          <p:cNvSpPr txBox="1"/>
          <p:nvPr/>
        </p:nvSpPr>
        <p:spPr>
          <a:xfrm>
            <a:off x="4796025" y="2452001"/>
            <a:ext cx="4261103" cy="1077218"/>
          </a:xfrm>
          <a:prstGeom prst="rect">
            <a:avLst/>
          </a:prstGeom>
          <a:noFill/>
        </p:spPr>
        <p:txBody>
          <a:bodyPr wrap="none" rtlCol="0">
            <a:spAutoFit/>
          </a:bodyPr>
          <a:lstStyle/>
          <a:p>
            <a:r>
              <a:rPr lang="en-US" sz="3200" b="1" dirty="0">
                <a:solidFill>
                  <a:srgbClr val="FFFF00"/>
                </a:solidFill>
              </a:rPr>
              <a:t>Kill switch in rear </a:t>
            </a:r>
          </a:p>
          <a:p>
            <a:r>
              <a:rPr lang="en-US" sz="3200" b="1" dirty="0">
                <a:solidFill>
                  <a:srgbClr val="FFFF00"/>
                </a:solidFill>
              </a:rPr>
              <a:t>Engine compartment</a:t>
            </a:r>
          </a:p>
        </p:txBody>
      </p:sp>
      <p:sp>
        <p:nvSpPr>
          <p:cNvPr id="11" name="Arrow: Left 10">
            <a:extLst>
              <a:ext uri="{FF2B5EF4-FFF2-40B4-BE49-F238E27FC236}">
                <a16:creationId xmlns:a16="http://schemas.microsoft.com/office/drawing/2014/main" id="{215D906F-69F1-D2F9-14C1-B8DE1A562002}"/>
              </a:ext>
            </a:extLst>
          </p:cNvPr>
          <p:cNvSpPr/>
          <p:nvPr/>
        </p:nvSpPr>
        <p:spPr bwMode="auto">
          <a:xfrm rot="2285539">
            <a:off x="4306821" y="1752963"/>
            <a:ext cx="978408" cy="485973"/>
          </a:xfrm>
          <a:prstGeom prst="left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ndParaRPr>
          </a:p>
        </p:txBody>
      </p:sp>
      <p:sp>
        <p:nvSpPr>
          <p:cNvPr id="12" name="Arrow: Left 11">
            <a:extLst>
              <a:ext uri="{FF2B5EF4-FFF2-40B4-BE49-F238E27FC236}">
                <a16:creationId xmlns:a16="http://schemas.microsoft.com/office/drawing/2014/main" id="{779DCD37-66FE-74F0-772D-680D0C6A7C54}"/>
              </a:ext>
            </a:extLst>
          </p:cNvPr>
          <p:cNvSpPr/>
          <p:nvPr/>
        </p:nvSpPr>
        <p:spPr bwMode="auto">
          <a:xfrm rot="10800000">
            <a:off x="8293803" y="3556645"/>
            <a:ext cx="978408" cy="485973"/>
          </a:xfrm>
          <a:prstGeom prst="left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870165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a:extLst>
              <a:ext uri="{FF2B5EF4-FFF2-40B4-BE49-F238E27FC236}">
                <a16:creationId xmlns:a16="http://schemas.microsoft.com/office/drawing/2014/main" id="{020FAAE0-4E2E-F28D-D196-BA4F23E7F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255" y="1249959"/>
            <a:ext cx="7353489" cy="4479721"/>
          </a:xfrm>
          <a:prstGeom prst="rect">
            <a:avLst/>
          </a:prstGeom>
        </p:spPr>
      </p:pic>
      <p:sp>
        <p:nvSpPr>
          <p:cNvPr id="3" name="TextBox 2">
            <a:extLst>
              <a:ext uri="{FF2B5EF4-FFF2-40B4-BE49-F238E27FC236}">
                <a16:creationId xmlns:a16="http://schemas.microsoft.com/office/drawing/2014/main" id="{752E622E-13A2-AE01-FF36-FBCA4E127C2E}"/>
              </a:ext>
            </a:extLst>
          </p:cNvPr>
          <p:cNvSpPr txBox="1"/>
          <p:nvPr/>
        </p:nvSpPr>
        <p:spPr>
          <a:xfrm>
            <a:off x="4086763" y="1326559"/>
            <a:ext cx="4018472" cy="523220"/>
          </a:xfrm>
          <a:prstGeom prst="rect">
            <a:avLst/>
          </a:prstGeom>
          <a:noFill/>
        </p:spPr>
        <p:txBody>
          <a:bodyPr wrap="none" rtlCol="0">
            <a:spAutoFit/>
          </a:bodyPr>
          <a:lstStyle/>
          <a:p>
            <a:r>
              <a:rPr lang="en-US" sz="2800" b="1" dirty="0">
                <a:solidFill>
                  <a:srgbClr val="FFFF00"/>
                </a:solidFill>
              </a:rPr>
              <a:t>Vehicle Out Of Service</a:t>
            </a:r>
          </a:p>
        </p:txBody>
      </p:sp>
      <p:sp>
        <p:nvSpPr>
          <p:cNvPr id="4" name="TextBox 3">
            <a:extLst>
              <a:ext uri="{FF2B5EF4-FFF2-40B4-BE49-F238E27FC236}">
                <a16:creationId xmlns:a16="http://schemas.microsoft.com/office/drawing/2014/main" id="{E8C5E551-3713-8904-5898-1E3C75AC3135}"/>
              </a:ext>
            </a:extLst>
          </p:cNvPr>
          <p:cNvSpPr txBox="1"/>
          <p:nvPr/>
        </p:nvSpPr>
        <p:spPr>
          <a:xfrm>
            <a:off x="3261441" y="4577919"/>
            <a:ext cx="5669116" cy="523220"/>
          </a:xfrm>
          <a:prstGeom prst="rect">
            <a:avLst/>
          </a:prstGeom>
          <a:noFill/>
        </p:spPr>
        <p:txBody>
          <a:bodyPr wrap="none" rtlCol="0">
            <a:spAutoFit/>
          </a:bodyPr>
          <a:lstStyle/>
          <a:p>
            <a:r>
              <a:rPr lang="en-US" sz="2800" b="1" dirty="0">
                <a:solidFill>
                  <a:srgbClr val="FFFF00"/>
                </a:solidFill>
              </a:rPr>
              <a:t>Tag Placed Over Steering Wheel</a:t>
            </a:r>
          </a:p>
        </p:txBody>
      </p:sp>
    </p:spTree>
    <p:extLst>
      <p:ext uri="{BB962C8B-B14F-4D97-AF65-F5344CB8AC3E}">
        <p14:creationId xmlns:p14="http://schemas.microsoft.com/office/powerpoint/2010/main" val="2207711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48D329-60D4-7B0B-BFB6-0166F588E199}"/>
              </a:ext>
            </a:extLst>
          </p:cNvPr>
          <p:cNvSpPr txBox="1"/>
          <p:nvPr/>
        </p:nvSpPr>
        <p:spPr>
          <a:xfrm>
            <a:off x="3896138" y="377686"/>
            <a:ext cx="4011226" cy="769441"/>
          </a:xfrm>
          <a:prstGeom prst="rect">
            <a:avLst/>
          </a:prstGeom>
          <a:noFill/>
        </p:spPr>
        <p:txBody>
          <a:bodyPr wrap="none" rtlCol="0">
            <a:spAutoFit/>
          </a:bodyPr>
          <a:lstStyle/>
          <a:p>
            <a:r>
              <a:rPr lang="en-US" sz="4400" b="1" dirty="0"/>
              <a:t>Confined Spaces</a:t>
            </a:r>
          </a:p>
        </p:txBody>
      </p:sp>
      <p:sp>
        <p:nvSpPr>
          <p:cNvPr id="4" name="TextBox 3">
            <a:extLst>
              <a:ext uri="{FF2B5EF4-FFF2-40B4-BE49-F238E27FC236}">
                <a16:creationId xmlns:a16="http://schemas.microsoft.com/office/drawing/2014/main" id="{9A70FF2D-91B0-236D-CF02-BAC4D79DED2D}"/>
              </a:ext>
            </a:extLst>
          </p:cNvPr>
          <p:cNvSpPr txBox="1"/>
          <p:nvPr/>
        </p:nvSpPr>
        <p:spPr>
          <a:xfrm>
            <a:off x="742949" y="1147127"/>
            <a:ext cx="10985225" cy="4801314"/>
          </a:xfrm>
          <a:prstGeom prst="rect">
            <a:avLst/>
          </a:prstGeom>
          <a:noFill/>
        </p:spPr>
        <p:txBody>
          <a:bodyPr wrap="square">
            <a:spAutoFit/>
          </a:bodyPr>
          <a:lstStyle/>
          <a:p>
            <a:r>
              <a:rPr lang="en-US" b="1" u="sng" dirty="0"/>
              <a:t>Permit-Required Confined Spaces</a:t>
            </a:r>
          </a:p>
          <a:p>
            <a:endParaRPr lang="en-US" u="sng" dirty="0"/>
          </a:p>
          <a:p>
            <a:r>
              <a:rPr lang="en-US" b="0" u="none" dirty="0"/>
              <a:t>According to OSHA, a confined space requires a permit when it:</a:t>
            </a:r>
          </a:p>
          <a:p>
            <a:endParaRPr lang="en-US" dirty="0"/>
          </a:p>
          <a:p>
            <a:pPr marL="171450" indent="-171450">
              <a:buFont typeface="Arial" panose="020B0604020202020204" pitchFamily="34" charset="0"/>
              <a:buChar char="•"/>
            </a:pPr>
            <a:r>
              <a:rPr lang="en-US" sz="1800" kern="1200" dirty="0">
                <a:solidFill>
                  <a:schemeClr val="tx1"/>
                </a:solidFill>
                <a:effectLst/>
                <a:latin typeface="+mn-lt"/>
                <a:ea typeface="+mn-ea"/>
                <a:cs typeface="+mn-cs"/>
              </a:rPr>
              <a:t>Contains or has the potential to contain a hazardous atmosphere (like carbon monoxide, smoke, hydrogen sulfide, and others)</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Contains a material that has the potential to engulf an Entrant (like water or sand)</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Has an internal configuration (like walls that converge inward or floors that slope downward) that can cause an Entrant to become trapped or asphyxiated</a:t>
            </a:r>
          </a:p>
          <a:p>
            <a:pPr marL="171450" indent="-171450">
              <a:buFont typeface="Arial" panose="020B0604020202020204" pitchFamily="34" charset="0"/>
              <a:buChar char="•"/>
            </a:pPr>
            <a:r>
              <a:rPr lang="en-US" sz="1800" kern="1200" dirty="0">
                <a:solidFill>
                  <a:schemeClr val="tx1"/>
                </a:solidFill>
                <a:effectLst/>
                <a:latin typeface="+mn-lt"/>
                <a:ea typeface="+mn-ea"/>
                <a:cs typeface="+mn-cs"/>
              </a:rPr>
              <a:t>Contains any other recognized SERIOUS safety and health hazards (such as unguarded machines that can start up again, electrical hazards such as exposed wiring, and areas that are extremely hot or extremely cold)</a:t>
            </a:r>
          </a:p>
          <a:p>
            <a:endParaRPr lang="en-US" dirty="0"/>
          </a:p>
          <a:p>
            <a:r>
              <a:rPr lang="en-US" b="1" u="sng" dirty="0"/>
              <a:t>Non-Permit-Required Confined Spaces</a:t>
            </a:r>
          </a:p>
          <a:p>
            <a:endParaRPr lang="en-US" dirty="0"/>
          </a:p>
          <a:p>
            <a:r>
              <a:rPr lang="en-US" dirty="0"/>
              <a:t>As opposed to confined spaces that require a permit to allow entry and operation, non-permit-required confined spaces </a:t>
            </a:r>
            <a:r>
              <a:rPr lang="en-US" sz="1800" kern="1200" dirty="0">
                <a:solidFill>
                  <a:schemeClr val="tx1"/>
                </a:solidFill>
                <a:effectLst/>
                <a:latin typeface="+mn-lt"/>
                <a:ea typeface="+mn-ea"/>
                <a:cs typeface="+mn-cs"/>
              </a:rPr>
              <a:t>do not contain or have the potential to contain a serious hazard that can cause serious harm or death. Examples of these types of spaces include crawl spaces under a house and ventilated tunnels. </a:t>
            </a:r>
            <a:endParaRPr lang="en-US" dirty="0"/>
          </a:p>
        </p:txBody>
      </p:sp>
      <p:sp>
        <p:nvSpPr>
          <p:cNvPr id="3" name="TextBox 2">
            <a:extLst>
              <a:ext uri="{FF2B5EF4-FFF2-40B4-BE49-F238E27FC236}">
                <a16:creationId xmlns:a16="http://schemas.microsoft.com/office/drawing/2014/main" id="{93234AA6-EAFD-5F79-23A9-864102969D29}"/>
              </a:ext>
            </a:extLst>
          </p:cNvPr>
          <p:cNvSpPr txBox="1"/>
          <p:nvPr/>
        </p:nvSpPr>
        <p:spPr>
          <a:xfrm>
            <a:off x="4067146" y="5948441"/>
            <a:ext cx="3669210" cy="646331"/>
          </a:xfrm>
          <a:prstGeom prst="rect">
            <a:avLst/>
          </a:prstGeom>
          <a:noFill/>
        </p:spPr>
        <p:txBody>
          <a:bodyPr wrap="none" rtlCol="0">
            <a:spAutoFit/>
          </a:bodyPr>
          <a:lstStyle/>
          <a:p>
            <a:pPr algn="ctr"/>
            <a:r>
              <a:rPr lang="en-US" b="1" dirty="0"/>
              <a:t>OSHA 29 CFR 1910.146</a:t>
            </a:r>
          </a:p>
          <a:p>
            <a:pPr algn="ctr"/>
            <a:r>
              <a:rPr lang="en-US" b="1" dirty="0"/>
              <a:t>Permitted Required Confined Spaces</a:t>
            </a:r>
          </a:p>
        </p:txBody>
      </p:sp>
    </p:spTree>
    <p:extLst>
      <p:ext uri="{BB962C8B-B14F-4D97-AF65-F5344CB8AC3E}">
        <p14:creationId xmlns:p14="http://schemas.microsoft.com/office/powerpoint/2010/main" val="4262127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und metal cover in the grass">
            <a:extLst>
              <a:ext uri="{FF2B5EF4-FFF2-40B4-BE49-F238E27FC236}">
                <a16:creationId xmlns:a16="http://schemas.microsoft.com/office/drawing/2014/main" id="{AC7CB393-1A89-EB04-7823-00FE6811A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487" y="672068"/>
            <a:ext cx="4135399" cy="5513864"/>
          </a:xfrm>
          <a:prstGeom prst="rect">
            <a:avLst/>
          </a:prstGeom>
        </p:spPr>
      </p:pic>
      <p:pic>
        <p:nvPicPr>
          <p:cNvPr id="2" name="Picture 1" descr="A manhole with a metal cover">
            <a:extLst>
              <a:ext uri="{FF2B5EF4-FFF2-40B4-BE49-F238E27FC236}">
                <a16:creationId xmlns:a16="http://schemas.microsoft.com/office/drawing/2014/main" id="{A4CD6497-5FA0-2EEC-4C08-D343DF0CC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351" y="672068"/>
            <a:ext cx="5256145" cy="5599284"/>
          </a:xfrm>
          <a:prstGeom prst="rect">
            <a:avLst/>
          </a:prstGeom>
        </p:spPr>
      </p:pic>
    </p:spTree>
    <p:extLst>
      <p:ext uri="{BB962C8B-B14F-4D97-AF65-F5344CB8AC3E}">
        <p14:creationId xmlns:p14="http://schemas.microsoft.com/office/powerpoint/2010/main" val="646062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784993-5F52-894A-3095-77FAB4862884}"/>
              </a:ext>
            </a:extLst>
          </p:cNvPr>
          <p:cNvSpPr txBox="1"/>
          <p:nvPr/>
        </p:nvSpPr>
        <p:spPr>
          <a:xfrm>
            <a:off x="3064272" y="2375452"/>
            <a:ext cx="6063455" cy="1323439"/>
          </a:xfrm>
          <a:prstGeom prst="rect">
            <a:avLst/>
          </a:prstGeom>
          <a:noFill/>
        </p:spPr>
        <p:txBody>
          <a:bodyPr wrap="none" rtlCol="0">
            <a:spAutoFit/>
          </a:bodyPr>
          <a:lstStyle/>
          <a:p>
            <a:r>
              <a:rPr lang="en-US" sz="8000" dirty="0"/>
              <a:t>Housekeeping</a:t>
            </a:r>
          </a:p>
        </p:txBody>
      </p:sp>
    </p:spTree>
    <p:extLst>
      <p:ext uri="{BB962C8B-B14F-4D97-AF65-F5344CB8AC3E}">
        <p14:creationId xmlns:p14="http://schemas.microsoft.com/office/powerpoint/2010/main" val="1882860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D81037-F8D0-5C6C-FAF6-35A5716E06C4}"/>
              </a:ext>
            </a:extLst>
          </p:cNvPr>
          <p:cNvSpPr>
            <a:spLocks noGrp="1"/>
          </p:cNvSpPr>
          <p:nvPr>
            <p:ph idx="1"/>
          </p:nvPr>
        </p:nvSpPr>
        <p:spPr>
          <a:xfrm>
            <a:off x="506386" y="942683"/>
            <a:ext cx="10960240" cy="4742872"/>
          </a:xfrm>
        </p:spPr>
        <p:txBody>
          <a:bodyPr/>
          <a:lstStyle/>
          <a:p>
            <a:r>
              <a:rPr lang="en-US" b="1" dirty="0"/>
              <a:t>75%</a:t>
            </a:r>
            <a:r>
              <a:rPr lang="en-US" dirty="0"/>
              <a:t> of injury cases when the investigation is complete can be attributed to housekeeping.</a:t>
            </a:r>
          </a:p>
          <a:p>
            <a:r>
              <a:rPr lang="en-US" dirty="0"/>
              <a:t>According to OSHA, good housekeeping implies a workplace is kept in an organized, uncluttered and hazard free condition.</a:t>
            </a:r>
          </a:p>
          <a:p>
            <a:r>
              <a:rPr lang="en-US" dirty="0"/>
              <a:t>Safe work environments lead to healthier workers, higher worker morale, and increased productivity.</a:t>
            </a:r>
          </a:p>
          <a:p>
            <a:r>
              <a:rPr lang="en-US" dirty="0"/>
              <a:t>To some the word “housekeeping” calls to mind cleaning floors and surfaces, removing dust, and organizing clutter. But in the work environment it means much more.  Housekeeping is crucial to safe workplaces.</a:t>
            </a:r>
          </a:p>
        </p:txBody>
      </p:sp>
      <p:sp>
        <p:nvSpPr>
          <p:cNvPr id="3" name="Content Placeholder 2">
            <a:extLst>
              <a:ext uri="{FF2B5EF4-FFF2-40B4-BE49-F238E27FC236}">
                <a16:creationId xmlns:a16="http://schemas.microsoft.com/office/drawing/2014/main" id="{CD2C459E-36EC-7186-A79B-3826676A7CAF}"/>
              </a:ext>
            </a:extLst>
          </p:cNvPr>
          <p:cNvSpPr>
            <a:spLocks noGrp="1"/>
          </p:cNvSpPr>
          <p:nvPr>
            <p:ph sz="quarter" idx="13"/>
          </p:nvPr>
        </p:nvSpPr>
        <p:spPr/>
        <p:txBody>
          <a:bodyPr/>
          <a:lstStyle/>
          <a:p>
            <a:r>
              <a:rPr lang="en-US" dirty="0"/>
              <a:t>General Information</a:t>
            </a:r>
          </a:p>
        </p:txBody>
      </p:sp>
      <p:sp>
        <p:nvSpPr>
          <p:cNvPr id="4" name="Date Placeholder 3">
            <a:extLst>
              <a:ext uri="{FF2B5EF4-FFF2-40B4-BE49-F238E27FC236}">
                <a16:creationId xmlns:a16="http://schemas.microsoft.com/office/drawing/2014/main" id="{737D94A8-730E-71EC-046A-4D1BE9947891}"/>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2C36A96B-4278-B933-8227-CEA8661BA8A6}"/>
              </a:ext>
            </a:extLst>
          </p:cNvPr>
          <p:cNvSpPr>
            <a:spLocks noGrp="1"/>
          </p:cNvSpPr>
          <p:nvPr>
            <p:ph type="sldNum" sz="quarter" idx="16"/>
          </p:nvPr>
        </p:nvSpPr>
        <p:spPr/>
        <p:txBody>
          <a:bodyPr/>
          <a:lstStyle/>
          <a:p>
            <a:fld id="{DDFFF02B-32D1-464C-A6BA-5D4A6AE06A8D}" type="slidenum">
              <a:rPr lang="en-US" smtClean="0"/>
              <a:pPr/>
              <a:t>46</a:t>
            </a:fld>
            <a:endParaRPr lang="en-US" dirty="0"/>
          </a:p>
        </p:txBody>
      </p:sp>
    </p:spTree>
    <p:extLst>
      <p:ext uri="{BB962C8B-B14F-4D97-AF65-F5344CB8AC3E}">
        <p14:creationId xmlns:p14="http://schemas.microsoft.com/office/powerpoint/2010/main" val="2286879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693E29-EC2F-9F54-E836-149F6149F544}"/>
              </a:ext>
            </a:extLst>
          </p:cNvPr>
          <p:cNvSpPr>
            <a:spLocks noGrp="1"/>
          </p:cNvSpPr>
          <p:nvPr>
            <p:ph idx="1"/>
          </p:nvPr>
        </p:nvSpPr>
        <p:spPr>
          <a:xfrm>
            <a:off x="230693" y="942683"/>
            <a:ext cx="11730614" cy="4351338"/>
          </a:xfrm>
        </p:spPr>
        <p:txBody>
          <a:bodyPr/>
          <a:lstStyle/>
          <a:p>
            <a:r>
              <a:rPr lang="en-US" dirty="0"/>
              <a:t>Report and clean up spills and leaks</a:t>
            </a:r>
          </a:p>
          <a:p>
            <a:r>
              <a:rPr lang="en-US" dirty="0"/>
              <a:t>Keep aisles and exits clear of items</a:t>
            </a:r>
          </a:p>
          <a:p>
            <a:r>
              <a:rPr lang="en-US" dirty="0"/>
              <a:t>Consider installing mirrors &amp; warning signs to help with blind spots</a:t>
            </a:r>
          </a:p>
          <a:p>
            <a:r>
              <a:rPr lang="en-US" dirty="0"/>
              <a:t>Replace worn, ripped or damaged flooring</a:t>
            </a:r>
          </a:p>
          <a:p>
            <a:r>
              <a:rPr lang="en-US" dirty="0"/>
              <a:t>Consider installing anti-slip flooring in areas that can’t always be cleaned</a:t>
            </a:r>
          </a:p>
          <a:p>
            <a:r>
              <a:rPr lang="en-US" dirty="0"/>
              <a:t>Use drip pans and guards</a:t>
            </a:r>
          </a:p>
          <a:p>
            <a:r>
              <a:rPr lang="en-US" dirty="0"/>
              <a:t>Eliminate slippery conditions, such as snow, ice, oil and grease for walkways and working surfaces, as necessary.</a:t>
            </a:r>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53B6C649-DD57-049B-40F6-D250DED191AD}"/>
              </a:ext>
            </a:extLst>
          </p:cNvPr>
          <p:cNvSpPr>
            <a:spLocks noGrp="1"/>
          </p:cNvSpPr>
          <p:nvPr>
            <p:ph sz="quarter" idx="13"/>
          </p:nvPr>
        </p:nvSpPr>
        <p:spPr/>
        <p:txBody>
          <a:bodyPr/>
          <a:lstStyle/>
          <a:p>
            <a:r>
              <a:rPr lang="en-US" dirty="0"/>
              <a:t>Slips, Trips &amp; Falls</a:t>
            </a:r>
          </a:p>
        </p:txBody>
      </p:sp>
      <p:sp>
        <p:nvSpPr>
          <p:cNvPr id="4" name="Date Placeholder 3">
            <a:extLst>
              <a:ext uri="{FF2B5EF4-FFF2-40B4-BE49-F238E27FC236}">
                <a16:creationId xmlns:a16="http://schemas.microsoft.com/office/drawing/2014/main" id="{36B192A0-3E9E-9335-47F0-E563685906D2}"/>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BDD692FD-E850-4F42-A9D5-F7365876FBC9}"/>
              </a:ext>
            </a:extLst>
          </p:cNvPr>
          <p:cNvSpPr>
            <a:spLocks noGrp="1"/>
          </p:cNvSpPr>
          <p:nvPr>
            <p:ph type="sldNum" sz="quarter" idx="16"/>
          </p:nvPr>
        </p:nvSpPr>
        <p:spPr/>
        <p:txBody>
          <a:bodyPr/>
          <a:lstStyle/>
          <a:p>
            <a:fld id="{DDFFF02B-32D1-464C-A6BA-5D4A6AE06A8D}" type="slidenum">
              <a:rPr lang="en-US" smtClean="0"/>
              <a:pPr/>
              <a:t>47</a:t>
            </a:fld>
            <a:endParaRPr lang="en-US" dirty="0"/>
          </a:p>
        </p:txBody>
      </p:sp>
    </p:spTree>
    <p:extLst>
      <p:ext uri="{BB962C8B-B14F-4D97-AF65-F5344CB8AC3E}">
        <p14:creationId xmlns:p14="http://schemas.microsoft.com/office/powerpoint/2010/main" val="522281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3B7E1F-8838-9FC0-3C70-5A8C6DB7AAB8}"/>
              </a:ext>
            </a:extLst>
          </p:cNvPr>
          <p:cNvSpPr>
            <a:spLocks noGrp="1"/>
          </p:cNvSpPr>
          <p:nvPr>
            <p:ph idx="1"/>
          </p:nvPr>
        </p:nvSpPr>
        <p:spPr>
          <a:xfrm>
            <a:off x="398166" y="746129"/>
            <a:ext cx="11395668" cy="4351338"/>
          </a:xfrm>
        </p:spPr>
        <p:txBody>
          <a:bodyPr/>
          <a:lstStyle/>
          <a:p>
            <a:r>
              <a:rPr lang="en-US" dirty="0"/>
              <a:t>Keep flammable materials in the work area only in the amounts necessary for the job. When they are unneeded (weekend), move them to assigned safe storage area.</a:t>
            </a:r>
          </a:p>
          <a:p>
            <a:r>
              <a:rPr lang="en-US" dirty="0"/>
              <a:t>Store quick-burning, flammable materials in designated locations away from ignition sources.</a:t>
            </a:r>
          </a:p>
          <a:p>
            <a:r>
              <a:rPr lang="en-US" dirty="0"/>
              <a:t>Avoid contaminating clothes with flammable liquids. Change clothes if contamination occurs.</a:t>
            </a:r>
          </a:p>
          <a:p>
            <a:r>
              <a:rPr lang="en-US" dirty="0"/>
              <a:t>Keep passageways and fire doors free of obstructions.</a:t>
            </a:r>
          </a:p>
          <a:p>
            <a:r>
              <a:rPr lang="en-US" dirty="0"/>
              <a:t>Stairwell doors should be kept closed . Do not store items in stairwells.</a:t>
            </a:r>
          </a:p>
        </p:txBody>
      </p:sp>
      <p:sp>
        <p:nvSpPr>
          <p:cNvPr id="3" name="Content Placeholder 2">
            <a:extLst>
              <a:ext uri="{FF2B5EF4-FFF2-40B4-BE49-F238E27FC236}">
                <a16:creationId xmlns:a16="http://schemas.microsoft.com/office/drawing/2014/main" id="{334F33E7-A178-BEFD-EDA8-EAEAE03DC444}"/>
              </a:ext>
            </a:extLst>
          </p:cNvPr>
          <p:cNvSpPr>
            <a:spLocks noGrp="1"/>
          </p:cNvSpPr>
          <p:nvPr>
            <p:ph sz="quarter" idx="13"/>
          </p:nvPr>
        </p:nvSpPr>
        <p:spPr/>
        <p:txBody>
          <a:bodyPr/>
          <a:lstStyle/>
          <a:p>
            <a:r>
              <a:rPr lang="en-US" dirty="0"/>
              <a:t>Eliminate Fire Hazards</a:t>
            </a:r>
          </a:p>
        </p:txBody>
      </p:sp>
      <p:sp>
        <p:nvSpPr>
          <p:cNvPr id="4" name="Date Placeholder 3">
            <a:extLst>
              <a:ext uri="{FF2B5EF4-FFF2-40B4-BE49-F238E27FC236}">
                <a16:creationId xmlns:a16="http://schemas.microsoft.com/office/drawing/2014/main" id="{11EF6638-CA3D-7227-9A9D-C824CB9A5993}"/>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474305A2-98CD-B0A9-1E73-09186B29265F}"/>
              </a:ext>
            </a:extLst>
          </p:cNvPr>
          <p:cNvSpPr>
            <a:spLocks noGrp="1"/>
          </p:cNvSpPr>
          <p:nvPr>
            <p:ph type="sldNum" sz="quarter" idx="16"/>
          </p:nvPr>
        </p:nvSpPr>
        <p:spPr/>
        <p:txBody>
          <a:bodyPr/>
          <a:lstStyle/>
          <a:p>
            <a:fld id="{DDFFF02B-32D1-464C-A6BA-5D4A6AE06A8D}" type="slidenum">
              <a:rPr lang="en-US" smtClean="0"/>
              <a:pPr/>
              <a:t>48</a:t>
            </a:fld>
            <a:endParaRPr lang="en-US" dirty="0"/>
          </a:p>
        </p:txBody>
      </p:sp>
    </p:spTree>
    <p:extLst>
      <p:ext uri="{BB962C8B-B14F-4D97-AF65-F5344CB8AC3E}">
        <p14:creationId xmlns:p14="http://schemas.microsoft.com/office/powerpoint/2010/main" val="2156150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655067-1D30-2EFA-438D-994560C3DF98}"/>
              </a:ext>
            </a:extLst>
          </p:cNvPr>
          <p:cNvSpPr>
            <a:spLocks noGrp="1"/>
          </p:cNvSpPr>
          <p:nvPr>
            <p:ph idx="1"/>
          </p:nvPr>
        </p:nvSpPr>
        <p:spPr>
          <a:xfrm>
            <a:off x="322640" y="873442"/>
            <a:ext cx="11303558" cy="4351338"/>
          </a:xfrm>
        </p:spPr>
        <p:txBody>
          <a:bodyPr/>
          <a:lstStyle/>
          <a:p>
            <a:r>
              <a:rPr lang="en-US" dirty="0"/>
              <a:t>Keep materials at least 18 inches away from automatic sprinklers, fire extinguishers, and sprinkler controls.  18 inches is required, but 24 to 36 inches is recommended.</a:t>
            </a:r>
          </a:p>
          <a:p>
            <a:r>
              <a:rPr lang="en-US" dirty="0"/>
              <a:t>Clearance of 3 feet is required between piled material and the ceiling.  If stock is piled more than 15 feet high, clearance should be doubled.</a:t>
            </a:r>
          </a:p>
          <a:p>
            <a:r>
              <a:rPr lang="en-US" dirty="0"/>
              <a:t>Hazards in electrical areas should be reported, and work orders should be issued to fix them.</a:t>
            </a:r>
          </a:p>
        </p:txBody>
      </p:sp>
      <p:sp>
        <p:nvSpPr>
          <p:cNvPr id="3" name="Content Placeholder 2">
            <a:extLst>
              <a:ext uri="{FF2B5EF4-FFF2-40B4-BE49-F238E27FC236}">
                <a16:creationId xmlns:a16="http://schemas.microsoft.com/office/drawing/2014/main" id="{EB39F5A1-E9A0-1226-50A7-8E7F8964FD38}"/>
              </a:ext>
            </a:extLst>
          </p:cNvPr>
          <p:cNvSpPr>
            <a:spLocks noGrp="1"/>
          </p:cNvSpPr>
          <p:nvPr>
            <p:ph sz="quarter" idx="13"/>
          </p:nvPr>
        </p:nvSpPr>
        <p:spPr/>
        <p:txBody>
          <a:bodyPr/>
          <a:lstStyle/>
          <a:p>
            <a:r>
              <a:rPr lang="en-US" dirty="0"/>
              <a:t>Eliminate Fire Hazards</a:t>
            </a:r>
          </a:p>
          <a:p>
            <a:endParaRPr lang="en-US" dirty="0"/>
          </a:p>
        </p:txBody>
      </p:sp>
      <p:sp>
        <p:nvSpPr>
          <p:cNvPr id="4" name="Date Placeholder 3">
            <a:extLst>
              <a:ext uri="{FF2B5EF4-FFF2-40B4-BE49-F238E27FC236}">
                <a16:creationId xmlns:a16="http://schemas.microsoft.com/office/drawing/2014/main" id="{D6FE9A9B-8A89-D08F-1972-D3D8A153C77E}"/>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AE263A94-833C-3484-81CC-E9C67D105E61}"/>
              </a:ext>
            </a:extLst>
          </p:cNvPr>
          <p:cNvSpPr>
            <a:spLocks noGrp="1"/>
          </p:cNvSpPr>
          <p:nvPr>
            <p:ph type="sldNum" sz="quarter" idx="16"/>
          </p:nvPr>
        </p:nvSpPr>
        <p:spPr/>
        <p:txBody>
          <a:bodyPr/>
          <a:lstStyle/>
          <a:p>
            <a:fld id="{DDFFF02B-32D1-464C-A6BA-5D4A6AE06A8D}" type="slidenum">
              <a:rPr lang="en-US" smtClean="0"/>
              <a:pPr/>
              <a:t>49</a:t>
            </a:fld>
            <a:endParaRPr lang="en-US" dirty="0"/>
          </a:p>
        </p:txBody>
      </p:sp>
      <p:pic>
        <p:nvPicPr>
          <p:cNvPr id="8" name="Picture 7" descr="A sign on a wall">
            <a:extLst>
              <a:ext uri="{FF2B5EF4-FFF2-40B4-BE49-F238E27FC236}">
                <a16:creationId xmlns:a16="http://schemas.microsoft.com/office/drawing/2014/main" id="{41B4517D-6AE6-B364-567B-E57C8DA8975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3861" y="3729391"/>
            <a:ext cx="4658139" cy="3119086"/>
          </a:xfrm>
          <a:prstGeom prst="rect">
            <a:avLst/>
          </a:prstGeom>
        </p:spPr>
      </p:pic>
    </p:spTree>
    <p:extLst>
      <p:ext uri="{BB962C8B-B14F-4D97-AF65-F5344CB8AC3E}">
        <p14:creationId xmlns:p14="http://schemas.microsoft.com/office/powerpoint/2010/main" val="66006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9428" y="116182"/>
            <a:ext cx="4796698" cy="830997"/>
          </a:xfrm>
          <a:prstGeom prst="rect">
            <a:avLst/>
          </a:prstGeom>
          <a:noFill/>
        </p:spPr>
        <p:txBody>
          <a:bodyPr wrap="none" rtlCol="0">
            <a:spAutoFit/>
          </a:bodyPr>
          <a:lstStyle/>
          <a:p>
            <a:r>
              <a:rPr lang="en-US" sz="4800" b="1" dirty="0"/>
              <a:t>Thermoregulation</a:t>
            </a:r>
          </a:p>
        </p:txBody>
      </p:sp>
      <p:sp>
        <p:nvSpPr>
          <p:cNvPr id="3" name="TextBox 2"/>
          <p:cNvSpPr txBox="1"/>
          <p:nvPr/>
        </p:nvSpPr>
        <p:spPr>
          <a:xfrm>
            <a:off x="94990" y="947179"/>
            <a:ext cx="12195070" cy="6001643"/>
          </a:xfrm>
          <a:prstGeom prst="rect">
            <a:avLst/>
          </a:prstGeom>
          <a:noFill/>
        </p:spPr>
        <p:txBody>
          <a:bodyPr wrap="none" rtlCol="0">
            <a:spAutoFit/>
          </a:bodyPr>
          <a:lstStyle/>
          <a:p>
            <a:r>
              <a:rPr lang="en-US" sz="2400" b="1" dirty="0"/>
              <a:t>Thermoregulation</a:t>
            </a:r>
            <a:r>
              <a:rPr lang="en-US" sz="2400" dirty="0"/>
              <a:t> is hindered – minor </a:t>
            </a:r>
            <a:r>
              <a:rPr lang="en-US" sz="2400" b="1" dirty="0">
                <a:solidFill>
                  <a:srgbClr val="C00000"/>
                </a:solidFill>
              </a:rPr>
              <a:t>heat </a:t>
            </a:r>
            <a:r>
              <a:rPr lang="en-US" sz="2400" dirty="0"/>
              <a:t>disorder such as sunburn or </a:t>
            </a:r>
            <a:r>
              <a:rPr lang="en-US" sz="2400" b="1" dirty="0">
                <a:solidFill>
                  <a:srgbClr val="C00000"/>
                </a:solidFill>
              </a:rPr>
              <a:t>heat</a:t>
            </a:r>
            <a:r>
              <a:rPr lang="en-US" sz="2400" dirty="0"/>
              <a:t> rash</a:t>
            </a:r>
          </a:p>
          <a:p>
            <a:endParaRPr lang="en-US" dirty="0"/>
          </a:p>
          <a:p>
            <a:r>
              <a:rPr lang="en-US" sz="2400" b="1" dirty="0"/>
              <a:t>Thermoregulation</a:t>
            </a:r>
            <a:r>
              <a:rPr lang="en-US" sz="2400" dirty="0"/>
              <a:t> breaks down – may suffer major </a:t>
            </a:r>
            <a:r>
              <a:rPr lang="en-US" sz="2400" b="1" dirty="0">
                <a:solidFill>
                  <a:srgbClr val="C00000"/>
                </a:solidFill>
              </a:rPr>
              <a:t>heat</a:t>
            </a:r>
            <a:r>
              <a:rPr lang="en-US" sz="2400" dirty="0"/>
              <a:t> disorders such as </a:t>
            </a:r>
            <a:r>
              <a:rPr lang="en-US" sz="2400" b="1" dirty="0">
                <a:solidFill>
                  <a:srgbClr val="C00000"/>
                </a:solidFill>
              </a:rPr>
              <a:t>heat</a:t>
            </a:r>
            <a:r>
              <a:rPr lang="en-US" sz="2400" dirty="0"/>
              <a:t> cramps,</a:t>
            </a:r>
          </a:p>
          <a:p>
            <a:r>
              <a:rPr lang="en-US" sz="2400" dirty="0"/>
              <a:t> </a:t>
            </a:r>
            <a:r>
              <a:rPr lang="en-US" sz="2400" b="1" dirty="0">
                <a:solidFill>
                  <a:srgbClr val="C00000"/>
                </a:solidFill>
              </a:rPr>
              <a:t>heat</a:t>
            </a:r>
            <a:r>
              <a:rPr lang="en-US" sz="2400" dirty="0"/>
              <a:t> exhaustion or </a:t>
            </a:r>
            <a:r>
              <a:rPr lang="en-US" sz="2400" b="1" dirty="0">
                <a:solidFill>
                  <a:srgbClr val="C00000"/>
                </a:solidFill>
              </a:rPr>
              <a:t>heat</a:t>
            </a:r>
            <a:r>
              <a:rPr lang="en-US" sz="2400" dirty="0"/>
              <a:t> stroke </a:t>
            </a:r>
          </a:p>
          <a:p>
            <a:endParaRPr lang="en-US" dirty="0"/>
          </a:p>
          <a:p>
            <a:r>
              <a:rPr lang="en-US" sz="2400" b="1" dirty="0"/>
              <a:t>Amount and rate of </a:t>
            </a:r>
            <a:r>
              <a:rPr lang="en-US" sz="2400" b="1" dirty="0">
                <a:solidFill>
                  <a:srgbClr val="C00000"/>
                </a:solidFill>
              </a:rPr>
              <a:t>heat</a:t>
            </a:r>
            <a:r>
              <a:rPr lang="en-US" sz="2400" b="1" dirty="0"/>
              <a:t> gain or loss depends on</a:t>
            </a:r>
            <a:r>
              <a:rPr lang="en-US" sz="2400" dirty="0"/>
              <a:t>:</a:t>
            </a:r>
          </a:p>
          <a:p>
            <a:pPr marL="342900" indent="-342900">
              <a:buFont typeface="Arial" panose="020B0604020202020204" pitchFamily="34" charset="0"/>
              <a:buChar char="•"/>
            </a:pPr>
            <a:r>
              <a:rPr lang="en-US" sz="2000" dirty="0"/>
              <a:t>Air temperature - </a:t>
            </a:r>
            <a:r>
              <a:rPr lang="en-US" sz="2000" dirty="0">
                <a:solidFill>
                  <a:schemeClr val="dk1"/>
                </a:solidFill>
                <a:ea typeface="Arial"/>
                <a:cs typeface="Arial"/>
                <a:sym typeface="Arial"/>
              </a:rPr>
              <a:t>measured by a normal thermometer </a:t>
            </a:r>
            <a:endParaRPr lang="en-US" sz="2000" dirty="0"/>
          </a:p>
          <a:p>
            <a:pPr marL="342900" indent="-342900">
              <a:buFont typeface="Arial" panose="020B0604020202020204" pitchFamily="34" charset="0"/>
              <a:buChar char="•"/>
            </a:pPr>
            <a:r>
              <a:rPr lang="en-US" sz="2000" dirty="0"/>
              <a:t>Temperature of surrounding objects – radiant heat from sun or equipment</a:t>
            </a:r>
          </a:p>
          <a:p>
            <a:pPr marL="342900" indent="-342900">
              <a:buFont typeface="Arial" panose="020B0604020202020204" pitchFamily="34" charset="0"/>
              <a:buChar char="•"/>
            </a:pPr>
            <a:r>
              <a:rPr lang="en-US" sz="2000" dirty="0"/>
              <a:t>Air movement (caused by wind or fans)</a:t>
            </a:r>
          </a:p>
          <a:p>
            <a:pPr marL="342900" indent="-342900">
              <a:buFont typeface="Arial" panose="020B0604020202020204" pitchFamily="34" charset="0"/>
              <a:buChar char="•"/>
            </a:pPr>
            <a:r>
              <a:rPr lang="en-US" sz="2000" dirty="0"/>
              <a:t>Humidity (% of water vapor in the air)</a:t>
            </a:r>
          </a:p>
          <a:p>
            <a:pPr marL="342900" indent="-342900">
              <a:buFont typeface="Arial" panose="020B0604020202020204" pitchFamily="34" charset="0"/>
              <a:buChar char="•"/>
            </a:pPr>
            <a:r>
              <a:rPr lang="en-US" sz="2000" dirty="0"/>
              <a:t>Clothing worn – number or layers &amp; thermal efficiency of clothing &amp; where it is worn on body</a:t>
            </a:r>
          </a:p>
          <a:p>
            <a:pPr marL="342900" indent="-342900">
              <a:buFont typeface="Arial" panose="020B0604020202020204" pitchFamily="34" charset="0"/>
              <a:buChar char="•"/>
            </a:pPr>
            <a:r>
              <a:rPr lang="en-US" sz="2000" dirty="0"/>
              <a:t>Personal Protective Equipment – e.g., respiratory protection may increase effort breathing</a:t>
            </a:r>
          </a:p>
          <a:p>
            <a:pPr marL="342900" indent="-342900">
              <a:buFont typeface="Arial" panose="020B0604020202020204" pitchFamily="34" charset="0"/>
              <a:buChar char="•"/>
            </a:pPr>
            <a:r>
              <a:rPr lang="en-US" sz="2000" dirty="0"/>
              <a:t>Physical activity – hard or modest work increases the </a:t>
            </a:r>
            <a:r>
              <a:rPr lang="en-US" sz="2000" b="1" dirty="0">
                <a:solidFill>
                  <a:srgbClr val="C00000"/>
                </a:solidFill>
              </a:rPr>
              <a:t>heat</a:t>
            </a:r>
            <a:r>
              <a:rPr lang="en-US" sz="2000" dirty="0"/>
              <a:t> within the body</a:t>
            </a:r>
          </a:p>
          <a:p>
            <a:pPr marL="342900" indent="-342900">
              <a:buFont typeface="Arial" panose="020B0604020202020204" pitchFamily="34" charset="0"/>
              <a:buChar char="•"/>
            </a:pPr>
            <a:r>
              <a:rPr lang="en-US" sz="2000" dirty="0"/>
              <a:t>Medical state of the individual and body mass – age, gender, acclimatization, hydrated state (% of liquid in body)</a:t>
            </a:r>
          </a:p>
          <a:p>
            <a:r>
              <a:rPr lang="en-US" sz="2000" dirty="0"/>
              <a:t>	possible medical conditions, medication being taken and level of fitness</a:t>
            </a:r>
          </a:p>
          <a:p>
            <a:endParaRPr lang="en-US" dirty="0"/>
          </a:p>
          <a:p>
            <a:r>
              <a:rPr lang="en-US" sz="2400" b="1" dirty="0">
                <a:solidFill>
                  <a:schemeClr val="dk1"/>
                </a:solidFill>
                <a:ea typeface="Arial"/>
                <a:cs typeface="Arial"/>
                <a:sym typeface="Arial"/>
              </a:rPr>
              <a:t>Time exposed to temperature</a:t>
            </a:r>
            <a:r>
              <a:rPr lang="en-US" sz="2400" dirty="0">
                <a:solidFill>
                  <a:schemeClr val="dk1"/>
                </a:solidFill>
                <a:ea typeface="Arial"/>
                <a:cs typeface="Arial"/>
                <a:sym typeface="Arial"/>
              </a:rPr>
              <a:t> – </a:t>
            </a:r>
            <a:r>
              <a:rPr lang="en-US" sz="2000" dirty="0">
                <a:solidFill>
                  <a:schemeClr val="dk1"/>
                </a:solidFill>
                <a:ea typeface="Arial"/>
                <a:cs typeface="Arial"/>
                <a:sym typeface="Arial"/>
              </a:rPr>
              <a:t>both in total and short bursts and rest period</a:t>
            </a:r>
            <a:r>
              <a:rPr lang="en-US" sz="2000" dirty="0">
                <a:solidFill>
                  <a:schemeClr val="dk1"/>
                </a:solidFill>
                <a:latin typeface="Arial"/>
                <a:ea typeface="Arial"/>
                <a:cs typeface="Arial"/>
                <a:sym typeface="Arial"/>
              </a:rPr>
              <a:t> </a:t>
            </a:r>
          </a:p>
          <a:p>
            <a:endParaRPr lang="en-US" sz="2400" dirty="0"/>
          </a:p>
        </p:txBody>
      </p:sp>
    </p:spTree>
    <p:extLst>
      <p:ext uri="{BB962C8B-B14F-4D97-AF65-F5344CB8AC3E}">
        <p14:creationId xmlns:p14="http://schemas.microsoft.com/office/powerpoint/2010/main" val="3117324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7E9B02-98CD-A124-779C-E95BAA509414}"/>
              </a:ext>
            </a:extLst>
          </p:cNvPr>
          <p:cNvSpPr>
            <a:spLocks noGrp="1"/>
          </p:cNvSpPr>
          <p:nvPr>
            <p:ph sz="quarter" idx="13"/>
          </p:nvPr>
        </p:nvSpPr>
        <p:spPr/>
        <p:txBody>
          <a:bodyPr/>
          <a:lstStyle/>
          <a:p>
            <a:r>
              <a:rPr lang="en-US" dirty="0"/>
              <a:t>And this…..</a:t>
            </a:r>
          </a:p>
          <a:p>
            <a:endParaRPr lang="en-US" dirty="0"/>
          </a:p>
        </p:txBody>
      </p:sp>
      <p:sp>
        <p:nvSpPr>
          <p:cNvPr id="4" name="Date Placeholder 3">
            <a:extLst>
              <a:ext uri="{FF2B5EF4-FFF2-40B4-BE49-F238E27FC236}">
                <a16:creationId xmlns:a16="http://schemas.microsoft.com/office/drawing/2014/main" id="{A3844CC2-6AA9-CEA4-F44D-2130A17DCA36}"/>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D30081E4-25CE-6B7D-86FE-6D7AFBB3F4E9}"/>
              </a:ext>
            </a:extLst>
          </p:cNvPr>
          <p:cNvSpPr>
            <a:spLocks noGrp="1"/>
          </p:cNvSpPr>
          <p:nvPr>
            <p:ph type="sldNum" sz="quarter" idx="16"/>
          </p:nvPr>
        </p:nvSpPr>
        <p:spPr/>
        <p:txBody>
          <a:bodyPr/>
          <a:lstStyle/>
          <a:p>
            <a:fld id="{DDFFF02B-32D1-464C-A6BA-5D4A6AE06A8D}" type="slidenum">
              <a:rPr lang="en-US" smtClean="0"/>
              <a:pPr/>
              <a:t>50</a:t>
            </a:fld>
            <a:endParaRPr lang="en-US" dirty="0"/>
          </a:p>
        </p:txBody>
      </p:sp>
      <p:pic>
        <p:nvPicPr>
          <p:cNvPr id="5" name="Picture 4" descr="A group of barrels and a bag of chemicals">
            <a:extLst>
              <a:ext uri="{FF2B5EF4-FFF2-40B4-BE49-F238E27FC236}">
                <a16:creationId xmlns:a16="http://schemas.microsoft.com/office/drawing/2014/main" id="{DA391E81-7EC8-09ED-0A1F-968F462E74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25" y="105508"/>
            <a:ext cx="6147383" cy="6582392"/>
          </a:xfrm>
          <a:prstGeom prst="rect">
            <a:avLst/>
          </a:prstGeom>
        </p:spPr>
      </p:pic>
      <p:pic>
        <p:nvPicPr>
          <p:cNvPr id="7" name="Picture 6" descr="A yellow metal cabinet with a cart and metal objects">
            <a:extLst>
              <a:ext uri="{FF2B5EF4-FFF2-40B4-BE49-F238E27FC236}">
                <a16:creationId xmlns:a16="http://schemas.microsoft.com/office/drawing/2014/main" id="{3D042496-1D87-387D-A308-88D540632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209" y="105508"/>
            <a:ext cx="5493466" cy="6582392"/>
          </a:xfrm>
          <a:prstGeom prst="rect">
            <a:avLst/>
          </a:prstGeom>
        </p:spPr>
      </p:pic>
    </p:spTree>
    <p:extLst>
      <p:ext uri="{BB962C8B-B14F-4D97-AF65-F5344CB8AC3E}">
        <p14:creationId xmlns:p14="http://schemas.microsoft.com/office/powerpoint/2010/main" val="28910869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floor, room, living">
            <a:extLst>
              <a:ext uri="{FF2B5EF4-FFF2-40B4-BE49-F238E27FC236}">
                <a16:creationId xmlns:a16="http://schemas.microsoft.com/office/drawing/2014/main" id="{EB475F9B-6D8A-6225-781F-8A65F2EC7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716" y="118124"/>
            <a:ext cx="5795284" cy="6621751"/>
          </a:xfrm>
          <a:prstGeom prst="rect">
            <a:avLst/>
          </a:prstGeom>
        </p:spPr>
      </p:pic>
      <p:pic>
        <p:nvPicPr>
          <p:cNvPr id="13" name="Picture 12" descr="A room with many objects and a blue barrel">
            <a:extLst>
              <a:ext uri="{FF2B5EF4-FFF2-40B4-BE49-F238E27FC236}">
                <a16:creationId xmlns:a16="http://schemas.microsoft.com/office/drawing/2014/main" id="{389C2B7E-3382-5220-8C81-B6F18413E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53" y="118124"/>
            <a:ext cx="6084277" cy="6621751"/>
          </a:xfrm>
          <a:prstGeom prst="rect">
            <a:avLst/>
          </a:prstGeom>
        </p:spPr>
      </p:pic>
    </p:spTree>
    <p:extLst>
      <p:ext uri="{BB962C8B-B14F-4D97-AF65-F5344CB8AC3E}">
        <p14:creationId xmlns:p14="http://schemas.microsoft.com/office/powerpoint/2010/main" val="1437922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chine in a room with a chair and a chair">
            <a:extLst>
              <a:ext uri="{FF2B5EF4-FFF2-40B4-BE49-F238E27FC236}">
                <a16:creationId xmlns:a16="http://schemas.microsoft.com/office/drawing/2014/main" id="{D6D72708-8C61-8FBD-991C-2B9120D23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357" y="874644"/>
            <a:ext cx="6336523" cy="5645426"/>
          </a:xfrm>
          <a:prstGeom prst="rect">
            <a:avLst/>
          </a:prstGeom>
        </p:spPr>
      </p:pic>
      <p:sp>
        <p:nvSpPr>
          <p:cNvPr id="3" name="Arrow: Left 2">
            <a:extLst>
              <a:ext uri="{FF2B5EF4-FFF2-40B4-BE49-F238E27FC236}">
                <a16:creationId xmlns:a16="http://schemas.microsoft.com/office/drawing/2014/main" id="{779E5217-9C5A-9A3D-5AAB-9F45698E9F1B}"/>
              </a:ext>
            </a:extLst>
          </p:cNvPr>
          <p:cNvSpPr/>
          <p:nvPr/>
        </p:nvSpPr>
        <p:spPr>
          <a:xfrm>
            <a:off x="5288721" y="1818862"/>
            <a:ext cx="2811669" cy="755373"/>
          </a:xfrm>
          <a:prstGeom prst="leftArrow">
            <a:avLst>
              <a:gd name="adj1" fmla="val 58771"/>
              <a:gd name="adj2" fmla="val 50000"/>
            </a:avLst>
          </a:prstGeom>
          <a:solidFill>
            <a:srgbClr val="FFFF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3F30A8-BC05-B005-C705-A6DBA5B573A9}"/>
              </a:ext>
            </a:extLst>
          </p:cNvPr>
          <p:cNvSpPr txBox="1"/>
          <p:nvPr/>
        </p:nvSpPr>
        <p:spPr>
          <a:xfrm>
            <a:off x="8440333" y="1563038"/>
            <a:ext cx="3184911" cy="1107996"/>
          </a:xfrm>
          <a:prstGeom prst="rect">
            <a:avLst/>
          </a:prstGeom>
          <a:noFill/>
        </p:spPr>
        <p:txBody>
          <a:bodyPr wrap="none" rtlCol="0">
            <a:spAutoFit/>
          </a:bodyPr>
          <a:lstStyle/>
          <a:p>
            <a:endParaRPr lang="en-US" dirty="0"/>
          </a:p>
          <a:p>
            <a:r>
              <a:rPr lang="en-US" sz="2400" b="1" dirty="0"/>
              <a:t>Electrical panel blocked</a:t>
            </a:r>
          </a:p>
          <a:p>
            <a:r>
              <a:rPr lang="en-US" sz="2400" b="1" dirty="0"/>
              <a:t>and open</a:t>
            </a:r>
          </a:p>
        </p:txBody>
      </p:sp>
      <p:sp>
        <p:nvSpPr>
          <p:cNvPr id="5" name="TextBox 4">
            <a:extLst>
              <a:ext uri="{FF2B5EF4-FFF2-40B4-BE49-F238E27FC236}">
                <a16:creationId xmlns:a16="http://schemas.microsoft.com/office/drawing/2014/main" id="{9A12A739-6972-3C31-3DB6-371991DA64E9}"/>
              </a:ext>
            </a:extLst>
          </p:cNvPr>
          <p:cNvSpPr txBox="1"/>
          <p:nvPr/>
        </p:nvSpPr>
        <p:spPr>
          <a:xfrm>
            <a:off x="8545040" y="3235788"/>
            <a:ext cx="2975495" cy="646331"/>
          </a:xfrm>
          <a:prstGeom prst="rect">
            <a:avLst/>
          </a:prstGeom>
          <a:noFill/>
        </p:spPr>
        <p:txBody>
          <a:bodyPr wrap="none" rtlCol="0">
            <a:spAutoFit/>
          </a:bodyPr>
          <a:lstStyle/>
          <a:p>
            <a:r>
              <a:rPr lang="en-US" b="1" dirty="0"/>
              <a:t>OSHA 29 CFR 1910 Subpart S </a:t>
            </a:r>
          </a:p>
          <a:p>
            <a:pPr algn="ctr"/>
            <a:r>
              <a:rPr lang="en-US" b="1" dirty="0"/>
              <a:t>Electrical</a:t>
            </a:r>
          </a:p>
        </p:txBody>
      </p:sp>
    </p:spTree>
    <p:extLst>
      <p:ext uri="{BB962C8B-B14F-4D97-AF65-F5344CB8AC3E}">
        <p14:creationId xmlns:p14="http://schemas.microsoft.com/office/powerpoint/2010/main" val="3307111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ses on a wall">
            <a:extLst>
              <a:ext uri="{FF2B5EF4-FFF2-40B4-BE49-F238E27FC236}">
                <a16:creationId xmlns:a16="http://schemas.microsoft.com/office/drawing/2014/main" id="{6C2780CC-62D0-7FDC-B043-997D537C1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86"/>
            <a:ext cx="3747052" cy="4745936"/>
          </a:xfrm>
          <a:prstGeom prst="rect">
            <a:avLst/>
          </a:prstGeom>
        </p:spPr>
      </p:pic>
      <p:pic>
        <p:nvPicPr>
          <p:cNvPr id="2" name="Picture 1" descr="A large warehouse with a large white truck">
            <a:extLst>
              <a:ext uri="{FF2B5EF4-FFF2-40B4-BE49-F238E27FC236}">
                <a16:creationId xmlns:a16="http://schemas.microsoft.com/office/drawing/2014/main" id="{9FDD59E5-D02C-9390-EF52-8AE30078F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052" y="34786"/>
            <a:ext cx="3614531" cy="4745936"/>
          </a:xfrm>
          <a:prstGeom prst="rect">
            <a:avLst/>
          </a:prstGeom>
        </p:spPr>
      </p:pic>
      <p:pic>
        <p:nvPicPr>
          <p:cNvPr id="4" name="Picture 3" descr="A ladder leaning against a wall">
            <a:extLst>
              <a:ext uri="{FF2B5EF4-FFF2-40B4-BE49-F238E27FC236}">
                <a16:creationId xmlns:a16="http://schemas.microsoft.com/office/drawing/2014/main" id="{F199D727-5AF7-D0E5-0158-045D6288F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104" y="34786"/>
            <a:ext cx="4515678" cy="4819373"/>
          </a:xfrm>
          <a:prstGeom prst="rect">
            <a:avLst/>
          </a:prstGeom>
        </p:spPr>
      </p:pic>
      <p:sp>
        <p:nvSpPr>
          <p:cNvPr id="3" name="Oval 2">
            <a:extLst>
              <a:ext uri="{FF2B5EF4-FFF2-40B4-BE49-F238E27FC236}">
                <a16:creationId xmlns:a16="http://schemas.microsoft.com/office/drawing/2014/main" id="{099CA3E6-8F31-3BC6-2AEA-28EC1139268C}"/>
              </a:ext>
            </a:extLst>
          </p:cNvPr>
          <p:cNvSpPr/>
          <p:nvPr/>
        </p:nvSpPr>
        <p:spPr>
          <a:xfrm>
            <a:off x="8597069" y="1882211"/>
            <a:ext cx="2649197" cy="1546789"/>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FF68ED-DAB8-1226-5222-7D601AEA816C}"/>
              </a:ext>
            </a:extLst>
          </p:cNvPr>
          <p:cNvSpPr txBox="1"/>
          <p:nvPr/>
        </p:nvSpPr>
        <p:spPr>
          <a:xfrm>
            <a:off x="8638497" y="5153114"/>
            <a:ext cx="2226892" cy="646331"/>
          </a:xfrm>
          <a:prstGeom prst="rect">
            <a:avLst/>
          </a:prstGeom>
          <a:noFill/>
        </p:spPr>
        <p:txBody>
          <a:bodyPr wrap="none" rtlCol="0">
            <a:spAutoFit/>
          </a:bodyPr>
          <a:lstStyle/>
          <a:p>
            <a:pPr algn="ctr"/>
            <a:r>
              <a:rPr lang="en-US" b="1" dirty="0"/>
              <a:t>OSHA 29 CFR 1910.23</a:t>
            </a:r>
          </a:p>
          <a:p>
            <a:pPr algn="ctr"/>
            <a:r>
              <a:rPr lang="en-US" b="1" dirty="0"/>
              <a:t>Ladders</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F2D480F-D3F0-6CA9-9A4C-DA59402C5AE6}"/>
                  </a:ext>
                </a:extLst>
              </p14:cNvPr>
              <p14:cNvContentPartPr/>
              <p14:nvPr/>
            </p14:nvContentPartPr>
            <p14:xfrm>
              <a:off x="2570205" y="2169067"/>
              <a:ext cx="1660680" cy="2055240"/>
            </p14:xfrm>
          </p:contentPart>
        </mc:Choice>
        <mc:Fallback xmlns="">
          <p:pic>
            <p:nvPicPr>
              <p:cNvPr id="7" name="Ink 6">
                <a:extLst>
                  <a:ext uri="{FF2B5EF4-FFF2-40B4-BE49-F238E27FC236}">
                    <a16:creationId xmlns:a16="http://schemas.microsoft.com/office/drawing/2014/main" id="{7F2D480F-D3F0-6CA9-9A4C-DA59402C5AE6}"/>
                  </a:ext>
                </a:extLst>
              </p:cNvPr>
              <p:cNvPicPr/>
              <p:nvPr/>
            </p:nvPicPr>
            <p:blipFill>
              <a:blip r:embed="rId6"/>
              <a:stretch>
                <a:fillRect/>
              </a:stretch>
            </p:blipFill>
            <p:spPr>
              <a:xfrm>
                <a:off x="2561205" y="2160067"/>
                <a:ext cx="1678320" cy="2072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51F2313-E7D5-E8C3-6881-43C259E68C72}"/>
                  </a:ext>
                </a:extLst>
              </p14:cNvPr>
              <p14:cNvContentPartPr/>
              <p14:nvPr/>
            </p14:nvContentPartPr>
            <p14:xfrm>
              <a:off x="12562005" y="4836667"/>
              <a:ext cx="360" cy="360"/>
            </p14:xfrm>
          </p:contentPart>
        </mc:Choice>
        <mc:Fallback xmlns="">
          <p:pic>
            <p:nvPicPr>
              <p:cNvPr id="8" name="Ink 7">
                <a:extLst>
                  <a:ext uri="{FF2B5EF4-FFF2-40B4-BE49-F238E27FC236}">
                    <a16:creationId xmlns:a16="http://schemas.microsoft.com/office/drawing/2014/main" id="{451F2313-E7D5-E8C3-6881-43C259E68C72}"/>
                  </a:ext>
                </a:extLst>
              </p:cNvPr>
              <p:cNvPicPr/>
              <p:nvPr/>
            </p:nvPicPr>
            <p:blipFill>
              <a:blip r:embed="rId8"/>
              <a:stretch>
                <a:fillRect/>
              </a:stretch>
            </p:blipFill>
            <p:spPr>
              <a:xfrm>
                <a:off x="12553365" y="4827667"/>
                <a:ext cx="18000" cy="18000"/>
              </a:xfrm>
              <a:prstGeom prst="rect">
                <a:avLst/>
              </a:prstGeom>
            </p:spPr>
          </p:pic>
        </mc:Fallback>
      </mc:AlternateContent>
    </p:spTree>
    <p:extLst>
      <p:ext uri="{BB962C8B-B14F-4D97-AF65-F5344CB8AC3E}">
        <p14:creationId xmlns:p14="http://schemas.microsoft.com/office/powerpoint/2010/main" val="1973530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t in a drainage ditch">
            <a:extLst>
              <a:ext uri="{FF2B5EF4-FFF2-40B4-BE49-F238E27FC236}">
                <a16:creationId xmlns:a16="http://schemas.microsoft.com/office/drawing/2014/main" id="{AF5728D2-8ADD-AD7E-F0FF-549F061CE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65" y="281609"/>
            <a:ext cx="3216965" cy="4289287"/>
          </a:xfrm>
          <a:prstGeom prst="rect">
            <a:avLst/>
          </a:prstGeom>
        </p:spPr>
      </p:pic>
      <p:pic>
        <p:nvPicPr>
          <p:cNvPr id="13" name="Picture 12" descr="A stop sign on the ground">
            <a:extLst>
              <a:ext uri="{FF2B5EF4-FFF2-40B4-BE49-F238E27FC236}">
                <a16:creationId xmlns:a16="http://schemas.microsoft.com/office/drawing/2014/main" id="{92819E2B-9B7F-759E-437E-A2DD06709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365" y="3548270"/>
            <a:ext cx="2304796" cy="2810591"/>
          </a:xfrm>
          <a:prstGeom prst="rect">
            <a:avLst/>
          </a:prstGeom>
        </p:spPr>
      </p:pic>
      <p:pic>
        <p:nvPicPr>
          <p:cNvPr id="15" name="Picture 14" descr="A red sign in a box">
            <a:extLst>
              <a:ext uri="{FF2B5EF4-FFF2-40B4-BE49-F238E27FC236}">
                <a16:creationId xmlns:a16="http://schemas.microsoft.com/office/drawing/2014/main" id="{B2A65237-1D42-FAD4-8719-9DBF08830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975" y="241852"/>
            <a:ext cx="2390361" cy="3187148"/>
          </a:xfrm>
          <a:prstGeom prst="rect">
            <a:avLst/>
          </a:prstGeom>
        </p:spPr>
      </p:pic>
      <p:pic>
        <p:nvPicPr>
          <p:cNvPr id="2" name="Picture 1" descr="A yellow line in a warehouse">
            <a:extLst>
              <a:ext uri="{FF2B5EF4-FFF2-40B4-BE49-F238E27FC236}">
                <a16:creationId xmlns:a16="http://schemas.microsoft.com/office/drawing/2014/main" id="{B2C198C5-8DB4-EB62-17DA-736B6509A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0464" y="281609"/>
            <a:ext cx="3723861" cy="4965148"/>
          </a:xfrm>
          <a:prstGeom prst="rect">
            <a:avLst/>
          </a:prstGeom>
        </p:spPr>
      </p:pic>
      <p:sp>
        <p:nvSpPr>
          <p:cNvPr id="4" name="TextBox 3">
            <a:extLst>
              <a:ext uri="{FF2B5EF4-FFF2-40B4-BE49-F238E27FC236}">
                <a16:creationId xmlns:a16="http://schemas.microsoft.com/office/drawing/2014/main" id="{0A97E240-9663-D773-E68A-05F78C56F638}"/>
              </a:ext>
            </a:extLst>
          </p:cNvPr>
          <p:cNvSpPr txBox="1"/>
          <p:nvPr/>
        </p:nvSpPr>
        <p:spPr>
          <a:xfrm>
            <a:off x="8058684" y="5529129"/>
            <a:ext cx="2720681" cy="646331"/>
          </a:xfrm>
          <a:prstGeom prst="rect">
            <a:avLst/>
          </a:prstGeom>
          <a:noFill/>
        </p:spPr>
        <p:txBody>
          <a:bodyPr wrap="none" rtlCol="0">
            <a:spAutoFit/>
          </a:bodyPr>
          <a:lstStyle/>
          <a:p>
            <a:pPr algn="ctr"/>
            <a:r>
              <a:rPr lang="en-US" b="1" dirty="0"/>
              <a:t>OSHA 29 CFR 1910.22</a:t>
            </a:r>
          </a:p>
          <a:p>
            <a:pPr algn="ctr"/>
            <a:r>
              <a:rPr lang="en-US" b="1" dirty="0"/>
              <a:t>Walking/Working Surfaces</a:t>
            </a:r>
          </a:p>
        </p:txBody>
      </p:sp>
    </p:spTree>
    <p:extLst>
      <p:ext uri="{BB962C8B-B14F-4D97-AF65-F5344CB8AC3E}">
        <p14:creationId xmlns:p14="http://schemas.microsoft.com/office/powerpoint/2010/main" val="496284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E655FE4-F614-2953-F700-A623E47D8537}"/>
              </a:ext>
            </a:extLst>
          </p:cNvPr>
          <p:cNvSpPr>
            <a:spLocks noGrp="1" noChangeArrowheads="1"/>
          </p:cNvSpPr>
          <p:nvPr>
            <p:ph type="title"/>
          </p:nvPr>
        </p:nvSpPr>
        <p:spPr>
          <a:xfrm>
            <a:off x="838200" y="30162"/>
            <a:ext cx="10515600" cy="1325563"/>
          </a:xfrm>
        </p:spPr>
        <p:txBody>
          <a:bodyPr/>
          <a:lstStyle/>
          <a:p>
            <a:pPr algn="ctr">
              <a:defRPr/>
            </a:pPr>
            <a:r>
              <a:rPr lang="en-US" b="1" dirty="0">
                <a:ea typeface="ＭＳ Ｐゴシック" charset="0"/>
              </a:rPr>
              <a:t>Exit Routes</a:t>
            </a:r>
          </a:p>
        </p:txBody>
      </p:sp>
      <p:pic>
        <p:nvPicPr>
          <p:cNvPr id="49155" name="Picture 4" descr="blocked exit">
            <a:extLst>
              <a:ext uri="{FF2B5EF4-FFF2-40B4-BE49-F238E27FC236}">
                <a16:creationId xmlns:a16="http://schemas.microsoft.com/office/drawing/2014/main" id="{D9D50DAD-5013-038E-4F0A-A698E5ED67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00384" y="2851328"/>
            <a:ext cx="4011612" cy="3078163"/>
          </a:xfrm>
        </p:spPr>
      </p:pic>
      <p:sp>
        <p:nvSpPr>
          <p:cNvPr id="49156" name="Rectangle 3">
            <a:extLst>
              <a:ext uri="{FF2B5EF4-FFF2-40B4-BE49-F238E27FC236}">
                <a16:creationId xmlns:a16="http://schemas.microsoft.com/office/drawing/2014/main" id="{47ABAE1E-7A82-02C6-648C-CAC3D91F57A9}"/>
              </a:ext>
            </a:extLst>
          </p:cNvPr>
          <p:cNvSpPr>
            <a:spLocks noGrp="1"/>
          </p:cNvSpPr>
          <p:nvPr>
            <p:ph type="body" sz="half" idx="4294967295"/>
          </p:nvPr>
        </p:nvSpPr>
        <p:spPr>
          <a:xfrm>
            <a:off x="900623" y="1082259"/>
            <a:ext cx="10515600" cy="2073275"/>
          </a:xfrm>
        </p:spPr>
        <p:txBody>
          <a:bodyPr/>
          <a:lstStyle/>
          <a:p>
            <a:pPr marL="341313" indent="-227013"/>
            <a:r>
              <a:rPr lang="en-US" altLang="en-US" sz="2400" dirty="0"/>
              <a:t>Exits routes must be free and unobstructed  </a:t>
            </a:r>
          </a:p>
          <a:p>
            <a:pPr marL="341313" indent="-227013"/>
            <a:r>
              <a:rPr lang="en-US" altLang="en-US" sz="2400" dirty="0"/>
              <a:t>No materials or equipment may be placed, either permanently or temporarily, within the exit route.</a:t>
            </a:r>
          </a:p>
          <a:p>
            <a:pPr marL="341313" indent="-227013"/>
            <a:r>
              <a:rPr lang="en-US" altLang="en-US" sz="2400" dirty="0"/>
              <a:t>Keep exit routes free of flammables and combustibles</a:t>
            </a:r>
          </a:p>
        </p:txBody>
      </p:sp>
      <p:pic>
        <p:nvPicPr>
          <p:cNvPr id="49157" name="Picture 6" descr="blocked exit 2">
            <a:extLst>
              <a:ext uri="{FF2B5EF4-FFF2-40B4-BE49-F238E27FC236}">
                <a16:creationId xmlns:a16="http://schemas.microsoft.com/office/drawing/2014/main" id="{BA0C39B3-FBDB-63D9-6D03-352553657D4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672177" y="2838629"/>
            <a:ext cx="4191000" cy="3103563"/>
          </a:xfrm>
        </p:spPr>
      </p:pic>
      <p:sp>
        <p:nvSpPr>
          <p:cNvPr id="2" name="TextBox 1">
            <a:extLst>
              <a:ext uri="{FF2B5EF4-FFF2-40B4-BE49-F238E27FC236}">
                <a16:creationId xmlns:a16="http://schemas.microsoft.com/office/drawing/2014/main" id="{475618AC-E5FB-DF08-F4E9-797CA4E2A738}"/>
              </a:ext>
            </a:extLst>
          </p:cNvPr>
          <p:cNvSpPr txBox="1"/>
          <p:nvPr/>
        </p:nvSpPr>
        <p:spPr>
          <a:xfrm>
            <a:off x="4010214" y="6050422"/>
            <a:ext cx="3641510" cy="646331"/>
          </a:xfrm>
          <a:prstGeom prst="rect">
            <a:avLst/>
          </a:prstGeom>
          <a:noFill/>
        </p:spPr>
        <p:txBody>
          <a:bodyPr wrap="none" rtlCol="0">
            <a:spAutoFit/>
          </a:bodyPr>
          <a:lstStyle/>
          <a:p>
            <a:pPr algn="ctr"/>
            <a:r>
              <a:rPr lang="en-US" b="1" dirty="0"/>
              <a:t>OSHA 29 CFR 1910 Subpart E</a:t>
            </a:r>
          </a:p>
          <a:p>
            <a:pPr algn="ctr"/>
            <a:r>
              <a:rPr lang="en-US" b="1" dirty="0"/>
              <a:t>Exit Routes and Emergency Planning</a:t>
            </a:r>
          </a:p>
        </p:txBody>
      </p:sp>
    </p:spTree>
    <p:extLst>
      <p:ext uri="{BB962C8B-B14F-4D97-AF65-F5344CB8AC3E}">
        <p14:creationId xmlns:p14="http://schemas.microsoft.com/office/powerpoint/2010/main" val="727943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8AB66B4-FE90-C28A-3C66-412A86C16531}"/>
              </a:ext>
            </a:extLst>
          </p:cNvPr>
          <p:cNvSpPr>
            <a:spLocks noGrp="1" noChangeArrowheads="1"/>
          </p:cNvSpPr>
          <p:nvPr>
            <p:ph type="title"/>
          </p:nvPr>
        </p:nvSpPr>
        <p:spPr>
          <a:xfrm>
            <a:off x="1981200" y="228600"/>
            <a:ext cx="7772400" cy="838200"/>
          </a:xfrm>
        </p:spPr>
        <p:txBody>
          <a:bodyPr/>
          <a:lstStyle/>
          <a:p>
            <a:pPr algn="ctr">
              <a:defRPr/>
            </a:pPr>
            <a:r>
              <a:rPr lang="en-US" b="1" dirty="0">
                <a:ea typeface="ＭＳ Ｐゴシック" charset="0"/>
              </a:rPr>
              <a:t>Exit Doors</a:t>
            </a:r>
          </a:p>
        </p:txBody>
      </p:sp>
      <p:sp>
        <p:nvSpPr>
          <p:cNvPr id="50179" name="Rectangle 3">
            <a:extLst>
              <a:ext uri="{FF2B5EF4-FFF2-40B4-BE49-F238E27FC236}">
                <a16:creationId xmlns:a16="http://schemas.microsoft.com/office/drawing/2014/main" id="{4DB39BEF-C896-516D-74F2-A8BB077FA69D}"/>
              </a:ext>
            </a:extLst>
          </p:cNvPr>
          <p:cNvSpPr>
            <a:spLocks noGrp="1"/>
          </p:cNvSpPr>
          <p:nvPr>
            <p:ph type="body" idx="1"/>
          </p:nvPr>
        </p:nvSpPr>
        <p:spPr>
          <a:xfrm>
            <a:off x="765312" y="1295400"/>
            <a:ext cx="10614991" cy="1752600"/>
          </a:xfrm>
        </p:spPr>
        <p:txBody>
          <a:bodyPr/>
          <a:lstStyle/>
          <a:p>
            <a:r>
              <a:rPr lang="en-US" altLang="en-US" sz="2400" dirty="0"/>
              <a:t>When occupied, must be able to always open from the inside without keys, tools, or special knowledge</a:t>
            </a:r>
          </a:p>
          <a:p>
            <a:r>
              <a:rPr lang="en-US" altLang="en-US" sz="2400" dirty="0"/>
              <a:t>Device such as a panic bar that locks only from the outside is permitted</a:t>
            </a:r>
          </a:p>
        </p:txBody>
      </p:sp>
      <p:pic>
        <p:nvPicPr>
          <p:cNvPr id="50180" name="Picture 4" descr="locked exit 2">
            <a:extLst>
              <a:ext uri="{FF2B5EF4-FFF2-40B4-BE49-F238E27FC236}">
                <a16:creationId xmlns:a16="http://schemas.microsoft.com/office/drawing/2014/main" id="{774755BB-FD1B-57A9-397C-5D7C8765E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607" y="2765989"/>
            <a:ext cx="2926385" cy="341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descr="locked exit">
            <a:extLst>
              <a:ext uri="{FF2B5EF4-FFF2-40B4-BE49-F238E27FC236}">
                <a16:creationId xmlns:a16="http://schemas.microsoft.com/office/drawing/2014/main" id="{8C2338AD-FB5E-80D4-1365-BF9ECE4D5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586" y="2806342"/>
            <a:ext cx="3038061" cy="333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63F1D2B7-F641-BA83-8A9D-3B1C8664EFA2}"/>
              </a:ext>
            </a:extLst>
          </p:cNvPr>
          <p:cNvSpPr/>
          <p:nvPr/>
        </p:nvSpPr>
        <p:spPr>
          <a:xfrm>
            <a:off x="4957675" y="3810000"/>
            <a:ext cx="3124200" cy="676541"/>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 name="TextBox 2">
            <a:extLst>
              <a:ext uri="{FF2B5EF4-FFF2-40B4-BE49-F238E27FC236}">
                <a16:creationId xmlns:a16="http://schemas.microsoft.com/office/drawing/2014/main" id="{FF0DAFCC-4101-D451-8028-AAC656B0353C}"/>
              </a:ext>
            </a:extLst>
          </p:cNvPr>
          <p:cNvSpPr txBox="1"/>
          <p:nvPr/>
        </p:nvSpPr>
        <p:spPr>
          <a:xfrm>
            <a:off x="8799415" y="3503363"/>
            <a:ext cx="2452083" cy="646331"/>
          </a:xfrm>
          <a:prstGeom prst="rect">
            <a:avLst/>
          </a:prstGeom>
          <a:noFill/>
        </p:spPr>
        <p:txBody>
          <a:bodyPr wrap="none" rtlCol="0">
            <a:spAutoFit/>
          </a:bodyPr>
          <a:lstStyle/>
          <a:p>
            <a:pPr algn="ctr"/>
            <a:r>
              <a:rPr lang="en-US" b="1" dirty="0"/>
              <a:t>Imperial Food Products </a:t>
            </a:r>
          </a:p>
          <a:p>
            <a:pPr algn="ctr"/>
            <a:r>
              <a:rPr lang="en-US" b="1" dirty="0"/>
              <a:t>Hamlet, N.C. 9/1991</a:t>
            </a:r>
          </a:p>
        </p:txBody>
      </p:sp>
    </p:spTree>
    <p:extLst>
      <p:ext uri="{BB962C8B-B14F-4D97-AF65-F5344CB8AC3E}">
        <p14:creationId xmlns:p14="http://schemas.microsoft.com/office/powerpoint/2010/main" val="2753011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water fountain with hoses and a white canister">
            <a:extLst>
              <a:ext uri="{FF2B5EF4-FFF2-40B4-BE49-F238E27FC236}">
                <a16:creationId xmlns:a16="http://schemas.microsoft.com/office/drawing/2014/main" id="{89D840AC-53C5-784F-A65E-8D8CC0B9B5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66" y="0"/>
            <a:ext cx="5234609" cy="3925957"/>
          </a:xfrm>
          <a:prstGeom prst="rect">
            <a:avLst/>
          </a:prstGeom>
        </p:spPr>
      </p:pic>
      <p:pic>
        <p:nvPicPr>
          <p:cNvPr id="7" name="Picture 6" descr="A group of electrical equipment in a room">
            <a:extLst>
              <a:ext uri="{FF2B5EF4-FFF2-40B4-BE49-F238E27FC236}">
                <a16:creationId xmlns:a16="http://schemas.microsoft.com/office/drawing/2014/main" id="{78D42286-F6B2-EF57-8862-072BA5617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7406" y="94643"/>
            <a:ext cx="4542184" cy="4094922"/>
          </a:xfrm>
          <a:prstGeom prst="rect">
            <a:avLst/>
          </a:prstGeom>
        </p:spPr>
      </p:pic>
      <p:pic>
        <p:nvPicPr>
          <p:cNvPr id="3" name="Picture 2" descr="A sink on a pole">
            <a:extLst>
              <a:ext uri="{FF2B5EF4-FFF2-40B4-BE49-F238E27FC236}">
                <a16:creationId xmlns:a16="http://schemas.microsoft.com/office/drawing/2014/main" id="{9C13C156-B096-9ABE-C563-933C6DC6A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074" y="2079156"/>
            <a:ext cx="3584133" cy="4778844"/>
          </a:xfrm>
          <a:prstGeom prst="rect">
            <a:avLst/>
          </a:prstGeom>
        </p:spPr>
      </p:pic>
      <p:sp>
        <p:nvSpPr>
          <p:cNvPr id="5" name="TextBox 4">
            <a:extLst>
              <a:ext uri="{FF2B5EF4-FFF2-40B4-BE49-F238E27FC236}">
                <a16:creationId xmlns:a16="http://schemas.microsoft.com/office/drawing/2014/main" id="{FDC1AC83-4E04-E351-6F0E-962F89FD2E7B}"/>
              </a:ext>
            </a:extLst>
          </p:cNvPr>
          <p:cNvSpPr txBox="1"/>
          <p:nvPr/>
        </p:nvSpPr>
        <p:spPr>
          <a:xfrm>
            <a:off x="174266" y="4376316"/>
            <a:ext cx="4363551" cy="2031325"/>
          </a:xfrm>
          <a:prstGeom prst="rect">
            <a:avLst/>
          </a:prstGeom>
          <a:noFill/>
        </p:spPr>
        <p:txBody>
          <a:bodyPr wrap="square">
            <a:spAutoFit/>
          </a:bodyPr>
          <a:lstStyle/>
          <a:p>
            <a:r>
              <a:rPr lang="en-US" dirty="0"/>
              <a:t>OSHA 29 CFR 1910.151(c); ANSI Z358.1</a:t>
            </a:r>
          </a:p>
          <a:p>
            <a:r>
              <a:rPr lang="en-US" dirty="0"/>
              <a:t>Where the eyes or body of any person may be exposed to injurious corrosive materials, suitable facilities for quick drenching or flushing of the eyes and body shall be provided within the work area for immediate emergency use. </a:t>
            </a:r>
          </a:p>
        </p:txBody>
      </p:sp>
    </p:spTree>
    <p:extLst>
      <p:ext uri="{BB962C8B-B14F-4D97-AF65-F5344CB8AC3E}">
        <p14:creationId xmlns:p14="http://schemas.microsoft.com/office/powerpoint/2010/main" val="3269524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ladder in a warehouse">
            <a:extLst>
              <a:ext uri="{FF2B5EF4-FFF2-40B4-BE49-F238E27FC236}">
                <a16:creationId xmlns:a16="http://schemas.microsoft.com/office/drawing/2014/main" id="{E372317B-4C41-B862-780E-B6C8FED5C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04" y="194586"/>
            <a:ext cx="2094673" cy="2792897"/>
          </a:xfrm>
          <a:prstGeom prst="rect">
            <a:avLst/>
          </a:prstGeom>
        </p:spPr>
      </p:pic>
      <p:pic>
        <p:nvPicPr>
          <p:cNvPr id="4" name="Picture 3" descr="A blue shelves with screws">
            <a:extLst>
              <a:ext uri="{FF2B5EF4-FFF2-40B4-BE49-F238E27FC236}">
                <a16:creationId xmlns:a16="http://schemas.microsoft.com/office/drawing/2014/main" id="{3A58FEDC-9087-CE59-35DA-0829A7AC0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806" y="184648"/>
            <a:ext cx="3737113" cy="2802835"/>
          </a:xfrm>
          <a:prstGeom prst="rect">
            <a:avLst/>
          </a:prstGeom>
        </p:spPr>
      </p:pic>
      <p:pic>
        <p:nvPicPr>
          <p:cNvPr id="6" name="Picture 5" descr="A fire extinguisher and a fire extinguisher">
            <a:extLst>
              <a:ext uri="{FF2B5EF4-FFF2-40B4-BE49-F238E27FC236}">
                <a16:creationId xmlns:a16="http://schemas.microsoft.com/office/drawing/2014/main" id="{DB127D03-A29C-6A4D-683A-F598486F3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04" y="3173895"/>
            <a:ext cx="2636355" cy="3515140"/>
          </a:xfrm>
          <a:prstGeom prst="rect">
            <a:avLst/>
          </a:prstGeom>
        </p:spPr>
      </p:pic>
      <p:pic>
        <p:nvPicPr>
          <p:cNvPr id="8" name="Picture 7" descr="A large warehouse with a lift">
            <a:extLst>
              <a:ext uri="{FF2B5EF4-FFF2-40B4-BE49-F238E27FC236}">
                <a16:creationId xmlns:a16="http://schemas.microsoft.com/office/drawing/2014/main" id="{C96BF538-8066-2B29-A261-41004B2D0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3548" y="298174"/>
            <a:ext cx="4174435" cy="3130826"/>
          </a:xfrm>
          <a:prstGeom prst="rect">
            <a:avLst/>
          </a:prstGeom>
        </p:spPr>
      </p:pic>
      <p:pic>
        <p:nvPicPr>
          <p:cNvPr id="10" name="Picture 9" descr="A close up of a switch">
            <a:extLst>
              <a:ext uri="{FF2B5EF4-FFF2-40B4-BE49-F238E27FC236}">
                <a16:creationId xmlns:a16="http://schemas.microsoft.com/office/drawing/2014/main" id="{77846B12-0E60-765B-91AF-2C34EAC1B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5958" y="3630168"/>
            <a:ext cx="2294150" cy="3058867"/>
          </a:xfrm>
          <a:prstGeom prst="rect">
            <a:avLst/>
          </a:prstGeom>
        </p:spPr>
      </p:pic>
      <p:pic>
        <p:nvPicPr>
          <p:cNvPr id="3" name="Picture 2" descr="A warehouse with a machine on the shelves">
            <a:extLst>
              <a:ext uri="{FF2B5EF4-FFF2-40B4-BE49-F238E27FC236}">
                <a16:creationId xmlns:a16="http://schemas.microsoft.com/office/drawing/2014/main" id="{9C047B59-4E41-673E-6B2D-9BBFB27D2E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671725" y="3310659"/>
            <a:ext cx="3515140" cy="3241612"/>
          </a:xfrm>
          <a:prstGeom prst="rect">
            <a:avLst/>
          </a:prstGeom>
        </p:spPr>
      </p:pic>
      <p:sp>
        <p:nvSpPr>
          <p:cNvPr id="5" name="TextBox 4">
            <a:extLst>
              <a:ext uri="{FF2B5EF4-FFF2-40B4-BE49-F238E27FC236}">
                <a16:creationId xmlns:a16="http://schemas.microsoft.com/office/drawing/2014/main" id="{26F6552E-C620-7C73-D52D-39DEA1A67038}"/>
              </a:ext>
            </a:extLst>
          </p:cNvPr>
          <p:cNvSpPr txBox="1"/>
          <p:nvPr/>
        </p:nvSpPr>
        <p:spPr>
          <a:xfrm>
            <a:off x="4140339" y="1993392"/>
            <a:ext cx="1651221" cy="461665"/>
          </a:xfrm>
          <a:prstGeom prst="rect">
            <a:avLst/>
          </a:prstGeom>
          <a:noFill/>
        </p:spPr>
        <p:txBody>
          <a:bodyPr wrap="none" rtlCol="0">
            <a:spAutoFit/>
          </a:bodyPr>
          <a:lstStyle/>
          <a:p>
            <a:r>
              <a:rPr lang="en-US" sz="2400" b="1" dirty="0">
                <a:solidFill>
                  <a:srgbClr val="FFFF00"/>
                </a:solidFill>
              </a:rPr>
              <a:t>Parts Room</a:t>
            </a:r>
          </a:p>
        </p:txBody>
      </p:sp>
      <p:sp>
        <p:nvSpPr>
          <p:cNvPr id="7" name="TextBox 6">
            <a:extLst>
              <a:ext uri="{FF2B5EF4-FFF2-40B4-BE49-F238E27FC236}">
                <a16:creationId xmlns:a16="http://schemas.microsoft.com/office/drawing/2014/main" id="{69D4C38B-09C0-EB57-F44B-6FA3ED997F59}"/>
              </a:ext>
            </a:extLst>
          </p:cNvPr>
          <p:cNvSpPr txBox="1"/>
          <p:nvPr/>
        </p:nvSpPr>
        <p:spPr>
          <a:xfrm>
            <a:off x="8475958" y="2270391"/>
            <a:ext cx="2735172" cy="461665"/>
          </a:xfrm>
          <a:prstGeom prst="rect">
            <a:avLst/>
          </a:prstGeom>
          <a:noFill/>
        </p:spPr>
        <p:txBody>
          <a:bodyPr wrap="none" rtlCol="0">
            <a:spAutoFit/>
          </a:bodyPr>
          <a:lstStyle/>
          <a:p>
            <a:r>
              <a:rPr lang="en-US" sz="2400" b="1" dirty="0">
                <a:solidFill>
                  <a:srgbClr val="FFFF00"/>
                </a:solidFill>
              </a:rPr>
              <a:t>Annual Certification</a:t>
            </a:r>
          </a:p>
        </p:txBody>
      </p:sp>
      <p:sp>
        <p:nvSpPr>
          <p:cNvPr id="9" name="Arrow: Right 8">
            <a:extLst>
              <a:ext uri="{FF2B5EF4-FFF2-40B4-BE49-F238E27FC236}">
                <a16:creationId xmlns:a16="http://schemas.microsoft.com/office/drawing/2014/main" id="{0911D2B0-6E2D-87AD-A44B-D19F12EA12C0}"/>
              </a:ext>
            </a:extLst>
          </p:cNvPr>
          <p:cNvSpPr/>
          <p:nvPr/>
        </p:nvSpPr>
        <p:spPr>
          <a:xfrm rot="11677634">
            <a:off x="8390576" y="1879351"/>
            <a:ext cx="722376" cy="256032"/>
          </a:xfrm>
          <a:prstGeom prst="righ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054B4301-86CD-6F30-5CE0-F2F4195EC71D}"/>
              </a:ext>
            </a:extLst>
          </p:cNvPr>
          <p:cNvSpPr/>
          <p:nvPr/>
        </p:nvSpPr>
        <p:spPr>
          <a:xfrm rot="19443331">
            <a:off x="9682032" y="1879350"/>
            <a:ext cx="722376" cy="256032"/>
          </a:xfrm>
          <a:prstGeom prst="rightArrow">
            <a:avLst/>
          </a:prstGeom>
          <a:solidFill>
            <a:srgbClr val="FFFF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48E5DA-A4EA-5619-6281-B3501322ACB4}"/>
              </a:ext>
            </a:extLst>
          </p:cNvPr>
          <p:cNvSpPr txBox="1"/>
          <p:nvPr/>
        </p:nvSpPr>
        <p:spPr>
          <a:xfrm>
            <a:off x="4245607" y="3968496"/>
            <a:ext cx="2639312" cy="369332"/>
          </a:xfrm>
          <a:prstGeom prst="rect">
            <a:avLst/>
          </a:prstGeom>
          <a:noFill/>
        </p:spPr>
        <p:txBody>
          <a:bodyPr wrap="none" rtlCol="0">
            <a:spAutoFit/>
          </a:bodyPr>
          <a:lstStyle/>
          <a:p>
            <a:r>
              <a:rPr lang="en-US" b="1" dirty="0">
                <a:solidFill>
                  <a:srgbClr val="FFFF00"/>
                </a:solidFill>
              </a:rPr>
              <a:t>Storing heavy equipment </a:t>
            </a:r>
          </a:p>
        </p:txBody>
      </p:sp>
      <p:sp>
        <p:nvSpPr>
          <p:cNvPr id="13" name="TextBox 12">
            <a:extLst>
              <a:ext uri="{FF2B5EF4-FFF2-40B4-BE49-F238E27FC236}">
                <a16:creationId xmlns:a16="http://schemas.microsoft.com/office/drawing/2014/main" id="{4A9CAD2F-400D-073C-E50D-F7C6EE2E59C4}"/>
              </a:ext>
            </a:extLst>
          </p:cNvPr>
          <p:cNvSpPr txBox="1"/>
          <p:nvPr/>
        </p:nvSpPr>
        <p:spPr>
          <a:xfrm>
            <a:off x="4776968" y="6212793"/>
            <a:ext cx="1304653" cy="369332"/>
          </a:xfrm>
          <a:prstGeom prst="rect">
            <a:avLst/>
          </a:prstGeom>
          <a:noFill/>
        </p:spPr>
        <p:txBody>
          <a:bodyPr wrap="none" rtlCol="0">
            <a:spAutoFit/>
          </a:bodyPr>
          <a:lstStyle/>
          <a:p>
            <a:r>
              <a:rPr lang="en-US" b="1" dirty="0">
                <a:solidFill>
                  <a:srgbClr val="FFFF00"/>
                </a:solidFill>
              </a:rPr>
              <a:t>Tire storage</a:t>
            </a:r>
          </a:p>
        </p:txBody>
      </p:sp>
    </p:spTree>
    <p:extLst>
      <p:ext uri="{BB962C8B-B14F-4D97-AF65-F5344CB8AC3E}">
        <p14:creationId xmlns:p14="http://schemas.microsoft.com/office/powerpoint/2010/main" val="3745792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7A6885B-4FF6-2F89-0203-8361E8F92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93" y="108571"/>
            <a:ext cx="4483085" cy="597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C2A5AC4A-0637-91C4-AB33-9588F21AB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108571"/>
            <a:ext cx="6096000" cy="597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11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1" name="Shape 101"/>
          <p:cNvSpPr txBox="1">
            <a:spLocks noGrp="1"/>
          </p:cNvSpPr>
          <p:nvPr>
            <p:ph type="body" idx="1"/>
          </p:nvPr>
        </p:nvSpPr>
        <p:spPr>
          <a:xfrm>
            <a:off x="432412" y="951345"/>
            <a:ext cx="11080715" cy="4544291"/>
          </a:xfrm>
          <a:prstGeom prst="rect">
            <a:avLst/>
          </a:prstGeom>
          <a:noFill/>
          <a:ln>
            <a:noFill/>
          </a:ln>
        </p:spPr>
        <p:txBody>
          <a:bodyPr vert="horz" lIns="0" tIns="0" rIns="0" bIns="0" rtlCol="0" anchor="t" anchorCtr="0">
            <a:noAutofit/>
          </a:bodyPr>
          <a:lstStyle/>
          <a:p>
            <a:pPr marL="271463" indent="-271463">
              <a:lnSpc>
                <a:spcPct val="80000"/>
              </a:lnSpc>
              <a:spcBef>
                <a:spcPts val="0"/>
              </a:spcBef>
              <a:buClr>
                <a:schemeClr val="dk2"/>
              </a:buClr>
              <a:buSzPct val="25000"/>
              <a:buNone/>
            </a:pPr>
            <a:endParaRPr lang="en-US" sz="2000" dirty="0">
              <a:solidFill>
                <a:schemeClr val="dk1"/>
              </a:solidFill>
              <a:latin typeface="Arial"/>
              <a:ea typeface="Arial"/>
              <a:cs typeface="Arial"/>
              <a:sym typeface="Arial"/>
            </a:endParaRPr>
          </a:p>
          <a:p>
            <a:r>
              <a:rPr lang="en-US" sz="2400" dirty="0"/>
              <a:t>When environmental temperature is higher than your body temperature YOU absorb </a:t>
            </a:r>
            <a:r>
              <a:rPr lang="en-US" sz="2400" b="1" dirty="0">
                <a:solidFill>
                  <a:srgbClr val="C00000"/>
                </a:solidFill>
              </a:rPr>
              <a:t>heat </a:t>
            </a:r>
            <a:r>
              <a:rPr lang="en-US" sz="2400" dirty="0"/>
              <a:t>resulting in your temperature increasing and the body’s cooling system activating to prevent damage by:</a:t>
            </a:r>
          </a:p>
          <a:p>
            <a:pPr marL="342900" indent="-342900">
              <a:buFont typeface="Wingdings" panose="05000000000000000000" pitchFamily="2" charset="2"/>
              <a:buChar char="Ø"/>
            </a:pPr>
            <a:r>
              <a:rPr lang="en-US" sz="2000" dirty="0"/>
              <a:t>Blood vessels expand to carry </a:t>
            </a:r>
            <a:r>
              <a:rPr lang="en-US" sz="2000" b="1" dirty="0">
                <a:solidFill>
                  <a:srgbClr val="C00000"/>
                </a:solidFill>
              </a:rPr>
              <a:t>heat</a:t>
            </a:r>
            <a:r>
              <a:rPr lang="en-US" sz="2000" dirty="0"/>
              <a:t> to your skin surface for release to the air</a:t>
            </a:r>
          </a:p>
          <a:p>
            <a:pPr marL="342900" indent="-342900">
              <a:buFont typeface="Wingdings" panose="05000000000000000000" pitchFamily="2" charset="2"/>
              <a:buChar char="Ø"/>
            </a:pPr>
            <a:r>
              <a:rPr lang="en-US" sz="2000" dirty="0"/>
              <a:t>Your pulse rate rises, adding strain to heart and circulatory systems</a:t>
            </a:r>
          </a:p>
          <a:p>
            <a:pPr marL="342900" indent="-342900">
              <a:buFont typeface="Wingdings" panose="05000000000000000000" pitchFamily="2" charset="2"/>
              <a:buChar char="Ø"/>
            </a:pPr>
            <a:r>
              <a:rPr lang="en-US" sz="2000" dirty="0"/>
              <a:t>Perspiration flows to your skin to evaporate</a:t>
            </a:r>
          </a:p>
          <a:p>
            <a:pPr marL="271463" indent="-271463">
              <a:lnSpc>
                <a:spcPct val="80000"/>
              </a:lnSpc>
              <a:spcBef>
                <a:spcPts val="320"/>
              </a:spcBef>
              <a:buClr>
                <a:schemeClr val="dk2"/>
              </a:buClr>
              <a:buSzPct val="25000"/>
              <a:buNone/>
            </a:pPr>
            <a:endParaRPr lang="en-US" sz="2000" dirty="0">
              <a:solidFill>
                <a:schemeClr val="dk1"/>
              </a:solidFill>
              <a:latin typeface="Arial"/>
              <a:ea typeface="Arial"/>
              <a:cs typeface="Arial"/>
              <a:sym typeface="Arial"/>
            </a:endParaRPr>
          </a:p>
        </p:txBody>
      </p:sp>
      <p:sp>
        <p:nvSpPr>
          <p:cNvPr id="3" name="TextBox 2"/>
          <p:cNvSpPr txBox="1"/>
          <p:nvPr/>
        </p:nvSpPr>
        <p:spPr>
          <a:xfrm>
            <a:off x="3389745" y="258618"/>
            <a:ext cx="4796698" cy="830997"/>
          </a:xfrm>
          <a:prstGeom prst="rect">
            <a:avLst/>
          </a:prstGeom>
          <a:noFill/>
        </p:spPr>
        <p:txBody>
          <a:bodyPr wrap="none" rtlCol="0">
            <a:spAutoFit/>
          </a:bodyPr>
          <a:lstStyle/>
          <a:p>
            <a:r>
              <a:rPr lang="en-US" sz="4800" b="1" dirty="0"/>
              <a:t>Thermoregulation</a:t>
            </a:r>
          </a:p>
        </p:txBody>
      </p:sp>
      <p:sp>
        <p:nvSpPr>
          <p:cNvPr id="5" name="Rectangle 4"/>
          <p:cNvSpPr/>
          <p:nvPr/>
        </p:nvSpPr>
        <p:spPr>
          <a:xfrm>
            <a:off x="432412" y="4803956"/>
            <a:ext cx="11390133" cy="1190582"/>
          </a:xfrm>
          <a:prstGeom prst="rect">
            <a:avLst/>
          </a:prstGeom>
        </p:spPr>
        <p:txBody>
          <a:bodyPr wrap="square">
            <a:spAutoFit/>
          </a:bodyPr>
          <a:lstStyle/>
          <a:p>
            <a:pPr marL="28512" indent="0">
              <a:lnSpc>
                <a:spcPct val="70000"/>
              </a:lnSpc>
              <a:spcBef>
                <a:spcPts val="0"/>
              </a:spcBef>
              <a:buClr>
                <a:schemeClr val="dk2"/>
              </a:buClr>
              <a:buSzPct val="100000"/>
              <a:buNone/>
            </a:pPr>
            <a:r>
              <a:rPr lang="en-US" sz="2400" dirty="0">
                <a:solidFill>
                  <a:schemeClr val="dk1"/>
                </a:solidFill>
                <a:ea typeface="Arial"/>
                <a:cs typeface="Arial"/>
                <a:sym typeface="Arial"/>
              </a:rPr>
              <a:t>The </a:t>
            </a:r>
            <a:r>
              <a:rPr lang="en-US" sz="2400" b="1" dirty="0">
                <a:solidFill>
                  <a:srgbClr val="C00000"/>
                </a:solidFill>
                <a:ea typeface="Arial"/>
                <a:cs typeface="Arial"/>
                <a:sym typeface="Arial"/>
              </a:rPr>
              <a:t>heat</a:t>
            </a:r>
            <a:r>
              <a:rPr lang="en-US" sz="2400" dirty="0">
                <a:solidFill>
                  <a:schemeClr val="dk1"/>
                </a:solidFill>
                <a:ea typeface="Arial"/>
                <a:cs typeface="Arial"/>
                <a:sym typeface="Arial"/>
              </a:rPr>
              <a:t> index is the "feels like" temperature.</a:t>
            </a:r>
            <a:endParaRPr lang="en-US" sz="2400" b="1" dirty="0">
              <a:solidFill>
                <a:schemeClr val="dk1"/>
              </a:solidFill>
              <a:ea typeface="Arial"/>
              <a:cs typeface="Arial"/>
              <a:sym typeface="Arial"/>
            </a:endParaRPr>
          </a:p>
          <a:p>
            <a:pPr marL="28512" indent="0">
              <a:lnSpc>
                <a:spcPct val="70000"/>
              </a:lnSpc>
              <a:spcBef>
                <a:spcPts val="0"/>
              </a:spcBef>
              <a:buClr>
                <a:schemeClr val="dk2"/>
              </a:buClr>
              <a:buSzPct val="100000"/>
              <a:buNone/>
            </a:pPr>
            <a:r>
              <a:rPr lang="en-US" sz="2400" dirty="0">
                <a:solidFill>
                  <a:schemeClr val="dk1"/>
                </a:solidFill>
                <a:ea typeface="Arial"/>
                <a:cs typeface="Arial"/>
                <a:sym typeface="Arial"/>
              </a:rPr>
              <a:t> </a:t>
            </a:r>
          </a:p>
          <a:p>
            <a:pPr marL="28512" indent="0">
              <a:lnSpc>
                <a:spcPct val="70000"/>
              </a:lnSpc>
              <a:spcBef>
                <a:spcPts val="518"/>
              </a:spcBef>
              <a:buClr>
                <a:schemeClr val="dk2"/>
              </a:buClr>
              <a:buSzPct val="100000"/>
              <a:buNone/>
            </a:pPr>
            <a:r>
              <a:rPr lang="en-US" sz="2400" dirty="0">
                <a:solidFill>
                  <a:schemeClr val="dk1"/>
                </a:solidFill>
                <a:ea typeface="Arial"/>
                <a:cs typeface="Arial"/>
                <a:sym typeface="Arial"/>
              </a:rPr>
              <a:t>As relative humidity increases, the air seems warmer than it actually is because the body is less able to cool itself via evaporation of perspiration.</a:t>
            </a:r>
          </a:p>
        </p:txBody>
      </p:sp>
      <p:sp>
        <p:nvSpPr>
          <p:cNvPr id="6" name="TextBox 5"/>
          <p:cNvSpPr txBox="1"/>
          <p:nvPr/>
        </p:nvSpPr>
        <p:spPr>
          <a:xfrm>
            <a:off x="4503103" y="3666836"/>
            <a:ext cx="2939331" cy="830997"/>
          </a:xfrm>
          <a:prstGeom prst="rect">
            <a:avLst/>
          </a:prstGeom>
          <a:noFill/>
        </p:spPr>
        <p:txBody>
          <a:bodyPr wrap="none" rtlCol="0">
            <a:spAutoFit/>
          </a:bodyPr>
          <a:lstStyle/>
          <a:p>
            <a:r>
              <a:rPr lang="en-US" sz="4800" b="1" dirty="0">
                <a:solidFill>
                  <a:srgbClr val="C00000"/>
                </a:solidFill>
              </a:rPr>
              <a:t>Heat</a:t>
            </a:r>
            <a:r>
              <a:rPr lang="en-US" sz="4800" b="1" dirty="0"/>
              <a:t> Index</a:t>
            </a:r>
          </a:p>
        </p:txBody>
      </p:sp>
    </p:spTree>
    <p:extLst>
      <p:ext uri="{BB962C8B-B14F-4D97-AF65-F5344CB8AC3E}">
        <p14:creationId xmlns:p14="http://schemas.microsoft.com/office/powerpoint/2010/main" val="3261626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B2FF8-5B22-D4D1-3703-4904C9F8F514}"/>
              </a:ext>
            </a:extLst>
          </p:cNvPr>
          <p:cNvSpPr txBox="1"/>
          <p:nvPr/>
        </p:nvSpPr>
        <p:spPr>
          <a:xfrm>
            <a:off x="3958876" y="1232452"/>
            <a:ext cx="4274247" cy="3416320"/>
          </a:xfrm>
          <a:prstGeom prst="rect">
            <a:avLst/>
          </a:prstGeom>
          <a:noFill/>
        </p:spPr>
        <p:txBody>
          <a:bodyPr wrap="none" rtlCol="0">
            <a:spAutoFit/>
          </a:bodyPr>
          <a:lstStyle/>
          <a:p>
            <a:pPr algn="ctr"/>
            <a:r>
              <a:rPr lang="en-US" sz="7200" dirty="0"/>
              <a:t>Personal</a:t>
            </a:r>
          </a:p>
          <a:p>
            <a:pPr algn="ctr"/>
            <a:r>
              <a:rPr lang="en-US" sz="7200" dirty="0"/>
              <a:t>Protective</a:t>
            </a:r>
          </a:p>
          <a:p>
            <a:pPr algn="ctr"/>
            <a:r>
              <a:rPr lang="en-US" sz="7200" dirty="0"/>
              <a:t>Equipment</a:t>
            </a:r>
          </a:p>
        </p:txBody>
      </p:sp>
    </p:spTree>
    <p:extLst>
      <p:ext uri="{BB962C8B-B14F-4D97-AF65-F5344CB8AC3E}">
        <p14:creationId xmlns:p14="http://schemas.microsoft.com/office/powerpoint/2010/main" val="293711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7BF761-633F-9659-8291-87D2C3DA3846}"/>
              </a:ext>
            </a:extLst>
          </p:cNvPr>
          <p:cNvSpPr>
            <a:spLocks noGrp="1"/>
          </p:cNvSpPr>
          <p:nvPr>
            <p:ph idx="1"/>
          </p:nvPr>
        </p:nvSpPr>
        <p:spPr>
          <a:xfrm>
            <a:off x="586992" y="1169600"/>
            <a:ext cx="11021912" cy="4351338"/>
          </a:xfrm>
        </p:spPr>
        <p:txBody>
          <a:bodyPr>
            <a:normAutofit fontScale="92500" lnSpcReduction="10000"/>
          </a:bodyPr>
          <a:lstStyle/>
          <a:p>
            <a:r>
              <a:rPr lang="en-US" dirty="0"/>
              <a:t>PPE hazard assessment must be conducted (insurance carrier).</a:t>
            </a:r>
          </a:p>
          <a:p>
            <a:r>
              <a:rPr lang="en-US" dirty="0"/>
              <a:t>Make sure you wear the proper PPE for every job task based on the potential risks.</a:t>
            </a:r>
          </a:p>
          <a:p>
            <a:r>
              <a:rPr lang="en-US" dirty="0"/>
              <a:t>Make sure the PPE is in good working condition and properly fits the employee wearing it.</a:t>
            </a:r>
          </a:p>
          <a:p>
            <a:r>
              <a:rPr lang="en-US" dirty="0"/>
              <a:t>Wear PPE when cleaning up spills or other materials, such as broken glass or wood.</a:t>
            </a:r>
          </a:p>
          <a:p>
            <a:r>
              <a:rPr lang="en-US" dirty="0"/>
              <a:t>Wear safety shoes (steel or composite toed) and safety glasses (Rx if necessary) – while performing housekeeping tasks.</a:t>
            </a:r>
          </a:p>
          <a:p>
            <a:r>
              <a:rPr lang="en-US" dirty="0"/>
              <a:t>Regularly inspect, clean and fix tools.  Remove any damages tools from your work area.</a:t>
            </a:r>
          </a:p>
        </p:txBody>
      </p:sp>
      <p:sp>
        <p:nvSpPr>
          <p:cNvPr id="3" name="Content Placeholder 2">
            <a:extLst>
              <a:ext uri="{FF2B5EF4-FFF2-40B4-BE49-F238E27FC236}">
                <a16:creationId xmlns:a16="http://schemas.microsoft.com/office/drawing/2014/main" id="{ADBD59A7-656F-6333-DD9F-86EC89040018}"/>
              </a:ext>
            </a:extLst>
          </p:cNvPr>
          <p:cNvSpPr>
            <a:spLocks noGrp="1"/>
          </p:cNvSpPr>
          <p:nvPr>
            <p:ph sz="quarter" idx="13"/>
          </p:nvPr>
        </p:nvSpPr>
        <p:spPr/>
        <p:txBody>
          <a:bodyPr/>
          <a:lstStyle/>
          <a:p>
            <a:r>
              <a:rPr lang="en-US" dirty="0"/>
              <a:t>PPE, Equipment &amp; Tools</a:t>
            </a:r>
          </a:p>
        </p:txBody>
      </p:sp>
      <p:sp>
        <p:nvSpPr>
          <p:cNvPr id="4" name="Date Placeholder 3">
            <a:extLst>
              <a:ext uri="{FF2B5EF4-FFF2-40B4-BE49-F238E27FC236}">
                <a16:creationId xmlns:a16="http://schemas.microsoft.com/office/drawing/2014/main" id="{39208A00-1E96-26E1-6158-3B94593CDF80}"/>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FCAE27FD-CC4A-D884-5D48-4CD6BAFC44C0}"/>
              </a:ext>
            </a:extLst>
          </p:cNvPr>
          <p:cNvSpPr>
            <a:spLocks noGrp="1"/>
          </p:cNvSpPr>
          <p:nvPr>
            <p:ph type="sldNum" sz="quarter" idx="16"/>
          </p:nvPr>
        </p:nvSpPr>
        <p:spPr/>
        <p:txBody>
          <a:bodyPr/>
          <a:lstStyle/>
          <a:p>
            <a:fld id="{DDFFF02B-32D1-464C-A6BA-5D4A6AE06A8D}" type="slidenum">
              <a:rPr lang="en-US" smtClean="0"/>
              <a:pPr/>
              <a:t>61</a:t>
            </a:fld>
            <a:endParaRPr lang="en-US" dirty="0"/>
          </a:p>
        </p:txBody>
      </p:sp>
    </p:spTree>
    <p:extLst>
      <p:ext uri="{BB962C8B-B14F-4D97-AF65-F5344CB8AC3E}">
        <p14:creationId xmlns:p14="http://schemas.microsoft.com/office/powerpoint/2010/main" val="3553854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DAF07-014E-2F1B-DB3A-5A3E83DF34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440" y="0"/>
            <a:ext cx="10942320" cy="4563454"/>
          </a:xfrm>
          <a:prstGeom prst="rect">
            <a:avLst/>
          </a:prstGeom>
          <a:noFill/>
          <a:ln>
            <a:noFill/>
          </a:ln>
        </p:spPr>
      </p:pic>
      <p:sp>
        <p:nvSpPr>
          <p:cNvPr id="6" name="TextBox 5">
            <a:extLst>
              <a:ext uri="{FF2B5EF4-FFF2-40B4-BE49-F238E27FC236}">
                <a16:creationId xmlns:a16="http://schemas.microsoft.com/office/drawing/2014/main" id="{ABCFEAA0-309D-0D42-D65D-23A14E81A725}"/>
              </a:ext>
            </a:extLst>
          </p:cNvPr>
          <p:cNvSpPr txBox="1"/>
          <p:nvPr/>
        </p:nvSpPr>
        <p:spPr>
          <a:xfrm>
            <a:off x="672961" y="4664591"/>
            <a:ext cx="10846077" cy="1477328"/>
          </a:xfrm>
          <a:prstGeom prst="rect">
            <a:avLst/>
          </a:prstGeom>
          <a:noFill/>
        </p:spPr>
        <p:txBody>
          <a:bodyPr wrap="square">
            <a:spAutoFit/>
          </a:bodyPr>
          <a:lstStyle/>
          <a:p>
            <a:pPr marL="742950" marR="0" lvl="1" indent="-285750">
              <a:spcBef>
                <a:spcPts val="0"/>
              </a:spcBef>
              <a:spcAft>
                <a:spcPts val="0"/>
              </a:spcAft>
              <a:buSzPts val="1400"/>
              <a:buFont typeface="Symbol" panose="05050102010706020507" pitchFamily="18" charset="2"/>
              <a:buChar char=""/>
            </a:pPr>
            <a:r>
              <a:rPr lang="en-US" sz="1800" b="1" dirty="0">
                <a:effectLst/>
                <a:latin typeface="Times New Roman" panose="02020603050405020304" pitchFamily="18" charset="0"/>
                <a:ea typeface="Symbol" panose="05050102010706020507" pitchFamily="18" charset="2"/>
                <a:cs typeface="Symbol" panose="05050102010706020507" pitchFamily="18" charset="2"/>
              </a:rPr>
              <a:t>M – Male based safety shoes</a:t>
            </a:r>
            <a:endParaRPr lang="en-US" sz="1400" b="1" dirty="0">
              <a:effectLst/>
              <a:latin typeface="Times New Roman" panose="02020603050405020304" pitchFamily="18" charset="0"/>
              <a:ea typeface="Symbol" panose="05050102010706020507" pitchFamily="18" charset="2"/>
              <a:cs typeface="Symbol" panose="05050102010706020507" pitchFamily="18" charset="2"/>
            </a:endParaRPr>
          </a:p>
          <a:p>
            <a:pPr marL="742950" marR="0" lvl="1" indent="-285750">
              <a:spcBef>
                <a:spcPts val="0"/>
              </a:spcBef>
              <a:spcAft>
                <a:spcPts val="0"/>
              </a:spcAft>
              <a:buSzPts val="1400"/>
              <a:buFont typeface="Symbol" panose="05050102010706020507" pitchFamily="18" charset="2"/>
              <a:buChar char=""/>
            </a:pPr>
            <a:r>
              <a:rPr lang="en-US" sz="1800" b="1" dirty="0">
                <a:effectLst/>
                <a:latin typeface="Times New Roman" panose="02020603050405020304" pitchFamily="18" charset="0"/>
                <a:ea typeface="Symbol" panose="05050102010706020507" pitchFamily="18" charset="2"/>
                <a:cs typeface="Symbol" panose="05050102010706020507" pitchFamily="18" charset="2"/>
              </a:rPr>
              <a:t>F – Female based safety shoes</a:t>
            </a:r>
            <a:endParaRPr lang="en-US" sz="1400" b="1" dirty="0">
              <a:effectLst/>
              <a:latin typeface="Times New Roman" panose="02020603050405020304" pitchFamily="18" charset="0"/>
              <a:ea typeface="Symbol" panose="05050102010706020507" pitchFamily="18" charset="2"/>
              <a:cs typeface="Symbol" panose="05050102010706020507" pitchFamily="18" charset="2"/>
            </a:endParaRPr>
          </a:p>
          <a:p>
            <a:pPr marL="742950" marR="0" lvl="1" indent="-285750">
              <a:spcBef>
                <a:spcPts val="0"/>
              </a:spcBef>
              <a:spcAft>
                <a:spcPts val="0"/>
              </a:spcAft>
              <a:buSzPts val="1400"/>
              <a:buFont typeface="Symbol" panose="05050102010706020507" pitchFamily="18" charset="2"/>
              <a:buChar char=""/>
            </a:pPr>
            <a:r>
              <a:rPr lang="en-US" sz="1800" b="1" dirty="0">
                <a:effectLst/>
                <a:latin typeface="Times New Roman" panose="02020603050405020304" pitchFamily="18" charset="0"/>
                <a:ea typeface="Symbol" panose="05050102010706020507" pitchFamily="18" charset="2"/>
                <a:cs typeface="Symbol" panose="05050102010706020507" pitchFamily="18" charset="2"/>
              </a:rPr>
              <a:t>I – indicative of falling or dropping objects I/75 means 75ft.-lbs. force on toes of shoe</a:t>
            </a:r>
            <a:endParaRPr lang="en-US" sz="1400" b="1" dirty="0">
              <a:effectLst/>
              <a:latin typeface="Times New Roman" panose="02020603050405020304" pitchFamily="18" charset="0"/>
              <a:ea typeface="Symbol" panose="05050102010706020507" pitchFamily="18" charset="2"/>
              <a:cs typeface="Symbol" panose="05050102010706020507" pitchFamily="18" charset="2"/>
            </a:endParaRPr>
          </a:p>
          <a:p>
            <a:pPr marL="742950" marR="0" lvl="1" indent="-285750">
              <a:spcBef>
                <a:spcPts val="0"/>
              </a:spcBef>
              <a:spcAft>
                <a:spcPts val="0"/>
              </a:spcAft>
              <a:buSzPts val="1400"/>
              <a:buFont typeface="Symbol" panose="05050102010706020507" pitchFamily="18" charset="2"/>
              <a:buChar char=""/>
            </a:pPr>
            <a:r>
              <a:rPr lang="en-US" sz="1800" b="1" dirty="0">
                <a:effectLst/>
                <a:latin typeface="Times New Roman" panose="02020603050405020304" pitchFamily="18" charset="0"/>
                <a:ea typeface="Symbol" panose="05050102010706020507" pitchFamily="18" charset="2"/>
                <a:cs typeface="Symbol" panose="05050102010706020507" pitchFamily="18" charset="2"/>
              </a:rPr>
              <a:t>C – Compression provide protection from rolling objects. C/75 means 2500 lbs. of force onto the toe.</a:t>
            </a:r>
            <a:endParaRPr lang="en-US" sz="1400" b="1" dirty="0">
              <a:effectLst/>
              <a:latin typeface="Times New Roman" panose="02020603050405020304" pitchFamily="18" charset="0"/>
              <a:ea typeface="Symbol" panose="05050102010706020507" pitchFamily="18" charset="2"/>
              <a:cs typeface="Symbol" panose="05050102010706020507" pitchFamily="18" charset="2"/>
            </a:endParaRPr>
          </a:p>
          <a:p>
            <a:pPr marL="742950" marR="0" lvl="1" indent="-285750">
              <a:spcBef>
                <a:spcPts val="0"/>
              </a:spcBef>
              <a:spcAft>
                <a:spcPts val="0"/>
              </a:spcAft>
              <a:buSzPts val="1400"/>
              <a:buFont typeface="Symbol" panose="05050102010706020507" pitchFamily="18" charset="2"/>
              <a:buChar char=""/>
            </a:pPr>
            <a:r>
              <a:rPr lang="en-US" sz="1800" b="1" dirty="0">
                <a:effectLst/>
                <a:latin typeface="Times New Roman" panose="02020603050405020304" pitchFamily="18" charset="0"/>
                <a:ea typeface="Symbol" panose="05050102010706020507" pitchFamily="18" charset="2"/>
                <a:cs typeface="Symbol" panose="05050102010706020507" pitchFamily="18" charset="2"/>
              </a:rPr>
              <a:t>EH – Electrical Hazard: designed to protect wearers from up to 600 volts in a dry setting.</a:t>
            </a:r>
            <a:endParaRPr lang="en-US" sz="1400" b="1" dirty="0">
              <a:effectLst/>
              <a:latin typeface="Times New Roman" panose="02020603050405020304" pitchFamily="18" charset="0"/>
              <a:ea typeface="Symbol" panose="05050102010706020507" pitchFamily="18" charset="2"/>
              <a:cs typeface="Symbol" panose="05050102010706020507" pitchFamily="18" charset="2"/>
            </a:endParaRPr>
          </a:p>
        </p:txBody>
      </p:sp>
      <p:sp>
        <p:nvSpPr>
          <p:cNvPr id="2" name="TextBox 1">
            <a:extLst>
              <a:ext uri="{FF2B5EF4-FFF2-40B4-BE49-F238E27FC236}">
                <a16:creationId xmlns:a16="http://schemas.microsoft.com/office/drawing/2014/main" id="{7F9B5B40-8DAB-3423-1F8C-49F3BA86FFB6}"/>
              </a:ext>
            </a:extLst>
          </p:cNvPr>
          <p:cNvSpPr txBox="1"/>
          <p:nvPr/>
        </p:nvSpPr>
        <p:spPr>
          <a:xfrm>
            <a:off x="4383993" y="6141919"/>
            <a:ext cx="2343911" cy="646331"/>
          </a:xfrm>
          <a:prstGeom prst="rect">
            <a:avLst/>
          </a:prstGeom>
          <a:noFill/>
        </p:spPr>
        <p:txBody>
          <a:bodyPr wrap="none" rtlCol="0">
            <a:spAutoFit/>
          </a:bodyPr>
          <a:lstStyle/>
          <a:p>
            <a:pPr algn="ctr"/>
            <a:r>
              <a:rPr lang="en-US" b="1" dirty="0"/>
              <a:t>OSHA 29 CFR 1910.136</a:t>
            </a:r>
          </a:p>
          <a:p>
            <a:pPr algn="ctr"/>
            <a:r>
              <a:rPr lang="en-US" b="1" dirty="0"/>
              <a:t>Footwear</a:t>
            </a:r>
          </a:p>
        </p:txBody>
      </p:sp>
    </p:spTree>
    <p:extLst>
      <p:ext uri="{BB962C8B-B14F-4D97-AF65-F5344CB8AC3E}">
        <p14:creationId xmlns:p14="http://schemas.microsoft.com/office/powerpoint/2010/main" val="3123066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111985-A3F5-23EE-4D66-A8E9C2B7A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900" y="461107"/>
            <a:ext cx="5776928" cy="3978016"/>
          </a:xfrm>
          <a:prstGeom prst="rect">
            <a:avLst/>
          </a:prstGeom>
        </p:spPr>
      </p:pic>
      <p:sp>
        <p:nvSpPr>
          <p:cNvPr id="4" name="TextBox 3">
            <a:extLst>
              <a:ext uri="{FF2B5EF4-FFF2-40B4-BE49-F238E27FC236}">
                <a16:creationId xmlns:a16="http://schemas.microsoft.com/office/drawing/2014/main" id="{9EDE3D3E-5729-E604-FAB1-E7535DEDE8F8}"/>
              </a:ext>
            </a:extLst>
          </p:cNvPr>
          <p:cNvSpPr txBox="1"/>
          <p:nvPr/>
        </p:nvSpPr>
        <p:spPr>
          <a:xfrm>
            <a:off x="3138280" y="547325"/>
            <a:ext cx="6097656" cy="615553"/>
          </a:xfrm>
          <a:prstGeom prst="rect">
            <a:avLst/>
          </a:prstGeom>
          <a:noFill/>
        </p:spPr>
        <p:txBody>
          <a:bodyPr wrap="square">
            <a:spAutoFit/>
          </a:bodyPr>
          <a:lstStyle/>
          <a:p>
            <a:pPr marL="0" marR="0" algn="ctr">
              <a:spcBef>
                <a:spcPts val="600"/>
              </a:spcBef>
              <a:spcAft>
                <a:spcPts val="0"/>
              </a:spcAft>
            </a:pPr>
            <a:r>
              <a:rPr lang="en-US" sz="1800" b="1" kern="12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Lens Crafter (LC) </a:t>
            </a:r>
            <a:endParaRPr lang="en-US" sz="1800" dirty="0">
              <a:effectLst/>
              <a:latin typeface="Times New Roman" panose="02020603050405020304" pitchFamily="18" charset="0"/>
              <a:ea typeface="Times New Roman" panose="02020603050405020304" pitchFamily="18" charset="0"/>
            </a:endParaRPr>
          </a:p>
          <a:p>
            <a:pPr algn="ctr"/>
            <a:r>
              <a:rPr lang="en-US" sz="1600" b="1" kern="12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Monogram</a:t>
            </a:r>
            <a:endParaRPr lang="en-US" dirty="0"/>
          </a:p>
        </p:txBody>
      </p:sp>
      <p:cxnSp>
        <p:nvCxnSpPr>
          <p:cNvPr id="5" name="Straight Arrow Connector 4">
            <a:extLst>
              <a:ext uri="{FF2B5EF4-FFF2-40B4-BE49-F238E27FC236}">
                <a16:creationId xmlns:a16="http://schemas.microsoft.com/office/drawing/2014/main" id="{10D24DA4-2561-A5E8-1DA4-09A5103C1161}"/>
              </a:ext>
            </a:extLst>
          </p:cNvPr>
          <p:cNvCxnSpPr>
            <a:cxnSpLocks/>
          </p:cNvCxnSpPr>
          <p:nvPr/>
        </p:nvCxnSpPr>
        <p:spPr bwMode="auto">
          <a:xfrm flipH="1">
            <a:off x="4843268" y="1162878"/>
            <a:ext cx="633192" cy="669621"/>
          </a:xfrm>
          <a:prstGeom prst="straightConnector1">
            <a:avLst/>
          </a:prstGeom>
          <a:solidFill>
            <a:schemeClr val="folHlink"/>
          </a:solidFill>
          <a:ln w="38100" cap="flat" cmpd="sng" algn="ctr">
            <a:solidFill>
              <a:srgbClr val="FFFF00"/>
            </a:solidFill>
            <a:prstDash val="solid"/>
            <a:round/>
            <a:headEnd type="none" w="med" len="med"/>
            <a:tailEnd type="arrow"/>
          </a:ln>
          <a:effectLst/>
        </p:spPr>
      </p:cxnSp>
      <p:sp>
        <p:nvSpPr>
          <p:cNvPr id="8" name="TextBox 7">
            <a:extLst>
              <a:ext uri="{FF2B5EF4-FFF2-40B4-BE49-F238E27FC236}">
                <a16:creationId xmlns:a16="http://schemas.microsoft.com/office/drawing/2014/main" id="{B31D6E73-1F97-EAB8-169C-2ED92BF360A1}"/>
              </a:ext>
            </a:extLst>
          </p:cNvPr>
          <p:cNvSpPr txBox="1"/>
          <p:nvPr/>
        </p:nvSpPr>
        <p:spPr>
          <a:xfrm>
            <a:off x="1360570" y="4679459"/>
            <a:ext cx="10021128" cy="1015663"/>
          </a:xfrm>
          <a:prstGeom prst="rect">
            <a:avLst/>
          </a:prstGeom>
          <a:noFill/>
        </p:spPr>
        <p:txBody>
          <a:bodyPr wrap="square">
            <a:spAutoFit/>
          </a:bodyPr>
          <a:lstStyle/>
          <a:p>
            <a:r>
              <a:rPr lang="en-US" sz="2000" b="1" dirty="0">
                <a:effectLst/>
                <a:latin typeface="Times New Roman" panose="02020603050405020304" pitchFamily="18" charset="0"/>
                <a:ea typeface="Times New Roman" panose="02020603050405020304" pitchFamily="18" charset="0"/>
              </a:rPr>
              <a:t>Safety glasses (prescription or otherwise) will meet the requirements of ANSI Z87.1 + as indicated by the Z87.1+ logo stamped on the frame of the glasses. Prescription glasses must have the optical company letters or logo monogramed in the lens to be "safety" approved. </a:t>
            </a:r>
            <a:endParaRPr lang="en-US" sz="2000" b="1" dirty="0"/>
          </a:p>
        </p:txBody>
      </p:sp>
      <p:sp>
        <p:nvSpPr>
          <p:cNvPr id="3" name="TextBox 2">
            <a:extLst>
              <a:ext uri="{FF2B5EF4-FFF2-40B4-BE49-F238E27FC236}">
                <a16:creationId xmlns:a16="http://schemas.microsoft.com/office/drawing/2014/main" id="{217386E6-4620-2CAD-7A7F-98F5C4DDEBDE}"/>
              </a:ext>
            </a:extLst>
          </p:cNvPr>
          <p:cNvSpPr txBox="1"/>
          <p:nvPr/>
        </p:nvSpPr>
        <p:spPr>
          <a:xfrm>
            <a:off x="4959656" y="5874248"/>
            <a:ext cx="2454903" cy="646331"/>
          </a:xfrm>
          <a:prstGeom prst="rect">
            <a:avLst/>
          </a:prstGeom>
          <a:noFill/>
        </p:spPr>
        <p:txBody>
          <a:bodyPr wrap="none" rtlCol="0">
            <a:spAutoFit/>
          </a:bodyPr>
          <a:lstStyle/>
          <a:p>
            <a:pPr algn="ctr"/>
            <a:r>
              <a:rPr lang="en-US" b="1" dirty="0"/>
              <a:t>OSHA 29 CFR 1910.133</a:t>
            </a:r>
          </a:p>
          <a:p>
            <a:pPr algn="ctr"/>
            <a:r>
              <a:rPr lang="en-US" b="1" dirty="0"/>
              <a:t>Eye and Face Protection</a:t>
            </a:r>
          </a:p>
        </p:txBody>
      </p:sp>
    </p:spTree>
    <p:extLst>
      <p:ext uri="{BB962C8B-B14F-4D97-AF65-F5344CB8AC3E}">
        <p14:creationId xmlns:p14="http://schemas.microsoft.com/office/powerpoint/2010/main" val="3380523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22737-4AB5-9D07-D233-0EB503D49BFF}"/>
              </a:ext>
            </a:extLst>
          </p:cNvPr>
          <p:cNvSpPr>
            <a:spLocks noGrp="1"/>
          </p:cNvSpPr>
          <p:nvPr>
            <p:ph sz="quarter" idx="13"/>
          </p:nvPr>
        </p:nvSpPr>
        <p:spPr/>
        <p:txBody>
          <a:bodyPr/>
          <a:lstStyle/>
          <a:p>
            <a:r>
              <a:rPr lang="en-US" dirty="0"/>
              <a:t>Picture this…..</a:t>
            </a:r>
          </a:p>
        </p:txBody>
      </p:sp>
      <p:sp>
        <p:nvSpPr>
          <p:cNvPr id="4" name="Date Placeholder 3">
            <a:extLst>
              <a:ext uri="{FF2B5EF4-FFF2-40B4-BE49-F238E27FC236}">
                <a16:creationId xmlns:a16="http://schemas.microsoft.com/office/drawing/2014/main" id="{287D99B6-C434-F5F2-58F8-9700566175E2}"/>
              </a:ext>
            </a:extLst>
          </p:cNvPr>
          <p:cNvSpPr>
            <a:spLocks noGrp="1"/>
          </p:cNvSpPr>
          <p:nvPr>
            <p:ph type="dt" sz="half" idx="14"/>
          </p:nvPr>
        </p:nvSpPr>
        <p:spPr/>
        <p:txBody>
          <a:bodyPr/>
          <a:lstStyle/>
          <a:p>
            <a:fld id="{DEE3A00F-3A0F-48AF-8167-181D75DE869D}" type="datetime1">
              <a:rPr lang="en-US" smtClean="0"/>
              <a:t>7/21/2024</a:t>
            </a:fld>
            <a:endParaRPr lang="en-US" dirty="0"/>
          </a:p>
        </p:txBody>
      </p:sp>
      <p:sp>
        <p:nvSpPr>
          <p:cNvPr id="6" name="Slide Number Placeholder 5">
            <a:extLst>
              <a:ext uri="{FF2B5EF4-FFF2-40B4-BE49-F238E27FC236}">
                <a16:creationId xmlns:a16="http://schemas.microsoft.com/office/drawing/2014/main" id="{589E136C-1D55-D95B-4066-1469E0882929}"/>
              </a:ext>
            </a:extLst>
          </p:cNvPr>
          <p:cNvSpPr>
            <a:spLocks noGrp="1"/>
          </p:cNvSpPr>
          <p:nvPr>
            <p:ph type="sldNum" sz="quarter" idx="16"/>
          </p:nvPr>
        </p:nvSpPr>
        <p:spPr/>
        <p:txBody>
          <a:bodyPr/>
          <a:lstStyle/>
          <a:p>
            <a:fld id="{DDFFF02B-32D1-464C-A6BA-5D4A6AE06A8D}" type="slidenum">
              <a:rPr lang="en-US" smtClean="0"/>
              <a:pPr/>
              <a:t>64</a:t>
            </a:fld>
            <a:endParaRPr lang="en-US" dirty="0"/>
          </a:p>
        </p:txBody>
      </p:sp>
      <p:pic>
        <p:nvPicPr>
          <p:cNvPr id="3074" name="Picture 2">
            <a:extLst>
              <a:ext uri="{FF2B5EF4-FFF2-40B4-BE49-F238E27FC236}">
                <a16:creationId xmlns:a16="http://schemas.microsoft.com/office/drawing/2014/main" id="{47B0D0EF-DF7F-8A02-E1E4-477FA72FD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3272" y="370148"/>
            <a:ext cx="4315111" cy="569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176533B-8F4A-11FB-F03D-674078B32FB8}"/>
              </a:ext>
            </a:extLst>
          </p:cNvPr>
          <p:cNvSpPr txBox="1"/>
          <p:nvPr/>
        </p:nvSpPr>
        <p:spPr>
          <a:xfrm>
            <a:off x="7682948" y="676330"/>
            <a:ext cx="2552302" cy="769441"/>
          </a:xfrm>
          <a:prstGeom prst="rect">
            <a:avLst/>
          </a:prstGeom>
          <a:noFill/>
        </p:spPr>
        <p:txBody>
          <a:bodyPr wrap="none" rtlCol="0">
            <a:spAutoFit/>
          </a:bodyPr>
          <a:lstStyle/>
          <a:p>
            <a:r>
              <a:rPr lang="en-US" sz="4400" b="1" dirty="0"/>
              <a:t>Other PPE</a:t>
            </a:r>
          </a:p>
        </p:txBody>
      </p:sp>
      <p:sp>
        <p:nvSpPr>
          <p:cNvPr id="5" name="TextBox 4">
            <a:extLst>
              <a:ext uri="{FF2B5EF4-FFF2-40B4-BE49-F238E27FC236}">
                <a16:creationId xmlns:a16="http://schemas.microsoft.com/office/drawing/2014/main" id="{73CF2827-74A9-EC41-A476-1E5BF292D54B}"/>
              </a:ext>
            </a:extLst>
          </p:cNvPr>
          <p:cNvSpPr txBox="1"/>
          <p:nvPr/>
        </p:nvSpPr>
        <p:spPr>
          <a:xfrm>
            <a:off x="6773011" y="1586740"/>
            <a:ext cx="4996624" cy="3970318"/>
          </a:xfrm>
          <a:prstGeom prst="rect">
            <a:avLst/>
          </a:prstGeom>
          <a:noFill/>
        </p:spPr>
        <p:txBody>
          <a:bodyPr wrap="none" rtlCol="0">
            <a:spAutoFit/>
          </a:bodyPr>
          <a:lstStyle/>
          <a:p>
            <a:r>
              <a:rPr lang="en-US" sz="2800" dirty="0"/>
              <a:t>Goggles</a:t>
            </a:r>
          </a:p>
          <a:p>
            <a:r>
              <a:rPr lang="en-US" sz="2800" dirty="0"/>
              <a:t>Face shield</a:t>
            </a:r>
          </a:p>
          <a:p>
            <a:r>
              <a:rPr lang="en-US" sz="2800" dirty="0"/>
              <a:t>FR Clothing</a:t>
            </a:r>
          </a:p>
          <a:p>
            <a:r>
              <a:rPr lang="en-US" sz="2800" dirty="0"/>
              <a:t>Nitrile gloves</a:t>
            </a:r>
          </a:p>
          <a:p>
            <a:r>
              <a:rPr lang="en-US" sz="2800" dirty="0"/>
              <a:t>Rubber gloves and apron</a:t>
            </a:r>
          </a:p>
          <a:p>
            <a:r>
              <a:rPr lang="en-US" sz="2800" dirty="0"/>
              <a:t>Rain gear</a:t>
            </a:r>
          </a:p>
          <a:p>
            <a:r>
              <a:rPr lang="en-US" sz="2800" dirty="0"/>
              <a:t>Rubber boots</a:t>
            </a:r>
          </a:p>
          <a:p>
            <a:r>
              <a:rPr lang="en-US" sz="2800" dirty="0"/>
              <a:t>Hearing protection (muffs, plugs)</a:t>
            </a:r>
          </a:p>
          <a:p>
            <a:r>
              <a:rPr lang="en-US" sz="2800" dirty="0"/>
              <a:t>Noise Reduction Rating - 30</a:t>
            </a:r>
          </a:p>
        </p:txBody>
      </p:sp>
      <p:sp>
        <p:nvSpPr>
          <p:cNvPr id="7" name="TextBox 6">
            <a:extLst>
              <a:ext uri="{FF2B5EF4-FFF2-40B4-BE49-F238E27FC236}">
                <a16:creationId xmlns:a16="http://schemas.microsoft.com/office/drawing/2014/main" id="{15D01BDD-0C3C-FE98-ED11-1CD1404D0484}"/>
              </a:ext>
            </a:extLst>
          </p:cNvPr>
          <p:cNvSpPr txBox="1"/>
          <p:nvPr/>
        </p:nvSpPr>
        <p:spPr>
          <a:xfrm>
            <a:off x="1676501" y="5543091"/>
            <a:ext cx="2343911" cy="646331"/>
          </a:xfrm>
          <a:prstGeom prst="rect">
            <a:avLst/>
          </a:prstGeom>
          <a:noFill/>
        </p:spPr>
        <p:txBody>
          <a:bodyPr wrap="none" rtlCol="0">
            <a:spAutoFit/>
          </a:bodyPr>
          <a:lstStyle/>
          <a:p>
            <a:pPr algn="ctr"/>
            <a:r>
              <a:rPr lang="en-US" b="1" dirty="0"/>
              <a:t>OSHA 29 CFR 1910.138</a:t>
            </a:r>
          </a:p>
          <a:p>
            <a:pPr algn="ctr"/>
            <a:r>
              <a:rPr lang="en-US" b="1" dirty="0"/>
              <a:t>Hand Protection</a:t>
            </a:r>
          </a:p>
        </p:txBody>
      </p:sp>
      <p:sp>
        <p:nvSpPr>
          <p:cNvPr id="8" name="TextBox 7">
            <a:extLst>
              <a:ext uri="{FF2B5EF4-FFF2-40B4-BE49-F238E27FC236}">
                <a16:creationId xmlns:a16="http://schemas.microsoft.com/office/drawing/2014/main" id="{B60B1E2B-D6AE-F2AA-48A7-043654A8E467}"/>
              </a:ext>
            </a:extLst>
          </p:cNvPr>
          <p:cNvSpPr txBox="1"/>
          <p:nvPr/>
        </p:nvSpPr>
        <p:spPr>
          <a:xfrm>
            <a:off x="7682948" y="5469308"/>
            <a:ext cx="2962799" cy="646331"/>
          </a:xfrm>
          <a:prstGeom prst="rect">
            <a:avLst/>
          </a:prstGeom>
          <a:noFill/>
        </p:spPr>
        <p:txBody>
          <a:bodyPr wrap="none" rtlCol="0">
            <a:spAutoFit/>
          </a:bodyPr>
          <a:lstStyle/>
          <a:p>
            <a:pPr algn="ctr"/>
            <a:r>
              <a:rPr lang="en-US" b="1" dirty="0"/>
              <a:t>OSHA 29 CFR 1910.95</a:t>
            </a:r>
          </a:p>
          <a:p>
            <a:pPr algn="ctr"/>
            <a:r>
              <a:rPr lang="en-US" b="1" dirty="0"/>
              <a:t>Occupational Noise Exposure</a:t>
            </a:r>
          </a:p>
        </p:txBody>
      </p:sp>
    </p:spTree>
    <p:extLst>
      <p:ext uri="{BB962C8B-B14F-4D97-AF65-F5344CB8AC3E}">
        <p14:creationId xmlns:p14="http://schemas.microsoft.com/office/powerpoint/2010/main" val="3556106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4851" y="-937346"/>
            <a:ext cx="9144000" cy="2387600"/>
          </a:xfrm>
        </p:spPr>
        <p:txBody>
          <a:bodyPr>
            <a:normAutofit/>
          </a:bodyPr>
          <a:lstStyle/>
          <a:p>
            <a:r>
              <a:rPr lang="en-US" sz="7200" b="1" dirty="0">
                <a:latin typeface="+mn-lt"/>
              </a:rPr>
              <a:t>Respiratory Protection</a:t>
            </a:r>
          </a:p>
        </p:txBody>
      </p:sp>
      <p:pic>
        <p:nvPicPr>
          <p:cNvPr id="5" name="Picture 4" descr="Blue Collar Prepping: 20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425" y="1656195"/>
            <a:ext cx="4450353" cy="35513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31" y="1518372"/>
            <a:ext cx="3964709" cy="3964709"/>
          </a:xfrm>
          <a:prstGeom prst="rect">
            <a:avLst/>
          </a:prstGeom>
        </p:spPr>
      </p:pic>
      <p:sp>
        <p:nvSpPr>
          <p:cNvPr id="3" name="TextBox 2">
            <a:extLst>
              <a:ext uri="{FF2B5EF4-FFF2-40B4-BE49-F238E27FC236}">
                <a16:creationId xmlns:a16="http://schemas.microsoft.com/office/drawing/2014/main" id="{88632787-E1A5-A026-7DBD-5EE84589062F}"/>
              </a:ext>
            </a:extLst>
          </p:cNvPr>
          <p:cNvSpPr txBox="1"/>
          <p:nvPr/>
        </p:nvSpPr>
        <p:spPr>
          <a:xfrm>
            <a:off x="4744895" y="5159915"/>
            <a:ext cx="2343911" cy="646331"/>
          </a:xfrm>
          <a:prstGeom prst="rect">
            <a:avLst/>
          </a:prstGeom>
          <a:noFill/>
        </p:spPr>
        <p:txBody>
          <a:bodyPr wrap="none" rtlCol="0">
            <a:spAutoFit/>
          </a:bodyPr>
          <a:lstStyle/>
          <a:p>
            <a:pPr algn="ctr"/>
            <a:r>
              <a:rPr lang="en-US" b="1" dirty="0"/>
              <a:t>OSHA 29 CFR 1910.134</a:t>
            </a:r>
          </a:p>
          <a:p>
            <a:pPr algn="ctr"/>
            <a:r>
              <a:rPr lang="en-US" b="1" dirty="0"/>
              <a:t>Respiratory Protection</a:t>
            </a:r>
          </a:p>
        </p:txBody>
      </p:sp>
    </p:spTree>
    <p:extLst>
      <p:ext uri="{BB962C8B-B14F-4D97-AF65-F5344CB8AC3E}">
        <p14:creationId xmlns:p14="http://schemas.microsoft.com/office/powerpoint/2010/main" val="2692496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561"/>
            <a:ext cx="10515600" cy="1325563"/>
          </a:xfrm>
        </p:spPr>
        <p:txBody>
          <a:bodyPr>
            <a:normAutofit/>
          </a:bodyPr>
          <a:lstStyle/>
          <a:p>
            <a:pPr algn="ctr"/>
            <a:r>
              <a:rPr lang="en-US" sz="4000" b="1" dirty="0">
                <a:latin typeface="+mn-lt"/>
              </a:rPr>
              <a:t>Requirements of Respirator Program</a:t>
            </a:r>
          </a:p>
        </p:txBody>
      </p:sp>
      <p:sp>
        <p:nvSpPr>
          <p:cNvPr id="3" name="Content Placeholder 2"/>
          <p:cNvSpPr>
            <a:spLocks noGrp="1"/>
          </p:cNvSpPr>
          <p:nvPr>
            <p:ph idx="1"/>
          </p:nvPr>
        </p:nvSpPr>
        <p:spPr>
          <a:xfrm>
            <a:off x="1145564" y="1272526"/>
            <a:ext cx="10076617" cy="4536504"/>
          </a:xfrm>
        </p:spPr>
        <p:txBody>
          <a:bodyPr/>
          <a:lstStyle/>
          <a:p>
            <a:pPr marL="0" indent="0">
              <a:buNone/>
            </a:pPr>
            <a:r>
              <a:rPr lang="en-US" altLang="en-US" b="1" dirty="0"/>
              <a:t>YOU must</a:t>
            </a:r>
            <a:r>
              <a:rPr lang="en-US" altLang="en-US" sz="2400" dirty="0"/>
              <a:t>:</a:t>
            </a:r>
          </a:p>
          <a:p>
            <a:pPr eaLnBrk="1" hangingPunct="1">
              <a:lnSpc>
                <a:spcPct val="90000"/>
              </a:lnSpc>
            </a:pPr>
            <a:r>
              <a:rPr lang="en-US" altLang="en-US" sz="2400" dirty="0"/>
              <a:t>Pass a physical evaluation &amp; be fit tested annually.                             </a:t>
            </a:r>
          </a:p>
          <a:p>
            <a:pPr eaLnBrk="1" hangingPunct="1">
              <a:lnSpc>
                <a:spcPct val="90000"/>
              </a:lnSpc>
            </a:pPr>
            <a:r>
              <a:rPr lang="en-US" altLang="en-US" sz="2400" dirty="0"/>
              <a:t>Inspect before each use.</a:t>
            </a:r>
          </a:p>
          <a:p>
            <a:pPr eaLnBrk="1" hangingPunct="1">
              <a:lnSpc>
                <a:spcPct val="90000"/>
              </a:lnSpc>
            </a:pPr>
            <a:r>
              <a:rPr lang="en-US" altLang="en-US" sz="2400" dirty="0"/>
              <a:t>Have supervisor/designee inspect annually.</a:t>
            </a:r>
          </a:p>
          <a:p>
            <a:pPr eaLnBrk="1" hangingPunct="1">
              <a:lnSpc>
                <a:spcPct val="90000"/>
              </a:lnSpc>
            </a:pPr>
            <a:r>
              <a:rPr lang="en-US" altLang="en-US" sz="2400" dirty="0"/>
              <a:t>Check fit before each use.</a:t>
            </a:r>
          </a:p>
          <a:p>
            <a:pPr eaLnBrk="1" hangingPunct="1">
              <a:lnSpc>
                <a:spcPct val="90000"/>
              </a:lnSpc>
            </a:pPr>
            <a:r>
              <a:rPr lang="en-US" altLang="en-US" sz="2400" dirty="0"/>
              <a:t>Cannot have facial hair that interferes with the seal between the respirator and the wearer’s face. Clean after each use (Wipes or Wash).</a:t>
            </a:r>
          </a:p>
          <a:p>
            <a:pPr eaLnBrk="1" hangingPunct="1">
              <a:lnSpc>
                <a:spcPct val="90000"/>
              </a:lnSpc>
            </a:pPr>
            <a:r>
              <a:rPr lang="en-US" altLang="en-US" sz="2400" dirty="0"/>
              <a:t>Replace with same make, model and size that was fit tested.</a:t>
            </a:r>
          </a:p>
          <a:p>
            <a:pPr eaLnBrk="1" hangingPunct="1">
              <a:lnSpc>
                <a:spcPct val="90000"/>
              </a:lnSpc>
            </a:pPr>
            <a:r>
              <a:rPr lang="en-US" altLang="en-US" sz="2400" dirty="0"/>
              <a:t>Store in a vinyl bag in PPE (or personal) locker</a:t>
            </a:r>
            <a:endParaRPr lang="en-US" sz="2400" dirty="0"/>
          </a:p>
        </p:txBody>
      </p:sp>
    </p:spTree>
    <p:extLst>
      <p:ext uri="{BB962C8B-B14F-4D97-AF65-F5344CB8AC3E}">
        <p14:creationId xmlns:p14="http://schemas.microsoft.com/office/powerpoint/2010/main" val="3009140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altLang="en-US" sz="4000" b="1" dirty="0">
                <a:latin typeface="Calibri" panose="020F0502020204030204" pitchFamily="34" charset="0"/>
                <a:cs typeface="Calibri" panose="020F0502020204030204" pitchFamily="34" charset="0"/>
              </a:rPr>
              <a:t>Training and Information</a:t>
            </a:r>
            <a:endParaRPr lang="en-US"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30381" y="1483505"/>
            <a:ext cx="11157066" cy="5046662"/>
          </a:xfrm>
        </p:spPr>
        <p:txBody>
          <a:bodyPr/>
          <a:lstStyle/>
          <a:p>
            <a:pPr eaLnBrk="1" hangingPunct="1"/>
            <a:r>
              <a:rPr lang="en-US" altLang="en-US" b="1" dirty="0"/>
              <a:t>Employees are trained so they can demonstrate knowledge of:</a:t>
            </a:r>
          </a:p>
          <a:p>
            <a:pPr lvl="1" eaLnBrk="1" hangingPunct="1"/>
            <a:r>
              <a:rPr lang="en-US" altLang="en-US" dirty="0"/>
              <a:t>why the respirator is necessary and how improper fit, use, or maintenance can compromise its protective effect.</a:t>
            </a:r>
          </a:p>
          <a:p>
            <a:pPr lvl="1" eaLnBrk="1" hangingPunct="1"/>
            <a:r>
              <a:rPr lang="en-US" altLang="en-US" dirty="0"/>
              <a:t>limitations and capabilities of the respirator.</a:t>
            </a:r>
          </a:p>
          <a:p>
            <a:pPr lvl="1" eaLnBrk="1" hangingPunct="1"/>
            <a:r>
              <a:rPr lang="en-US" altLang="en-US" dirty="0"/>
              <a:t>effective use in emergency situations.</a:t>
            </a:r>
          </a:p>
          <a:p>
            <a:pPr lvl="1" eaLnBrk="1" hangingPunct="1"/>
            <a:r>
              <a:rPr lang="en-US" altLang="en-US" dirty="0"/>
              <a:t>how to inspect, put on and remove, use and check the seals.</a:t>
            </a:r>
          </a:p>
          <a:p>
            <a:pPr lvl="1" eaLnBrk="1" hangingPunct="1"/>
            <a:r>
              <a:rPr lang="en-US" altLang="en-US" dirty="0"/>
              <a:t>maintenance and storage.</a:t>
            </a:r>
          </a:p>
          <a:p>
            <a:pPr lvl="1" eaLnBrk="1" hangingPunct="1"/>
            <a:r>
              <a:rPr lang="en-US" altLang="en-US" dirty="0"/>
              <a:t>recognition of medical signs and symptoms that may limit or prevent effective use.</a:t>
            </a:r>
          </a:p>
          <a:p>
            <a:endParaRPr lang="en-US" dirty="0"/>
          </a:p>
        </p:txBody>
      </p:sp>
    </p:spTree>
    <p:extLst>
      <p:ext uri="{BB962C8B-B14F-4D97-AF65-F5344CB8AC3E}">
        <p14:creationId xmlns:p14="http://schemas.microsoft.com/office/powerpoint/2010/main" val="1794479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4000" b="1" dirty="0">
                <a:latin typeface="+mn-lt"/>
              </a:rPr>
              <a:t>Training and Information (cont’d)</a:t>
            </a:r>
            <a:endParaRPr lang="en-US" sz="4000" b="1" dirty="0">
              <a:latin typeface="+mn-lt"/>
            </a:endParaRPr>
          </a:p>
        </p:txBody>
      </p:sp>
      <p:sp>
        <p:nvSpPr>
          <p:cNvPr id="3" name="Content Placeholder 2"/>
          <p:cNvSpPr>
            <a:spLocks noGrp="1"/>
          </p:cNvSpPr>
          <p:nvPr>
            <p:ph idx="1"/>
          </p:nvPr>
        </p:nvSpPr>
        <p:spPr>
          <a:xfrm>
            <a:off x="876672" y="1690688"/>
            <a:ext cx="10899692" cy="5046662"/>
          </a:xfrm>
        </p:spPr>
        <p:txBody>
          <a:bodyPr/>
          <a:lstStyle/>
          <a:p>
            <a:pPr eaLnBrk="1" hangingPunct="1"/>
            <a:r>
              <a:rPr lang="en-US" altLang="en-US" sz="2400" dirty="0"/>
              <a:t>Training must be provided prior to respirator use.</a:t>
            </a:r>
          </a:p>
          <a:p>
            <a:pPr eaLnBrk="1" hangingPunct="1"/>
            <a:r>
              <a:rPr lang="en-US" altLang="en-US" sz="2400" dirty="0"/>
              <a:t>Retraining is required annually, and when:</a:t>
            </a:r>
          </a:p>
          <a:p>
            <a:pPr lvl="1" eaLnBrk="1" hangingPunct="1"/>
            <a:r>
              <a:rPr lang="en-US" altLang="en-US" dirty="0"/>
              <a:t>changes in the workplace or type of respirator render previous training obsolete.</a:t>
            </a:r>
          </a:p>
          <a:p>
            <a:pPr lvl="1" eaLnBrk="1" hangingPunct="1"/>
            <a:r>
              <a:rPr lang="en-US" altLang="en-US" dirty="0"/>
              <a:t>there are inadequacies in the employee’s knowledge or use.</a:t>
            </a:r>
          </a:p>
          <a:p>
            <a:pPr lvl="1" eaLnBrk="1" hangingPunct="1"/>
            <a:r>
              <a:rPr lang="en-US" altLang="en-US" dirty="0"/>
              <a:t>any other situation arises in which retraining appears necessary.</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982" y="4129895"/>
            <a:ext cx="3972272" cy="249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86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921" y="368011"/>
            <a:ext cx="9414817" cy="585788"/>
          </a:xfrm>
        </p:spPr>
        <p:txBody>
          <a:bodyPr>
            <a:normAutofit fontScale="90000"/>
          </a:bodyPr>
          <a:lstStyle/>
          <a:p>
            <a:br>
              <a:rPr lang="en-US" altLang="en-US" sz="2800" dirty="0"/>
            </a:br>
            <a:r>
              <a:rPr lang="en-US" altLang="en-US" b="1" dirty="0">
                <a:latin typeface="+mn-lt"/>
              </a:rPr>
              <a:t>Definitions - Employee Exposure</a:t>
            </a:r>
            <a:br>
              <a:rPr lang="en-US" altLang="en-US" b="1" dirty="0">
                <a:latin typeface="+mn-lt"/>
              </a:rPr>
            </a:br>
            <a:endParaRPr lang="en-US" b="1" dirty="0">
              <a:latin typeface="+mn-lt"/>
            </a:endParaRPr>
          </a:p>
        </p:txBody>
      </p:sp>
      <p:sp>
        <p:nvSpPr>
          <p:cNvPr id="3" name="Content Placeholder 2"/>
          <p:cNvSpPr>
            <a:spLocks noGrp="1"/>
          </p:cNvSpPr>
          <p:nvPr>
            <p:ph idx="1"/>
          </p:nvPr>
        </p:nvSpPr>
        <p:spPr>
          <a:xfrm>
            <a:off x="576496" y="1156999"/>
            <a:ext cx="10950485" cy="5046662"/>
          </a:xfrm>
        </p:spPr>
        <p:txBody>
          <a:bodyPr>
            <a:normAutofit lnSpcReduction="10000"/>
          </a:bodyPr>
          <a:lstStyle/>
          <a:p>
            <a:r>
              <a:rPr lang="en-US" altLang="en-US" b="1" u="sng" dirty="0"/>
              <a:t>Employee exposure</a:t>
            </a:r>
            <a:r>
              <a:rPr lang="en-US" altLang="en-US" dirty="0"/>
              <a:t> is the concentration of an airborne contaminant that would occur if the employee were </a:t>
            </a:r>
            <a:r>
              <a:rPr lang="en-US" altLang="en-US" b="1" u="sng" dirty="0"/>
              <a:t>not</a:t>
            </a:r>
            <a:r>
              <a:rPr lang="en-US" altLang="en-US" dirty="0"/>
              <a:t> using respiratory protection.</a:t>
            </a:r>
          </a:p>
          <a:p>
            <a:pPr marL="0" indent="0">
              <a:buNone/>
            </a:pPr>
            <a:endParaRPr lang="en-US" altLang="en-US" dirty="0"/>
          </a:p>
          <a:p>
            <a:pPr>
              <a:spcBef>
                <a:spcPct val="0"/>
              </a:spcBef>
            </a:pPr>
            <a:r>
              <a:rPr lang="en-US" altLang="en-US" b="1" u="sng" dirty="0"/>
              <a:t>PEL, TWA  and TLV</a:t>
            </a:r>
            <a:r>
              <a:rPr lang="en-US" altLang="en-US" b="1" dirty="0"/>
              <a:t> </a:t>
            </a:r>
            <a:r>
              <a:rPr lang="en-US" altLang="en-US" dirty="0"/>
              <a:t>refer to the concentration of contaminant in air that one can be exposed to continuously over an 8-hour period without having to wear respiratory protection.</a:t>
            </a:r>
          </a:p>
          <a:p>
            <a:pPr>
              <a:spcBef>
                <a:spcPct val="0"/>
              </a:spcBef>
              <a:buFontTx/>
              <a:buNone/>
            </a:pPr>
            <a:r>
              <a:rPr lang="en-US" altLang="en-US" sz="2400" dirty="0"/>
              <a:t>        - Permissible Exposure Limit (PEL) is set by OSHA</a:t>
            </a:r>
          </a:p>
          <a:p>
            <a:pPr lvl="1">
              <a:spcBef>
                <a:spcPct val="0"/>
              </a:spcBef>
              <a:buFontTx/>
              <a:buNone/>
            </a:pPr>
            <a:r>
              <a:rPr lang="en-US" altLang="en-US" dirty="0"/>
              <a:t>  - Time Weighted Average (TWA) is set by NIOSH</a:t>
            </a:r>
          </a:p>
          <a:p>
            <a:pPr lvl="1">
              <a:spcBef>
                <a:spcPct val="0"/>
              </a:spcBef>
              <a:buFontTx/>
              <a:buNone/>
            </a:pPr>
            <a:r>
              <a:rPr lang="en-US" altLang="en-US" dirty="0"/>
              <a:t>  - Threshold Limit Value (TLV) is set by ACGIH</a:t>
            </a:r>
          </a:p>
          <a:p>
            <a:pPr marL="0" indent="0">
              <a:spcBef>
                <a:spcPct val="0"/>
              </a:spcBef>
              <a:buNone/>
            </a:pPr>
            <a:r>
              <a:rPr lang="en-US" altLang="en-US" dirty="0"/>
              <a:t>  </a:t>
            </a:r>
          </a:p>
          <a:p>
            <a:r>
              <a:rPr lang="en-US" altLang="en-US" sz="2800" dirty="0"/>
              <a:t>The </a:t>
            </a:r>
            <a:r>
              <a:rPr lang="en-US" altLang="en-US" sz="2800" b="1" u="sng" dirty="0"/>
              <a:t>Short-Term Exposure Limit (STEL)</a:t>
            </a:r>
            <a:r>
              <a:rPr lang="en-US" altLang="en-US" sz="2800" b="1" dirty="0"/>
              <a:t> </a:t>
            </a:r>
            <a:r>
              <a:rPr lang="en-US" altLang="en-US" sz="2800" dirty="0"/>
              <a:t>is the concentration in air of a contaminant that one can be exposed to over a 15-minute period without having to wear respiratory protection.</a:t>
            </a:r>
          </a:p>
          <a:p>
            <a:endParaRPr lang="en-US" dirty="0"/>
          </a:p>
        </p:txBody>
      </p:sp>
    </p:spTree>
    <p:extLst>
      <p:ext uri="{BB962C8B-B14F-4D97-AF65-F5344CB8AC3E}">
        <p14:creationId xmlns:p14="http://schemas.microsoft.com/office/powerpoint/2010/main" val="232711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sldNum" idx="4294967295"/>
          </p:nvPr>
        </p:nvSpPr>
        <p:spPr>
          <a:xfrm>
            <a:off x="8382001" y="6585815"/>
            <a:ext cx="2133599" cy="244474"/>
          </a:xfrm>
          <a:prstGeom prst="rect">
            <a:avLst/>
          </a:prstGeom>
          <a:noFill/>
          <a:ln>
            <a:noFill/>
          </a:ln>
        </p:spPr>
        <p:txBody>
          <a:bodyPr vert="horz" lIns="91425" tIns="45700" rIns="91425" bIns="45700" rtlCol="0" anchor="t" anchorCtr="0">
            <a:noAutofit/>
          </a:bodyPr>
          <a:lstStyle/>
          <a:p>
            <a:pPr algn="l">
              <a:buSzPct val="25000"/>
            </a:pPr>
            <a:fld id="{00000000-1234-1234-1234-123412341234}" type="slidenum">
              <a:rPr lang="en-US" sz="1800">
                <a:solidFill>
                  <a:schemeClr val="dk1"/>
                </a:solidFill>
                <a:latin typeface="Arial"/>
                <a:ea typeface="Arial"/>
                <a:cs typeface="Arial"/>
                <a:sym typeface="Arial"/>
              </a:rPr>
              <a:pPr algn="l">
                <a:buSzPct val="25000"/>
              </a:pPr>
              <a:t>7</a:t>
            </a:fld>
            <a:endParaRPr lang="en-US" sz="1800">
              <a:solidFill>
                <a:schemeClr val="dk1"/>
              </a:solidFill>
              <a:latin typeface="Arial"/>
              <a:ea typeface="Arial"/>
              <a:cs typeface="Arial"/>
              <a:sym typeface="Arial"/>
            </a:endParaRPr>
          </a:p>
        </p:txBody>
      </p:sp>
      <p:sp>
        <p:nvSpPr>
          <p:cNvPr id="108" name="Shape 108"/>
          <p:cNvSpPr txBox="1">
            <a:spLocks noGrp="1"/>
          </p:cNvSpPr>
          <p:nvPr>
            <p:ph type="body" idx="1"/>
          </p:nvPr>
        </p:nvSpPr>
        <p:spPr>
          <a:xfrm>
            <a:off x="278014" y="923361"/>
            <a:ext cx="11463252" cy="5412797"/>
          </a:xfrm>
          <a:prstGeom prst="rect">
            <a:avLst/>
          </a:prstGeom>
          <a:noFill/>
          <a:ln>
            <a:noFill/>
          </a:ln>
        </p:spPr>
        <p:txBody>
          <a:bodyPr vert="horz" lIns="0" tIns="0" rIns="0" bIns="0" rtlCol="0" anchor="t" anchorCtr="0">
            <a:noAutofit/>
          </a:bodyPr>
          <a:lstStyle/>
          <a:p>
            <a:pPr marL="28512" indent="0">
              <a:lnSpc>
                <a:spcPct val="70000"/>
              </a:lnSpc>
              <a:spcBef>
                <a:spcPts val="518"/>
              </a:spcBef>
              <a:buClr>
                <a:schemeClr val="dk2"/>
              </a:buClr>
              <a:buSzPct val="100000"/>
              <a:buNone/>
            </a:pPr>
            <a:endParaRPr lang="en-US" sz="3200" dirty="0">
              <a:solidFill>
                <a:schemeClr val="dk1"/>
              </a:solidFill>
              <a:latin typeface="Arial"/>
              <a:ea typeface="Arial"/>
              <a:cs typeface="Arial"/>
              <a:sym typeface="Arial"/>
            </a:endParaRPr>
          </a:p>
          <a:p>
            <a:pPr marL="28512" indent="0">
              <a:lnSpc>
                <a:spcPct val="70000"/>
              </a:lnSpc>
              <a:spcBef>
                <a:spcPts val="518"/>
              </a:spcBef>
              <a:buClr>
                <a:schemeClr val="dk2"/>
              </a:buClr>
              <a:buSzPct val="100000"/>
              <a:buNone/>
            </a:pPr>
            <a:r>
              <a:rPr lang="en-US" dirty="0">
                <a:solidFill>
                  <a:schemeClr val="dk1"/>
                </a:solidFill>
                <a:ea typeface="Arial"/>
                <a:cs typeface="Arial"/>
                <a:sym typeface="Arial"/>
              </a:rPr>
              <a:t>As the </a:t>
            </a:r>
            <a:r>
              <a:rPr lang="en-US" b="1" dirty="0">
                <a:solidFill>
                  <a:srgbClr val="C00000"/>
                </a:solidFill>
                <a:ea typeface="Arial"/>
                <a:cs typeface="Arial"/>
                <a:sym typeface="Arial"/>
              </a:rPr>
              <a:t>heat</a:t>
            </a:r>
            <a:r>
              <a:rPr lang="en-US" dirty="0">
                <a:solidFill>
                  <a:schemeClr val="dk1"/>
                </a:solidFill>
                <a:ea typeface="Arial"/>
                <a:cs typeface="Arial"/>
                <a:sym typeface="Arial"/>
              </a:rPr>
              <a:t> index rises, so do health risks:</a:t>
            </a:r>
          </a:p>
          <a:p>
            <a:pPr marL="444500" lvl="1" indent="0">
              <a:lnSpc>
                <a:spcPct val="70000"/>
              </a:lnSpc>
              <a:spcBef>
                <a:spcPts val="444"/>
              </a:spcBef>
              <a:buClr>
                <a:schemeClr val="dk2"/>
              </a:buClr>
              <a:buSzPct val="80727"/>
              <a:buNone/>
            </a:pPr>
            <a:r>
              <a:rPr lang="en-US" sz="2800" b="1" dirty="0">
                <a:solidFill>
                  <a:srgbClr val="C00000"/>
                </a:solidFill>
                <a:ea typeface="Arial"/>
                <a:cs typeface="Arial"/>
                <a:sym typeface="Arial"/>
              </a:rPr>
              <a:t>Heat</a:t>
            </a:r>
            <a:r>
              <a:rPr lang="en-US" sz="2800" dirty="0">
                <a:solidFill>
                  <a:schemeClr val="dk1"/>
                </a:solidFill>
                <a:ea typeface="Arial"/>
                <a:cs typeface="Arial"/>
                <a:sym typeface="Arial"/>
              </a:rPr>
              <a:t> index is 90°-103°F 	heat exhaustion is possible. </a:t>
            </a:r>
          </a:p>
          <a:p>
            <a:pPr marL="444500" lvl="1" indent="0">
              <a:lnSpc>
                <a:spcPct val="70000"/>
              </a:lnSpc>
              <a:spcBef>
                <a:spcPts val="444"/>
              </a:spcBef>
              <a:buClr>
                <a:schemeClr val="dk2"/>
              </a:buClr>
              <a:buSzPct val="80727"/>
              <a:buNone/>
            </a:pPr>
            <a:r>
              <a:rPr lang="en-US" sz="2800" b="1" dirty="0">
                <a:solidFill>
                  <a:srgbClr val="C00000"/>
                </a:solidFill>
                <a:ea typeface="Arial"/>
                <a:cs typeface="Arial"/>
                <a:sym typeface="Arial"/>
              </a:rPr>
              <a:t>Heat</a:t>
            </a:r>
            <a:r>
              <a:rPr lang="en-US" sz="2800" dirty="0">
                <a:solidFill>
                  <a:schemeClr val="dk1"/>
                </a:solidFill>
                <a:ea typeface="Arial"/>
                <a:cs typeface="Arial"/>
                <a:sym typeface="Arial"/>
              </a:rPr>
              <a:t> index above 103°F 	heat exhaustion is probable.</a:t>
            </a:r>
          </a:p>
          <a:p>
            <a:pPr marL="444500" lvl="1" indent="0">
              <a:lnSpc>
                <a:spcPct val="70000"/>
              </a:lnSpc>
              <a:spcBef>
                <a:spcPts val="444"/>
              </a:spcBef>
              <a:buClr>
                <a:schemeClr val="dk2"/>
              </a:buClr>
              <a:buSzPct val="80727"/>
              <a:buNone/>
            </a:pPr>
            <a:r>
              <a:rPr lang="en-US" sz="2800" b="1" dirty="0">
                <a:solidFill>
                  <a:srgbClr val="C00000"/>
                </a:solidFill>
                <a:ea typeface="Arial"/>
                <a:cs typeface="Arial"/>
                <a:sym typeface="Arial"/>
              </a:rPr>
              <a:t>Heat</a:t>
            </a:r>
            <a:r>
              <a:rPr lang="en-US" sz="2800" dirty="0">
                <a:solidFill>
                  <a:schemeClr val="dk1"/>
                </a:solidFill>
                <a:ea typeface="Arial"/>
                <a:cs typeface="Arial"/>
                <a:sym typeface="Arial"/>
              </a:rPr>
              <a:t> index &gt; 125°F		heatstroke is possible.</a:t>
            </a:r>
          </a:p>
          <a:p>
            <a:pPr marL="444500" lvl="1" indent="0">
              <a:lnSpc>
                <a:spcPct val="70000"/>
              </a:lnSpc>
              <a:spcBef>
                <a:spcPts val="444"/>
              </a:spcBef>
              <a:buClr>
                <a:schemeClr val="dk2"/>
              </a:buClr>
              <a:buSzPct val="80727"/>
              <a:buNone/>
            </a:pPr>
            <a:r>
              <a:rPr lang="en-US" sz="2800" b="1" dirty="0">
                <a:solidFill>
                  <a:srgbClr val="C00000"/>
                </a:solidFill>
                <a:ea typeface="Arial"/>
                <a:cs typeface="Arial"/>
                <a:sym typeface="Arial"/>
              </a:rPr>
              <a:t>Heat</a:t>
            </a:r>
            <a:r>
              <a:rPr lang="en-US" sz="2800" dirty="0">
                <a:solidFill>
                  <a:schemeClr val="dk1"/>
                </a:solidFill>
                <a:ea typeface="Arial"/>
                <a:cs typeface="Arial"/>
                <a:sym typeface="Arial"/>
              </a:rPr>
              <a:t> index &gt; 130°F 		heatstroke very likely.</a:t>
            </a:r>
          </a:p>
          <a:p>
            <a:pPr marL="444500" lvl="1" indent="0">
              <a:lnSpc>
                <a:spcPct val="70000"/>
              </a:lnSpc>
              <a:spcBef>
                <a:spcPts val="444"/>
              </a:spcBef>
              <a:buClr>
                <a:schemeClr val="dk2"/>
              </a:buClr>
              <a:buSzPct val="80727"/>
              <a:buNone/>
            </a:pPr>
            <a:endParaRPr lang="en-US" sz="2800" dirty="0">
              <a:solidFill>
                <a:schemeClr val="dk1"/>
              </a:solidFill>
              <a:ea typeface="Arial"/>
              <a:cs typeface="Arial"/>
              <a:sym typeface="Arial"/>
            </a:endParaRPr>
          </a:p>
          <a:p>
            <a:pPr marL="28512" indent="0">
              <a:lnSpc>
                <a:spcPct val="70000"/>
              </a:lnSpc>
              <a:spcBef>
                <a:spcPts val="518"/>
              </a:spcBef>
              <a:buClr>
                <a:schemeClr val="dk2"/>
              </a:buClr>
              <a:buSzPct val="100000"/>
              <a:buNone/>
            </a:pPr>
            <a:r>
              <a:rPr lang="en-US" dirty="0">
                <a:solidFill>
                  <a:schemeClr val="dk1"/>
                </a:solidFill>
                <a:ea typeface="Arial"/>
                <a:cs typeface="Arial"/>
                <a:sym typeface="Arial"/>
              </a:rPr>
              <a:t>Physical activity and prolonged exposure to the sun or </a:t>
            </a:r>
            <a:r>
              <a:rPr lang="en-US" b="1" dirty="0">
                <a:solidFill>
                  <a:srgbClr val="C00000"/>
                </a:solidFill>
                <a:ea typeface="Arial"/>
                <a:cs typeface="Arial"/>
                <a:sym typeface="Arial"/>
              </a:rPr>
              <a:t>heat</a:t>
            </a:r>
            <a:r>
              <a:rPr lang="en-US" dirty="0">
                <a:solidFill>
                  <a:schemeClr val="dk1"/>
                </a:solidFill>
                <a:ea typeface="Arial"/>
                <a:cs typeface="Arial"/>
                <a:sym typeface="Arial"/>
              </a:rPr>
              <a:t> increase the risks.</a:t>
            </a:r>
          </a:p>
          <a:p>
            <a:pPr marL="28512" indent="0">
              <a:lnSpc>
                <a:spcPct val="70000"/>
              </a:lnSpc>
              <a:spcBef>
                <a:spcPts val="518"/>
              </a:spcBef>
              <a:buClr>
                <a:schemeClr val="dk2"/>
              </a:buClr>
              <a:buSzPct val="100000"/>
              <a:buNone/>
            </a:pPr>
            <a:endParaRPr lang="en-US" dirty="0">
              <a:solidFill>
                <a:schemeClr val="dk1"/>
              </a:solidFill>
              <a:ea typeface="Arial"/>
              <a:cs typeface="Arial"/>
              <a:sym typeface="Arial"/>
            </a:endParaRPr>
          </a:p>
          <a:p>
            <a:pPr marL="0" indent="0">
              <a:lnSpc>
                <a:spcPct val="70000"/>
              </a:lnSpc>
              <a:spcBef>
                <a:spcPts val="518"/>
              </a:spcBef>
              <a:buClr>
                <a:schemeClr val="dk2"/>
              </a:buClr>
              <a:buSzPct val="118708"/>
              <a:buNone/>
            </a:pPr>
            <a:r>
              <a:rPr lang="en-US" dirty="0">
                <a:solidFill>
                  <a:schemeClr val="dk1"/>
                </a:solidFill>
                <a:ea typeface="Arial"/>
                <a:cs typeface="Arial"/>
                <a:sym typeface="Arial"/>
              </a:rPr>
              <a:t>The </a:t>
            </a:r>
            <a:r>
              <a:rPr lang="en-US" b="1" dirty="0">
                <a:solidFill>
                  <a:srgbClr val="C00000"/>
                </a:solidFill>
                <a:ea typeface="Arial"/>
                <a:cs typeface="Arial"/>
                <a:sym typeface="Arial"/>
              </a:rPr>
              <a:t>Heat</a:t>
            </a:r>
            <a:r>
              <a:rPr lang="en-US" dirty="0">
                <a:solidFill>
                  <a:schemeClr val="dk1"/>
                </a:solidFill>
                <a:ea typeface="Arial"/>
                <a:cs typeface="Arial"/>
                <a:sym typeface="Arial"/>
              </a:rPr>
              <a:t> Index Table (next slide) uses the Dry Bulb temperature and the Relative Humidity to determine the </a:t>
            </a:r>
            <a:r>
              <a:rPr lang="en-US" b="1" dirty="0">
                <a:solidFill>
                  <a:srgbClr val="C00000"/>
                </a:solidFill>
                <a:ea typeface="Arial"/>
                <a:cs typeface="Arial"/>
                <a:sym typeface="Arial"/>
              </a:rPr>
              <a:t>Heat</a:t>
            </a:r>
            <a:r>
              <a:rPr lang="en-US" dirty="0">
                <a:solidFill>
                  <a:schemeClr val="dk1"/>
                </a:solidFill>
                <a:ea typeface="Arial"/>
                <a:cs typeface="Arial"/>
                <a:sym typeface="Arial"/>
              </a:rPr>
              <a:t> Index.</a:t>
            </a:r>
            <a:br>
              <a:rPr lang="en-US" sz="2400" dirty="0">
                <a:solidFill>
                  <a:schemeClr val="dk1"/>
                </a:solidFill>
                <a:latin typeface="Arial"/>
                <a:ea typeface="Arial"/>
                <a:cs typeface="Arial"/>
                <a:sym typeface="Arial"/>
              </a:rPr>
            </a:br>
            <a:r>
              <a:rPr lang="en-US" sz="2590" dirty="0">
                <a:solidFill>
                  <a:schemeClr val="dk1"/>
                </a:solidFill>
                <a:latin typeface="Arial"/>
                <a:ea typeface="Arial"/>
                <a:cs typeface="Arial"/>
                <a:sym typeface="Arial"/>
              </a:rPr>
              <a:t> </a:t>
            </a:r>
            <a:br>
              <a:rPr lang="en-US" sz="2590" dirty="0">
                <a:solidFill>
                  <a:schemeClr val="dk1"/>
                </a:solidFill>
                <a:latin typeface="Arial"/>
                <a:ea typeface="Arial"/>
                <a:cs typeface="Arial"/>
                <a:sym typeface="Arial"/>
              </a:rPr>
            </a:br>
            <a:endParaRPr lang="en-US" sz="2590" dirty="0">
              <a:solidFill>
                <a:schemeClr val="dk1"/>
              </a:solidFill>
              <a:latin typeface="Arial"/>
              <a:ea typeface="Arial"/>
              <a:cs typeface="Arial"/>
              <a:sym typeface="Arial"/>
            </a:endParaRPr>
          </a:p>
        </p:txBody>
      </p:sp>
      <p:pic>
        <p:nvPicPr>
          <p:cNvPr id="109" name="Shape 109" descr="Heat Stress Safety Meeting Kit DVD/VHS">
            <a:hlinkClick r:id="rId3"/>
          </p:cNvPr>
          <p:cNvPicPr preferRelativeResize="0"/>
          <p:nvPr/>
        </p:nvPicPr>
        <p:blipFill rotWithShape="1">
          <a:blip r:embed="rId4">
            <a:alphaModFix/>
          </a:blip>
          <a:srcRect/>
          <a:stretch/>
        </p:blipFill>
        <p:spPr>
          <a:xfrm>
            <a:off x="9257377" y="4510904"/>
            <a:ext cx="2159924" cy="2197148"/>
          </a:xfrm>
          <a:prstGeom prst="rect">
            <a:avLst/>
          </a:prstGeom>
          <a:noFill/>
          <a:ln>
            <a:noFill/>
          </a:ln>
        </p:spPr>
      </p:pic>
      <p:sp>
        <p:nvSpPr>
          <p:cNvPr id="3" name="TextBox 2"/>
          <p:cNvSpPr txBox="1"/>
          <p:nvPr/>
        </p:nvSpPr>
        <p:spPr>
          <a:xfrm>
            <a:off x="4285672" y="92364"/>
            <a:ext cx="2939331" cy="830997"/>
          </a:xfrm>
          <a:prstGeom prst="rect">
            <a:avLst/>
          </a:prstGeom>
          <a:noFill/>
        </p:spPr>
        <p:txBody>
          <a:bodyPr wrap="none" rtlCol="0">
            <a:spAutoFit/>
          </a:bodyPr>
          <a:lstStyle/>
          <a:p>
            <a:r>
              <a:rPr lang="en-US" sz="4800" b="1" dirty="0">
                <a:solidFill>
                  <a:srgbClr val="C00000"/>
                </a:solidFill>
              </a:rPr>
              <a:t>Heat</a:t>
            </a:r>
            <a:r>
              <a:rPr lang="en-US" sz="4800" b="1" dirty="0"/>
              <a:t> Index</a:t>
            </a:r>
          </a:p>
        </p:txBody>
      </p:sp>
    </p:spTree>
    <p:extLst>
      <p:ext uri="{BB962C8B-B14F-4D97-AF65-F5344CB8AC3E}">
        <p14:creationId xmlns:p14="http://schemas.microsoft.com/office/powerpoint/2010/main" val="1380322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8993"/>
            <a:ext cx="8658225" cy="585788"/>
          </a:xfrm>
        </p:spPr>
        <p:txBody>
          <a:bodyPr>
            <a:noAutofit/>
          </a:bodyPr>
          <a:lstStyle/>
          <a:p>
            <a:r>
              <a:rPr lang="en-US" altLang="en-US" sz="4000" b="1" dirty="0">
                <a:latin typeface="+mn-lt"/>
              </a:rPr>
              <a:t>Types of Respirators - Negative Pressure </a:t>
            </a:r>
            <a:endParaRPr lang="en-US" sz="4000" b="1" dirty="0">
              <a:latin typeface="+mn-lt"/>
            </a:endParaRPr>
          </a:p>
        </p:txBody>
      </p:sp>
      <p:sp>
        <p:nvSpPr>
          <p:cNvPr id="3" name="Content Placeholder 2"/>
          <p:cNvSpPr>
            <a:spLocks noGrp="1"/>
          </p:cNvSpPr>
          <p:nvPr>
            <p:ph idx="1"/>
          </p:nvPr>
        </p:nvSpPr>
        <p:spPr>
          <a:xfrm>
            <a:off x="256310" y="1705552"/>
            <a:ext cx="11630890" cy="4351338"/>
          </a:xfrm>
        </p:spPr>
        <p:txBody>
          <a:bodyPr/>
          <a:lstStyle/>
          <a:p>
            <a:pPr>
              <a:spcBef>
                <a:spcPct val="50000"/>
              </a:spcBef>
            </a:pPr>
            <a:r>
              <a:rPr lang="en-US" altLang="en-US" sz="2400" dirty="0"/>
              <a:t>Respirators in which the air pressure inside the face piece is </a:t>
            </a:r>
            <a:r>
              <a:rPr lang="en-US" altLang="en-US" sz="2400" b="1" dirty="0"/>
              <a:t>negative during inhalation</a:t>
            </a:r>
            <a:r>
              <a:rPr lang="en-US" altLang="en-US" sz="2400" dirty="0"/>
              <a:t> with respect to the ambient air pressure outside the respirator.</a:t>
            </a:r>
          </a:p>
          <a:p>
            <a:pPr marL="0" indent="0">
              <a:spcBef>
                <a:spcPct val="50000"/>
              </a:spcBef>
              <a:buNone/>
            </a:pPr>
            <a:endParaRPr lang="en-US" altLang="en-US" sz="2400" dirty="0"/>
          </a:p>
          <a:p>
            <a:pPr eaLnBrk="1" hangingPunct="1">
              <a:lnSpc>
                <a:spcPct val="90000"/>
              </a:lnSpc>
              <a:buFontTx/>
              <a:buNone/>
            </a:pPr>
            <a:r>
              <a:rPr lang="en-US" altLang="en-US" sz="2400" dirty="0"/>
              <a:t>	    - </a:t>
            </a:r>
            <a:r>
              <a:rPr lang="en-US" altLang="en-US" sz="2400" b="1" u="sng" dirty="0"/>
              <a:t>Air Purifying Respirator</a:t>
            </a:r>
            <a:r>
              <a:rPr lang="en-US" altLang="en-US" sz="2400" b="1" dirty="0"/>
              <a:t> </a:t>
            </a:r>
            <a:r>
              <a:rPr lang="en-US" altLang="en-US" sz="2400" dirty="0"/>
              <a:t>uses an air-purifying filter, cartridge, or canister that removes specific air contaminants by passing ambient air through the air-purifying element.</a:t>
            </a:r>
          </a:p>
          <a:p>
            <a:pPr>
              <a:spcBef>
                <a:spcPct val="50000"/>
              </a:spcBef>
              <a:buFontTx/>
              <a:buNone/>
            </a:pPr>
            <a:r>
              <a:rPr lang="en-US" altLang="en-US" sz="2400" dirty="0"/>
              <a:t>	    - </a:t>
            </a:r>
            <a:r>
              <a:rPr lang="en-US" altLang="en-US" sz="2400" b="1" u="sng" dirty="0"/>
              <a:t>Dust mask</a:t>
            </a:r>
            <a:r>
              <a:rPr lang="en-US" altLang="en-US" sz="2400" b="1" dirty="0"/>
              <a:t> </a:t>
            </a:r>
            <a:r>
              <a:rPr lang="en-US" altLang="en-US" sz="2400" dirty="0"/>
              <a:t>uses a filter as an integral part of the face piece or with the entire face piece composed of the filtering medium.</a:t>
            </a:r>
          </a:p>
        </p:txBody>
      </p:sp>
    </p:spTree>
    <p:extLst>
      <p:ext uri="{BB962C8B-B14F-4D97-AF65-F5344CB8AC3E}">
        <p14:creationId xmlns:p14="http://schemas.microsoft.com/office/powerpoint/2010/main" val="779977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24" y="85509"/>
            <a:ext cx="10515600" cy="1325563"/>
          </a:xfrm>
        </p:spPr>
        <p:txBody>
          <a:bodyPr>
            <a:normAutofit/>
          </a:bodyPr>
          <a:lstStyle/>
          <a:p>
            <a:r>
              <a:rPr lang="en-US" altLang="en-US" sz="4000" b="1" dirty="0">
                <a:latin typeface="Calibri" panose="020F0502020204030204" pitchFamily="34" charset="0"/>
                <a:cs typeface="Calibri" panose="020F0502020204030204" pitchFamily="34" charset="0"/>
              </a:rPr>
              <a:t>Types of Respirators  - Positive Pressure </a:t>
            </a:r>
            <a:endParaRPr lang="en-US"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88087" y="1378420"/>
            <a:ext cx="9907258" cy="5046662"/>
          </a:xfrm>
        </p:spPr>
        <p:txBody>
          <a:bodyPr>
            <a:normAutofit/>
          </a:bodyPr>
          <a:lstStyle/>
          <a:p>
            <a:pPr>
              <a:spcBef>
                <a:spcPct val="50000"/>
              </a:spcBef>
            </a:pPr>
            <a:r>
              <a:rPr lang="en-US" altLang="en-US" dirty="0"/>
              <a:t>Respirators in which the pressure inside the respiratory inlet covering exceeds the ambient air pressure outside the respirator.</a:t>
            </a:r>
          </a:p>
          <a:p>
            <a:pPr>
              <a:spcBef>
                <a:spcPct val="50000"/>
              </a:spcBef>
              <a:buFontTx/>
              <a:buNone/>
            </a:pPr>
            <a:r>
              <a:rPr lang="en-US" altLang="en-US" dirty="0"/>
              <a:t>	   - </a:t>
            </a:r>
            <a:r>
              <a:rPr lang="en-US" altLang="en-US" sz="2400" b="1" u="sng" dirty="0"/>
              <a:t>Powered air-purifying respirator</a:t>
            </a:r>
            <a:r>
              <a:rPr lang="en-US" altLang="en-US" sz="2400" b="1" dirty="0"/>
              <a:t> </a:t>
            </a:r>
            <a:r>
              <a:rPr lang="en-US" altLang="en-US" sz="2400" dirty="0"/>
              <a:t>(PAPR) uses a blower to force ambient air through air-purifying elements to the 	inlet covering. </a:t>
            </a:r>
          </a:p>
          <a:p>
            <a:pPr>
              <a:spcBef>
                <a:spcPct val="50000"/>
              </a:spcBef>
              <a:buFontTx/>
              <a:buNone/>
            </a:pPr>
            <a:r>
              <a:rPr lang="en-US" altLang="en-US" dirty="0"/>
              <a:t>	  - </a:t>
            </a:r>
            <a:r>
              <a:rPr lang="en-US" altLang="en-US" sz="2400" b="1" u="sng" dirty="0"/>
              <a:t>Airline respirator</a:t>
            </a:r>
            <a:r>
              <a:rPr lang="en-US" altLang="en-US" sz="2400" b="1" dirty="0"/>
              <a:t> </a:t>
            </a:r>
            <a:r>
              <a:rPr lang="en-US" altLang="en-US" sz="2400" dirty="0"/>
              <a:t>supplies breathing air from a source 	independent of the ambient atmosphere (Grade D air)</a:t>
            </a:r>
          </a:p>
          <a:p>
            <a:pPr>
              <a:spcBef>
                <a:spcPct val="50000"/>
              </a:spcBef>
              <a:buFontTx/>
              <a:buNone/>
            </a:pPr>
            <a:r>
              <a:rPr lang="en-US" altLang="en-US" dirty="0"/>
              <a:t>	   </a:t>
            </a:r>
            <a:endParaRPr lang="en-US" dirty="0"/>
          </a:p>
        </p:txBody>
      </p:sp>
      <p:pic>
        <p:nvPicPr>
          <p:cNvPr id="5"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0090" y="2025356"/>
            <a:ext cx="1507801" cy="120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090" y="3421748"/>
            <a:ext cx="1507801"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960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144E325-F87D-A5A8-237C-521B9F80A98D}"/>
              </a:ext>
            </a:extLst>
          </p:cNvPr>
          <p:cNvSpPr>
            <a:spLocks noChangeArrowheads="1"/>
          </p:cNvSpPr>
          <p:nvPr/>
        </p:nvSpPr>
        <p:spPr bwMode="auto">
          <a:xfrm>
            <a:off x="2055628" y="1045350"/>
            <a:ext cx="8361362" cy="4767262"/>
          </a:xfrm>
          <a:prstGeom prst="roundRect">
            <a:avLst>
              <a:gd name="adj" fmla="val 16667"/>
            </a:avLst>
          </a:prstGeom>
          <a:solidFill>
            <a:srgbClr val="8FC280"/>
          </a:solidFill>
          <a:ln>
            <a:noFill/>
          </a:ln>
          <a:effectLst>
            <a:outerShdw blurRad="40000" dist="23000" dir="5400000" rotWithShape="0">
              <a:srgbClr val="808080">
                <a:alpha val="34999"/>
              </a:srgbClr>
            </a:outerShdw>
          </a:effectLst>
        </p:spPr>
        <p:txBody>
          <a:bodyPr/>
          <a:lstStyle/>
          <a:p>
            <a:pPr>
              <a:defRPr/>
            </a:pPr>
            <a:endParaRPr lang="en-US"/>
          </a:p>
        </p:txBody>
      </p:sp>
      <p:sp>
        <p:nvSpPr>
          <p:cNvPr id="6147" name="TextBox 8">
            <a:extLst>
              <a:ext uri="{FF2B5EF4-FFF2-40B4-BE49-F238E27FC236}">
                <a16:creationId xmlns:a16="http://schemas.microsoft.com/office/drawing/2014/main" id="{6CB1FF0A-7F94-25BD-F0F2-2869FD7023BD}"/>
              </a:ext>
            </a:extLst>
          </p:cNvPr>
          <p:cNvSpPr txBox="1">
            <a:spLocks noChangeArrowheads="1"/>
          </p:cNvSpPr>
          <p:nvPr/>
        </p:nvSpPr>
        <p:spPr bwMode="auto">
          <a:xfrm>
            <a:off x="4138614" y="1547814"/>
            <a:ext cx="6334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4000" b="0" baseline="30000">
                <a:latin typeface="Times New Roman" panose="02020603050405020304" pitchFamily="18" charset="0"/>
              </a:rPr>
              <a:t>I will not work at heights &gt;</a:t>
            </a:r>
            <a:r>
              <a:rPr lang="en-US" altLang="en-US" sz="4000" baseline="30000">
                <a:latin typeface="Times New Roman" panose="02020603050405020304" pitchFamily="18" charset="0"/>
              </a:rPr>
              <a:t>4 feet</a:t>
            </a:r>
            <a:r>
              <a:rPr lang="en-US" altLang="en-US" sz="4000" b="0" baseline="30000">
                <a:latin typeface="Times New Roman" panose="02020603050405020304" pitchFamily="18" charset="0"/>
              </a:rPr>
              <a:t> without using required fall protection or having been trained in its use.</a:t>
            </a:r>
          </a:p>
        </p:txBody>
      </p:sp>
      <p:sp>
        <p:nvSpPr>
          <p:cNvPr id="7" name="Rounded Rectangle 6">
            <a:extLst>
              <a:ext uri="{FF2B5EF4-FFF2-40B4-BE49-F238E27FC236}">
                <a16:creationId xmlns:a16="http://schemas.microsoft.com/office/drawing/2014/main" id="{FBBAD7AB-11CD-1433-C26C-777B77AF6B20}"/>
              </a:ext>
            </a:extLst>
          </p:cNvPr>
          <p:cNvSpPr/>
          <p:nvPr/>
        </p:nvSpPr>
        <p:spPr>
          <a:xfrm>
            <a:off x="2055628" y="3428981"/>
            <a:ext cx="8072622" cy="2131843"/>
          </a:xfrm>
          <a:prstGeom prst="roundRect">
            <a:avLst/>
          </a:prstGeom>
          <a:solidFill>
            <a:schemeClr val="bg1"/>
          </a:solidFill>
          <a:ln w="0">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51" name="TextBox 11">
            <a:extLst>
              <a:ext uri="{FF2B5EF4-FFF2-40B4-BE49-F238E27FC236}">
                <a16:creationId xmlns:a16="http://schemas.microsoft.com/office/drawing/2014/main" id="{CE46F0BE-B393-CB6D-E946-A72EFC231CBC}"/>
              </a:ext>
            </a:extLst>
          </p:cNvPr>
          <p:cNvSpPr txBox="1">
            <a:spLocks noChangeArrowheads="1"/>
          </p:cNvSpPr>
          <p:nvPr/>
        </p:nvSpPr>
        <p:spPr bwMode="auto">
          <a:xfrm>
            <a:off x="2055813" y="3538539"/>
            <a:ext cx="9009062"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spcAft>
                <a:spcPts val="900"/>
              </a:spcAft>
              <a:buClr>
                <a:srgbClr val="C90A20"/>
              </a:buClr>
              <a:buSzTx/>
              <a:buFont typeface="Wingdings" panose="05000000000000000000" pitchFamily="2" charset="2"/>
              <a:buChar char="Ø"/>
            </a:pPr>
            <a:r>
              <a:rPr lang="en-US" altLang="en-US" sz="1600" dirty="0">
                <a:latin typeface="Times New Roman" panose="02020603050405020304" pitchFamily="18" charset="0"/>
              </a:rPr>
              <a:t>Wear harness with correct lanyards/hardware when fall potential </a:t>
            </a:r>
            <a:r>
              <a:rPr lang="en-US" altLang="en-US" sz="1600" i="1" dirty="0">
                <a:latin typeface="Times New Roman" panose="02020603050405020304" pitchFamily="18" charset="0"/>
              </a:rPr>
              <a:t>could </a:t>
            </a:r>
            <a:r>
              <a:rPr lang="en-US" altLang="en-US" sz="1600" dirty="0">
                <a:latin typeface="Times New Roman" panose="02020603050405020304" pitchFamily="18" charset="0"/>
              </a:rPr>
              <a:t>be </a:t>
            </a:r>
            <a:br>
              <a:rPr lang="en-US" altLang="en-US" sz="1600" dirty="0">
                <a:latin typeface="Times New Roman" panose="02020603050405020304" pitchFamily="18" charset="0"/>
              </a:rPr>
            </a:br>
            <a:r>
              <a:rPr lang="en-US" altLang="en-US" sz="1600" dirty="0">
                <a:latin typeface="Times New Roman" panose="02020603050405020304" pitchFamily="18" charset="0"/>
              </a:rPr>
              <a:t> encountered (100%)</a:t>
            </a:r>
          </a:p>
          <a:p>
            <a:pPr>
              <a:lnSpc>
                <a:spcPct val="100000"/>
              </a:lnSpc>
              <a:spcBef>
                <a:spcPct val="0"/>
              </a:spcBef>
              <a:spcAft>
                <a:spcPts val="900"/>
              </a:spcAft>
              <a:buClr>
                <a:srgbClr val="C90A20"/>
              </a:buClr>
              <a:buSzTx/>
              <a:buFont typeface="Wingdings" panose="05000000000000000000" pitchFamily="2" charset="2"/>
              <a:buChar char="Ø"/>
            </a:pPr>
            <a:r>
              <a:rPr lang="en-US" altLang="en-US" sz="1600" dirty="0">
                <a:latin typeface="Times New Roman" panose="02020603050405020304" pitchFamily="18" charset="0"/>
              </a:rPr>
              <a:t>Tie off and use correct lanyards/hardware when fall potential </a:t>
            </a:r>
            <a:r>
              <a:rPr lang="en-US" altLang="en-US" sz="1600" i="1" dirty="0">
                <a:latin typeface="Times New Roman" panose="02020603050405020304" pitchFamily="18" charset="0"/>
              </a:rPr>
              <a:t>is </a:t>
            </a:r>
            <a:r>
              <a:rPr lang="en-US" altLang="en-US" sz="1600" dirty="0">
                <a:latin typeface="Times New Roman" panose="02020603050405020304" pitchFamily="18" charset="0"/>
              </a:rPr>
              <a:t>encountered </a:t>
            </a:r>
          </a:p>
          <a:p>
            <a:pPr>
              <a:lnSpc>
                <a:spcPct val="100000"/>
              </a:lnSpc>
              <a:spcBef>
                <a:spcPct val="0"/>
              </a:spcBef>
              <a:spcAft>
                <a:spcPts val="900"/>
              </a:spcAft>
              <a:buClr>
                <a:srgbClr val="C90A20"/>
              </a:buClr>
              <a:buSzTx/>
              <a:buFont typeface="Wingdings" panose="05000000000000000000" pitchFamily="2" charset="2"/>
              <a:buChar char="Ø"/>
            </a:pPr>
            <a:r>
              <a:rPr lang="en-US" altLang="en-US" sz="1600" dirty="0">
                <a:latin typeface="Times New Roman" panose="02020603050405020304" pitchFamily="18" charset="0"/>
              </a:rPr>
              <a:t>Inspect all gear, work platforms, scaffolds, ladders, and anchor points</a:t>
            </a:r>
          </a:p>
          <a:p>
            <a:pPr>
              <a:lnSpc>
                <a:spcPct val="100000"/>
              </a:lnSpc>
              <a:spcBef>
                <a:spcPct val="0"/>
              </a:spcBef>
              <a:spcAft>
                <a:spcPts val="900"/>
              </a:spcAft>
              <a:buClr>
                <a:srgbClr val="C90A20"/>
              </a:buClr>
              <a:buSzTx/>
              <a:buFont typeface="Wingdings" panose="05000000000000000000" pitchFamily="2" charset="2"/>
              <a:buChar char="Ø"/>
            </a:pPr>
            <a:r>
              <a:rPr lang="en-US" altLang="en-US" sz="1600" dirty="0">
                <a:latin typeface="Times New Roman" panose="02020603050405020304" pitchFamily="18" charset="0"/>
              </a:rPr>
              <a:t>Secure all tools and work materials</a:t>
            </a:r>
          </a:p>
          <a:p>
            <a:pPr>
              <a:lnSpc>
                <a:spcPct val="100000"/>
              </a:lnSpc>
              <a:spcBef>
                <a:spcPct val="0"/>
              </a:spcBef>
              <a:spcAft>
                <a:spcPts val="900"/>
              </a:spcAft>
              <a:buClr>
                <a:srgbClr val="C90A20"/>
              </a:buClr>
              <a:buSzTx/>
              <a:buFont typeface="Wingdings" panose="05000000000000000000" pitchFamily="2" charset="2"/>
              <a:buChar char="Ø"/>
            </a:pPr>
            <a:r>
              <a:rPr lang="en-US" altLang="en-US" sz="1600" dirty="0">
                <a:latin typeface="Times New Roman" panose="02020603050405020304" pitchFamily="18" charset="0"/>
              </a:rPr>
              <a:t>Rescue Plan is in place and ready to execute</a:t>
            </a:r>
          </a:p>
        </p:txBody>
      </p:sp>
      <p:sp>
        <p:nvSpPr>
          <p:cNvPr id="6152" name="Title 1">
            <a:extLst>
              <a:ext uri="{FF2B5EF4-FFF2-40B4-BE49-F238E27FC236}">
                <a16:creationId xmlns:a16="http://schemas.microsoft.com/office/drawing/2014/main" id="{5DB695E4-FAD9-DA76-6B3C-6E75C4BA36E9}"/>
              </a:ext>
            </a:extLst>
          </p:cNvPr>
          <p:cNvSpPr>
            <a:spLocks noGrp="1" noChangeArrowheads="1"/>
          </p:cNvSpPr>
          <p:nvPr>
            <p:ph type="title"/>
          </p:nvPr>
        </p:nvSpPr>
        <p:spPr>
          <a:xfrm>
            <a:off x="2144713" y="260351"/>
            <a:ext cx="7993062" cy="561975"/>
          </a:xfrm>
        </p:spPr>
        <p:txBody>
          <a:bodyPr>
            <a:normAutofit fontScale="90000"/>
          </a:bodyPr>
          <a:lstStyle/>
          <a:p>
            <a:pPr algn="ctr"/>
            <a:r>
              <a:rPr lang="en-US" altLang="en-US" b="1" dirty="0">
                <a:solidFill>
                  <a:srgbClr val="002060"/>
                </a:solidFill>
              </a:rPr>
              <a:t>Fall Protection</a:t>
            </a:r>
          </a:p>
        </p:txBody>
      </p:sp>
      <p:pic>
        <p:nvPicPr>
          <p:cNvPr id="6153" name="Picture 10">
            <a:extLst>
              <a:ext uri="{FF2B5EF4-FFF2-40B4-BE49-F238E27FC236}">
                <a16:creationId xmlns:a16="http://schemas.microsoft.com/office/drawing/2014/main" id="{FB1C831F-9B1F-6917-0988-55BAE81031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1360489"/>
            <a:ext cx="1824038"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D4CB048-F0A1-9433-8D0E-5146ED4CC08F}"/>
              </a:ext>
            </a:extLst>
          </p:cNvPr>
          <p:cNvSpPr txBox="1"/>
          <p:nvPr/>
        </p:nvSpPr>
        <p:spPr>
          <a:xfrm>
            <a:off x="5018283" y="5904408"/>
            <a:ext cx="2436051" cy="646331"/>
          </a:xfrm>
          <a:prstGeom prst="rect">
            <a:avLst/>
          </a:prstGeom>
          <a:noFill/>
        </p:spPr>
        <p:txBody>
          <a:bodyPr wrap="none" rtlCol="0">
            <a:spAutoFit/>
          </a:bodyPr>
          <a:lstStyle/>
          <a:p>
            <a:pPr algn="ctr"/>
            <a:r>
              <a:rPr lang="en-US" b="1" dirty="0"/>
              <a:t>OSHA 29 CFR 1910.140</a:t>
            </a:r>
          </a:p>
          <a:p>
            <a:pPr algn="ctr"/>
            <a:r>
              <a:rPr lang="en-US" b="1" dirty="0"/>
              <a:t>Personal Fall Protection</a:t>
            </a:r>
          </a:p>
        </p:txBody>
      </p:sp>
    </p:spTree>
    <p:extLst>
      <p:ext uri="{BB962C8B-B14F-4D97-AF65-F5344CB8AC3E}">
        <p14:creationId xmlns:p14="http://schemas.microsoft.com/office/powerpoint/2010/main" val="1357526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B8A7C85B-5B1D-BB21-5FE9-35B633C04FC7}"/>
              </a:ext>
            </a:extLst>
          </p:cNvPr>
          <p:cNvSpPr>
            <a:spLocks noChangeArrowheads="1"/>
          </p:cNvSpPr>
          <p:nvPr/>
        </p:nvSpPr>
        <p:spPr bwMode="auto">
          <a:xfrm>
            <a:off x="5710239" y="3059113"/>
            <a:ext cx="113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endParaRPr lang="en-US" altLang="en-US" sz="2400">
              <a:latin typeface="Times New Roman" panose="02020603050405020304" pitchFamily="18" charset="0"/>
            </a:endParaRPr>
          </a:p>
          <a:p>
            <a:pPr>
              <a:lnSpc>
                <a:spcPct val="100000"/>
              </a:lnSpc>
              <a:spcBef>
                <a:spcPct val="0"/>
              </a:spcBef>
              <a:buClrTx/>
              <a:buSzTx/>
              <a:buFontTx/>
              <a:buNone/>
            </a:pPr>
            <a:endParaRPr lang="en-US" altLang="en-US" sz="2400">
              <a:latin typeface="Times New Roman" panose="02020603050405020304" pitchFamily="18" charset="0"/>
            </a:endParaRPr>
          </a:p>
          <a:p>
            <a:pPr>
              <a:lnSpc>
                <a:spcPct val="100000"/>
              </a:lnSpc>
              <a:spcBef>
                <a:spcPct val="0"/>
              </a:spcBef>
              <a:buClrTx/>
              <a:buSzTx/>
              <a:buFontTx/>
              <a:buNone/>
            </a:pPr>
            <a:endParaRPr lang="en-US" altLang="en-US" sz="2400">
              <a:latin typeface="Times New Roman" panose="02020603050405020304" pitchFamily="18" charset="0"/>
            </a:endParaRPr>
          </a:p>
        </p:txBody>
      </p:sp>
      <p:sp>
        <p:nvSpPr>
          <p:cNvPr id="8195" name="TextBox 2">
            <a:extLst>
              <a:ext uri="{FF2B5EF4-FFF2-40B4-BE49-F238E27FC236}">
                <a16:creationId xmlns:a16="http://schemas.microsoft.com/office/drawing/2014/main" id="{0219C78A-4662-D732-698E-58D4068851A4}"/>
              </a:ext>
            </a:extLst>
          </p:cNvPr>
          <p:cNvSpPr txBox="1">
            <a:spLocks noChangeArrowheads="1"/>
          </p:cNvSpPr>
          <p:nvPr/>
        </p:nvSpPr>
        <p:spPr bwMode="auto">
          <a:xfrm>
            <a:off x="3109914" y="223838"/>
            <a:ext cx="5991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3600" i="1">
                <a:solidFill>
                  <a:srgbClr val="002060"/>
                </a:solidFill>
                <a:latin typeface="Times New Roman" panose="02020603050405020304" pitchFamily="18" charset="0"/>
              </a:rPr>
              <a:t>Fall Protection Requirements</a:t>
            </a:r>
          </a:p>
        </p:txBody>
      </p:sp>
      <p:sp>
        <p:nvSpPr>
          <p:cNvPr id="8196" name="TextBox 3">
            <a:extLst>
              <a:ext uri="{FF2B5EF4-FFF2-40B4-BE49-F238E27FC236}">
                <a16:creationId xmlns:a16="http://schemas.microsoft.com/office/drawing/2014/main" id="{C3AAE7D3-4C26-196A-E639-8708D30F433C}"/>
              </a:ext>
            </a:extLst>
          </p:cNvPr>
          <p:cNvSpPr txBox="1">
            <a:spLocks noChangeArrowheads="1"/>
          </p:cNvSpPr>
          <p:nvPr/>
        </p:nvSpPr>
        <p:spPr bwMode="auto">
          <a:xfrm>
            <a:off x="1804989" y="998539"/>
            <a:ext cx="29408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3200" dirty="0">
                <a:solidFill>
                  <a:srgbClr val="C00000"/>
                </a:solidFill>
                <a:latin typeface="Times New Roman" panose="02020603050405020304" pitchFamily="18" charset="0"/>
              </a:rPr>
              <a:t>Trigger Heights</a:t>
            </a:r>
          </a:p>
        </p:txBody>
      </p:sp>
      <p:sp>
        <p:nvSpPr>
          <p:cNvPr id="8197" name="Rectangle 4">
            <a:extLst>
              <a:ext uri="{FF2B5EF4-FFF2-40B4-BE49-F238E27FC236}">
                <a16:creationId xmlns:a16="http://schemas.microsoft.com/office/drawing/2014/main" id="{87ABD173-5188-FB0E-8163-F4084B71687C}"/>
              </a:ext>
            </a:extLst>
          </p:cNvPr>
          <p:cNvSpPr>
            <a:spLocks noChangeArrowheads="1"/>
          </p:cNvSpPr>
          <p:nvPr/>
        </p:nvSpPr>
        <p:spPr bwMode="auto">
          <a:xfrm>
            <a:off x="1800226" y="4276726"/>
            <a:ext cx="2511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2400" dirty="0">
                <a:solidFill>
                  <a:srgbClr val="002060"/>
                </a:solidFill>
                <a:latin typeface="Times New Roman" panose="02020603050405020304" pitchFamily="18" charset="0"/>
              </a:rPr>
              <a:t>General Industry</a:t>
            </a:r>
          </a:p>
          <a:p>
            <a:pPr algn="ctr">
              <a:lnSpc>
                <a:spcPct val="100000"/>
              </a:lnSpc>
              <a:spcBef>
                <a:spcPct val="0"/>
              </a:spcBef>
              <a:buClrTx/>
              <a:buSzTx/>
              <a:buFontTx/>
              <a:buNone/>
            </a:pPr>
            <a:r>
              <a:rPr lang="en-US" altLang="en-US" sz="2400" dirty="0">
                <a:solidFill>
                  <a:srgbClr val="002060"/>
                </a:solidFill>
                <a:latin typeface="Times New Roman" panose="02020603050405020304" pitchFamily="18" charset="0"/>
              </a:rPr>
              <a:t>    (Bus Industry) </a:t>
            </a:r>
          </a:p>
        </p:txBody>
      </p:sp>
      <p:sp>
        <p:nvSpPr>
          <p:cNvPr id="8198" name="Rectangle 5">
            <a:extLst>
              <a:ext uri="{FF2B5EF4-FFF2-40B4-BE49-F238E27FC236}">
                <a16:creationId xmlns:a16="http://schemas.microsoft.com/office/drawing/2014/main" id="{69333290-7C31-C79C-884C-D51566CA5C9C}"/>
              </a:ext>
            </a:extLst>
          </p:cNvPr>
          <p:cNvSpPr>
            <a:spLocks noChangeArrowheads="1"/>
          </p:cNvSpPr>
          <p:nvPr/>
        </p:nvSpPr>
        <p:spPr bwMode="auto">
          <a:xfrm>
            <a:off x="4619625" y="4259263"/>
            <a:ext cx="51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2400">
                <a:solidFill>
                  <a:srgbClr val="002060"/>
                </a:solidFill>
                <a:latin typeface="Times New Roman" panose="02020603050405020304" pitchFamily="18" charset="0"/>
              </a:rPr>
              <a:t>4′ </a:t>
            </a:r>
          </a:p>
        </p:txBody>
      </p:sp>
      <p:sp>
        <p:nvSpPr>
          <p:cNvPr id="8199" name="Rectangle 6">
            <a:extLst>
              <a:ext uri="{FF2B5EF4-FFF2-40B4-BE49-F238E27FC236}">
                <a16:creationId xmlns:a16="http://schemas.microsoft.com/office/drawing/2014/main" id="{CC052845-4C7A-E574-3243-DA6ABE7C9EC5}"/>
              </a:ext>
            </a:extLst>
          </p:cNvPr>
          <p:cNvSpPr>
            <a:spLocks noChangeArrowheads="1"/>
          </p:cNvSpPr>
          <p:nvPr/>
        </p:nvSpPr>
        <p:spPr bwMode="auto">
          <a:xfrm>
            <a:off x="1955801" y="3333751"/>
            <a:ext cx="3143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lvl="1">
              <a:lnSpc>
                <a:spcPct val="100000"/>
              </a:lnSpc>
              <a:spcBef>
                <a:spcPct val="0"/>
              </a:spcBef>
              <a:buClrTx/>
              <a:buFontTx/>
              <a:buNone/>
            </a:pPr>
            <a:r>
              <a:rPr lang="en-US" altLang="en-US" sz="2400">
                <a:solidFill>
                  <a:srgbClr val="002060"/>
                </a:solidFill>
                <a:latin typeface="Times New Roman" panose="02020603050405020304" pitchFamily="18" charset="0"/>
              </a:rPr>
              <a:t>Construction Sites </a:t>
            </a:r>
          </a:p>
        </p:txBody>
      </p:sp>
      <p:sp>
        <p:nvSpPr>
          <p:cNvPr id="8200" name="Rectangle 7">
            <a:extLst>
              <a:ext uri="{FF2B5EF4-FFF2-40B4-BE49-F238E27FC236}">
                <a16:creationId xmlns:a16="http://schemas.microsoft.com/office/drawing/2014/main" id="{7DB608FC-408B-5B4C-8FDD-A12DC680BB4D}"/>
              </a:ext>
            </a:extLst>
          </p:cNvPr>
          <p:cNvSpPr>
            <a:spLocks noChangeArrowheads="1"/>
          </p:cNvSpPr>
          <p:nvPr/>
        </p:nvSpPr>
        <p:spPr bwMode="auto">
          <a:xfrm>
            <a:off x="5800726" y="3333751"/>
            <a:ext cx="5020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2400">
                <a:solidFill>
                  <a:srgbClr val="002060"/>
                </a:solidFill>
                <a:latin typeface="Times New Roman" panose="02020603050405020304" pitchFamily="18" charset="0"/>
              </a:rPr>
              <a:t>6′</a:t>
            </a:r>
            <a:r>
              <a:rPr lang="en-US" altLang="en-US" sz="2400">
                <a:latin typeface="Times New Roman" panose="02020603050405020304" pitchFamily="18" charset="0"/>
              </a:rPr>
              <a:t> </a:t>
            </a:r>
          </a:p>
        </p:txBody>
      </p:sp>
      <p:sp>
        <p:nvSpPr>
          <p:cNvPr id="8201" name="Rectangle 8">
            <a:extLst>
              <a:ext uri="{FF2B5EF4-FFF2-40B4-BE49-F238E27FC236}">
                <a16:creationId xmlns:a16="http://schemas.microsoft.com/office/drawing/2014/main" id="{DDCBE4BF-5B20-1EDE-E875-7D50D583C3A6}"/>
              </a:ext>
            </a:extLst>
          </p:cNvPr>
          <p:cNvSpPr>
            <a:spLocks noChangeArrowheads="1"/>
          </p:cNvSpPr>
          <p:nvPr/>
        </p:nvSpPr>
        <p:spPr bwMode="auto">
          <a:xfrm>
            <a:off x="3783014" y="2370139"/>
            <a:ext cx="2305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lvl="2">
              <a:lnSpc>
                <a:spcPct val="100000"/>
              </a:lnSpc>
              <a:spcBef>
                <a:spcPct val="0"/>
              </a:spcBef>
              <a:buClrTx/>
              <a:buFontTx/>
              <a:buNone/>
            </a:pPr>
            <a:r>
              <a:rPr lang="en-US" altLang="en-US">
                <a:solidFill>
                  <a:srgbClr val="002060"/>
                </a:solidFill>
                <a:latin typeface="Times New Roman" panose="02020603050405020304" pitchFamily="18" charset="0"/>
              </a:rPr>
              <a:t>Scaffolds</a:t>
            </a:r>
          </a:p>
        </p:txBody>
      </p:sp>
      <p:sp>
        <p:nvSpPr>
          <p:cNvPr id="8202" name="Rectangle 9">
            <a:extLst>
              <a:ext uri="{FF2B5EF4-FFF2-40B4-BE49-F238E27FC236}">
                <a16:creationId xmlns:a16="http://schemas.microsoft.com/office/drawing/2014/main" id="{9F36A4A4-D50A-B11D-0DBF-DB40192482FF}"/>
              </a:ext>
            </a:extLst>
          </p:cNvPr>
          <p:cNvSpPr>
            <a:spLocks noChangeArrowheads="1"/>
          </p:cNvSpPr>
          <p:nvPr/>
        </p:nvSpPr>
        <p:spPr bwMode="auto">
          <a:xfrm>
            <a:off x="5446713" y="1582739"/>
            <a:ext cx="2091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2400">
                <a:solidFill>
                  <a:srgbClr val="002060"/>
                </a:solidFill>
                <a:latin typeface="Times New Roman" panose="02020603050405020304" pitchFamily="18" charset="0"/>
              </a:rPr>
              <a:t>Steel Erection </a:t>
            </a:r>
          </a:p>
        </p:txBody>
      </p:sp>
      <p:sp>
        <p:nvSpPr>
          <p:cNvPr id="8203" name="Rectangle 10">
            <a:extLst>
              <a:ext uri="{FF2B5EF4-FFF2-40B4-BE49-F238E27FC236}">
                <a16:creationId xmlns:a16="http://schemas.microsoft.com/office/drawing/2014/main" id="{586F7B4E-AA1B-8E5D-9C1D-7E7A647B2188}"/>
              </a:ext>
            </a:extLst>
          </p:cNvPr>
          <p:cNvSpPr>
            <a:spLocks noChangeArrowheads="1"/>
          </p:cNvSpPr>
          <p:nvPr/>
        </p:nvSpPr>
        <p:spPr bwMode="auto">
          <a:xfrm>
            <a:off x="8234364" y="1582739"/>
            <a:ext cx="655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2400">
                <a:solidFill>
                  <a:srgbClr val="002060"/>
                </a:solidFill>
                <a:latin typeface="Times New Roman" panose="02020603050405020304" pitchFamily="18" charset="0"/>
              </a:rPr>
              <a:t>15′ </a:t>
            </a:r>
          </a:p>
        </p:txBody>
      </p:sp>
      <p:sp>
        <p:nvSpPr>
          <p:cNvPr id="8204" name="Rectangle 11">
            <a:extLst>
              <a:ext uri="{FF2B5EF4-FFF2-40B4-BE49-F238E27FC236}">
                <a16:creationId xmlns:a16="http://schemas.microsoft.com/office/drawing/2014/main" id="{54BEA4E6-E99B-324C-EBE6-D2FC3A4F269E}"/>
              </a:ext>
            </a:extLst>
          </p:cNvPr>
          <p:cNvSpPr>
            <a:spLocks noChangeArrowheads="1"/>
          </p:cNvSpPr>
          <p:nvPr/>
        </p:nvSpPr>
        <p:spPr bwMode="auto">
          <a:xfrm>
            <a:off x="6843714" y="2352676"/>
            <a:ext cx="655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sz="2400">
                <a:solidFill>
                  <a:srgbClr val="002060"/>
                </a:solidFill>
                <a:latin typeface="Times New Roman" panose="02020603050405020304" pitchFamily="18" charset="0"/>
              </a:rPr>
              <a:t>10′ </a:t>
            </a:r>
          </a:p>
        </p:txBody>
      </p:sp>
      <p:sp>
        <p:nvSpPr>
          <p:cNvPr id="16" name="Right Brace 15">
            <a:extLst>
              <a:ext uri="{FF2B5EF4-FFF2-40B4-BE49-F238E27FC236}">
                <a16:creationId xmlns:a16="http://schemas.microsoft.com/office/drawing/2014/main" id="{02A42B66-62C5-F682-8C14-0ACF080DD605}"/>
              </a:ext>
            </a:extLst>
          </p:cNvPr>
          <p:cNvSpPr/>
          <p:nvPr/>
        </p:nvSpPr>
        <p:spPr>
          <a:xfrm>
            <a:off x="6844015" y="2352675"/>
            <a:ext cx="533399" cy="3371850"/>
          </a:xfrm>
          <a:prstGeom prst="rightBrace">
            <a:avLst/>
          </a:prstGeom>
          <a:noFill/>
          <a:ln w="76200">
            <a:no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chemeClr val="bg2">
                  <a:lumMod val="10000"/>
                </a:schemeClr>
              </a:solidFill>
            </a:endParaRPr>
          </a:p>
        </p:txBody>
      </p:sp>
      <p:sp>
        <p:nvSpPr>
          <p:cNvPr id="17" name="Right Brace 16">
            <a:extLst>
              <a:ext uri="{FF2B5EF4-FFF2-40B4-BE49-F238E27FC236}">
                <a16:creationId xmlns:a16="http://schemas.microsoft.com/office/drawing/2014/main" id="{89C5CB1B-2139-B582-746E-FD92D14933AD}"/>
              </a:ext>
            </a:extLst>
          </p:cNvPr>
          <p:cNvSpPr/>
          <p:nvPr/>
        </p:nvSpPr>
        <p:spPr>
          <a:xfrm>
            <a:off x="7624851" y="2234684"/>
            <a:ext cx="533399" cy="3371850"/>
          </a:xfrm>
          <a:prstGeom prst="rightBrace">
            <a:avLst/>
          </a:prstGeom>
          <a:ln w="76200">
            <a:no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chemeClr val="bg2">
                  <a:lumMod val="10000"/>
                </a:schemeClr>
              </a:solidFill>
            </a:endParaRPr>
          </a:p>
        </p:txBody>
      </p:sp>
      <p:sp>
        <p:nvSpPr>
          <p:cNvPr id="20" name="Right Brace 19">
            <a:extLst>
              <a:ext uri="{FF2B5EF4-FFF2-40B4-BE49-F238E27FC236}">
                <a16:creationId xmlns:a16="http://schemas.microsoft.com/office/drawing/2014/main" id="{9C2BD27B-EF56-89FF-4399-978DBBE89BB7}"/>
              </a:ext>
            </a:extLst>
          </p:cNvPr>
          <p:cNvSpPr/>
          <p:nvPr/>
        </p:nvSpPr>
        <p:spPr>
          <a:xfrm>
            <a:off x="6921500" y="3657601"/>
            <a:ext cx="1004888" cy="2112963"/>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Right Brace 20">
            <a:extLst>
              <a:ext uri="{FF2B5EF4-FFF2-40B4-BE49-F238E27FC236}">
                <a16:creationId xmlns:a16="http://schemas.microsoft.com/office/drawing/2014/main" id="{B88E0486-43C6-EF99-715B-3609A5822BB6}"/>
              </a:ext>
            </a:extLst>
          </p:cNvPr>
          <p:cNvSpPr/>
          <p:nvPr/>
        </p:nvSpPr>
        <p:spPr>
          <a:xfrm>
            <a:off x="5603875" y="4448175"/>
            <a:ext cx="1004888" cy="1341438"/>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Right Brace 21">
            <a:extLst>
              <a:ext uri="{FF2B5EF4-FFF2-40B4-BE49-F238E27FC236}">
                <a16:creationId xmlns:a16="http://schemas.microsoft.com/office/drawing/2014/main" id="{8D8948DC-3375-54F1-5DEB-660AACE4925C}"/>
              </a:ext>
            </a:extLst>
          </p:cNvPr>
          <p:cNvSpPr/>
          <p:nvPr/>
        </p:nvSpPr>
        <p:spPr>
          <a:xfrm>
            <a:off x="8172451" y="2655889"/>
            <a:ext cx="1006475" cy="3114675"/>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Right Brace 22">
            <a:extLst>
              <a:ext uri="{FF2B5EF4-FFF2-40B4-BE49-F238E27FC236}">
                <a16:creationId xmlns:a16="http://schemas.microsoft.com/office/drawing/2014/main" id="{40F78F54-D5D9-97A2-FC1D-EE2B938A3D71}"/>
              </a:ext>
            </a:extLst>
          </p:cNvPr>
          <p:cNvSpPr/>
          <p:nvPr/>
        </p:nvSpPr>
        <p:spPr>
          <a:xfrm>
            <a:off x="9304339" y="1800225"/>
            <a:ext cx="1004887" cy="3989388"/>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215" name="Straight Connector 23">
            <a:extLst>
              <a:ext uri="{FF2B5EF4-FFF2-40B4-BE49-F238E27FC236}">
                <a16:creationId xmlns:a16="http://schemas.microsoft.com/office/drawing/2014/main" id="{21594812-799F-6213-8CF6-61570079CAF4}"/>
              </a:ext>
            </a:extLst>
          </p:cNvPr>
          <p:cNvCxnSpPr>
            <a:cxnSpLocks noChangeShapeType="1"/>
          </p:cNvCxnSpPr>
          <p:nvPr/>
        </p:nvCxnSpPr>
        <p:spPr bwMode="auto">
          <a:xfrm>
            <a:off x="4151313" y="5862638"/>
            <a:ext cx="6430962" cy="0"/>
          </a:xfrm>
          <a:prstGeom prst="line">
            <a:avLst/>
          </a:prstGeom>
          <a:noFill/>
          <a:ln w="57150" algn="ctr">
            <a:solidFill>
              <a:srgbClr val="002060"/>
            </a:solidFill>
            <a:round/>
            <a:headEnd/>
            <a:tailEnd/>
          </a:ln>
          <a:extLst>
            <a:ext uri="{909E8E84-426E-40DD-AFC4-6F175D3DCCD1}">
              <a14:hiddenFill xmlns:a14="http://schemas.microsoft.com/office/drawing/2010/main">
                <a:noFill/>
              </a14:hiddenFill>
            </a:ext>
          </a:extLst>
        </p:spPr>
      </p:cxnSp>
      <p:sp>
        <p:nvSpPr>
          <p:cNvPr id="8216" name="TextBox 27">
            <a:extLst>
              <a:ext uri="{FF2B5EF4-FFF2-40B4-BE49-F238E27FC236}">
                <a16:creationId xmlns:a16="http://schemas.microsoft.com/office/drawing/2014/main" id="{C06B0B0C-52BD-ECE5-7321-090D25A7F21A}"/>
              </a:ext>
            </a:extLst>
          </p:cNvPr>
          <p:cNvSpPr txBox="1">
            <a:spLocks noChangeArrowheads="1"/>
          </p:cNvSpPr>
          <p:nvPr/>
        </p:nvSpPr>
        <p:spPr bwMode="auto">
          <a:xfrm>
            <a:off x="2231455" y="5868988"/>
            <a:ext cx="2337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r">
              <a:lnSpc>
                <a:spcPct val="100000"/>
              </a:lnSpc>
              <a:spcBef>
                <a:spcPts val="600"/>
              </a:spcBef>
              <a:buClrTx/>
              <a:buSzTx/>
              <a:buNone/>
            </a:pPr>
            <a:r>
              <a:rPr lang="en-US" altLang="en-US">
                <a:latin typeface="Times New Roman" panose="02020603050405020304" pitchFamily="18" charset="0"/>
              </a:rPr>
              <a:t>From Ground</a:t>
            </a:r>
          </a:p>
        </p:txBody>
      </p:sp>
    </p:spTree>
    <p:extLst>
      <p:ext uri="{BB962C8B-B14F-4D97-AF65-F5344CB8AC3E}">
        <p14:creationId xmlns:p14="http://schemas.microsoft.com/office/powerpoint/2010/main" val="7105272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2597D9-B0FC-F605-82AC-F4563FD91A62}"/>
              </a:ext>
            </a:extLst>
          </p:cNvPr>
          <p:cNvSpPr/>
          <p:nvPr/>
        </p:nvSpPr>
        <p:spPr>
          <a:xfrm>
            <a:off x="675859" y="889843"/>
            <a:ext cx="11400183" cy="4893647"/>
          </a:xfrm>
          <a:prstGeom prst="rect">
            <a:avLst/>
          </a:prstGeom>
        </p:spPr>
        <p:txBody>
          <a:bodyPr wrap="square">
            <a:spAutoFit/>
          </a:bodyPr>
          <a:lstStyle/>
          <a:p>
            <a:pPr>
              <a:defRPr/>
            </a:pPr>
            <a:endParaRPr lang="en-US" dirty="0"/>
          </a:p>
          <a:p>
            <a:pPr>
              <a:defRPr/>
            </a:pPr>
            <a:r>
              <a:rPr lang="en-US" b="1" dirty="0">
                <a:solidFill>
                  <a:srgbClr val="002060"/>
                </a:solidFill>
              </a:rPr>
              <a:t>GRAVITY</a:t>
            </a:r>
            <a:r>
              <a:rPr lang="en-US" dirty="0"/>
              <a:t> </a:t>
            </a:r>
            <a:r>
              <a:rPr lang="en-US" b="1" dirty="0">
                <a:solidFill>
                  <a:schemeClr val="accent4">
                    <a:lumMod val="50000"/>
                  </a:schemeClr>
                </a:solidFill>
              </a:rPr>
              <a:t>works</a:t>
            </a:r>
            <a:r>
              <a:rPr lang="en-US" dirty="0"/>
              <a:t> </a:t>
            </a:r>
            <a:r>
              <a:rPr lang="en-US" b="1" dirty="0">
                <a:solidFill>
                  <a:schemeClr val="accent4">
                    <a:lumMod val="50000"/>
                  </a:schemeClr>
                </a:solidFill>
              </a:rPr>
              <a:t>24/7 </a:t>
            </a:r>
          </a:p>
          <a:p>
            <a:pPr>
              <a:defRPr/>
            </a:pPr>
            <a:r>
              <a:rPr lang="en-US" b="1" dirty="0">
                <a:solidFill>
                  <a:srgbClr val="002060"/>
                </a:solidFill>
              </a:rPr>
              <a:t>GRAVITY </a:t>
            </a:r>
            <a:r>
              <a:rPr lang="en-US" b="1" dirty="0">
                <a:solidFill>
                  <a:schemeClr val="accent4">
                    <a:lumMod val="50000"/>
                  </a:schemeClr>
                </a:solidFill>
              </a:rPr>
              <a:t>does not ask for IQ</a:t>
            </a:r>
            <a:r>
              <a:rPr lang="en-US" dirty="0"/>
              <a:t>. </a:t>
            </a:r>
          </a:p>
          <a:p>
            <a:pPr>
              <a:defRPr/>
            </a:pPr>
            <a:r>
              <a:rPr lang="en-US" b="1" dirty="0">
                <a:solidFill>
                  <a:srgbClr val="002060"/>
                </a:solidFill>
              </a:rPr>
              <a:t>GRAVITY</a:t>
            </a:r>
            <a:r>
              <a:rPr lang="en-US" dirty="0"/>
              <a:t> </a:t>
            </a:r>
            <a:r>
              <a:rPr lang="en-US" b="1" dirty="0">
                <a:solidFill>
                  <a:schemeClr val="accent4">
                    <a:lumMod val="50000"/>
                  </a:schemeClr>
                </a:solidFill>
              </a:rPr>
              <a:t>does not ask how good is your balance</a:t>
            </a:r>
            <a:r>
              <a:rPr lang="en-US" dirty="0"/>
              <a:t>. </a:t>
            </a:r>
          </a:p>
          <a:p>
            <a:pPr>
              <a:defRPr/>
            </a:pPr>
            <a:r>
              <a:rPr lang="en-US" b="1" dirty="0">
                <a:solidFill>
                  <a:srgbClr val="002060"/>
                </a:solidFill>
              </a:rPr>
              <a:t>GRAVITY</a:t>
            </a:r>
            <a:r>
              <a:rPr lang="en-US" dirty="0"/>
              <a:t> </a:t>
            </a:r>
            <a:r>
              <a:rPr lang="en-US" b="1" dirty="0">
                <a:solidFill>
                  <a:schemeClr val="accent4">
                    <a:lumMod val="50000"/>
                  </a:schemeClr>
                </a:solidFill>
              </a:rPr>
              <a:t>does not consider how long you have been on the job</a:t>
            </a:r>
            <a:r>
              <a:rPr lang="en-US" b="1" dirty="0"/>
              <a:t>. </a:t>
            </a:r>
          </a:p>
          <a:p>
            <a:pPr>
              <a:defRPr/>
            </a:pPr>
            <a:r>
              <a:rPr lang="en-US" b="1" dirty="0">
                <a:solidFill>
                  <a:srgbClr val="002060"/>
                </a:solidFill>
              </a:rPr>
              <a:t>GRAVITY</a:t>
            </a:r>
            <a:r>
              <a:rPr lang="en-US" dirty="0"/>
              <a:t> </a:t>
            </a:r>
            <a:r>
              <a:rPr lang="en-US" b="1" dirty="0">
                <a:solidFill>
                  <a:schemeClr val="accent4">
                    <a:lumMod val="50000"/>
                  </a:schemeClr>
                </a:solidFill>
              </a:rPr>
              <a:t>does not ask how many years of schooling you have</a:t>
            </a:r>
            <a:r>
              <a:rPr lang="en-US" b="1" dirty="0"/>
              <a:t>.</a:t>
            </a:r>
            <a:r>
              <a:rPr lang="en-US" dirty="0"/>
              <a:t> </a:t>
            </a:r>
          </a:p>
          <a:p>
            <a:pPr>
              <a:defRPr/>
            </a:pPr>
            <a:r>
              <a:rPr lang="en-US" b="1" dirty="0">
                <a:solidFill>
                  <a:srgbClr val="002060"/>
                </a:solidFill>
              </a:rPr>
              <a:t>GRAVITY</a:t>
            </a:r>
            <a:r>
              <a:rPr lang="en-US" dirty="0"/>
              <a:t> </a:t>
            </a:r>
            <a:r>
              <a:rPr lang="en-US" b="1" dirty="0">
                <a:solidFill>
                  <a:schemeClr val="accent4">
                    <a:lumMod val="50000"/>
                  </a:schemeClr>
                </a:solidFill>
              </a:rPr>
              <a:t>does not ask how quickly you can react</a:t>
            </a:r>
            <a:r>
              <a:rPr lang="en-US" dirty="0"/>
              <a:t>. </a:t>
            </a:r>
          </a:p>
          <a:p>
            <a:pPr>
              <a:defRPr/>
            </a:pPr>
            <a:endParaRPr lang="en-US" dirty="0"/>
          </a:p>
          <a:p>
            <a:pPr>
              <a:defRPr/>
            </a:pPr>
            <a:r>
              <a:rPr lang="en-US" b="1" dirty="0"/>
              <a:t>Know the human factors that come into play </a:t>
            </a:r>
          </a:p>
          <a:p>
            <a:pPr>
              <a:defRPr/>
            </a:pPr>
            <a:endParaRPr lang="en-US" b="1" dirty="0">
              <a:solidFill>
                <a:srgbClr val="00B050"/>
              </a:solidFill>
            </a:endParaRPr>
          </a:p>
          <a:p>
            <a:pPr>
              <a:defRPr/>
            </a:pPr>
            <a:r>
              <a:rPr lang="en-US" b="1" dirty="0">
                <a:solidFill>
                  <a:srgbClr val="00B050"/>
                </a:solidFill>
              </a:rPr>
              <a:t>Perception</a:t>
            </a:r>
            <a:r>
              <a:rPr lang="en-US" dirty="0"/>
              <a:t> versus </a:t>
            </a:r>
            <a:r>
              <a:rPr lang="en-US" b="1" dirty="0">
                <a:solidFill>
                  <a:srgbClr val="00B050"/>
                </a:solidFill>
              </a:rPr>
              <a:t>Reality</a:t>
            </a:r>
            <a:r>
              <a:rPr lang="en-US" dirty="0"/>
              <a:t> in Fall Protection Training </a:t>
            </a:r>
          </a:p>
          <a:p>
            <a:pPr>
              <a:defRPr/>
            </a:pPr>
            <a:endParaRPr lang="en-US" dirty="0"/>
          </a:p>
          <a:p>
            <a:pPr>
              <a:defRPr/>
            </a:pPr>
            <a:r>
              <a:rPr lang="en-US" dirty="0"/>
              <a:t>The </a:t>
            </a:r>
            <a:r>
              <a:rPr lang="en-US" b="1" u="sng" dirty="0">
                <a:solidFill>
                  <a:srgbClr val="00B050"/>
                </a:solidFill>
              </a:rPr>
              <a:t>Perception</a:t>
            </a:r>
            <a:r>
              <a:rPr lang="en-US" dirty="0"/>
              <a:t> is smarter, more educated, younger people fall less often than those less educated and older. </a:t>
            </a:r>
          </a:p>
          <a:p>
            <a:pPr>
              <a:defRPr/>
            </a:pPr>
            <a:r>
              <a:rPr lang="en-US" dirty="0"/>
              <a:t>	</a:t>
            </a:r>
          </a:p>
          <a:p>
            <a:pPr>
              <a:defRPr/>
            </a:pPr>
            <a:r>
              <a:rPr lang="en-US" dirty="0"/>
              <a:t>The </a:t>
            </a:r>
            <a:r>
              <a:rPr lang="en-US" b="1" u="sng" dirty="0">
                <a:solidFill>
                  <a:srgbClr val="00B050"/>
                </a:solidFill>
              </a:rPr>
              <a:t>Reality</a:t>
            </a:r>
            <a:r>
              <a:rPr lang="en-US" dirty="0"/>
              <a:t> is well stated above. When scaffolding gives way, it does not ask any of the questions listed. </a:t>
            </a:r>
          </a:p>
          <a:p>
            <a:pPr>
              <a:defRPr/>
            </a:pPr>
            <a:endParaRPr lang="en-US" b="1" dirty="0"/>
          </a:p>
          <a:p>
            <a:pPr algn="ctr">
              <a:defRPr/>
            </a:pPr>
            <a:r>
              <a:rPr lang="en-US" sz="2400" b="1" dirty="0">
                <a:solidFill>
                  <a:srgbClr val="002060"/>
                </a:solidFill>
              </a:rPr>
              <a:t>GRAVITY </a:t>
            </a:r>
            <a:r>
              <a:rPr lang="en-US" sz="2400" b="1" dirty="0">
                <a:solidFill>
                  <a:schemeClr val="accent4">
                    <a:lumMod val="50000"/>
                  </a:schemeClr>
                </a:solidFill>
              </a:rPr>
              <a:t>does not discriminate</a:t>
            </a:r>
            <a:r>
              <a:rPr lang="en-US" sz="2400" b="1" dirty="0"/>
              <a:t>! </a:t>
            </a:r>
            <a:endParaRPr lang="en-US" sz="2400" dirty="0"/>
          </a:p>
        </p:txBody>
      </p:sp>
    </p:spTree>
    <p:extLst>
      <p:ext uri="{BB962C8B-B14F-4D97-AF65-F5344CB8AC3E}">
        <p14:creationId xmlns:p14="http://schemas.microsoft.com/office/powerpoint/2010/main" val="2295059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BC404658-92C5-1013-1D10-B508D6828143}"/>
              </a:ext>
            </a:extLst>
          </p:cNvPr>
          <p:cNvSpPr>
            <a:spLocks noChangeArrowheads="1"/>
          </p:cNvSpPr>
          <p:nvPr/>
        </p:nvSpPr>
        <p:spPr bwMode="auto">
          <a:xfrm>
            <a:off x="3048001" y="323850"/>
            <a:ext cx="6772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3200" i="1">
                <a:solidFill>
                  <a:srgbClr val="002060"/>
                </a:solidFill>
                <a:latin typeface="Times New Roman" panose="02020603050405020304" pitchFamily="18" charset="0"/>
              </a:rPr>
              <a:t>Fall Protection Hierarchy</a:t>
            </a:r>
            <a:endParaRPr lang="en-US" altLang="en-US" sz="3200" b="0" i="1">
              <a:solidFill>
                <a:srgbClr val="002060"/>
              </a:solidFill>
              <a:latin typeface="Times New Roman" panose="02020603050405020304" pitchFamily="18" charset="0"/>
            </a:endParaRPr>
          </a:p>
        </p:txBody>
      </p:sp>
      <p:sp>
        <p:nvSpPr>
          <p:cNvPr id="11267" name="Rectangle 2">
            <a:extLst>
              <a:ext uri="{FF2B5EF4-FFF2-40B4-BE49-F238E27FC236}">
                <a16:creationId xmlns:a16="http://schemas.microsoft.com/office/drawing/2014/main" id="{E8798E05-3057-DC66-52C4-4438855F45F3}"/>
              </a:ext>
            </a:extLst>
          </p:cNvPr>
          <p:cNvSpPr>
            <a:spLocks noChangeArrowheads="1"/>
          </p:cNvSpPr>
          <p:nvPr/>
        </p:nvSpPr>
        <p:spPr bwMode="auto">
          <a:xfrm>
            <a:off x="2057401" y="1090614"/>
            <a:ext cx="614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a:latin typeface="Times New Roman" panose="02020603050405020304" pitchFamily="18" charset="0"/>
              </a:rPr>
              <a:t>Assessing the Fall Hazard</a:t>
            </a:r>
          </a:p>
        </p:txBody>
      </p:sp>
      <p:pic>
        <p:nvPicPr>
          <p:cNvPr id="11268" name="Picture 2">
            <a:extLst>
              <a:ext uri="{FF2B5EF4-FFF2-40B4-BE49-F238E27FC236}">
                <a16:creationId xmlns:a16="http://schemas.microsoft.com/office/drawing/2014/main" id="{4A60C718-881C-CB76-FE88-EB01851D2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9" y="1976439"/>
            <a:ext cx="18192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FCAF5EC3-580B-EF42-DFFA-3072551E4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9" y="2014539"/>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a:extLst>
              <a:ext uri="{FF2B5EF4-FFF2-40B4-BE49-F238E27FC236}">
                <a16:creationId xmlns:a16="http://schemas.microsoft.com/office/drawing/2014/main" id="{0B07C635-2D2B-3C9C-54CE-22751421C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21907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a:extLst>
              <a:ext uri="{FF2B5EF4-FFF2-40B4-BE49-F238E27FC236}">
                <a16:creationId xmlns:a16="http://schemas.microsoft.com/office/drawing/2014/main" id="{9690EA76-054F-1430-6115-C30888165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575" y="2019300"/>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8">
            <a:extLst>
              <a:ext uri="{FF2B5EF4-FFF2-40B4-BE49-F238E27FC236}">
                <a16:creationId xmlns:a16="http://schemas.microsoft.com/office/drawing/2014/main" id="{3857F7C3-54D9-D49F-5F3F-C5639298709A}"/>
              </a:ext>
            </a:extLst>
          </p:cNvPr>
          <p:cNvSpPr>
            <a:spLocks noChangeArrowheads="1"/>
          </p:cNvSpPr>
          <p:nvPr/>
        </p:nvSpPr>
        <p:spPr bwMode="auto">
          <a:xfrm>
            <a:off x="8201025" y="4160838"/>
            <a:ext cx="2209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2400">
                <a:solidFill>
                  <a:srgbClr val="002060"/>
                </a:solidFill>
                <a:latin typeface="Times New Roman" panose="02020603050405020304" pitchFamily="18" charset="0"/>
              </a:rPr>
              <a:t>ARREST</a:t>
            </a:r>
          </a:p>
          <a:p>
            <a:pPr algn="ctr">
              <a:lnSpc>
                <a:spcPct val="100000"/>
              </a:lnSpc>
              <a:spcBef>
                <a:spcPct val="0"/>
              </a:spcBef>
              <a:buClrTx/>
              <a:buSzTx/>
              <a:buFontTx/>
              <a:buNone/>
            </a:pPr>
            <a:r>
              <a:rPr lang="en-US" altLang="en-US" sz="2400">
                <a:latin typeface="Times New Roman" panose="02020603050405020304" pitchFamily="18" charset="0"/>
              </a:rPr>
              <a:t>Work with an</a:t>
            </a:r>
          </a:p>
          <a:p>
            <a:pPr algn="ctr">
              <a:lnSpc>
                <a:spcPct val="100000"/>
              </a:lnSpc>
              <a:spcBef>
                <a:spcPct val="0"/>
              </a:spcBef>
              <a:buClrTx/>
              <a:buSzTx/>
              <a:buFontTx/>
              <a:buNone/>
            </a:pPr>
            <a:r>
              <a:rPr lang="en-US" altLang="en-US" sz="2400">
                <a:latin typeface="Times New Roman" panose="02020603050405020304" pitchFamily="18" charset="0"/>
              </a:rPr>
              <a:t>Engineered</a:t>
            </a:r>
          </a:p>
          <a:p>
            <a:pPr algn="ctr">
              <a:lnSpc>
                <a:spcPct val="100000"/>
              </a:lnSpc>
              <a:spcBef>
                <a:spcPct val="0"/>
              </a:spcBef>
              <a:buClrTx/>
              <a:buSzTx/>
              <a:buFontTx/>
              <a:buNone/>
            </a:pPr>
            <a:r>
              <a:rPr lang="en-US" altLang="en-US" sz="2400">
                <a:latin typeface="Times New Roman" panose="02020603050405020304" pitchFamily="18" charset="0"/>
              </a:rPr>
              <a:t>Fall Arrest System</a:t>
            </a:r>
            <a:endParaRPr lang="en-US" altLang="en-US" sz="2400" b="0">
              <a:latin typeface="Times New Roman" panose="02020603050405020304" pitchFamily="18" charset="0"/>
            </a:endParaRPr>
          </a:p>
        </p:txBody>
      </p:sp>
      <p:sp>
        <p:nvSpPr>
          <p:cNvPr id="11273" name="Rectangle 9">
            <a:extLst>
              <a:ext uri="{FF2B5EF4-FFF2-40B4-BE49-F238E27FC236}">
                <a16:creationId xmlns:a16="http://schemas.microsoft.com/office/drawing/2014/main" id="{FEE4B3A4-73E5-F362-FDEB-CE9FD7723161}"/>
              </a:ext>
            </a:extLst>
          </p:cNvPr>
          <p:cNvSpPr>
            <a:spLocks noChangeArrowheads="1"/>
          </p:cNvSpPr>
          <p:nvPr/>
        </p:nvSpPr>
        <p:spPr bwMode="auto">
          <a:xfrm>
            <a:off x="6029326" y="4191000"/>
            <a:ext cx="1971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2400">
                <a:solidFill>
                  <a:srgbClr val="002060"/>
                </a:solidFill>
                <a:latin typeface="Times New Roman" panose="02020603050405020304" pitchFamily="18" charset="0"/>
              </a:rPr>
              <a:t>RESTRAIN</a:t>
            </a:r>
          </a:p>
          <a:p>
            <a:pPr algn="ctr">
              <a:lnSpc>
                <a:spcPct val="100000"/>
              </a:lnSpc>
              <a:spcBef>
                <a:spcPct val="0"/>
              </a:spcBef>
              <a:buClrTx/>
              <a:buSzTx/>
              <a:buFontTx/>
              <a:buNone/>
            </a:pPr>
            <a:r>
              <a:rPr lang="en-US" altLang="en-US" sz="2400">
                <a:latin typeface="Times New Roman" panose="02020603050405020304" pitchFamily="18" charset="0"/>
              </a:rPr>
              <a:t>Work</a:t>
            </a:r>
          </a:p>
          <a:p>
            <a:pPr algn="ctr">
              <a:lnSpc>
                <a:spcPct val="100000"/>
              </a:lnSpc>
              <a:spcBef>
                <a:spcPct val="0"/>
              </a:spcBef>
              <a:buClrTx/>
              <a:buSzTx/>
              <a:buFontTx/>
              <a:buNone/>
            </a:pPr>
            <a:r>
              <a:rPr lang="en-US" altLang="en-US" sz="2400">
                <a:latin typeface="Times New Roman" panose="02020603050405020304" pitchFamily="18" charset="0"/>
              </a:rPr>
              <a:t>while</a:t>
            </a:r>
          </a:p>
          <a:p>
            <a:pPr algn="ctr">
              <a:lnSpc>
                <a:spcPct val="100000"/>
              </a:lnSpc>
              <a:spcBef>
                <a:spcPct val="0"/>
              </a:spcBef>
              <a:buClrTx/>
              <a:buSzTx/>
              <a:buFontTx/>
              <a:buNone/>
            </a:pPr>
            <a:r>
              <a:rPr lang="en-US" altLang="en-US" sz="2400">
                <a:latin typeface="Times New Roman" panose="02020603050405020304" pitchFamily="18" charset="0"/>
              </a:rPr>
              <a:t>Anchored</a:t>
            </a:r>
            <a:endParaRPr lang="en-US" altLang="en-US" sz="2400" b="0">
              <a:latin typeface="Times New Roman" panose="02020603050405020304" pitchFamily="18" charset="0"/>
            </a:endParaRPr>
          </a:p>
        </p:txBody>
      </p:sp>
      <p:sp>
        <p:nvSpPr>
          <p:cNvPr id="11274" name="Rectangle 11">
            <a:extLst>
              <a:ext uri="{FF2B5EF4-FFF2-40B4-BE49-F238E27FC236}">
                <a16:creationId xmlns:a16="http://schemas.microsoft.com/office/drawing/2014/main" id="{13A00E0E-7961-FDF7-1CCF-4D0882FB46E0}"/>
              </a:ext>
            </a:extLst>
          </p:cNvPr>
          <p:cNvSpPr>
            <a:spLocks noChangeArrowheads="1"/>
          </p:cNvSpPr>
          <p:nvPr/>
        </p:nvSpPr>
        <p:spPr bwMode="auto">
          <a:xfrm>
            <a:off x="4105275" y="4186238"/>
            <a:ext cx="16906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2400">
                <a:solidFill>
                  <a:srgbClr val="002060"/>
                </a:solidFill>
                <a:latin typeface="Times New Roman" panose="02020603050405020304" pitchFamily="18" charset="0"/>
              </a:rPr>
              <a:t>PREVENT</a:t>
            </a:r>
          </a:p>
          <a:p>
            <a:pPr algn="ctr">
              <a:lnSpc>
                <a:spcPct val="100000"/>
              </a:lnSpc>
              <a:spcBef>
                <a:spcPct val="0"/>
              </a:spcBef>
              <a:buClrTx/>
              <a:buSzTx/>
              <a:buFontTx/>
              <a:buNone/>
            </a:pPr>
            <a:r>
              <a:rPr lang="en-US" altLang="en-US" sz="2400">
                <a:latin typeface="Times New Roman" panose="02020603050405020304" pitchFamily="18" charset="0"/>
              </a:rPr>
              <a:t>Work In</a:t>
            </a:r>
          </a:p>
          <a:p>
            <a:pPr algn="ctr">
              <a:lnSpc>
                <a:spcPct val="100000"/>
              </a:lnSpc>
              <a:spcBef>
                <a:spcPct val="0"/>
              </a:spcBef>
              <a:buClrTx/>
              <a:buSzTx/>
              <a:buFontTx/>
              <a:buNone/>
            </a:pPr>
            <a:r>
              <a:rPr lang="en-US" altLang="en-US" sz="2400">
                <a:latin typeface="Times New Roman" panose="02020603050405020304" pitchFamily="18" charset="0"/>
              </a:rPr>
              <a:t>Guarded Area</a:t>
            </a:r>
            <a:endParaRPr lang="en-US" altLang="en-US" sz="2400" b="0">
              <a:latin typeface="Times New Roman" panose="02020603050405020304" pitchFamily="18" charset="0"/>
            </a:endParaRPr>
          </a:p>
        </p:txBody>
      </p:sp>
      <p:sp>
        <p:nvSpPr>
          <p:cNvPr id="11275" name="Rectangle 12">
            <a:extLst>
              <a:ext uri="{FF2B5EF4-FFF2-40B4-BE49-F238E27FC236}">
                <a16:creationId xmlns:a16="http://schemas.microsoft.com/office/drawing/2014/main" id="{CCCAEE1B-C8D1-C476-029B-BB2494F306E8}"/>
              </a:ext>
            </a:extLst>
          </p:cNvPr>
          <p:cNvSpPr>
            <a:spLocks noChangeArrowheads="1"/>
          </p:cNvSpPr>
          <p:nvPr/>
        </p:nvSpPr>
        <p:spPr bwMode="auto">
          <a:xfrm>
            <a:off x="1924050" y="4191000"/>
            <a:ext cx="1962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sz="2400">
                <a:solidFill>
                  <a:srgbClr val="002060"/>
                </a:solidFill>
                <a:latin typeface="Times New Roman" panose="02020603050405020304" pitchFamily="18" charset="0"/>
              </a:rPr>
              <a:t>ELIMINATE</a:t>
            </a:r>
          </a:p>
          <a:p>
            <a:pPr algn="ctr">
              <a:lnSpc>
                <a:spcPct val="100000"/>
              </a:lnSpc>
              <a:spcBef>
                <a:spcPct val="0"/>
              </a:spcBef>
              <a:buClrTx/>
              <a:buSzTx/>
              <a:buFontTx/>
              <a:buNone/>
            </a:pPr>
            <a:r>
              <a:rPr lang="en-US" altLang="en-US" sz="2400">
                <a:latin typeface="Times New Roman" panose="02020603050405020304" pitchFamily="18" charset="0"/>
              </a:rPr>
              <a:t>Work At</a:t>
            </a:r>
          </a:p>
          <a:p>
            <a:pPr algn="ctr">
              <a:lnSpc>
                <a:spcPct val="100000"/>
              </a:lnSpc>
              <a:spcBef>
                <a:spcPct val="0"/>
              </a:spcBef>
              <a:buClrTx/>
              <a:buSzTx/>
              <a:buFontTx/>
              <a:buNone/>
            </a:pPr>
            <a:r>
              <a:rPr lang="en-US" altLang="en-US" sz="2400">
                <a:latin typeface="Times New Roman" panose="02020603050405020304" pitchFamily="18" charset="0"/>
              </a:rPr>
              <a:t>Ground</a:t>
            </a:r>
          </a:p>
          <a:p>
            <a:pPr algn="ctr">
              <a:lnSpc>
                <a:spcPct val="100000"/>
              </a:lnSpc>
              <a:spcBef>
                <a:spcPct val="0"/>
              </a:spcBef>
              <a:buClrTx/>
              <a:buSzTx/>
              <a:buFontTx/>
              <a:buNone/>
            </a:pPr>
            <a:r>
              <a:rPr lang="en-US" altLang="en-US" sz="2400">
                <a:latin typeface="Times New Roman" panose="02020603050405020304" pitchFamily="18" charset="0"/>
              </a:rPr>
              <a:t>Level</a:t>
            </a: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396400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200BD036-2B9B-B37F-FBDF-2181D57C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0668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43C9462E-4D9B-27CA-5299-073B07499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877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a:extLst>
              <a:ext uri="{FF2B5EF4-FFF2-40B4-BE49-F238E27FC236}">
                <a16:creationId xmlns:a16="http://schemas.microsoft.com/office/drawing/2014/main" id="{70C6B64F-6381-88AB-424E-162F14245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988"/>
            <a:ext cx="3276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a:extLst>
              <a:ext uri="{FF2B5EF4-FFF2-40B4-BE49-F238E27FC236}">
                <a16:creationId xmlns:a16="http://schemas.microsoft.com/office/drawing/2014/main" id="{6FEE0599-433A-C27A-F703-C9CF4DE28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913" y="-9525"/>
            <a:ext cx="2963862"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id="{16580A24-91BD-5317-4E02-E1F679CC7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49663"/>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a:extLst>
              <a:ext uri="{FF2B5EF4-FFF2-40B4-BE49-F238E27FC236}">
                <a16:creationId xmlns:a16="http://schemas.microsoft.com/office/drawing/2014/main" id="{C2871323-5BF9-AA5B-335E-B2E6202AF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9913" y="3925889"/>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451E11-174D-D3B5-9B85-79FC194F52D6}"/>
              </a:ext>
            </a:extLst>
          </p:cNvPr>
          <p:cNvSpPr txBox="1"/>
          <p:nvPr/>
        </p:nvSpPr>
        <p:spPr>
          <a:xfrm>
            <a:off x="4856229" y="1311851"/>
            <a:ext cx="2770054" cy="646331"/>
          </a:xfrm>
          <a:prstGeom prst="rect">
            <a:avLst/>
          </a:prstGeom>
          <a:noFill/>
        </p:spPr>
        <p:txBody>
          <a:bodyPr wrap="none" rtlCol="0">
            <a:spAutoFit/>
          </a:bodyPr>
          <a:lstStyle/>
          <a:p>
            <a:pPr algn="ctr"/>
            <a:r>
              <a:rPr lang="en-US" b="1" dirty="0"/>
              <a:t>Inspected prior to each use</a:t>
            </a:r>
          </a:p>
          <a:p>
            <a:pPr algn="ctr"/>
            <a:r>
              <a:rPr lang="en-US" b="1" dirty="0"/>
              <a:t>and annual certification</a:t>
            </a:r>
          </a:p>
        </p:txBody>
      </p:sp>
    </p:spTree>
    <p:extLst>
      <p:ext uri="{BB962C8B-B14F-4D97-AF65-F5344CB8AC3E}">
        <p14:creationId xmlns:p14="http://schemas.microsoft.com/office/powerpoint/2010/main" val="536591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D700273-D4F2-541F-E635-16DB6AB19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1447800"/>
            <a:ext cx="4321175"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0AE9236-1F9F-CB0F-1C3C-ED2526F121A1}"/>
              </a:ext>
            </a:extLst>
          </p:cNvPr>
          <p:cNvSpPr/>
          <p:nvPr/>
        </p:nvSpPr>
        <p:spPr>
          <a:xfrm>
            <a:off x="2043113" y="-12700"/>
            <a:ext cx="8604250" cy="1138238"/>
          </a:xfrm>
          <a:prstGeom prst="rect">
            <a:avLst/>
          </a:prstGeom>
        </p:spPr>
        <p:txBody>
          <a:bodyPr>
            <a:spAutoFit/>
          </a:bodyPr>
          <a:lstStyle/>
          <a:p>
            <a:pPr algn="ctr">
              <a:defRPr/>
            </a:pPr>
            <a:r>
              <a:rPr lang="en-US" sz="3600" b="1" dirty="0">
                <a:solidFill>
                  <a:schemeClr val="accent5">
                    <a:lumMod val="10000"/>
                  </a:schemeClr>
                </a:solidFill>
              </a:rPr>
              <a:t>This is NOT an Anchorage</a:t>
            </a:r>
          </a:p>
          <a:p>
            <a:pPr algn="ctr">
              <a:defRPr/>
            </a:pPr>
            <a:r>
              <a:rPr lang="en-US" sz="3200" b="1" dirty="0"/>
              <a:t>or a harness, or a lanyard…</a:t>
            </a:r>
            <a:endParaRPr lang="en-US" sz="3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a:extLst>
              <a:ext uri="{FF2B5EF4-FFF2-40B4-BE49-F238E27FC236}">
                <a16:creationId xmlns:a16="http://schemas.microsoft.com/office/drawing/2014/main" id="{4144DE53-DA55-22A3-FBC6-99A717CCC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0" y="3206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6">
            <a:extLst>
              <a:ext uri="{FF2B5EF4-FFF2-40B4-BE49-F238E27FC236}">
                <a16:creationId xmlns:a16="http://schemas.microsoft.com/office/drawing/2014/main" id="{A28F03CF-6ACE-3474-7C03-0BE0A3BEE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450" y="3749676"/>
            <a:ext cx="30226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a:extLst>
              <a:ext uri="{FF2B5EF4-FFF2-40B4-BE49-F238E27FC236}">
                <a16:creationId xmlns:a16="http://schemas.microsoft.com/office/drawing/2014/main" id="{3E8BC298-655B-16C9-5393-26F26922A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3" y="342900"/>
            <a:ext cx="358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EA0859-C196-2B2E-50FB-84A4E94B2382}"/>
              </a:ext>
            </a:extLst>
          </p:cNvPr>
          <p:cNvSpPr txBox="1"/>
          <p:nvPr/>
        </p:nvSpPr>
        <p:spPr>
          <a:xfrm>
            <a:off x="1968752" y="5443671"/>
            <a:ext cx="3349122" cy="646331"/>
          </a:xfrm>
          <a:prstGeom prst="rect">
            <a:avLst/>
          </a:prstGeom>
          <a:noFill/>
        </p:spPr>
        <p:txBody>
          <a:bodyPr wrap="none" rtlCol="0">
            <a:spAutoFit/>
          </a:bodyPr>
          <a:lstStyle/>
          <a:p>
            <a:pPr algn="ctr"/>
            <a:r>
              <a:rPr lang="en-US" b="1" dirty="0"/>
              <a:t>OSHA 29 CFR 1910.27</a:t>
            </a:r>
          </a:p>
          <a:p>
            <a:pPr algn="ctr"/>
            <a:r>
              <a:rPr lang="en-US" b="1" dirty="0"/>
              <a:t>Scaffold &amp; Rope Descent Systems</a:t>
            </a:r>
          </a:p>
        </p:txBody>
      </p:sp>
    </p:spTree>
    <p:extLst>
      <p:ext uri="{BB962C8B-B14F-4D97-AF65-F5344CB8AC3E}">
        <p14:creationId xmlns:p14="http://schemas.microsoft.com/office/powerpoint/2010/main" val="375830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F30A6D1-034F-4F47-43D6-718436F8E4E7}"/>
              </a:ext>
            </a:extLst>
          </p:cNvPr>
          <p:cNvPicPr>
            <a:picLocks noChangeAspect="1"/>
          </p:cNvPicPr>
          <p:nvPr/>
        </p:nvPicPr>
        <p:blipFill>
          <a:blip r:embed="rId2"/>
          <a:stretch>
            <a:fillRect/>
          </a:stretch>
        </p:blipFill>
        <p:spPr>
          <a:xfrm>
            <a:off x="0" y="83207"/>
            <a:ext cx="12192000" cy="6691586"/>
          </a:xfrm>
          <a:prstGeom prst="rect">
            <a:avLst/>
          </a:prstGeom>
        </p:spPr>
      </p:pic>
      <p:sp>
        <p:nvSpPr>
          <p:cNvPr id="2" name="Rectangle 1">
            <a:extLst>
              <a:ext uri="{FF2B5EF4-FFF2-40B4-BE49-F238E27FC236}">
                <a16:creationId xmlns:a16="http://schemas.microsoft.com/office/drawing/2014/main" id="{958BB7AF-C2D4-D870-4044-272A0C5E5BE7}"/>
              </a:ext>
            </a:extLst>
          </p:cNvPr>
          <p:cNvSpPr/>
          <p:nvPr/>
        </p:nvSpPr>
        <p:spPr>
          <a:xfrm>
            <a:off x="0" y="5546035"/>
            <a:ext cx="12192000" cy="114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8561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BF752267-6416-7CDE-E181-F3215FEF5838}"/>
              </a:ext>
            </a:extLst>
          </p:cNvPr>
          <p:cNvSpPr>
            <a:spLocks noGrp="1"/>
          </p:cNvSpPr>
          <p:nvPr>
            <p:ph type="sldNum" sz="quarter" idx="12"/>
          </p:nvPr>
        </p:nvSpPr>
        <p:spPr>
          <a:xfrm>
            <a:off x="8077200" y="6477001"/>
            <a:ext cx="2133600" cy="2444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fld id="{8C63EB47-1648-41A6-8609-8993807B47BA}" type="slidenum">
              <a:rPr lang="en-US" altLang="en-US" sz="1400" b="0"/>
              <a:pPr>
                <a:lnSpc>
                  <a:spcPct val="100000"/>
                </a:lnSpc>
                <a:spcBef>
                  <a:spcPct val="0"/>
                </a:spcBef>
                <a:buClrTx/>
                <a:buSzTx/>
                <a:buFontTx/>
                <a:buNone/>
              </a:pPr>
              <a:t>80</a:t>
            </a:fld>
            <a:endParaRPr lang="en-US" altLang="en-US" sz="1400" b="0"/>
          </a:p>
        </p:txBody>
      </p:sp>
      <p:sp>
        <p:nvSpPr>
          <p:cNvPr id="14339" name="Rectangle 2">
            <a:extLst>
              <a:ext uri="{FF2B5EF4-FFF2-40B4-BE49-F238E27FC236}">
                <a16:creationId xmlns:a16="http://schemas.microsoft.com/office/drawing/2014/main" id="{94147EA6-86C4-AEC2-19C1-93B531081E81}"/>
              </a:ext>
            </a:extLst>
          </p:cNvPr>
          <p:cNvSpPr>
            <a:spLocks noGrp="1" noChangeArrowheads="1"/>
          </p:cNvSpPr>
          <p:nvPr>
            <p:ph type="title"/>
          </p:nvPr>
        </p:nvSpPr>
        <p:spPr>
          <a:xfrm>
            <a:off x="2019300" y="-43405"/>
            <a:ext cx="7772400" cy="1104900"/>
          </a:xfrm>
        </p:spPr>
        <p:txBody>
          <a:bodyPr>
            <a:normAutofit/>
          </a:bodyPr>
          <a:lstStyle/>
          <a:p>
            <a:pPr algn="ctr" eaLnBrk="1" hangingPunct="1"/>
            <a:r>
              <a:rPr lang="en-US" altLang="en-US" sz="4000" b="1" dirty="0"/>
              <a:t>Working At Heights – Ladder Safety</a:t>
            </a:r>
          </a:p>
        </p:txBody>
      </p:sp>
      <p:pic>
        <p:nvPicPr>
          <p:cNvPr id="14340" name="Picture 4" descr="Werner13' Aluminum Telescoping Multi Position Ladder">
            <a:extLst>
              <a:ext uri="{FF2B5EF4-FFF2-40B4-BE49-F238E27FC236}">
                <a16:creationId xmlns:a16="http://schemas.microsoft.com/office/drawing/2014/main" id="{162053DA-A775-B24A-3493-8D4894079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773239"/>
            <a:ext cx="26654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a:extLst>
              <a:ext uri="{FF2B5EF4-FFF2-40B4-BE49-F238E27FC236}">
                <a16:creationId xmlns:a16="http://schemas.microsoft.com/office/drawing/2014/main" id="{2833232B-92A4-060E-8128-EAF1ABB8C6C9}"/>
              </a:ext>
            </a:extLst>
          </p:cNvPr>
          <p:cNvSpPr>
            <a:spLocks noChangeArrowheads="1"/>
          </p:cNvSpPr>
          <p:nvPr/>
        </p:nvSpPr>
        <p:spPr bwMode="auto">
          <a:xfrm>
            <a:off x="1808164" y="1136650"/>
            <a:ext cx="8751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r>
              <a:rPr lang="en-US" altLang="en-US">
                <a:latin typeface="Times New Roman" panose="02020603050405020304" pitchFamily="18" charset="0"/>
              </a:rPr>
              <a:t>Ladders must meet OSHA/ANSI requirements</a:t>
            </a:r>
            <a:r>
              <a:rPr lang="en-US" altLang="en-US" b="0">
                <a:latin typeface="Times New Roman" panose="02020603050405020304" pitchFamily="18" charset="0"/>
              </a:rPr>
              <a:t>.</a:t>
            </a:r>
          </a:p>
          <a:p>
            <a:pPr lvl="1">
              <a:lnSpc>
                <a:spcPct val="100000"/>
              </a:lnSpc>
              <a:spcBef>
                <a:spcPct val="0"/>
              </a:spcBef>
              <a:buClrTx/>
              <a:buFontTx/>
              <a:buNone/>
            </a:pPr>
            <a:r>
              <a:rPr lang="en-US" altLang="en-US" b="0">
                <a:latin typeface="Times New Roman" panose="02020603050405020304" pitchFamily="18" charset="0"/>
              </a:rPr>
              <a:t> </a:t>
            </a:r>
          </a:p>
        </p:txBody>
      </p:sp>
      <p:pic>
        <p:nvPicPr>
          <p:cNvPr id="14342" name="Picture 3" descr="C:\Users\scaccavale\Pictures\stepladder.JPG">
            <a:extLst>
              <a:ext uri="{FF2B5EF4-FFF2-40B4-BE49-F238E27FC236}">
                <a16:creationId xmlns:a16="http://schemas.microsoft.com/office/drawing/2014/main" id="{236BF135-8D10-3FD2-512F-403E31388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214" y="3402014"/>
            <a:ext cx="38877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703B620-E889-E097-7B44-D5EAA72CCD47}"/>
              </a:ext>
            </a:extLst>
          </p:cNvPr>
          <p:cNvSpPr txBox="1"/>
          <p:nvPr/>
        </p:nvSpPr>
        <p:spPr bwMode="auto">
          <a:xfrm>
            <a:off x="2019300" y="4451350"/>
            <a:ext cx="4501360" cy="1154162"/>
          </a:xfrm>
          <a:prstGeom prst="rect">
            <a:avLst/>
          </a:prstGeom>
          <a:noFill/>
          <a:ln w="9525">
            <a:noFill/>
            <a:miter lim="800000"/>
            <a:headEnd/>
            <a:tailEnd/>
          </a:ln>
        </p:spPr>
        <p:txBody>
          <a:bodyPr wrap="none">
            <a:spAutoFit/>
          </a:bodyPr>
          <a:lstStyle/>
          <a:p>
            <a:pPr>
              <a:spcBef>
                <a:spcPts val="600"/>
              </a:spcBef>
              <a:defRPr/>
            </a:pPr>
            <a:r>
              <a:rPr lang="en-US" sz="3200" dirty="0">
                <a:solidFill>
                  <a:schemeClr val="tx1">
                    <a:lumMod val="50000"/>
                  </a:schemeClr>
                </a:solidFill>
              </a:rPr>
              <a:t>A valiant attempt to avoid</a:t>
            </a:r>
          </a:p>
          <a:p>
            <a:pPr>
              <a:spcBef>
                <a:spcPts val="600"/>
              </a:spcBef>
              <a:defRPr/>
            </a:pPr>
            <a:r>
              <a:rPr lang="en-US" sz="3200" dirty="0">
                <a:solidFill>
                  <a:schemeClr val="tx1">
                    <a:lumMod val="50000"/>
                  </a:schemeClr>
                </a:solidFill>
              </a:rPr>
              <a:t> getting a taller ladder</a:t>
            </a:r>
          </a:p>
        </p:txBody>
      </p:sp>
      <p:sp>
        <p:nvSpPr>
          <p:cNvPr id="14344" name="Right Arrow 3">
            <a:extLst>
              <a:ext uri="{FF2B5EF4-FFF2-40B4-BE49-F238E27FC236}">
                <a16:creationId xmlns:a16="http://schemas.microsoft.com/office/drawing/2014/main" id="{12B77CFF-1755-17E7-9EC7-02E51269B974}"/>
              </a:ext>
            </a:extLst>
          </p:cNvPr>
          <p:cNvSpPr>
            <a:spLocks noChangeArrowheads="1"/>
          </p:cNvSpPr>
          <p:nvPr/>
        </p:nvSpPr>
        <p:spPr bwMode="auto">
          <a:xfrm rot="19957250">
            <a:off x="6176963" y="4776789"/>
            <a:ext cx="1211262" cy="503237"/>
          </a:xfrm>
          <a:prstGeom prst="rightArrow">
            <a:avLst>
              <a:gd name="adj1" fmla="val 50000"/>
              <a:gd name="adj2" fmla="val 50078"/>
            </a:avLst>
          </a:prstGeom>
          <a:solidFill>
            <a:srgbClr val="002060"/>
          </a:solidFill>
          <a:ln w="3175" algn="ctr">
            <a:solidFill>
              <a:schemeClr val="bg1"/>
            </a:solidFill>
            <a:round/>
            <a:headEnd/>
            <a:tailEnd/>
          </a:ln>
        </p:spPr>
        <p:txBody>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b="0"/>
          </a:p>
        </p:txBody>
      </p:sp>
      <p:sp>
        <p:nvSpPr>
          <p:cNvPr id="2" name="TextBox 1">
            <a:extLst>
              <a:ext uri="{FF2B5EF4-FFF2-40B4-BE49-F238E27FC236}">
                <a16:creationId xmlns:a16="http://schemas.microsoft.com/office/drawing/2014/main" id="{FCEE2D87-3D7D-B8D8-9F1F-3AA6DE07080F}"/>
              </a:ext>
            </a:extLst>
          </p:cNvPr>
          <p:cNvSpPr txBox="1"/>
          <p:nvPr/>
        </p:nvSpPr>
        <p:spPr>
          <a:xfrm>
            <a:off x="7217772" y="2294404"/>
            <a:ext cx="3199402" cy="646331"/>
          </a:xfrm>
          <a:prstGeom prst="rect">
            <a:avLst/>
          </a:prstGeom>
          <a:noFill/>
        </p:spPr>
        <p:txBody>
          <a:bodyPr wrap="none" rtlCol="0">
            <a:spAutoFit/>
          </a:bodyPr>
          <a:lstStyle/>
          <a:p>
            <a:r>
              <a:rPr lang="en-US" b="1" dirty="0"/>
              <a:t>OSHA 29 CFR 1910.27/ANSI a14</a:t>
            </a:r>
          </a:p>
          <a:p>
            <a:pPr algn="ctr"/>
            <a:r>
              <a:rPr lang="en-US" b="1" dirty="0"/>
              <a:t>Ladders</a:t>
            </a:r>
          </a:p>
        </p:txBody>
      </p:sp>
    </p:spTree>
    <p:extLst>
      <p:ext uri="{BB962C8B-B14F-4D97-AF65-F5344CB8AC3E}">
        <p14:creationId xmlns:p14="http://schemas.microsoft.com/office/powerpoint/2010/main" val="733106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a:extLst>
              <a:ext uri="{FF2B5EF4-FFF2-40B4-BE49-F238E27FC236}">
                <a16:creationId xmlns:a16="http://schemas.microsoft.com/office/drawing/2014/main" id="{F3A69C37-DB2A-CD98-B356-5A275DFB8DC1}"/>
              </a:ext>
            </a:extLst>
          </p:cNvPr>
          <p:cNvSpPr>
            <a:spLocks noGrp="1"/>
          </p:cNvSpPr>
          <p:nvPr>
            <p:ph type="sldNum" sz="quarter" idx="12"/>
          </p:nvPr>
        </p:nvSpPr>
        <p:spPr>
          <a:xfrm>
            <a:off x="8077200" y="6477001"/>
            <a:ext cx="2133600" cy="2444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ct val="0"/>
              </a:spcBef>
              <a:buClrTx/>
              <a:buSzTx/>
              <a:buFontTx/>
              <a:buNone/>
            </a:pPr>
            <a:fld id="{97F0810A-ED5E-42BB-9079-46CF498EAD0B}" type="slidenum">
              <a:rPr lang="en-US" altLang="en-US" sz="1400" b="0"/>
              <a:pPr>
                <a:lnSpc>
                  <a:spcPct val="100000"/>
                </a:lnSpc>
                <a:spcBef>
                  <a:spcPct val="0"/>
                </a:spcBef>
                <a:buClrTx/>
                <a:buSzTx/>
                <a:buFontTx/>
                <a:buNone/>
              </a:pPr>
              <a:t>81</a:t>
            </a:fld>
            <a:endParaRPr lang="en-US" altLang="en-US" sz="1400" b="0"/>
          </a:p>
        </p:txBody>
      </p:sp>
      <p:sp>
        <p:nvSpPr>
          <p:cNvPr id="15363" name="Rectangle 2">
            <a:extLst>
              <a:ext uri="{FF2B5EF4-FFF2-40B4-BE49-F238E27FC236}">
                <a16:creationId xmlns:a16="http://schemas.microsoft.com/office/drawing/2014/main" id="{2494ADF3-3974-7EDE-5C8A-1A294FB4B650}"/>
              </a:ext>
            </a:extLst>
          </p:cNvPr>
          <p:cNvSpPr>
            <a:spLocks noGrp="1" noChangeArrowheads="1"/>
          </p:cNvSpPr>
          <p:nvPr>
            <p:ph type="title"/>
          </p:nvPr>
        </p:nvSpPr>
        <p:spPr>
          <a:xfrm>
            <a:off x="1875182" y="-24505"/>
            <a:ext cx="7772400" cy="1104900"/>
          </a:xfrm>
        </p:spPr>
        <p:txBody>
          <a:bodyPr>
            <a:normAutofit/>
          </a:bodyPr>
          <a:lstStyle/>
          <a:p>
            <a:pPr algn="ctr" eaLnBrk="1" hangingPunct="1"/>
            <a:r>
              <a:rPr lang="en-US" altLang="en-US" sz="4000" b="1" dirty="0"/>
              <a:t>Working At Heights – Ladder Safety</a:t>
            </a:r>
          </a:p>
        </p:txBody>
      </p:sp>
      <p:sp>
        <p:nvSpPr>
          <p:cNvPr id="10245" name="Rectangle 3">
            <a:extLst>
              <a:ext uri="{FF2B5EF4-FFF2-40B4-BE49-F238E27FC236}">
                <a16:creationId xmlns:a16="http://schemas.microsoft.com/office/drawing/2014/main" id="{064C12AD-5A52-3AD2-F902-C0B89763AA45}"/>
              </a:ext>
            </a:extLst>
          </p:cNvPr>
          <p:cNvSpPr>
            <a:spLocks noGrp="1" noChangeArrowheads="1"/>
          </p:cNvSpPr>
          <p:nvPr>
            <p:ph type="body" idx="1"/>
          </p:nvPr>
        </p:nvSpPr>
        <p:spPr>
          <a:xfrm>
            <a:off x="543339" y="1284980"/>
            <a:ext cx="11443251" cy="5045075"/>
          </a:xfrm>
        </p:spPr>
        <p:txBody>
          <a:bodyPr>
            <a:normAutofit lnSpcReduction="10000"/>
          </a:bodyPr>
          <a:lstStyle/>
          <a:p>
            <a:pPr marL="457200" indent="-457200">
              <a:buFont typeface="+mj-lt"/>
              <a:buAutoNum type="arabicPeriod"/>
              <a:defRPr/>
            </a:pPr>
            <a:r>
              <a:rPr lang="en-US" altLang="en-US" sz="2400" b="1" dirty="0">
                <a:latin typeface="+mj-lt"/>
              </a:rPr>
              <a:t>Choose the right style of ladder for the job. Weight of user, tools and materials should never exceed rating of the ladder.</a:t>
            </a:r>
          </a:p>
          <a:p>
            <a:pPr marL="457200" indent="-457200">
              <a:buFont typeface="+mj-lt"/>
              <a:buAutoNum type="arabicPeriod"/>
              <a:defRPr/>
            </a:pPr>
            <a:r>
              <a:rPr lang="en-US" altLang="en-US" sz="2400" b="1" dirty="0">
                <a:latin typeface="+mj-lt"/>
              </a:rPr>
              <a:t>Ladders must be inspected before each use for loose or damaged rungs, steps, rails, braces or non-slip feet.</a:t>
            </a:r>
          </a:p>
          <a:p>
            <a:pPr marL="457200" indent="-457200">
              <a:buFont typeface="+mj-lt"/>
              <a:buAutoNum type="arabicPeriod"/>
              <a:defRPr/>
            </a:pPr>
            <a:r>
              <a:rPr lang="en-US" altLang="en-US" sz="2400" b="1" dirty="0">
                <a:latin typeface="+mj-lt"/>
              </a:rPr>
              <a:t>If damage is found that may affect safety, the ladder must be immediately tagged and removed from service.</a:t>
            </a:r>
          </a:p>
          <a:p>
            <a:pPr marL="457200" indent="-457200">
              <a:buFont typeface="+mj-lt"/>
              <a:buAutoNum type="arabicPeriod"/>
              <a:defRPr/>
            </a:pPr>
            <a:r>
              <a:rPr lang="en-US" altLang="en-US" sz="2400" b="1" dirty="0">
                <a:latin typeface="+mj-lt"/>
              </a:rPr>
              <a:t>Wear shoes with non-slip soles.</a:t>
            </a:r>
          </a:p>
          <a:p>
            <a:pPr marL="457200" indent="-457200">
              <a:buFont typeface="+mj-lt"/>
              <a:buAutoNum type="arabicPeriod"/>
              <a:defRPr/>
            </a:pPr>
            <a:r>
              <a:rPr lang="en-US" altLang="en-US" sz="2400" b="1" dirty="0">
                <a:latin typeface="+mj-lt"/>
              </a:rPr>
              <a:t>Place all ladder legs on solid, level ground or on stable base</a:t>
            </a:r>
          </a:p>
          <a:p>
            <a:pPr marL="457200" indent="-457200">
              <a:buFont typeface="+mj-lt"/>
              <a:buAutoNum type="arabicPeriod"/>
              <a:defRPr/>
            </a:pPr>
            <a:r>
              <a:rPr lang="en-US" altLang="en-US" sz="2400" b="1" dirty="0">
                <a:latin typeface="+mj-lt"/>
              </a:rPr>
              <a:t>While ascending/descending you MUST face the ladder.</a:t>
            </a:r>
          </a:p>
          <a:p>
            <a:pPr marL="457200" indent="-457200">
              <a:lnSpc>
                <a:spcPct val="80000"/>
              </a:lnSpc>
              <a:buFont typeface="+mj-lt"/>
              <a:buAutoNum type="arabicPeriod"/>
              <a:defRPr/>
            </a:pPr>
            <a:r>
              <a:rPr lang="en-US" altLang="en-US" sz="2400" b="1" dirty="0">
                <a:latin typeface="+mj-lt"/>
              </a:rPr>
              <a:t>Do not carry heavy/bulky items; use bucket/rope or tool belt.</a:t>
            </a:r>
          </a:p>
          <a:p>
            <a:pPr marL="457200" indent="-457200">
              <a:lnSpc>
                <a:spcPct val="80000"/>
              </a:lnSpc>
              <a:buFont typeface="+mj-lt"/>
              <a:buAutoNum type="arabicPeriod"/>
              <a:defRPr/>
            </a:pPr>
            <a:r>
              <a:rPr lang="en-US" altLang="en-US" sz="2400" b="1" dirty="0">
                <a:latin typeface="+mj-lt"/>
              </a:rPr>
              <a:t>Do not work on ladders during a severe storm or strong wind.</a:t>
            </a:r>
          </a:p>
          <a:p>
            <a:pPr marL="457200" indent="-457200">
              <a:lnSpc>
                <a:spcPct val="80000"/>
              </a:lnSpc>
              <a:buFont typeface="+mj-lt"/>
              <a:buAutoNum type="arabicPeriod"/>
              <a:defRPr/>
            </a:pPr>
            <a:r>
              <a:rPr lang="en-US" altLang="en-US" sz="2400" b="1" dirty="0">
                <a:latin typeface="+mj-lt"/>
              </a:rPr>
              <a:t>Protect the ladder base from traffic. If a ladder must be placed in front of a door, ensure the door is locked/guarded.</a:t>
            </a:r>
          </a:p>
          <a:p>
            <a:pPr marL="0" indent="0">
              <a:buNone/>
              <a:defRPr/>
            </a:pPr>
            <a:endParaRPr lang="en-US" altLang="en-US" sz="2400" dirty="0"/>
          </a:p>
        </p:txBody>
      </p:sp>
    </p:spTree>
    <p:extLst>
      <p:ext uri="{BB962C8B-B14F-4D97-AF65-F5344CB8AC3E}">
        <p14:creationId xmlns:p14="http://schemas.microsoft.com/office/powerpoint/2010/main" val="3388906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E1C444D-1D81-0BDE-25A1-16F41E27BDE9}"/>
              </a:ext>
            </a:extLst>
          </p:cNvPr>
          <p:cNvSpPr>
            <a:spLocks noGrp="1" noChangeArrowheads="1"/>
          </p:cNvSpPr>
          <p:nvPr>
            <p:ph type="title"/>
          </p:nvPr>
        </p:nvSpPr>
        <p:spPr>
          <a:xfrm>
            <a:off x="1981200" y="125964"/>
            <a:ext cx="7772400" cy="1104901"/>
          </a:xfrm>
        </p:spPr>
        <p:txBody>
          <a:bodyPr>
            <a:normAutofit/>
          </a:bodyPr>
          <a:lstStyle/>
          <a:p>
            <a:pPr algn="ctr" eaLnBrk="1" hangingPunct="1"/>
            <a:r>
              <a:rPr lang="en-US" altLang="en-US" sz="4000" b="1" dirty="0"/>
              <a:t>Working At Heights – Ladder Safety</a:t>
            </a:r>
          </a:p>
        </p:txBody>
      </p:sp>
      <p:sp>
        <p:nvSpPr>
          <p:cNvPr id="11269" name="Rectangle 3">
            <a:extLst>
              <a:ext uri="{FF2B5EF4-FFF2-40B4-BE49-F238E27FC236}">
                <a16:creationId xmlns:a16="http://schemas.microsoft.com/office/drawing/2014/main" id="{F743AC4D-F7B8-57FD-E505-53F5BDFB3014}"/>
              </a:ext>
            </a:extLst>
          </p:cNvPr>
          <p:cNvSpPr>
            <a:spLocks noGrp="1" noChangeArrowheads="1"/>
          </p:cNvSpPr>
          <p:nvPr>
            <p:ph type="body" idx="1"/>
          </p:nvPr>
        </p:nvSpPr>
        <p:spPr>
          <a:xfrm>
            <a:off x="592068" y="1529038"/>
            <a:ext cx="11046653" cy="4949825"/>
          </a:xfrm>
        </p:spPr>
        <p:txBody>
          <a:bodyPr/>
          <a:lstStyle/>
          <a:p>
            <a:pPr marL="457200" indent="-457200">
              <a:lnSpc>
                <a:spcPct val="80000"/>
              </a:lnSpc>
              <a:buFont typeface="+mj-lt"/>
              <a:buAutoNum type="arabicPeriod"/>
              <a:defRPr/>
            </a:pPr>
            <a:r>
              <a:rPr lang="en-US" altLang="en-US" sz="2400" dirty="0">
                <a:latin typeface="+mj-lt"/>
              </a:rPr>
              <a:t>Always use "three-points of contact”: two hands and a foot </a:t>
            </a:r>
            <a:r>
              <a:rPr lang="en-US" altLang="en-US" sz="2400" b="1" dirty="0">
                <a:latin typeface="+mj-lt"/>
              </a:rPr>
              <a:t>OR</a:t>
            </a:r>
            <a:r>
              <a:rPr lang="en-US" altLang="en-US" sz="2400" dirty="0">
                <a:latin typeface="+mj-lt"/>
              </a:rPr>
              <a:t> two feet and a hand.</a:t>
            </a:r>
          </a:p>
          <a:p>
            <a:pPr marL="457200" indent="-457200">
              <a:lnSpc>
                <a:spcPct val="80000"/>
              </a:lnSpc>
              <a:buFont typeface="+mj-lt"/>
              <a:buAutoNum type="arabicPeriod"/>
              <a:defRPr/>
            </a:pPr>
            <a:r>
              <a:rPr lang="en-US" altLang="en-US" sz="2400" dirty="0">
                <a:latin typeface="+mj-lt"/>
              </a:rPr>
              <a:t>Never use the top step of ladder or step over the top of ladder.</a:t>
            </a:r>
          </a:p>
          <a:p>
            <a:pPr marL="457200" indent="-457200">
              <a:lnSpc>
                <a:spcPct val="80000"/>
              </a:lnSpc>
              <a:buFont typeface="+mj-lt"/>
              <a:buAutoNum type="arabicPeriod"/>
              <a:defRPr/>
            </a:pPr>
            <a:r>
              <a:rPr lang="en-US" altLang="en-US" sz="2400" dirty="0">
                <a:latin typeface="+mj-lt"/>
              </a:rPr>
              <a:t>Never attempt to "walk", "hop", or "laterally" move a ladder while standing on it. Never overreach! Move it.</a:t>
            </a:r>
          </a:p>
          <a:p>
            <a:pPr marL="457200" indent="-457200">
              <a:lnSpc>
                <a:spcPct val="80000"/>
              </a:lnSpc>
              <a:buFont typeface="+mj-lt"/>
              <a:buAutoNum type="arabicPeriod"/>
              <a:defRPr/>
            </a:pPr>
            <a:r>
              <a:rPr lang="en-US" altLang="en-US" sz="2400" dirty="0">
                <a:latin typeface="+mj-lt"/>
              </a:rPr>
              <a:t>Tie off the ladder once you have climbed to your working height </a:t>
            </a:r>
            <a:r>
              <a:rPr lang="en-US" altLang="en-US" sz="2400" b="1" dirty="0">
                <a:latin typeface="+mj-lt"/>
              </a:rPr>
              <a:t>OR</a:t>
            </a:r>
            <a:r>
              <a:rPr lang="en-US" altLang="en-US" sz="2400" dirty="0">
                <a:latin typeface="+mj-lt"/>
              </a:rPr>
              <a:t> have someone hold at the base.</a:t>
            </a:r>
          </a:p>
        </p:txBody>
      </p:sp>
      <p:sp>
        <p:nvSpPr>
          <p:cNvPr id="16388" name="Rectangle 2">
            <a:extLst>
              <a:ext uri="{FF2B5EF4-FFF2-40B4-BE49-F238E27FC236}">
                <a16:creationId xmlns:a16="http://schemas.microsoft.com/office/drawing/2014/main" id="{19E8F2F2-433C-F135-DD69-8F14A7987F85}"/>
              </a:ext>
            </a:extLst>
          </p:cNvPr>
          <p:cNvSpPr>
            <a:spLocks noChangeArrowheads="1"/>
          </p:cNvSpPr>
          <p:nvPr/>
        </p:nvSpPr>
        <p:spPr bwMode="auto">
          <a:xfrm>
            <a:off x="299141" y="4305576"/>
            <a:ext cx="113007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lvl="1">
              <a:lnSpc>
                <a:spcPct val="100000"/>
              </a:lnSpc>
              <a:spcBef>
                <a:spcPct val="0"/>
              </a:spcBef>
              <a:buClrTx/>
              <a:buFontTx/>
              <a:buNone/>
            </a:pPr>
            <a:r>
              <a:rPr lang="en-US" altLang="en-US" sz="2400" b="0" dirty="0">
                <a:latin typeface="Times New Roman" panose="02020603050405020304" pitchFamily="18" charset="0"/>
              </a:rPr>
              <a:t>When extension ladders are used to access an upper landing or surface, the ladder rails must extend at </a:t>
            </a:r>
            <a:r>
              <a:rPr lang="en-US" altLang="en-US" sz="2400" dirty="0">
                <a:latin typeface="Times New Roman" panose="02020603050405020304" pitchFamily="18" charset="0"/>
              </a:rPr>
              <a:t>least 36 inches </a:t>
            </a:r>
            <a:r>
              <a:rPr lang="en-US" altLang="en-US" sz="2400" u="sng" dirty="0">
                <a:latin typeface="Times New Roman" panose="02020603050405020304" pitchFamily="18" charset="0"/>
              </a:rPr>
              <a:t>above</a:t>
            </a:r>
            <a:r>
              <a:rPr lang="en-US" altLang="en-US" sz="2400" dirty="0">
                <a:latin typeface="Times New Roman" panose="02020603050405020304" pitchFamily="18" charset="0"/>
              </a:rPr>
              <a:t> </a:t>
            </a:r>
            <a:r>
              <a:rPr lang="en-US" altLang="en-US" sz="2400" b="0" dirty="0">
                <a:latin typeface="Times New Roman" panose="02020603050405020304" pitchFamily="18" charset="0"/>
              </a:rPr>
              <a:t>the upper landing surface AND must maintain a 4:1 ratio (4 feet up versus 1 foot out) from the base of the ladder to the base of the structure.</a:t>
            </a:r>
          </a:p>
        </p:txBody>
      </p:sp>
    </p:spTree>
    <p:extLst>
      <p:ext uri="{BB962C8B-B14F-4D97-AF65-F5344CB8AC3E}">
        <p14:creationId xmlns:p14="http://schemas.microsoft.com/office/powerpoint/2010/main" val="2982396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D6C039-6C9A-4455-ED81-E8647FBF001C}"/>
              </a:ext>
            </a:extLst>
          </p:cNvPr>
          <p:cNvSpPr txBox="1">
            <a:spLocks/>
          </p:cNvSpPr>
          <p:nvPr/>
        </p:nvSpPr>
        <p:spPr bwMode="auto">
          <a:xfrm>
            <a:off x="1528763" y="1004888"/>
            <a:ext cx="8616950" cy="4375150"/>
          </a:xfrm>
          <a:prstGeom prst="rect">
            <a:avLst/>
          </a:prstGeom>
          <a:noFill/>
          <a:ln w="9525">
            <a:noFill/>
            <a:miter lim="800000"/>
            <a:headEnd/>
            <a:tailEnd/>
          </a:ln>
          <a:effectLst/>
        </p:spPr>
        <p:txBody>
          <a:bodyPr lIns="0" tIns="0" rIns="0" bIns="0"/>
          <a:lstStyle/>
          <a:p>
            <a:pPr lvl="1">
              <a:defRPr/>
            </a:pPr>
            <a:endParaRPr lang="en-US" sz="2000" dirty="0"/>
          </a:p>
          <a:p>
            <a:pPr lvl="1">
              <a:defRPr/>
            </a:pPr>
            <a:endParaRPr lang="en-US" dirty="0"/>
          </a:p>
          <a:p>
            <a:pPr lvl="1">
              <a:buFont typeface="Arial" pitchFamily="34" charset="0"/>
              <a:buChar char="•"/>
              <a:defRPr/>
            </a:pPr>
            <a:endParaRPr lang="en-US" b="1" kern="0" dirty="0">
              <a:solidFill>
                <a:schemeClr val="tx2"/>
              </a:solidFill>
              <a:latin typeface="+mj-lt"/>
              <a:ea typeface="+mj-ea"/>
              <a:cs typeface="+mj-cs"/>
            </a:endParaRPr>
          </a:p>
        </p:txBody>
      </p:sp>
      <p:pic>
        <p:nvPicPr>
          <p:cNvPr id="17412" name="Picture 2" descr="C:\Users\scaccavale\Pictures\Grand Block ladder 2.JPG">
            <a:extLst>
              <a:ext uri="{FF2B5EF4-FFF2-40B4-BE49-F238E27FC236}">
                <a16:creationId xmlns:a16="http://schemas.microsoft.com/office/drawing/2014/main" id="{B0AF05D7-5A73-924C-8C77-8100FE882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478" y="2362153"/>
            <a:ext cx="5662373" cy="41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a:extLst>
              <a:ext uri="{FF2B5EF4-FFF2-40B4-BE49-F238E27FC236}">
                <a16:creationId xmlns:a16="http://schemas.microsoft.com/office/drawing/2014/main" id="{F8DEDAE5-7BF5-5E0C-24BB-9DA3A38A93A1}"/>
              </a:ext>
            </a:extLst>
          </p:cNvPr>
          <p:cNvSpPr txBox="1">
            <a:spLocks noChangeArrowheads="1"/>
          </p:cNvSpPr>
          <p:nvPr/>
        </p:nvSpPr>
        <p:spPr bwMode="auto">
          <a:xfrm>
            <a:off x="6011125" y="473581"/>
            <a:ext cx="4059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a:lnSpc>
                <a:spcPct val="100000"/>
              </a:lnSpc>
              <a:spcBef>
                <a:spcPts val="600"/>
              </a:spcBef>
              <a:buClrTx/>
              <a:buSzTx/>
              <a:buNone/>
            </a:pPr>
            <a:r>
              <a:rPr lang="en-US" altLang="en-US" sz="3200" dirty="0">
                <a:solidFill>
                  <a:srgbClr val="002060"/>
                </a:solidFill>
                <a:latin typeface="Times New Roman" panose="02020603050405020304" pitchFamily="18" charset="0"/>
              </a:rPr>
              <a:t>Not exactly a 4:1 ratio</a:t>
            </a:r>
          </a:p>
        </p:txBody>
      </p:sp>
      <p:sp>
        <p:nvSpPr>
          <p:cNvPr id="17414" name="Right Arrow 2">
            <a:extLst>
              <a:ext uri="{FF2B5EF4-FFF2-40B4-BE49-F238E27FC236}">
                <a16:creationId xmlns:a16="http://schemas.microsoft.com/office/drawing/2014/main" id="{73778B23-C4F4-F08B-FCD9-740A76D2A439}"/>
              </a:ext>
            </a:extLst>
          </p:cNvPr>
          <p:cNvSpPr>
            <a:spLocks noChangeArrowheads="1"/>
          </p:cNvSpPr>
          <p:nvPr/>
        </p:nvSpPr>
        <p:spPr bwMode="auto">
          <a:xfrm rot="5400000">
            <a:off x="7659720" y="1427909"/>
            <a:ext cx="1317625" cy="550862"/>
          </a:xfrm>
          <a:prstGeom prst="rightArrow">
            <a:avLst>
              <a:gd name="adj1" fmla="val 50000"/>
              <a:gd name="adj2" fmla="val 49987"/>
            </a:avLst>
          </a:prstGeom>
          <a:solidFill>
            <a:srgbClr val="002060"/>
          </a:solidFill>
          <a:ln w="57150" algn="ctr">
            <a:solidFill>
              <a:schemeClr val="bg1"/>
            </a:solidFill>
            <a:round/>
            <a:headEnd/>
            <a:tailEnd/>
          </a:ln>
        </p:spPr>
        <p:txBody>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b="0"/>
          </a:p>
        </p:txBody>
      </p:sp>
      <p:pic>
        <p:nvPicPr>
          <p:cNvPr id="17415" name="Picture 4">
            <a:extLst>
              <a:ext uri="{FF2B5EF4-FFF2-40B4-BE49-F238E27FC236}">
                <a16:creationId xmlns:a16="http://schemas.microsoft.com/office/drawing/2014/main" id="{D20FD826-7B3A-F0A4-4CE4-249209B9B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314" y="1181100"/>
            <a:ext cx="2160587"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5F48A10-ACB8-A180-9604-7C9AC12D525D}"/>
              </a:ext>
            </a:extLst>
          </p:cNvPr>
          <p:cNvSpPr txBox="1"/>
          <p:nvPr/>
        </p:nvSpPr>
        <p:spPr bwMode="auto">
          <a:xfrm>
            <a:off x="2200755" y="5026025"/>
            <a:ext cx="3229602" cy="1154162"/>
          </a:xfrm>
          <a:prstGeom prst="rect">
            <a:avLst/>
          </a:prstGeom>
          <a:noFill/>
          <a:ln w="9525">
            <a:noFill/>
            <a:miter lim="800000"/>
            <a:headEnd/>
            <a:tailEnd/>
          </a:ln>
        </p:spPr>
        <p:txBody>
          <a:bodyPr wrap="none">
            <a:spAutoFit/>
          </a:bodyPr>
          <a:lstStyle/>
          <a:p>
            <a:pPr algn="ctr">
              <a:spcBef>
                <a:spcPts val="600"/>
              </a:spcBef>
              <a:defRPr/>
            </a:pPr>
            <a:r>
              <a:rPr lang="en-US" sz="3200" b="1" dirty="0">
                <a:solidFill>
                  <a:schemeClr val="tx1">
                    <a:lumMod val="50000"/>
                  </a:schemeClr>
                </a:solidFill>
              </a:rPr>
              <a:t>Proper placement</a:t>
            </a:r>
          </a:p>
          <a:p>
            <a:pPr algn="ctr">
              <a:spcBef>
                <a:spcPts val="600"/>
              </a:spcBef>
              <a:defRPr/>
            </a:pPr>
            <a:r>
              <a:rPr lang="en-US" sz="3200" b="1" dirty="0">
                <a:solidFill>
                  <a:schemeClr val="tx1">
                    <a:lumMod val="50000"/>
                  </a:schemeClr>
                </a:solidFill>
              </a:rPr>
              <a:t> of ladder</a:t>
            </a:r>
          </a:p>
        </p:txBody>
      </p:sp>
      <p:sp>
        <p:nvSpPr>
          <p:cNvPr id="17417" name="Right Arrow 8">
            <a:extLst>
              <a:ext uri="{FF2B5EF4-FFF2-40B4-BE49-F238E27FC236}">
                <a16:creationId xmlns:a16="http://schemas.microsoft.com/office/drawing/2014/main" id="{0FF75596-0E76-51AA-3F81-E2046547D5C1}"/>
              </a:ext>
            </a:extLst>
          </p:cNvPr>
          <p:cNvSpPr>
            <a:spLocks noChangeArrowheads="1"/>
          </p:cNvSpPr>
          <p:nvPr/>
        </p:nvSpPr>
        <p:spPr bwMode="auto">
          <a:xfrm rot="14589643">
            <a:off x="3759201" y="4060826"/>
            <a:ext cx="1624013" cy="601663"/>
          </a:xfrm>
          <a:prstGeom prst="rightArrow">
            <a:avLst>
              <a:gd name="adj1" fmla="val 50000"/>
              <a:gd name="adj2" fmla="val 49985"/>
            </a:avLst>
          </a:prstGeom>
          <a:solidFill>
            <a:srgbClr val="002060"/>
          </a:solidFill>
          <a:ln w="57150" algn="ctr">
            <a:solidFill>
              <a:schemeClr val="bg1"/>
            </a:solidFill>
            <a:round/>
            <a:headEnd/>
            <a:tailEnd/>
          </a:ln>
        </p:spPr>
        <p:txBody>
          <a:bodyPr/>
          <a:lstStyle>
            <a:lvl1pPr>
              <a:lnSpc>
                <a:spcPct val="90000"/>
              </a:lnSpc>
              <a:spcBef>
                <a:spcPct val="45000"/>
              </a:spcBef>
              <a:buClr>
                <a:schemeClr val="accent2"/>
              </a:buClr>
              <a:buSzPct val="75000"/>
              <a:buFont typeface="Monotype Sorts" pitchFamily="2" charset="2"/>
              <a:buChar char="u"/>
              <a:defRPr sz="2800" b="1">
                <a:solidFill>
                  <a:schemeClr val="tx1"/>
                </a:solidFill>
                <a:latin typeface="Arial" panose="020B0604020202020204" pitchFamily="34" charset="0"/>
              </a:defRPr>
            </a:lvl1pPr>
            <a:lvl2pPr marL="742950" indent="-285750">
              <a:lnSpc>
                <a:spcPct val="90000"/>
              </a:lnSpc>
              <a:spcBef>
                <a:spcPct val="45000"/>
              </a:spcBef>
              <a:buClr>
                <a:schemeClr val="tx1"/>
              </a:buClr>
              <a:buChar char="–"/>
              <a:defRPr sz="2800" b="1">
                <a:solidFill>
                  <a:schemeClr val="tx1"/>
                </a:solidFill>
                <a:latin typeface="Arial" panose="020B0604020202020204" pitchFamily="34" charset="0"/>
              </a:defRPr>
            </a:lvl2pPr>
            <a:lvl3pPr marL="1143000" indent="-228600">
              <a:lnSpc>
                <a:spcPct val="90000"/>
              </a:lnSpc>
              <a:spcBef>
                <a:spcPct val="45000"/>
              </a:spcBef>
              <a:buClr>
                <a:schemeClr val="tx1"/>
              </a:buClr>
              <a:buChar char="»"/>
              <a:defRPr sz="2400" b="1">
                <a:solidFill>
                  <a:schemeClr val="tx1"/>
                </a:solidFill>
                <a:latin typeface="Arial" panose="020B0604020202020204" pitchFamily="34" charset="0"/>
              </a:defRPr>
            </a:lvl3pPr>
            <a:lvl4pPr marL="1600200" indent="-228600">
              <a:spcBef>
                <a:spcPct val="20000"/>
              </a:spcBef>
              <a:buClr>
                <a:schemeClr val="accent2"/>
              </a:buClr>
              <a:buSzPct val="65000"/>
              <a:buFont typeface="Monotype Sorts" pitchFamily="2" charset="2"/>
              <a:buChar char="u"/>
              <a:defRPr sz="2000" b="1">
                <a:solidFill>
                  <a:schemeClr val="tx1"/>
                </a:solidFill>
                <a:latin typeface="Arial" panose="020B0604020202020204" pitchFamily="34" charset="0"/>
              </a:defRPr>
            </a:lvl4pPr>
            <a:lvl5pPr marL="2057400" indent="-228600">
              <a:spcBef>
                <a:spcPct val="20000"/>
              </a:spcBef>
              <a:buClr>
                <a:schemeClr val="tx1"/>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b="1">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b="0"/>
          </a:p>
        </p:txBody>
      </p:sp>
    </p:spTree>
    <p:extLst>
      <p:ext uri="{BB962C8B-B14F-4D97-AF65-F5344CB8AC3E}">
        <p14:creationId xmlns:p14="http://schemas.microsoft.com/office/powerpoint/2010/main" val="2475922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D0FCB455-03BD-14B3-9629-5E9681291855}"/>
              </a:ext>
            </a:extLst>
          </p:cNvPr>
          <p:cNvSpPr>
            <a:spLocks noGrp="1" noChangeArrowheads="1"/>
          </p:cNvSpPr>
          <p:nvPr>
            <p:ph type="title"/>
          </p:nvPr>
        </p:nvSpPr>
        <p:spPr>
          <a:xfrm>
            <a:off x="1539876" y="260350"/>
            <a:ext cx="9415463" cy="585788"/>
          </a:xfrm>
        </p:spPr>
        <p:txBody>
          <a:bodyPr>
            <a:noAutofit/>
          </a:bodyPr>
          <a:lstStyle/>
          <a:p>
            <a:pPr algn="ctr"/>
            <a:r>
              <a:rPr lang="en-US" altLang="en-US" sz="4000" b="1" dirty="0"/>
              <a:t>Working at Heights – Personnel Lifts</a:t>
            </a:r>
          </a:p>
        </p:txBody>
      </p:sp>
      <p:sp>
        <p:nvSpPr>
          <p:cNvPr id="4" name="Title 1">
            <a:extLst>
              <a:ext uri="{FF2B5EF4-FFF2-40B4-BE49-F238E27FC236}">
                <a16:creationId xmlns:a16="http://schemas.microsoft.com/office/drawing/2014/main" id="{869A0CF0-3B1F-8E9F-DD9E-EC17AE844544}"/>
              </a:ext>
            </a:extLst>
          </p:cNvPr>
          <p:cNvSpPr txBox="1">
            <a:spLocks/>
          </p:cNvSpPr>
          <p:nvPr/>
        </p:nvSpPr>
        <p:spPr bwMode="auto">
          <a:xfrm>
            <a:off x="610843" y="1148557"/>
            <a:ext cx="10520983" cy="4162425"/>
          </a:xfrm>
          <a:prstGeom prst="rect">
            <a:avLst/>
          </a:prstGeom>
          <a:noFill/>
          <a:ln w="9525">
            <a:noFill/>
            <a:miter lim="800000"/>
            <a:headEnd/>
            <a:tailEnd/>
          </a:ln>
          <a:effectLst/>
        </p:spPr>
        <p:txBody>
          <a:bodyPr lIns="0" tIns="0" rIns="0" bIns="0"/>
          <a:lstStyle/>
          <a:p>
            <a:pPr marL="0" lvl="3">
              <a:buFont typeface="Wingdings" pitchFamily="2" charset="2"/>
              <a:buChar char="Ø"/>
              <a:defRPr/>
            </a:pPr>
            <a:r>
              <a:rPr lang="en-US" dirty="0"/>
              <a:t> </a:t>
            </a:r>
            <a:r>
              <a:rPr lang="en-US" sz="2000" b="1" dirty="0"/>
              <a:t>Personnel lift devices</a:t>
            </a:r>
          </a:p>
          <a:p>
            <a:pPr marL="800100" lvl="4" indent="-342900">
              <a:buFont typeface="Wingdings" panose="05000000000000000000" pitchFamily="2" charset="2"/>
              <a:buChar char="ü"/>
              <a:defRPr/>
            </a:pPr>
            <a:r>
              <a:rPr lang="en-US" sz="2000" b="1" dirty="0"/>
              <a:t>Aerial lifts </a:t>
            </a:r>
            <a:r>
              <a:rPr lang="en-US" sz="2000" dirty="0"/>
              <a:t>- Scissor lifts and other personnel lifting devices </a:t>
            </a:r>
            <a:r>
              <a:rPr lang="en-US" sz="2000" b="1" dirty="0"/>
              <a:t>require the use </a:t>
            </a:r>
            <a:r>
              <a:rPr lang="en-US" sz="2000" dirty="0"/>
              <a:t>of a fall restraint device or a personal fall limiter (retractable lanyard).</a:t>
            </a:r>
          </a:p>
          <a:p>
            <a:pPr marL="800100" lvl="4" indent="-342900">
              <a:buFont typeface="Wingdings" panose="05000000000000000000" pitchFamily="2" charset="2"/>
              <a:buChar char="ü"/>
              <a:defRPr/>
            </a:pPr>
            <a:r>
              <a:rPr lang="en-US" sz="2000" dirty="0"/>
              <a:t>The fall protection device must be tied off regardless of height.</a:t>
            </a:r>
          </a:p>
          <a:p>
            <a:pPr marL="800100" lvl="4" indent="-342900">
              <a:buFont typeface="Wingdings" panose="05000000000000000000" pitchFamily="2" charset="2"/>
              <a:buChar char="ü"/>
              <a:defRPr/>
            </a:pPr>
            <a:r>
              <a:rPr lang="en-US" sz="2000" dirty="0"/>
              <a:t>Follow the manufacturer’s requirements for anchorage points.</a:t>
            </a:r>
          </a:p>
          <a:p>
            <a:pPr marL="800100" lvl="4" indent="-342900">
              <a:buFont typeface="Wingdings" panose="05000000000000000000" pitchFamily="2" charset="2"/>
              <a:buChar char="ü"/>
              <a:defRPr/>
            </a:pPr>
            <a:r>
              <a:rPr lang="en-US" sz="2000" dirty="0"/>
              <a:t>Do not tie off to a building structure, use the anchor point on the lift.</a:t>
            </a:r>
          </a:p>
          <a:p>
            <a:pPr>
              <a:defRPr/>
            </a:pPr>
            <a:endParaRPr lang="en-US" b="1" dirty="0"/>
          </a:p>
          <a:p>
            <a:pPr lvl="1">
              <a:buFont typeface="Arial" pitchFamily="34" charset="0"/>
              <a:buChar char="•"/>
              <a:defRPr/>
            </a:pPr>
            <a:endParaRPr lang="en-US" dirty="0"/>
          </a:p>
          <a:p>
            <a:pPr lvl="1">
              <a:buFont typeface="Arial" pitchFamily="34" charset="0"/>
              <a:buChar char="•"/>
              <a:defRPr/>
            </a:pPr>
            <a:endParaRPr lang="en-US" b="1" kern="0" dirty="0">
              <a:solidFill>
                <a:schemeClr val="tx2"/>
              </a:solidFill>
              <a:latin typeface="+mj-lt"/>
              <a:ea typeface="+mj-ea"/>
              <a:cs typeface="+mj-cs"/>
            </a:endParaRPr>
          </a:p>
        </p:txBody>
      </p:sp>
      <p:pic>
        <p:nvPicPr>
          <p:cNvPr id="50180" name="Picture 1">
            <a:extLst>
              <a:ext uri="{FF2B5EF4-FFF2-40B4-BE49-F238E27FC236}">
                <a16:creationId xmlns:a16="http://schemas.microsoft.com/office/drawing/2014/main" id="{F20DB196-42F2-6122-D8A7-E5A77BDAC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814" y="3345220"/>
            <a:ext cx="4651375"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959F364-FECF-5047-9482-96D0157D113D}"/>
              </a:ext>
            </a:extLst>
          </p:cNvPr>
          <p:cNvSpPr txBox="1"/>
          <p:nvPr/>
        </p:nvSpPr>
        <p:spPr>
          <a:xfrm>
            <a:off x="350378" y="3700329"/>
            <a:ext cx="6378028" cy="1477328"/>
          </a:xfrm>
          <a:prstGeom prst="rect">
            <a:avLst/>
          </a:prstGeom>
          <a:noFill/>
        </p:spPr>
        <p:txBody>
          <a:bodyPr wrap="none" rtlCol="0">
            <a:spAutoFit/>
          </a:bodyPr>
          <a:lstStyle/>
          <a:p>
            <a:pPr algn="ctr"/>
            <a:r>
              <a:rPr lang="en-US" b="1" dirty="0"/>
              <a:t>OSHA 29 CFR 1910 Subpart F </a:t>
            </a:r>
          </a:p>
          <a:p>
            <a:pPr algn="ctr"/>
            <a:r>
              <a:rPr lang="en-US" b="1" dirty="0"/>
              <a:t>Powered Platforms, Manlifts &amp; Vehicle-Mounted Work Platforms</a:t>
            </a:r>
          </a:p>
          <a:p>
            <a:pPr algn="ctr"/>
            <a:endParaRPr lang="en-US" b="1" dirty="0"/>
          </a:p>
          <a:p>
            <a:pPr algn="ctr"/>
            <a:r>
              <a:rPr lang="en-US" b="1" dirty="0"/>
              <a:t>OSHA 29 CFR 1910.66</a:t>
            </a:r>
          </a:p>
          <a:p>
            <a:pPr algn="ctr"/>
            <a:r>
              <a:rPr lang="en-US" b="1" dirty="0"/>
              <a:t>Building Maintenance</a:t>
            </a:r>
          </a:p>
        </p:txBody>
      </p:sp>
    </p:spTree>
    <p:extLst>
      <p:ext uri="{BB962C8B-B14F-4D97-AF65-F5344CB8AC3E}">
        <p14:creationId xmlns:p14="http://schemas.microsoft.com/office/powerpoint/2010/main" val="4046864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625512" y="4136520"/>
            <a:ext cx="2363129" cy="1415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18" name="Rectangle 17"/>
          <p:cNvSpPr/>
          <p:nvPr/>
        </p:nvSpPr>
        <p:spPr>
          <a:xfrm>
            <a:off x="6175376" y="4136520"/>
            <a:ext cx="2360012" cy="1415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17" name="Rectangle 16"/>
          <p:cNvSpPr/>
          <p:nvPr/>
        </p:nvSpPr>
        <p:spPr>
          <a:xfrm>
            <a:off x="3729208" y="4136520"/>
            <a:ext cx="2363129" cy="1415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6" name="Rectangle 5"/>
          <p:cNvSpPr/>
          <p:nvPr/>
        </p:nvSpPr>
        <p:spPr>
          <a:xfrm>
            <a:off x="1279923" y="4137152"/>
            <a:ext cx="2363129" cy="1415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923" y="2564671"/>
            <a:ext cx="2363129" cy="1575419"/>
          </a:xfrm>
          <a:prstGeom prst="rect">
            <a:avLst/>
          </a:prstGeom>
        </p:spPr>
      </p:pic>
      <p:pic>
        <p:nvPicPr>
          <p:cNvPr id="7" name="Picture 6"/>
          <p:cNvPicPr>
            <a:picLocks noChangeAspect="1"/>
          </p:cNvPicPr>
          <p:nvPr/>
        </p:nvPicPr>
        <p:blipFill rotWithShape="1">
          <a:blip r:embed="rId4"/>
          <a:srcRect t="26804" b="18231"/>
          <a:stretch/>
        </p:blipFill>
        <p:spPr>
          <a:xfrm>
            <a:off x="6178494" y="2564671"/>
            <a:ext cx="2365128" cy="15773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208" y="2564671"/>
            <a:ext cx="2363129" cy="1575419"/>
          </a:xfrm>
          <a:prstGeom prst="rect">
            <a:avLst/>
          </a:prstGeom>
        </p:spPr>
      </p:pic>
      <p:sp>
        <p:nvSpPr>
          <p:cNvPr id="8194" name="Title 1"/>
          <p:cNvSpPr>
            <a:spLocks noGrp="1"/>
          </p:cNvSpPr>
          <p:nvPr>
            <p:ph type="title"/>
          </p:nvPr>
        </p:nvSpPr>
        <p:spPr bwMode="auto">
          <a:xfrm>
            <a:off x="1578557" y="623618"/>
            <a:ext cx="8451115" cy="927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ctr"/>
            <a:r>
              <a:rPr lang="en-US" altLang="en-US" sz="4000" dirty="0">
                <a:solidFill>
                  <a:schemeClr val="tx1"/>
                </a:solidFill>
                <a:latin typeface="+mj-lt"/>
              </a:rPr>
              <a:t>What is Hot Work?</a:t>
            </a:r>
          </a:p>
        </p:txBody>
      </p:sp>
      <p:sp>
        <p:nvSpPr>
          <p:cNvPr id="8197" name="Content Placeholder 3"/>
          <p:cNvSpPr>
            <a:spLocks noGrp="1"/>
          </p:cNvSpPr>
          <p:nvPr>
            <p:ph idx="1"/>
          </p:nvPr>
        </p:nvSpPr>
        <p:spPr bwMode="auto">
          <a:xfrm>
            <a:off x="936720" y="1298865"/>
            <a:ext cx="10311234" cy="620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marL="0" indent="0">
              <a:spcBef>
                <a:spcPct val="0"/>
              </a:spcBef>
              <a:spcAft>
                <a:spcPts val="1071"/>
              </a:spcAft>
              <a:buNone/>
            </a:pPr>
            <a:r>
              <a:rPr lang="en-US" altLang="en-US" sz="2400" b="1" dirty="0">
                <a:latin typeface="+mj-lt"/>
              </a:rPr>
              <a:t>Hot work </a:t>
            </a:r>
            <a:r>
              <a:rPr lang="en-US" altLang="en-US" sz="2400" dirty="0">
                <a:latin typeface="+mj-lt"/>
              </a:rPr>
              <a:t>is any work process that produces flames or sparks that present a fire ignition hazard to the surrounding environment and personnel.</a:t>
            </a:r>
          </a:p>
        </p:txBody>
      </p:sp>
      <p:sp>
        <p:nvSpPr>
          <p:cNvPr id="11" name="Content Placeholder 3"/>
          <p:cNvSpPr txBox="1">
            <a:spLocks/>
          </p:cNvSpPr>
          <p:nvPr/>
        </p:nvSpPr>
        <p:spPr>
          <a:xfrm>
            <a:off x="1269174" y="4283785"/>
            <a:ext cx="2373878" cy="890354"/>
          </a:xfrm>
          <a:prstGeom prst="rect">
            <a:avLst/>
          </a:prstGeom>
          <a:noFill/>
        </p:spPr>
        <p:txBody>
          <a:bodyPr lIns="87332" tIns="43666" rIns="87332" bIns="43666"/>
          <a:lstStyle>
            <a:lvl1pPr marL="284163" indent="-28416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1pPr>
            <a:lvl2pPr marL="619125" indent="-236538"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2pPr>
            <a:lvl3pPr marL="952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3pPr>
            <a:lvl4pPr marL="1333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4pPr>
            <a:lvl5pPr marL="1716088"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5pPr>
            <a:lvl6pPr marL="2099236" indent="-190840" algn="l" rtl="0" fontAlgn="base">
              <a:spcBef>
                <a:spcPct val="20000"/>
              </a:spcBef>
              <a:spcAft>
                <a:spcPct val="0"/>
              </a:spcAft>
              <a:buChar char="»"/>
              <a:defRPr sz="1686">
                <a:solidFill>
                  <a:schemeClr val="tx1"/>
                </a:solidFill>
                <a:latin typeface="+mn-lt"/>
                <a:cs typeface="+mn-cs"/>
              </a:defRPr>
            </a:lvl6pPr>
            <a:lvl7pPr marL="2480916" indent="-190840" algn="l" rtl="0" fontAlgn="base">
              <a:spcBef>
                <a:spcPct val="20000"/>
              </a:spcBef>
              <a:spcAft>
                <a:spcPct val="0"/>
              </a:spcAft>
              <a:buChar char="»"/>
              <a:defRPr sz="1686">
                <a:solidFill>
                  <a:schemeClr val="tx1"/>
                </a:solidFill>
                <a:latin typeface="+mn-lt"/>
                <a:cs typeface="+mn-cs"/>
              </a:defRPr>
            </a:lvl7pPr>
            <a:lvl8pPr marL="2862596" indent="-190840" algn="l" rtl="0" fontAlgn="base">
              <a:spcBef>
                <a:spcPct val="20000"/>
              </a:spcBef>
              <a:spcAft>
                <a:spcPct val="0"/>
              </a:spcAft>
              <a:buChar char="»"/>
              <a:defRPr sz="1686">
                <a:solidFill>
                  <a:schemeClr val="tx1"/>
                </a:solidFill>
                <a:latin typeface="+mn-lt"/>
                <a:cs typeface="+mn-cs"/>
              </a:defRPr>
            </a:lvl8pPr>
            <a:lvl9pPr marL="3244274" indent="-190840" algn="l" rtl="0" fontAlgn="base">
              <a:spcBef>
                <a:spcPct val="20000"/>
              </a:spcBef>
              <a:spcAft>
                <a:spcPct val="0"/>
              </a:spcAft>
              <a:buChar char="»"/>
              <a:defRPr sz="1686">
                <a:solidFill>
                  <a:schemeClr val="tx1"/>
                </a:solidFill>
                <a:latin typeface="+mn-lt"/>
                <a:cs typeface="+mn-cs"/>
              </a:defRPr>
            </a:lvl9pPr>
          </a:lstStyle>
          <a:p>
            <a:pPr marL="0" indent="0">
              <a:spcBef>
                <a:spcPts val="0"/>
              </a:spcBef>
              <a:spcAft>
                <a:spcPts val="1071"/>
              </a:spcAft>
              <a:buNone/>
              <a:defRPr/>
            </a:pPr>
            <a:r>
              <a:rPr lang="en-US" sz="1286" b="1" kern="0" dirty="0">
                <a:solidFill>
                  <a:schemeClr val="tx1"/>
                </a:solidFill>
                <a:latin typeface="+mj-lt"/>
                <a:ea typeface="Open Sans" panose="020B0606030504020204" pitchFamily="34" charset="0"/>
                <a:cs typeface="Open Sans" panose="020B0606030504020204" pitchFamily="34" charset="0"/>
              </a:rPr>
              <a:t>Gas torch welding and cutting</a:t>
            </a:r>
            <a:r>
              <a:rPr lang="en-US" sz="1286" kern="0" dirty="0">
                <a:solidFill>
                  <a:schemeClr val="tx1"/>
                </a:solidFill>
                <a:latin typeface="+mj-lt"/>
                <a:ea typeface="Open Sans" panose="020B0606030504020204" pitchFamily="34" charset="0"/>
                <a:cs typeface="Open Sans" panose="020B0606030504020204" pitchFamily="34" charset="0"/>
              </a:rPr>
              <a:t> </a:t>
            </a:r>
            <a:r>
              <a:rPr lang="en-US" altLang="en-US" sz="1286" kern="0" dirty="0">
                <a:solidFill>
                  <a:schemeClr val="tx1"/>
                </a:solidFill>
                <a:latin typeface="+mj-lt"/>
                <a:ea typeface="Open Sans" panose="020B0606030504020204" pitchFamily="34" charset="0"/>
                <a:cs typeface="Open Sans" panose="020B0606030504020204" pitchFamily="34" charset="0"/>
              </a:rPr>
              <a:t>uses a flame to join or cut metal.</a:t>
            </a:r>
            <a:endParaRPr lang="en-US" sz="1286" kern="0" dirty="0">
              <a:solidFill>
                <a:schemeClr val="tx1"/>
              </a:solidFill>
              <a:latin typeface="+mj-lt"/>
              <a:ea typeface="Open Sans" panose="020B0606030504020204" pitchFamily="34" charset="0"/>
              <a:cs typeface="Open Sans" panose="020B0606030504020204" pitchFamily="34" charset="0"/>
            </a:endParaRPr>
          </a:p>
        </p:txBody>
      </p:sp>
      <p:sp>
        <p:nvSpPr>
          <p:cNvPr id="12" name="Content Placeholder 3"/>
          <p:cNvSpPr txBox="1">
            <a:spLocks/>
          </p:cNvSpPr>
          <p:nvPr/>
        </p:nvSpPr>
        <p:spPr>
          <a:xfrm>
            <a:off x="6178494" y="4283784"/>
            <a:ext cx="2356893" cy="772812"/>
          </a:xfrm>
          <a:prstGeom prst="rect">
            <a:avLst/>
          </a:prstGeom>
          <a:noFill/>
        </p:spPr>
        <p:txBody>
          <a:bodyPr lIns="87332" tIns="43666" rIns="87332" bIns="43666"/>
          <a:lstStyle>
            <a:lvl1pPr marL="284163" indent="-28416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1pPr>
            <a:lvl2pPr marL="619125" indent="-236538"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2pPr>
            <a:lvl3pPr marL="952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3pPr>
            <a:lvl4pPr marL="1333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4pPr>
            <a:lvl5pPr marL="1716088"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5pPr>
            <a:lvl6pPr marL="2099236" indent="-190840" algn="l" rtl="0" fontAlgn="base">
              <a:spcBef>
                <a:spcPct val="20000"/>
              </a:spcBef>
              <a:spcAft>
                <a:spcPct val="0"/>
              </a:spcAft>
              <a:buChar char="»"/>
              <a:defRPr sz="1686">
                <a:solidFill>
                  <a:schemeClr val="tx1"/>
                </a:solidFill>
                <a:latin typeface="+mn-lt"/>
                <a:cs typeface="+mn-cs"/>
              </a:defRPr>
            </a:lvl6pPr>
            <a:lvl7pPr marL="2480916" indent="-190840" algn="l" rtl="0" fontAlgn="base">
              <a:spcBef>
                <a:spcPct val="20000"/>
              </a:spcBef>
              <a:spcAft>
                <a:spcPct val="0"/>
              </a:spcAft>
              <a:buChar char="»"/>
              <a:defRPr sz="1686">
                <a:solidFill>
                  <a:schemeClr val="tx1"/>
                </a:solidFill>
                <a:latin typeface="+mn-lt"/>
                <a:cs typeface="+mn-cs"/>
              </a:defRPr>
            </a:lvl7pPr>
            <a:lvl8pPr marL="2862596" indent="-190840" algn="l" rtl="0" fontAlgn="base">
              <a:spcBef>
                <a:spcPct val="20000"/>
              </a:spcBef>
              <a:spcAft>
                <a:spcPct val="0"/>
              </a:spcAft>
              <a:buChar char="»"/>
              <a:defRPr sz="1686">
                <a:solidFill>
                  <a:schemeClr val="tx1"/>
                </a:solidFill>
                <a:latin typeface="+mn-lt"/>
                <a:cs typeface="+mn-cs"/>
              </a:defRPr>
            </a:lvl8pPr>
            <a:lvl9pPr marL="3244274" indent="-190840" algn="l" rtl="0" fontAlgn="base">
              <a:spcBef>
                <a:spcPct val="20000"/>
              </a:spcBef>
              <a:spcAft>
                <a:spcPct val="0"/>
              </a:spcAft>
              <a:buChar char="»"/>
              <a:defRPr sz="1686">
                <a:solidFill>
                  <a:schemeClr val="tx1"/>
                </a:solidFill>
                <a:latin typeface="+mn-lt"/>
                <a:cs typeface="+mn-cs"/>
              </a:defRPr>
            </a:lvl9pPr>
          </a:lstStyle>
          <a:p>
            <a:pPr marL="0" indent="0">
              <a:spcBef>
                <a:spcPts val="0"/>
              </a:spcBef>
              <a:spcAft>
                <a:spcPts val="1071"/>
              </a:spcAft>
              <a:buNone/>
              <a:defRPr/>
            </a:pPr>
            <a:r>
              <a:rPr lang="en-US" sz="1286" b="1" kern="0" dirty="0">
                <a:solidFill>
                  <a:schemeClr val="tx1"/>
                </a:solidFill>
                <a:latin typeface="+mj-lt"/>
                <a:ea typeface="Open Sans" panose="020B0606030504020204" pitchFamily="34" charset="0"/>
                <a:cs typeface="Open Sans" panose="020B0606030504020204" pitchFamily="34" charset="0"/>
              </a:rPr>
              <a:t>Grinding</a:t>
            </a:r>
            <a:r>
              <a:rPr lang="en-US" sz="1286" kern="0" dirty="0">
                <a:solidFill>
                  <a:schemeClr val="tx1"/>
                </a:solidFill>
                <a:latin typeface="+mj-lt"/>
                <a:ea typeface="Open Sans" panose="020B0606030504020204" pitchFamily="34" charset="0"/>
                <a:cs typeface="Open Sans" panose="020B0606030504020204" pitchFamily="34" charset="0"/>
              </a:rPr>
              <a:t> uses a grinding wheel that rotates at high speed to cut metal. </a:t>
            </a:r>
          </a:p>
        </p:txBody>
      </p:sp>
      <p:sp>
        <p:nvSpPr>
          <p:cNvPr id="13" name="Content Placeholder 3"/>
          <p:cNvSpPr txBox="1">
            <a:spLocks/>
          </p:cNvSpPr>
          <p:nvPr/>
        </p:nvSpPr>
        <p:spPr>
          <a:xfrm>
            <a:off x="1198280" y="2076922"/>
            <a:ext cx="4880474" cy="385285"/>
          </a:xfrm>
          <a:prstGeom prst="rect">
            <a:avLst/>
          </a:prstGeom>
        </p:spPr>
        <p:txBody>
          <a:bodyPr lIns="87332" tIns="43666" rIns="87332" bIns="43666"/>
          <a:lstStyle>
            <a:lvl1pPr marL="284163" indent="-28416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1pPr>
            <a:lvl2pPr marL="619125" indent="-236538"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2pPr>
            <a:lvl3pPr marL="952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3pPr>
            <a:lvl4pPr marL="1333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4pPr>
            <a:lvl5pPr marL="1716088"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5pPr>
            <a:lvl6pPr marL="2099236" indent="-190840" algn="l" rtl="0" fontAlgn="base">
              <a:spcBef>
                <a:spcPct val="20000"/>
              </a:spcBef>
              <a:spcAft>
                <a:spcPct val="0"/>
              </a:spcAft>
              <a:buChar char="»"/>
              <a:defRPr sz="1686">
                <a:solidFill>
                  <a:schemeClr val="tx1"/>
                </a:solidFill>
                <a:latin typeface="+mn-lt"/>
                <a:cs typeface="+mn-cs"/>
              </a:defRPr>
            </a:lvl6pPr>
            <a:lvl7pPr marL="2480916" indent="-190840" algn="l" rtl="0" fontAlgn="base">
              <a:spcBef>
                <a:spcPct val="20000"/>
              </a:spcBef>
              <a:spcAft>
                <a:spcPct val="0"/>
              </a:spcAft>
              <a:buChar char="»"/>
              <a:defRPr sz="1686">
                <a:solidFill>
                  <a:schemeClr val="tx1"/>
                </a:solidFill>
                <a:latin typeface="+mn-lt"/>
                <a:cs typeface="+mn-cs"/>
              </a:defRPr>
            </a:lvl7pPr>
            <a:lvl8pPr marL="2862596" indent="-190840" algn="l" rtl="0" fontAlgn="base">
              <a:spcBef>
                <a:spcPct val="20000"/>
              </a:spcBef>
              <a:spcAft>
                <a:spcPct val="0"/>
              </a:spcAft>
              <a:buChar char="»"/>
              <a:defRPr sz="1686">
                <a:solidFill>
                  <a:schemeClr val="tx1"/>
                </a:solidFill>
                <a:latin typeface="+mn-lt"/>
                <a:cs typeface="+mn-cs"/>
              </a:defRPr>
            </a:lvl8pPr>
            <a:lvl9pPr marL="3244274" indent="-190840" algn="l" rtl="0" fontAlgn="base">
              <a:spcBef>
                <a:spcPct val="20000"/>
              </a:spcBef>
              <a:spcAft>
                <a:spcPct val="0"/>
              </a:spcAft>
              <a:buChar char="»"/>
              <a:defRPr sz="1686">
                <a:solidFill>
                  <a:schemeClr val="tx1"/>
                </a:solidFill>
                <a:latin typeface="+mn-lt"/>
                <a:cs typeface="+mn-cs"/>
              </a:defRPr>
            </a:lvl9pPr>
          </a:lstStyle>
          <a:p>
            <a:pPr marL="0" indent="0">
              <a:spcBef>
                <a:spcPts val="0"/>
              </a:spcBef>
              <a:spcAft>
                <a:spcPts val="1071"/>
              </a:spcAft>
              <a:buNone/>
              <a:defRPr/>
            </a:pPr>
            <a:r>
              <a:rPr lang="en-US" sz="2000" b="1" kern="0" dirty="0">
                <a:solidFill>
                  <a:schemeClr val="tx1"/>
                </a:solidFill>
                <a:latin typeface="+mj-lt"/>
                <a:ea typeface="Open Sans" panose="020B0606030504020204" pitchFamily="34" charset="0"/>
                <a:cs typeface="Open Sans" panose="020B0606030504020204" pitchFamily="34" charset="0"/>
              </a:rPr>
              <a:t>Examples of hot work:</a:t>
            </a:r>
            <a:endParaRPr lang="en-US" sz="2000" kern="0" dirty="0">
              <a:solidFill>
                <a:schemeClr val="tx1"/>
              </a:solidFill>
              <a:latin typeface="+mj-lt"/>
              <a:ea typeface="Open Sans" panose="020B0606030504020204" pitchFamily="34" charset="0"/>
              <a:cs typeface="Open Sans" panose="020B0606030504020204" pitchFamily="34" charset="0"/>
            </a:endParaRPr>
          </a:p>
        </p:txBody>
      </p:sp>
      <p:sp>
        <p:nvSpPr>
          <p:cNvPr id="4" name="Rectangle 3"/>
          <p:cNvSpPr/>
          <p:nvPr/>
        </p:nvSpPr>
        <p:spPr>
          <a:xfrm>
            <a:off x="3729208" y="4283785"/>
            <a:ext cx="2365941" cy="883832"/>
          </a:xfrm>
          <a:prstGeom prst="rect">
            <a:avLst/>
          </a:prstGeom>
          <a:noFill/>
        </p:spPr>
        <p:txBody>
          <a:bodyPr wrap="square">
            <a:spAutoFit/>
          </a:bodyPr>
          <a:lstStyle/>
          <a:p>
            <a:pPr>
              <a:spcAft>
                <a:spcPts val="1071"/>
              </a:spcAft>
            </a:pPr>
            <a:r>
              <a:rPr lang="en-US" altLang="en-US" sz="1286" b="1" dirty="0">
                <a:latin typeface="+mj-lt"/>
                <a:ea typeface="Open Sans" panose="020B0606030504020204" pitchFamily="34" charset="0"/>
                <a:cs typeface="Open Sans" panose="020B0606030504020204" pitchFamily="34" charset="0"/>
              </a:rPr>
              <a:t>Arc welding and cutting </a:t>
            </a:r>
            <a:r>
              <a:rPr lang="en-US" altLang="en-US" sz="1286" dirty="0">
                <a:latin typeface="+mj-lt"/>
                <a:ea typeface="Open Sans" panose="020B0606030504020204" pitchFamily="34" charset="0"/>
                <a:cs typeface="Open Sans" panose="020B0606030504020204" pitchFamily="34" charset="0"/>
              </a:rPr>
              <a:t>uses an electric arc between a metal electrode and a base material to join or cut metal.</a:t>
            </a:r>
          </a:p>
        </p:txBody>
      </p:sp>
      <p:pic>
        <p:nvPicPr>
          <p:cNvPr id="19" name="Picture 2"/>
          <p:cNvPicPr>
            <a:picLocks noChangeAspect="1" noChangeArrowheads="1"/>
          </p:cNvPicPr>
          <p:nvPr/>
        </p:nvPicPr>
        <p:blipFill>
          <a:blip r:embed="rId6"/>
          <a:stretch>
            <a:fillRect/>
          </a:stretch>
        </p:blipFill>
        <p:spPr bwMode="auto">
          <a:xfrm>
            <a:off x="8633745" y="2565658"/>
            <a:ext cx="2361111" cy="1574074"/>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3"/>
          <p:cNvSpPr txBox="1">
            <a:spLocks/>
          </p:cNvSpPr>
          <p:nvPr/>
        </p:nvSpPr>
        <p:spPr>
          <a:xfrm>
            <a:off x="8633745" y="4225012"/>
            <a:ext cx="2376690" cy="890356"/>
          </a:xfrm>
          <a:prstGeom prst="rect">
            <a:avLst/>
          </a:prstGeom>
          <a:noFill/>
        </p:spPr>
        <p:txBody>
          <a:bodyPr lIns="87332" tIns="43666" rIns="87332" bIns="43666"/>
          <a:lstStyle>
            <a:lvl1pPr marL="284163" indent="-28416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1pPr>
            <a:lvl2pPr marL="619125" indent="-236538"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2pPr>
            <a:lvl3pPr marL="952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3pPr>
            <a:lvl4pPr marL="1333500"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4pPr>
            <a:lvl5pPr marL="1716088" indent="-188913" algn="l" rtl="0" eaLnBrk="0" fontAlgn="base" hangingPunct="0">
              <a:spcBef>
                <a:spcPct val="20000"/>
              </a:spcBef>
              <a:spcAft>
                <a:spcPct val="0"/>
              </a:spcAft>
              <a:buChar char="»"/>
              <a:defRPr sz="1124">
                <a:solidFill>
                  <a:srgbClr val="3D3D3D"/>
                </a:solidFill>
                <a:latin typeface="+mn-lt"/>
                <a:ea typeface="MS PGothic" panose="020B0600070205080204" pitchFamily="34" charset="-128"/>
                <a:cs typeface="+mn-cs"/>
              </a:defRPr>
            </a:lvl5pPr>
            <a:lvl6pPr marL="2099236" indent="-190840" algn="l" rtl="0" fontAlgn="base">
              <a:spcBef>
                <a:spcPct val="20000"/>
              </a:spcBef>
              <a:spcAft>
                <a:spcPct val="0"/>
              </a:spcAft>
              <a:buChar char="»"/>
              <a:defRPr sz="1686">
                <a:solidFill>
                  <a:schemeClr val="tx1"/>
                </a:solidFill>
                <a:latin typeface="+mn-lt"/>
                <a:cs typeface="+mn-cs"/>
              </a:defRPr>
            </a:lvl6pPr>
            <a:lvl7pPr marL="2480916" indent="-190840" algn="l" rtl="0" fontAlgn="base">
              <a:spcBef>
                <a:spcPct val="20000"/>
              </a:spcBef>
              <a:spcAft>
                <a:spcPct val="0"/>
              </a:spcAft>
              <a:buChar char="»"/>
              <a:defRPr sz="1686">
                <a:solidFill>
                  <a:schemeClr val="tx1"/>
                </a:solidFill>
                <a:latin typeface="+mn-lt"/>
                <a:cs typeface="+mn-cs"/>
              </a:defRPr>
            </a:lvl7pPr>
            <a:lvl8pPr marL="2862596" indent="-190840" algn="l" rtl="0" fontAlgn="base">
              <a:spcBef>
                <a:spcPct val="20000"/>
              </a:spcBef>
              <a:spcAft>
                <a:spcPct val="0"/>
              </a:spcAft>
              <a:buChar char="»"/>
              <a:defRPr sz="1686">
                <a:solidFill>
                  <a:schemeClr val="tx1"/>
                </a:solidFill>
                <a:latin typeface="+mn-lt"/>
                <a:cs typeface="+mn-cs"/>
              </a:defRPr>
            </a:lvl8pPr>
            <a:lvl9pPr marL="3244274" indent="-190840" algn="l" rtl="0" fontAlgn="base">
              <a:spcBef>
                <a:spcPct val="20000"/>
              </a:spcBef>
              <a:spcAft>
                <a:spcPct val="0"/>
              </a:spcAft>
              <a:buChar char="»"/>
              <a:defRPr sz="1686">
                <a:solidFill>
                  <a:schemeClr val="tx1"/>
                </a:solidFill>
                <a:latin typeface="+mn-lt"/>
                <a:cs typeface="+mn-cs"/>
              </a:defRPr>
            </a:lvl9pPr>
          </a:lstStyle>
          <a:p>
            <a:pPr marL="0" indent="0">
              <a:spcBef>
                <a:spcPts val="0"/>
              </a:spcBef>
              <a:spcAft>
                <a:spcPts val="1071"/>
              </a:spcAft>
              <a:buNone/>
              <a:defRPr/>
            </a:pPr>
            <a:r>
              <a:rPr lang="en-US" sz="1286" b="1" kern="0" dirty="0">
                <a:solidFill>
                  <a:schemeClr val="tx1"/>
                </a:solidFill>
                <a:latin typeface="+mj-lt"/>
                <a:ea typeface="Open Sans" panose="020B0606030504020204" pitchFamily="34" charset="0"/>
                <a:cs typeface="Open Sans" panose="020B0606030504020204" pitchFamily="34" charset="0"/>
              </a:rPr>
              <a:t>Brazing and soldering </a:t>
            </a:r>
            <a:r>
              <a:rPr lang="en-US" sz="1286" kern="0" dirty="0">
                <a:solidFill>
                  <a:schemeClr val="tx1"/>
                </a:solidFill>
                <a:latin typeface="+mj-lt"/>
                <a:ea typeface="Open Sans" panose="020B0606030504020204" pitchFamily="34" charset="0"/>
                <a:cs typeface="Open Sans" panose="020B0606030504020204" pitchFamily="34" charset="0"/>
              </a:rPr>
              <a:t>u</a:t>
            </a:r>
            <a:r>
              <a:rPr lang="en-US" altLang="en-US" sz="1286" kern="0" dirty="0">
                <a:solidFill>
                  <a:schemeClr val="tx1"/>
                </a:solidFill>
                <a:latin typeface="+mj-lt"/>
                <a:ea typeface="Open Sans" panose="020B0606030504020204" pitchFamily="34" charset="0"/>
                <a:cs typeface="Open Sans" panose="020B0606030504020204" pitchFamily="34" charset="0"/>
              </a:rPr>
              <a:t>ses heat to melt a filler metal that is used to join metal.</a:t>
            </a:r>
            <a:endParaRPr lang="en-US" sz="1286" kern="0" dirty="0">
              <a:solidFill>
                <a:schemeClr val="tx1"/>
              </a:solidFill>
              <a:latin typeface="+mj-lt"/>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8C6F948C-86DC-F1D8-3693-E8734272F2B5}"/>
              </a:ext>
            </a:extLst>
          </p:cNvPr>
          <p:cNvSpPr txBox="1"/>
          <p:nvPr/>
        </p:nvSpPr>
        <p:spPr>
          <a:xfrm>
            <a:off x="4706294" y="5693488"/>
            <a:ext cx="2744919" cy="646331"/>
          </a:xfrm>
          <a:prstGeom prst="rect">
            <a:avLst/>
          </a:prstGeom>
          <a:noFill/>
        </p:spPr>
        <p:txBody>
          <a:bodyPr wrap="none" rtlCol="0">
            <a:spAutoFit/>
          </a:bodyPr>
          <a:lstStyle/>
          <a:p>
            <a:pPr algn="ctr"/>
            <a:r>
              <a:rPr lang="en-US" b="1" dirty="0"/>
              <a:t>OSHA 29 CFR 1910.252</a:t>
            </a:r>
          </a:p>
          <a:p>
            <a:pPr algn="ctr"/>
            <a:r>
              <a:rPr lang="en-US" b="1" dirty="0"/>
              <a:t>Welding, Cutting &amp; Brazing</a:t>
            </a:r>
          </a:p>
        </p:txBody>
      </p:sp>
    </p:spTree>
    <p:extLst>
      <p:ext uri="{BB962C8B-B14F-4D97-AF65-F5344CB8AC3E}">
        <p14:creationId xmlns:p14="http://schemas.microsoft.com/office/powerpoint/2010/main" val="4253874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512792" y="508422"/>
            <a:ext cx="8451115" cy="927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ctr" eaLnBrk="1" hangingPunct="1"/>
            <a:r>
              <a:rPr lang="en-US" altLang="en-US" sz="4000" dirty="0">
                <a:solidFill>
                  <a:schemeClr val="tx1"/>
                </a:solidFill>
                <a:latin typeface="+mj-lt"/>
              </a:rPr>
              <a:t>Hazards Associated with Hot Work</a:t>
            </a:r>
          </a:p>
        </p:txBody>
      </p:sp>
      <p:sp>
        <p:nvSpPr>
          <p:cNvPr id="14339" name="Rectangle 3"/>
          <p:cNvSpPr>
            <a:spLocks noGrp="1" noChangeArrowheads="1"/>
          </p:cNvSpPr>
          <p:nvPr>
            <p:ph idx="1"/>
          </p:nvPr>
        </p:nvSpPr>
        <p:spPr bwMode="auto">
          <a:xfrm>
            <a:off x="582052" y="2446623"/>
            <a:ext cx="4821219" cy="36101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marL="0" indent="0" fontAlgn="t">
              <a:spcAft>
                <a:spcPts val="1071"/>
              </a:spcAft>
              <a:buNone/>
            </a:pPr>
            <a:r>
              <a:rPr lang="en-US" altLang="en-US" sz="1800" b="1" dirty="0">
                <a:solidFill>
                  <a:schemeClr val="tx1"/>
                </a:solidFill>
                <a:latin typeface="+mj-lt"/>
              </a:rPr>
              <a:t>Fire </a:t>
            </a:r>
          </a:p>
          <a:p>
            <a:pPr marL="0" indent="0" fontAlgn="t">
              <a:spcAft>
                <a:spcPts val="2143"/>
              </a:spcAft>
              <a:buNone/>
            </a:pPr>
            <a:r>
              <a:rPr lang="en-US" altLang="en-US" sz="1800" dirty="0">
                <a:latin typeface="+mj-lt"/>
              </a:rPr>
              <a:t>Intense heat, sparks, or metal splatter produced during hot work can create fire hazards. </a:t>
            </a:r>
            <a:endParaRPr lang="en-US" altLang="en-US" sz="1800" b="1" dirty="0">
              <a:latin typeface="+mj-lt"/>
            </a:endParaRPr>
          </a:p>
          <a:p>
            <a:pPr marL="0" indent="0" fontAlgn="t">
              <a:spcAft>
                <a:spcPts val="1071"/>
              </a:spcAft>
              <a:buNone/>
            </a:pPr>
            <a:r>
              <a:rPr lang="en-US" altLang="en-US" sz="1800" b="1" dirty="0">
                <a:solidFill>
                  <a:schemeClr val="tx1"/>
                </a:solidFill>
                <a:latin typeface="+mj-lt"/>
              </a:rPr>
              <a:t>Electric shock</a:t>
            </a:r>
          </a:p>
          <a:p>
            <a:pPr marL="0" indent="0" fontAlgn="t">
              <a:spcAft>
                <a:spcPts val="2143"/>
              </a:spcAft>
              <a:buNone/>
            </a:pPr>
            <a:r>
              <a:rPr lang="en-US" altLang="en-US" sz="1800" dirty="0">
                <a:latin typeface="+mj-lt"/>
              </a:rPr>
              <a:t>If you touch two metal objects containing voltage, you will become a part of the electrical circuit. Higher voltages increase the risk of injury or death.</a:t>
            </a:r>
          </a:p>
          <a:p>
            <a:pPr marL="0" indent="0" fontAlgn="t">
              <a:spcAft>
                <a:spcPts val="1071"/>
              </a:spcAft>
              <a:buNone/>
            </a:pPr>
            <a:r>
              <a:rPr lang="en-US" altLang="en-US" sz="1800" b="1" dirty="0">
                <a:solidFill>
                  <a:schemeClr val="tx1"/>
                </a:solidFill>
                <a:latin typeface="+mj-lt"/>
              </a:rPr>
              <a:t>Arc flash</a:t>
            </a:r>
          </a:p>
          <a:p>
            <a:pPr marL="0" indent="0" fontAlgn="t">
              <a:spcAft>
                <a:spcPts val="1071"/>
              </a:spcAft>
              <a:buNone/>
            </a:pPr>
            <a:r>
              <a:rPr lang="en-US" altLang="en-US" sz="1800" dirty="0">
                <a:latin typeface="+mj-lt"/>
              </a:rPr>
              <a:t>Arc flash occurs when an electric current leaves its intended path and travels through the air from one conductor to another or to the ground.</a:t>
            </a:r>
          </a:p>
          <a:p>
            <a:pPr marL="0" indent="0" fontAlgn="t">
              <a:spcAft>
                <a:spcPts val="1071"/>
              </a:spcAft>
            </a:pPr>
            <a:endParaRPr lang="en-US" altLang="en-US" sz="1800" dirty="0">
              <a:solidFill>
                <a:schemeClr val="tx1"/>
              </a:solidFill>
              <a:latin typeface="+mj-lt"/>
            </a:endParaRPr>
          </a:p>
          <a:p>
            <a:pPr marL="0" indent="0">
              <a:spcAft>
                <a:spcPts val="1071"/>
              </a:spcAft>
              <a:buNone/>
            </a:pPr>
            <a:br>
              <a:rPr lang="en-US" altLang="en-US" sz="1800" b="1" dirty="0">
                <a:solidFill>
                  <a:schemeClr val="tx1"/>
                </a:solidFill>
                <a:latin typeface="+mj-lt"/>
              </a:rPr>
            </a:br>
            <a:endParaRPr lang="en-US" altLang="en-US" sz="1800" dirty="0">
              <a:solidFill>
                <a:schemeClr val="tx1"/>
              </a:solidFill>
              <a:latin typeface="+mj-lt"/>
            </a:endParaRPr>
          </a:p>
        </p:txBody>
      </p:sp>
      <p:sp>
        <p:nvSpPr>
          <p:cNvPr id="14340" name="AutoShape 7" descr="bad practice in arc welding "/>
          <p:cNvSpPr>
            <a:spLocks noChangeAspect="1" noChangeArrowheads="1"/>
          </p:cNvSpPr>
          <p:nvPr/>
        </p:nvSpPr>
        <p:spPr bwMode="auto">
          <a:xfrm>
            <a:off x="1926262" y="-542586"/>
            <a:ext cx="304460" cy="30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4" tIns="45876" rIns="91754" bIns="45876"/>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1929" dirty="0"/>
          </a:p>
        </p:txBody>
      </p:sp>
      <p:sp>
        <p:nvSpPr>
          <p:cNvPr id="14341" name="AutoShape 9" descr="bad practice in arc welding "/>
          <p:cNvSpPr>
            <a:spLocks noChangeAspect="1" noChangeArrowheads="1"/>
          </p:cNvSpPr>
          <p:nvPr/>
        </p:nvSpPr>
        <p:spPr bwMode="auto">
          <a:xfrm>
            <a:off x="2079343" y="-389505"/>
            <a:ext cx="304460" cy="30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4" tIns="45876" rIns="91754" bIns="45876"/>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1929" dirty="0"/>
          </a:p>
        </p:txBody>
      </p:sp>
      <p:sp>
        <p:nvSpPr>
          <p:cNvPr id="8" name="TextBox 7"/>
          <p:cNvSpPr txBox="1"/>
          <p:nvPr/>
        </p:nvSpPr>
        <p:spPr>
          <a:xfrm>
            <a:off x="582052" y="1665001"/>
            <a:ext cx="9715500" cy="461665"/>
          </a:xfrm>
          <a:prstGeom prst="rect">
            <a:avLst/>
          </a:prstGeom>
          <a:noFill/>
        </p:spPr>
        <p:txBody>
          <a:bodyPr wrap="square">
            <a:spAutoFit/>
          </a:bodyPr>
          <a:lstStyle>
            <a:defPPr>
              <a:defRPr lang="en-US"/>
            </a:defPPr>
            <a:lvl1pPr>
              <a:defRPr sz="1600">
                <a:solidFill>
                  <a:srgbClr val="FF0000"/>
                </a:solidFill>
                <a:latin typeface="+mn-lt"/>
                <a:ea typeface="ＭＳ Ｐゴシック" pitchFamily="34" charset="-128"/>
                <a:cs typeface="Arial" panose="020B0604020202020204" pitchFamily="34" charset="0"/>
              </a:defRPr>
            </a:lvl1pPr>
          </a:lstStyle>
          <a:p>
            <a:pPr>
              <a:spcAft>
                <a:spcPts val="1071"/>
              </a:spcAft>
            </a:pPr>
            <a:r>
              <a:rPr lang="en-US" sz="2400" b="1" dirty="0">
                <a:solidFill>
                  <a:srgbClr val="3D3D3D"/>
                </a:solidFill>
                <a:latin typeface="+mj-lt"/>
                <a:ea typeface="Open Sans" panose="020B0606030504020204" pitchFamily="34" charset="0"/>
                <a:cs typeface="Open Sans" panose="020B0606030504020204" pitchFamily="34" charset="0"/>
              </a:rPr>
              <a:t>Hot work presents a variety of hazards: </a:t>
            </a:r>
          </a:p>
        </p:txBody>
      </p:sp>
      <p:sp>
        <p:nvSpPr>
          <p:cNvPr id="14343" name="Content Placeholder 2"/>
          <p:cNvSpPr txBox="1">
            <a:spLocks/>
          </p:cNvSpPr>
          <p:nvPr/>
        </p:nvSpPr>
        <p:spPr bwMode="auto">
          <a:xfrm>
            <a:off x="6095151" y="2467033"/>
            <a:ext cx="4900272" cy="296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32" tIns="43666" rIns="87332" bIns="43666"/>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ts val="1071"/>
              </a:spcAft>
            </a:pPr>
            <a:r>
              <a:rPr lang="en-US" altLang="en-US" b="1" dirty="0">
                <a:latin typeface="+mj-lt"/>
                <a:ea typeface="Open Sans" panose="020B0606030504020204" pitchFamily="34" charset="0"/>
                <a:cs typeface="Open Sans" panose="020B0606030504020204" pitchFamily="34" charset="0"/>
              </a:rPr>
              <a:t>Burns</a:t>
            </a:r>
          </a:p>
          <a:p>
            <a:pPr>
              <a:spcAft>
                <a:spcPts val="2143"/>
              </a:spcAft>
            </a:pPr>
            <a:r>
              <a:rPr lang="en-US" altLang="en-US" dirty="0">
                <a:solidFill>
                  <a:srgbClr val="3D3D3D"/>
                </a:solidFill>
                <a:latin typeface="+mj-lt"/>
                <a:ea typeface="Open Sans" panose="020B0606030504020204" pitchFamily="34" charset="0"/>
                <a:cs typeface="Open Sans" panose="020B0606030504020204" pitchFamily="34" charset="0"/>
              </a:rPr>
              <a:t>Radiant energy, sparks, or metal splatter can cause serious burns.	 </a:t>
            </a:r>
          </a:p>
          <a:p>
            <a:pPr>
              <a:spcAft>
                <a:spcPts val="1071"/>
              </a:spcAft>
            </a:pPr>
            <a:r>
              <a:rPr lang="en-US" altLang="en-US" b="1" dirty="0">
                <a:latin typeface="+mj-lt"/>
                <a:ea typeface="Open Sans" panose="020B0606030504020204" pitchFamily="34" charset="0"/>
                <a:cs typeface="Open Sans" panose="020B0606030504020204" pitchFamily="34" charset="0"/>
              </a:rPr>
              <a:t>Flammable gases</a:t>
            </a:r>
          </a:p>
          <a:p>
            <a:pPr>
              <a:spcAft>
                <a:spcPts val="2143"/>
              </a:spcAft>
            </a:pPr>
            <a:r>
              <a:rPr lang="en-US" altLang="en-US" dirty="0">
                <a:solidFill>
                  <a:srgbClr val="3D3D3D"/>
                </a:solidFill>
                <a:latin typeface="+mj-lt"/>
                <a:ea typeface="Open Sans" panose="020B0606030504020204" pitchFamily="34" charset="0"/>
                <a:cs typeface="Open Sans" panose="020B0606030504020204" pitchFamily="34" charset="0"/>
              </a:rPr>
              <a:t>If allowed to accumulate, flammable gases can flash or explode with catastrophic results.</a:t>
            </a:r>
          </a:p>
          <a:p>
            <a:pPr>
              <a:spcAft>
                <a:spcPts val="1071"/>
              </a:spcAft>
            </a:pPr>
            <a:r>
              <a:rPr lang="en-US" altLang="en-US" b="1" dirty="0">
                <a:latin typeface="+mj-lt"/>
                <a:ea typeface="Open Sans" panose="020B0606030504020204" pitchFamily="34" charset="0"/>
                <a:cs typeface="Open Sans" panose="020B0606030504020204" pitchFamily="34" charset="0"/>
              </a:rPr>
              <a:t>Intense light</a:t>
            </a:r>
          </a:p>
          <a:p>
            <a:pPr>
              <a:spcAft>
                <a:spcPts val="1071"/>
              </a:spcAft>
            </a:pPr>
            <a:r>
              <a:rPr lang="en-US" altLang="en-US" dirty="0">
                <a:solidFill>
                  <a:srgbClr val="3D3D3D"/>
                </a:solidFill>
                <a:latin typeface="+mj-lt"/>
                <a:ea typeface="Open Sans" panose="020B0606030504020204" pitchFamily="34" charset="0"/>
                <a:cs typeface="Open Sans" panose="020B0606030504020204" pitchFamily="34" charset="0"/>
              </a:rPr>
              <a:t>The incredibly bright light of arc welding can cause serious eye damage.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1840783" y="461845"/>
            <a:ext cx="7501551" cy="927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ctr"/>
            <a:r>
              <a:rPr lang="en-US" altLang="en-US" sz="4000" dirty="0">
                <a:solidFill>
                  <a:schemeClr val="tx1"/>
                </a:solidFill>
                <a:latin typeface="+mj-lt"/>
              </a:rPr>
              <a:t>Hazard Controls</a:t>
            </a:r>
          </a:p>
        </p:txBody>
      </p:sp>
      <p:sp>
        <p:nvSpPr>
          <p:cNvPr id="29699" name="Content Placeholder 8"/>
          <p:cNvSpPr>
            <a:spLocks noGrp="1"/>
          </p:cNvSpPr>
          <p:nvPr>
            <p:ph idx="1"/>
          </p:nvPr>
        </p:nvSpPr>
        <p:spPr bwMode="auto">
          <a:xfrm>
            <a:off x="424610" y="1136598"/>
            <a:ext cx="8729329" cy="458480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marL="0" indent="0">
              <a:spcAft>
                <a:spcPts val="2143"/>
              </a:spcAft>
              <a:buNone/>
              <a:defRPr/>
            </a:pPr>
            <a:r>
              <a:rPr lang="en-US" sz="2000" dirty="0">
                <a:latin typeface="+mj-lt"/>
                <a:cs typeface="Arial" panose="020B0604020202020204" pitchFamily="34" charset="0"/>
              </a:rPr>
              <a:t>Based on the hazard assessment, you should establish hazard controls for each risk. </a:t>
            </a:r>
            <a:endParaRPr lang="en-US" altLang="en-US" sz="2000" b="1" dirty="0">
              <a:solidFill>
                <a:schemeClr val="tx1"/>
              </a:solidFill>
              <a:latin typeface="+mj-lt"/>
            </a:endParaRPr>
          </a:p>
          <a:p>
            <a:pPr marL="0" indent="0">
              <a:spcAft>
                <a:spcPts val="1071"/>
              </a:spcAft>
              <a:buNone/>
              <a:defRPr/>
            </a:pPr>
            <a:r>
              <a:rPr lang="en-US" altLang="en-US" sz="2000" b="1" dirty="0">
                <a:solidFill>
                  <a:schemeClr val="tx1"/>
                </a:solidFill>
                <a:latin typeface="+mj-lt"/>
              </a:rPr>
              <a:t>Controlling combustible materials</a:t>
            </a:r>
            <a:r>
              <a:rPr lang="en-US" altLang="en-US" sz="2000" b="1" dirty="0">
                <a:solidFill>
                  <a:srgbClr val="E65F25"/>
                </a:solidFill>
                <a:latin typeface="+mj-lt"/>
              </a:rPr>
              <a:t>: </a:t>
            </a:r>
          </a:p>
          <a:p>
            <a:pPr marL="374186" indent="-374186">
              <a:defRPr/>
            </a:pPr>
            <a:r>
              <a:rPr lang="en-US" altLang="en-US" sz="2000" dirty="0">
                <a:latin typeface="+mj-lt"/>
              </a:rPr>
              <a:t>Remove all combustible materials </a:t>
            </a:r>
            <a:r>
              <a:rPr lang="en-US" altLang="en-US" sz="2000" b="1" dirty="0">
                <a:solidFill>
                  <a:schemeClr val="tx1"/>
                </a:solidFill>
                <a:latin typeface="+mj-lt"/>
              </a:rPr>
              <a:t>35 feet </a:t>
            </a:r>
            <a:r>
              <a:rPr lang="en-US" altLang="en-US" sz="2000" dirty="0">
                <a:latin typeface="+mj-lt"/>
              </a:rPr>
              <a:t>from the work area.</a:t>
            </a:r>
          </a:p>
          <a:p>
            <a:pPr marL="374186" indent="-372486">
              <a:defRPr/>
            </a:pPr>
            <a:r>
              <a:rPr lang="en-US" altLang="en-US" sz="2000" dirty="0">
                <a:latin typeface="+mj-lt"/>
                <a:ea typeface="ＭＳ Ｐゴシック" pitchFamily="34" charset="-128"/>
              </a:rPr>
              <a:t>Move combustibles</a:t>
            </a:r>
            <a:r>
              <a:rPr lang="en-US" altLang="en-US" sz="2000" b="1" dirty="0">
                <a:latin typeface="+mj-lt"/>
                <a:ea typeface="ＭＳ Ｐゴシック" pitchFamily="34" charset="-128"/>
              </a:rPr>
              <a:t> </a:t>
            </a:r>
            <a:r>
              <a:rPr lang="en-US" altLang="en-US" sz="2000" dirty="0">
                <a:latin typeface="+mj-lt"/>
                <a:ea typeface="ＭＳ Ｐゴシック" pitchFamily="34" charset="-128"/>
              </a:rPr>
              <a:t>located on the opposite side of partitions and ceilings that will be subject to welding or cutting.</a:t>
            </a:r>
          </a:p>
          <a:p>
            <a:pPr marL="374186" indent="-374186">
              <a:spcAft>
                <a:spcPts val="2143"/>
              </a:spcAft>
              <a:defRPr/>
            </a:pPr>
            <a:r>
              <a:rPr lang="en-US" altLang="en-US" sz="2000" dirty="0">
                <a:latin typeface="+mj-lt"/>
              </a:rPr>
              <a:t>Avoid unmovable combustible materials, such as wooden floors. </a:t>
            </a:r>
          </a:p>
          <a:p>
            <a:pPr marL="1700" indent="0">
              <a:spcAft>
                <a:spcPts val="1071"/>
              </a:spcAft>
              <a:buNone/>
              <a:defRPr/>
            </a:pPr>
            <a:r>
              <a:rPr lang="en-US" altLang="en-US" sz="2000" b="1" dirty="0">
                <a:solidFill>
                  <a:schemeClr val="tx1"/>
                </a:solidFill>
                <a:latin typeface="+mj-lt"/>
                <a:ea typeface="ＭＳ Ｐゴシック" charset="0"/>
              </a:rPr>
              <a:t>If unable to remove or avoid fire hazards: </a:t>
            </a:r>
          </a:p>
          <a:p>
            <a:pPr marL="374186" indent="-372486">
              <a:defRPr/>
            </a:pPr>
            <a:r>
              <a:rPr lang="en-US" altLang="en-US" sz="2000" dirty="0">
                <a:latin typeface="+mj-lt"/>
                <a:ea typeface="ＭＳ Ｐゴシック" charset="0"/>
              </a:rPr>
              <a:t>Cover combustible floors or materials with fire blankets or other suitable non-combustible material to contain slag and sparks.</a:t>
            </a:r>
          </a:p>
          <a:p>
            <a:pPr marL="374186" indent="-374186">
              <a:defRPr/>
            </a:pPr>
            <a:r>
              <a:rPr lang="en-US" altLang="en-US" sz="2000" dirty="0">
                <a:latin typeface="+mj-lt"/>
              </a:rPr>
              <a:t>Use guards.</a:t>
            </a:r>
          </a:p>
          <a:p>
            <a:pPr marL="374186" indent="-374186">
              <a:defRPr/>
            </a:pPr>
            <a:r>
              <a:rPr lang="en-US" altLang="en-US" sz="2000" dirty="0">
                <a:latin typeface="+mj-lt"/>
              </a:rPr>
              <a:t>Establish restrictions.</a:t>
            </a:r>
          </a:p>
          <a:p>
            <a:pPr marL="374186" indent="-372486">
              <a:defRPr/>
            </a:pPr>
            <a:r>
              <a:rPr lang="en-US" altLang="en-US" sz="2000" dirty="0">
                <a:latin typeface="+mj-lt"/>
              </a:rPr>
              <a:t>In some cases, hot work may be prohibited entirely.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064" y="1024404"/>
            <a:ext cx="3190098" cy="480919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2450610" y="541789"/>
            <a:ext cx="7481731" cy="927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r>
              <a:rPr lang="en-US" altLang="en-US" sz="4000" dirty="0">
                <a:solidFill>
                  <a:schemeClr val="tx1"/>
                </a:solidFill>
                <a:latin typeface="+mj-lt"/>
              </a:rPr>
              <a:t>Additional Fire Prevention Measures</a:t>
            </a:r>
            <a:endParaRPr lang="en-US" altLang="en-US" sz="4000" b="0" dirty="0">
              <a:solidFill>
                <a:schemeClr val="tx1"/>
              </a:solidFill>
              <a:latin typeface="+mj-lt"/>
            </a:endParaRPr>
          </a:p>
        </p:txBody>
      </p:sp>
      <p:sp>
        <p:nvSpPr>
          <p:cNvPr id="9" name="Content Placeholder 8"/>
          <p:cNvSpPr>
            <a:spLocks noGrp="1"/>
          </p:cNvSpPr>
          <p:nvPr>
            <p:ph idx="1"/>
          </p:nvPr>
        </p:nvSpPr>
        <p:spPr>
          <a:xfrm>
            <a:off x="213189" y="1469571"/>
            <a:ext cx="8460793" cy="4525963"/>
          </a:xfrm>
        </p:spPr>
        <p:txBody>
          <a:bodyPr vert="horz" wrap="square" numCol="1" anchor="t" anchorCtr="0" compatLnSpc="1">
            <a:prstTxWarp prst="textNoShape">
              <a:avLst/>
            </a:prstTxWarp>
            <a:normAutofit/>
          </a:bodyPr>
          <a:lstStyle/>
          <a:p>
            <a:pPr marL="363981" indent="-363981">
              <a:defRPr/>
            </a:pPr>
            <a:r>
              <a:rPr lang="en-US" altLang="en-US" sz="2000" b="1" dirty="0">
                <a:latin typeface="+mj-lt"/>
                <a:ea typeface="ＭＳ Ｐゴシック" pitchFamily="34" charset="-128"/>
                <a:cs typeface="+mn-cs"/>
              </a:rPr>
              <a:t>Fire watch: </a:t>
            </a:r>
            <a:r>
              <a:rPr lang="en-US" altLang="en-US" sz="2000" dirty="0">
                <a:latin typeface="+mj-lt"/>
                <a:ea typeface="ＭＳ Ｐゴシック" pitchFamily="34" charset="-128"/>
                <a:cs typeface="+mn-cs"/>
              </a:rPr>
              <a:t>Establish a fire watch in areas where fires might develop. Continue the watch for at least 30 – 60 minutes after completion of hot work.</a:t>
            </a:r>
          </a:p>
          <a:p>
            <a:pPr marL="374186" indent="-372486">
              <a:defRPr/>
            </a:pPr>
            <a:r>
              <a:rPr lang="en-US" altLang="en-US" sz="2000" b="1" dirty="0">
                <a:latin typeface="+mj-lt"/>
                <a:ea typeface="ＭＳ Ｐゴシック" pitchFamily="34" charset="-128"/>
                <a:cs typeface="+mn-cs"/>
              </a:rPr>
              <a:t>Fire extinguishers: </a:t>
            </a:r>
            <a:r>
              <a:rPr lang="en-US" altLang="en-US" sz="2000" dirty="0">
                <a:latin typeface="+mj-lt"/>
                <a:ea typeface="ＭＳ Ｐゴシック" pitchFamily="34" charset="-128"/>
                <a:cs typeface="+mn-cs"/>
              </a:rPr>
              <a:t>Provide at least one 10-pound ABC fire extinguisher in each hot work zone.</a:t>
            </a:r>
            <a:endParaRPr lang="en-US" altLang="en-US" sz="2000" b="1" dirty="0">
              <a:latin typeface="+mj-lt"/>
              <a:ea typeface="ＭＳ Ｐゴシック" pitchFamily="34" charset="-128"/>
              <a:cs typeface="+mn-cs"/>
            </a:endParaRPr>
          </a:p>
          <a:p>
            <a:pPr marL="374186" indent="-372486">
              <a:defRPr/>
            </a:pPr>
            <a:r>
              <a:rPr lang="en-US" altLang="en-US" sz="2000" b="1" dirty="0">
                <a:latin typeface="+mj-lt"/>
                <a:ea typeface="ＭＳ Ｐゴシック" charset="0"/>
                <a:cs typeface="+mn-cs"/>
              </a:rPr>
              <a:t>Ducts and conveyer systems: </a:t>
            </a:r>
            <a:r>
              <a:rPr lang="en-US" altLang="en-US" sz="2000" dirty="0">
                <a:latin typeface="+mj-lt"/>
                <a:ea typeface="ＭＳ Ｐゴシック" charset="0"/>
                <a:cs typeface="+mn-cs"/>
              </a:rPr>
              <a:t>Shut down ducts and conveyor systems that might carry sparks.</a:t>
            </a:r>
          </a:p>
          <a:p>
            <a:pPr marL="374186" indent="-374186">
              <a:defRPr/>
            </a:pPr>
            <a:r>
              <a:rPr lang="en-US" altLang="en-US" sz="2000" b="1" dirty="0">
                <a:latin typeface="+mj-lt"/>
              </a:rPr>
              <a:t>Atmosphere control: </a:t>
            </a:r>
            <a:r>
              <a:rPr lang="en-US" altLang="en-US" sz="2000" dirty="0">
                <a:latin typeface="+mj-lt"/>
              </a:rPr>
              <a:t>Monitor the air, checking for flammable or explosive gases or vapors. If</a:t>
            </a:r>
            <a:r>
              <a:rPr lang="en-US" altLang="en-US" sz="2000" b="1" dirty="0">
                <a:latin typeface="+mj-lt"/>
              </a:rPr>
              <a:t> </a:t>
            </a:r>
            <a:r>
              <a:rPr lang="en-US" altLang="en-US" sz="2000" dirty="0">
                <a:latin typeface="+mj-lt"/>
              </a:rPr>
              <a:t>necessary, purge and inert the atmosphere. </a:t>
            </a:r>
          </a:p>
          <a:p>
            <a:pPr marL="374186" indent="-374186">
              <a:defRPr/>
            </a:pPr>
            <a:r>
              <a:rPr lang="en-US" altLang="en-US" sz="2000" b="1" dirty="0">
                <a:latin typeface="+mj-lt"/>
              </a:rPr>
              <a:t>Safe disposal: </a:t>
            </a:r>
            <a:r>
              <a:rPr lang="en-US" altLang="en-US" sz="2000" dirty="0">
                <a:latin typeface="+mj-lt"/>
              </a:rPr>
              <a:t>Provide metal buckets or containers for safe disposal of hot work debris.</a:t>
            </a:r>
            <a:endParaRPr lang="en-US" altLang="en-US" sz="2000" dirty="0">
              <a:latin typeface="+mj-lt"/>
              <a:ea typeface="ＭＳ Ｐゴシック" charset="0"/>
              <a:cs typeface="+mn-cs"/>
            </a:endParaRPr>
          </a:p>
        </p:txBody>
      </p:sp>
      <p:pic>
        <p:nvPicPr>
          <p:cNvPr id="337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0458" y="1664444"/>
            <a:ext cx="2003766" cy="413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1408012" y="552644"/>
            <a:ext cx="8451115" cy="927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ctr"/>
            <a:r>
              <a:rPr lang="en-US" altLang="en-US" sz="4000" dirty="0">
                <a:solidFill>
                  <a:schemeClr val="tx1"/>
                </a:solidFill>
                <a:latin typeface="+mj-lt"/>
              </a:rPr>
              <a:t>Other Hazards</a:t>
            </a:r>
          </a:p>
        </p:txBody>
      </p:sp>
      <p:sp>
        <p:nvSpPr>
          <p:cNvPr id="35843" name="Content Placeholder 2"/>
          <p:cNvSpPr>
            <a:spLocks noGrp="1"/>
          </p:cNvSpPr>
          <p:nvPr>
            <p:ph idx="1"/>
          </p:nvPr>
        </p:nvSpPr>
        <p:spPr bwMode="auto">
          <a:xfrm>
            <a:off x="232604" y="1473790"/>
            <a:ext cx="5552899"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Autofit/>
          </a:bodyPr>
          <a:lstStyle/>
          <a:p>
            <a:pPr marL="367383" indent="-367383"/>
            <a:r>
              <a:rPr lang="en-US" altLang="en-US" sz="2000" b="1" dirty="0">
                <a:latin typeface="+mj-lt"/>
              </a:rPr>
              <a:t>Welding arc rays: </a:t>
            </a:r>
            <a:r>
              <a:rPr lang="en-US" altLang="en-US" sz="2000" dirty="0">
                <a:latin typeface="+mj-lt"/>
              </a:rPr>
              <a:t>Position welding curtains to protect employees from intense light. Provide the proper shade of lens. </a:t>
            </a:r>
          </a:p>
          <a:p>
            <a:pPr marL="367383" indent="-367383"/>
            <a:r>
              <a:rPr lang="en-US" altLang="en-US" sz="2000" b="1" dirty="0">
                <a:latin typeface="+mj-lt"/>
              </a:rPr>
              <a:t>Electrical shock: </a:t>
            </a:r>
            <a:r>
              <a:rPr lang="en-US" altLang="en-US" sz="2000" dirty="0">
                <a:latin typeface="+mj-lt"/>
              </a:rPr>
              <a:t>Keep working conditions dry and provide proper PPE.</a:t>
            </a:r>
            <a:endParaRPr lang="en-US" altLang="en-US" sz="2000" b="1" dirty="0">
              <a:latin typeface="+mj-lt"/>
            </a:endParaRPr>
          </a:p>
          <a:p>
            <a:pPr marL="367383" indent="-367383">
              <a:spcBef>
                <a:spcPct val="0"/>
              </a:spcBef>
            </a:pPr>
            <a:r>
              <a:rPr lang="en-US" altLang="en-US" sz="2000" b="1" dirty="0">
                <a:latin typeface="+mj-lt"/>
              </a:rPr>
              <a:t>Arc flash: </a:t>
            </a:r>
            <a:r>
              <a:rPr lang="en-US" altLang="en-US" sz="2000" dirty="0">
                <a:latin typeface="+mj-lt"/>
              </a:rPr>
              <a:t>Provide high-resistance grounding and proper PPE.</a:t>
            </a:r>
          </a:p>
          <a:p>
            <a:pPr marL="367383" indent="-367383">
              <a:spcBef>
                <a:spcPct val="0"/>
              </a:spcBef>
            </a:pPr>
            <a:r>
              <a:rPr lang="en-US" altLang="en-US" sz="2000" b="1" dirty="0">
                <a:latin typeface="+mj-lt"/>
              </a:rPr>
              <a:t>Burns: </a:t>
            </a:r>
            <a:r>
              <a:rPr lang="en-US" altLang="en-US" sz="2000" dirty="0">
                <a:latin typeface="+mj-lt"/>
              </a:rPr>
              <a:t>Install guards and provide proper PPE.</a:t>
            </a:r>
          </a:p>
          <a:p>
            <a:pPr marL="367383" indent="-367383">
              <a:spcBef>
                <a:spcPct val="0"/>
              </a:spcBef>
            </a:pPr>
            <a:r>
              <a:rPr lang="en-US" altLang="en-US" sz="2000" b="1" dirty="0">
                <a:latin typeface="+mj-lt"/>
              </a:rPr>
              <a:t>Fumes and other toxic byproducts: </a:t>
            </a:r>
            <a:r>
              <a:rPr lang="en-US" altLang="en-US" sz="2000" dirty="0">
                <a:latin typeface="+mj-lt"/>
              </a:rPr>
              <a:t>Properly ventilate work areas and provide</a:t>
            </a:r>
            <a:r>
              <a:rPr lang="en-US" altLang="en-US" sz="2000" b="1" dirty="0">
                <a:latin typeface="+mj-lt"/>
              </a:rPr>
              <a:t> </a:t>
            </a:r>
            <a:r>
              <a:rPr lang="en-US" altLang="en-US" sz="2000" dirty="0">
                <a:latin typeface="+mj-lt"/>
              </a:rPr>
              <a:t>adequate</a:t>
            </a:r>
            <a:r>
              <a:rPr lang="en-US" altLang="en-US" sz="2000" b="1" dirty="0">
                <a:latin typeface="+mj-lt"/>
              </a:rPr>
              <a:t> </a:t>
            </a:r>
            <a:r>
              <a:rPr lang="en-US" altLang="en-US" sz="2000" dirty="0">
                <a:latin typeface="+mj-lt"/>
              </a:rPr>
              <a:t>respirators.</a:t>
            </a:r>
          </a:p>
          <a:p>
            <a:pPr marL="367383" indent="-367383">
              <a:spcBef>
                <a:spcPct val="0"/>
              </a:spcBef>
            </a:pPr>
            <a:r>
              <a:rPr lang="en-US" altLang="en-US" sz="2000" b="1" dirty="0">
                <a:latin typeface="+mj-lt"/>
              </a:rPr>
              <a:t>Toxic coatings: </a:t>
            </a:r>
            <a:r>
              <a:rPr lang="en-US" altLang="en-US" sz="2000" dirty="0">
                <a:latin typeface="+mj-lt"/>
              </a:rPr>
              <a:t>When possible,</a:t>
            </a:r>
            <a:r>
              <a:rPr lang="en-US" altLang="en-US" sz="2000" b="1" dirty="0">
                <a:latin typeface="+mj-lt"/>
              </a:rPr>
              <a:t> </a:t>
            </a:r>
            <a:r>
              <a:rPr lang="en-US" altLang="en-US" sz="2000" dirty="0">
                <a:latin typeface="+mj-lt"/>
              </a:rPr>
              <a:t>strip</a:t>
            </a:r>
            <a:r>
              <a:rPr lang="en-US" altLang="en-US" sz="2000" b="1" dirty="0">
                <a:latin typeface="+mj-lt"/>
              </a:rPr>
              <a:t> </a:t>
            </a:r>
            <a:r>
              <a:rPr lang="en-US" altLang="en-US" sz="2000" dirty="0">
                <a:latin typeface="+mj-lt"/>
              </a:rPr>
              <a:t>toxic coatings from metal before beginning hot work.</a:t>
            </a:r>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8494" y="3998111"/>
            <a:ext cx="2286000" cy="199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62270" y="4469883"/>
            <a:ext cx="3145417" cy="923330"/>
          </a:xfrm>
          <a:prstGeom prst="rect">
            <a:avLst/>
          </a:prstGeom>
          <a:noFill/>
        </p:spPr>
        <p:txBody>
          <a:bodyPr wrap="square">
            <a:spAutoFit/>
          </a:bodyPr>
          <a:lstStyle/>
          <a:p>
            <a:pPr>
              <a:defRPr/>
            </a:pPr>
            <a:r>
              <a:rPr lang="en-US" b="1" dirty="0">
                <a:solidFill>
                  <a:srgbClr val="3D3D3D"/>
                </a:solidFill>
                <a:latin typeface="+mj-lt"/>
                <a:ea typeface="Open Sans Condensed" panose="020B0806030504020204" pitchFamily="34" charset="0"/>
                <a:cs typeface="Open Sans Condensed" panose="020B0806030504020204" pitchFamily="34" charset="0"/>
              </a:rPr>
              <a:t>A welder uses a local exhaust duct to quickly remove toxic fumes and gases. </a:t>
            </a:r>
          </a:p>
        </p:txBody>
      </p:sp>
      <p:pic>
        <p:nvPicPr>
          <p:cNvPr id="6" name="Picture 2"/>
          <p:cNvPicPr>
            <a:picLocks noChangeAspect="1"/>
          </p:cNvPicPr>
          <p:nvPr/>
        </p:nvPicPr>
        <p:blipFill rotWithShape="1">
          <a:blip r:embed="rId4">
            <a:extLst>
              <a:ext uri="{28A0092B-C50C-407E-A947-70E740481C1C}">
                <a14:useLocalDpi xmlns:a14="http://schemas.microsoft.com/office/drawing/2010/main" val="0"/>
              </a:ext>
            </a:extLst>
          </a:blip>
          <a:srcRect t="12016" b="19878"/>
          <a:stretch/>
        </p:blipFill>
        <p:spPr bwMode="auto">
          <a:xfrm>
            <a:off x="6178494" y="1828369"/>
            <a:ext cx="2286000" cy="199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8662270" y="2374990"/>
            <a:ext cx="31454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b="1" dirty="0">
                <a:solidFill>
                  <a:srgbClr val="3D3D3D"/>
                </a:solidFill>
                <a:latin typeface="+mj-lt"/>
                <a:ea typeface="Open Sans Condensed" panose="020B0806030504020204" pitchFamily="34" charset="0"/>
                <a:cs typeface="Open Sans Condensed" panose="020B0806030504020204" pitchFamily="34" charset="0"/>
              </a:rPr>
              <a:t>A welding curtain shields employees from the direct rays of  arc welding and cutting operations.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a:spLocks noGrp="1"/>
          </p:cNvSpPr>
          <p:nvPr>
            <p:ph type="title"/>
          </p:nvPr>
        </p:nvSpPr>
        <p:spPr>
          <a:xfrm>
            <a:off x="1847528" y="116631"/>
            <a:ext cx="6781800" cy="792162"/>
          </a:xfrm>
          <a:prstGeom prst="rect">
            <a:avLst/>
          </a:prstGeom>
          <a:noFill/>
          <a:ln>
            <a:noFill/>
          </a:ln>
        </p:spPr>
        <p:txBody>
          <a:bodyPr vert="horz" lIns="0" tIns="0" rIns="0" bIns="0" rtlCol="0" anchor="ctr" anchorCtr="0">
            <a:noAutofit/>
          </a:bodyPr>
          <a:lstStyle/>
          <a:p>
            <a:pPr>
              <a:spcBef>
                <a:spcPts val="0"/>
              </a:spcBef>
              <a:buSzPct val="25000"/>
            </a:pPr>
            <a:r>
              <a:rPr lang="en-US" sz="3200">
                <a:solidFill>
                  <a:schemeClr val="lt1"/>
                </a:solidFill>
                <a:latin typeface="Arial"/>
                <a:ea typeface="Arial"/>
                <a:cs typeface="Arial"/>
                <a:sym typeface="Arial"/>
              </a:rPr>
              <a:t>Heat Index Table</a:t>
            </a:r>
          </a:p>
        </p:txBody>
      </p:sp>
      <p:pic>
        <p:nvPicPr>
          <p:cNvPr id="116" name="Shape 116" descr="heat chart"/>
          <p:cNvPicPr preferRelativeResize="0"/>
          <p:nvPr/>
        </p:nvPicPr>
        <p:blipFill rotWithShape="1">
          <a:blip r:embed="rId3">
            <a:alphaModFix/>
          </a:blip>
          <a:srcRect/>
          <a:stretch/>
        </p:blipFill>
        <p:spPr>
          <a:xfrm>
            <a:off x="523702" y="116631"/>
            <a:ext cx="11047614" cy="6469184"/>
          </a:xfrm>
          <a:prstGeom prst="rect">
            <a:avLst/>
          </a:prstGeom>
          <a:noFill/>
          <a:ln>
            <a:noFill/>
          </a:ln>
        </p:spPr>
      </p:pic>
    </p:spTree>
    <p:extLst>
      <p:ext uri="{BB962C8B-B14F-4D97-AF65-F5344CB8AC3E}">
        <p14:creationId xmlns:p14="http://schemas.microsoft.com/office/powerpoint/2010/main" val="27789481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5121"/>
          <a:stretch/>
        </p:blipFill>
        <p:spPr>
          <a:xfrm>
            <a:off x="4355152" y="1162879"/>
            <a:ext cx="2718867" cy="5688024"/>
          </a:xfrm>
          <a:prstGeom prst="rect">
            <a:avLst/>
          </a:prstGeom>
        </p:spPr>
      </p:pic>
      <p:sp>
        <p:nvSpPr>
          <p:cNvPr id="52226" name="Title 1"/>
          <p:cNvSpPr>
            <a:spLocks noGrp="1"/>
          </p:cNvSpPr>
          <p:nvPr>
            <p:ph type="title"/>
          </p:nvPr>
        </p:nvSpPr>
        <p:spPr bwMode="auto">
          <a:xfrm>
            <a:off x="1560075" y="580125"/>
            <a:ext cx="8451115" cy="927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algn="ctr"/>
            <a:r>
              <a:rPr lang="en-US" altLang="en-US" sz="4000" dirty="0">
                <a:solidFill>
                  <a:schemeClr val="tx1"/>
                </a:solidFill>
                <a:latin typeface="+mj-lt"/>
              </a:rPr>
              <a:t>Common PPE</a:t>
            </a:r>
          </a:p>
        </p:txBody>
      </p:sp>
      <p:sp>
        <p:nvSpPr>
          <p:cNvPr id="52229" name="TextBox 3"/>
          <p:cNvSpPr txBox="1">
            <a:spLocks noChangeArrowheads="1"/>
          </p:cNvSpPr>
          <p:nvPr/>
        </p:nvSpPr>
        <p:spPr bwMode="auto">
          <a:xfrm>
            <a:off x="7836849" y="1490819"/>
            <a:ext cx="3781994" cy="40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Aft>
                <a:spcPts val="1393"/>
              </a:spcAft>
            </a:pPr>
            <a:r>
              <a:rPr lang="en-US" altLang="en-US" b="1" dirty="0">
                <a:latin typeface="+mj-lt"/>
                <a:ea typeface="Open Sans" panose="020B0606030504020204" pitchFamily="34" charset="0"/>
                <a:cs typeface="Open Sans" panose="020B0606030504020204" pitchFamily="34" charset="0"/>
              </a:rPr>
              <a:t>Buttonable collar</a:t>
            </a:r>
          </a:p>
          <a:p>
            <a:r>
              <a:rPr lang="en-US" altLang="en-US" b="1" dirty="0">
                <a:latin typeface="+mj-lt"/>
                <a:ea typeface="Open Sans" panose="020B0606030504020204" pitchFamily="34" charset="0"/>
                <a:cs typeface="Open Sans" panose="020B0606030504020204" pitchFamily="34" charset="0"/>
              </a:rPr>
              <a:t>Welding hood</a:t>
            </a:r>
          </a:p>
          <a:p>
            <a:pPr>
              <a:spcAft>
                <a:spcPts val="1393"/>
              </a:spcAft>
            </a:pPr>
            <a:r>
              <a:rPr lang="en-US" altLang="en-US" dirty="0">
                <a:latin typeface="+mj-lt"/>
                <a:ea typeface="Open Sans" panose="020B0606030504020204" pitchFamily="34" charset="0"/>
                <a:cs typeface="Open Sans" panose="020B0606030504020204" pitchFamily="34" charset="0"/>
              </a:rPr>
              <a:t>with adjustable lens filter</a:t>
            </a:r>
          </a:p>
          <a:p>
            <a:pPr>
              <a:spcAft>
                <a:spcPts val="1393"/>
              </a:spcAft>
            </a:pPr>
            <a:r>
              <a:rPr lang="en-US" altLang="en-US" b="1" dirty="0">
                <a:latin typeface="+mj-lt"/>
                <a:ea typeface="Open Sans" panose="020B0606030504020204" pitchFamily="34" charset="0"/>
                <a:cs typeface="Open Sans" panose="020B0606030504020204" pitchFamily="34" charset="0"/>
              </a:rPr>
              <a:t>Fire resistant gloves</a:t>
            </a:r>
          </a:p>
          <a:p>
            <a:r>
              <a:rPr lang="en-US" altLang="en-US" b="1" dirty="0">
                <a:latin typeface="+mj-lt"/>
                <a:ea typeface="Open Sans" panose="020B0606030504020204" pitchFamily="34" charset="0"/>
                <a:cs typeface="Open Sans" panose="020B0606030504020204" pitchFamily="34" charset="0"/>
              </a:rPr>
              <a:t>Fire resistant jacket</a:t>
            </a:r>
          </a:p>
          <a:p>
            <a:pPr>
              <a:spcAft>
                <a:spcPts val="1393"/>
              </a:spcAft>
            </a:pPr>
            <a:r>
              <a:rPr lang="en-US" altLang="en-US" dirty="0">
                <a:latin typeface="+mj-lt"/>
                <a:ea typeface="Open Sans" panose="020B0606030504020204" pitchFamily="34" charset="0"/>
                <a:cs typeface="Open Sans" panose="020B0606030504020204" pitchFamily="34" charset="0"/>
              </a:rPr>
              <a:t>hanging outside of pants without open pockets</a:t>
            </a:r>
          </a:p>
          <a:p>
            <a:r>
              <a:rPr lang="en-US" altLang="en-US" b="1" dirty="0">
                <a:latin typeface="+mj-lt"/>
                <a:ea typeface="Open Sans" panose="020B0606030504020204" pitchFamily="34" charset="0"/>
                <a:cs typeface="Open Sans" panose="020B0606030504020204" pitchFamily="34" charset="0"/>
              </a:rPr>
              <a:t>Fire resistant trousers</a:t>
            </a:r>
          </a:p>
          <a:p>
            <a:pPr>
              <a:spcAft>
                <a:spcPts val="1393"/>
              </a:spcAft>
            </a:pPr>
            <a:r>
              <a:rPr lang="en-US" altLang="en-US" dirty="0">
                <a:latin typeface="+mj-lt"/>
                <a:ea typeface="Open Sans" panose="020B0606030504020204" pitchFamily="34" charset="0"/>
                <a:cs typeface="Open Sans" panose="020B0606030504020204" pitchFamily="34" charset="0"/>
              </a:rPr>
              <a:t>without cuffs on pant legs</a:t>
            </a:r>
          </a:p>
          <a:p>
            <a:pPr>
              <a:spcAft>
                <a:spcPts val="1393"/>
              </a:spcAft>
            </a:pPr>
            <a:r>
              <a:rPr lang="en-US" altLang="en-US" b="1" dirty="0">
                <a:latin typeface="+mj-lt"/>
                <a:ea typeface="Open Sans" panose="020B0606030504020204" pitchFamily="34" charset="0"/>
                <a:cs typeface="Open Sans" panose="020B0606030504020204" pitchFamily="34" charset="0"/>
              </a:rPr>
              <a:t>Leather high-top boots </a:t>
            </a:r>
            <a:r>
              <a:rPr lang="en-US" altLang="en-US" dirty="0">
                <a:solidFill>
                  <a:srgbClr val="3D3D3D"/>
                </a:solidFill>
                <a:latin typeface="+mj-lt"/>
                <a:ea typeface="Open Sans" panose="020B0606030504020204" pitchFamily="34" charset="0"/>
                <a:cs typeface="Open Sans" panose="020B0606030504020204" pitchFamily="34" charset="0"/>
              </a:rPr>
              <a:t>with steel/composite toes</a:t>
            </a:r>
          </a:p>
        </p:txBody>
      </p:sp>
      <p:sp>
        <p:nvSpPr>
          <p:cNvPr id="7" name="Rectangle 6"/>
          <p:cNvSpPr/>
          <p:nvPr/>
        </p:nvSpPr>
        <p:spPr>
          <a:xfrm>
            <a:off x="800146" y="1507907"/>
            <a:ext cx="3496824" cy="1656864"/>
          </a:xfrm>
          <a:prstGeom prst="rect">
            <a:avLst/>
          </a:prstGeom>
        </p:spPr>
        <p:txBody>
          <a:bodyPr wrap="square">
            <a:spAutoFit/>
          </a:bodyPr>
          <a:lstStyle/>
          <a:p>
            <a:pPr>
              <a:spcAft>
                <a:spcPts val="1393"/>
              </a:spcAft>
            </a:pPr>
            <a:r>
              <a:rPr lang="en-US" altLang="en-US" dirty="0">
                <a:solidFill>
                  <a:srgbClr val="3D3D3D"/>
                </a:solidFill>
                <a:latin typeface="+mj-lt"/>
                <a:ea typeface="Open Sans" panose="020B0606030504020204" pitchFamily="34" charset="0"/>
                <a:cs typeface="Open Sans" panose="020B0606030504020204" pitchFamily="34" charset="0"/>
              </a:rPr>
              <a:t>To protect against </a:t>
            </a:r>
            <a:r>
              <a:rPr lang="en-US" altLang="en-US" b="1" dirty="0">
                <a:solidFill>
                  <a:srgbClr val="3D3D3D"/>
                </a:solidFill>
                <a:latin typeface="+mj-lt"/>
                <a:ea typeface="Open Sans" panose="020B0606030504020204" pitchFamily="34" charset="0"/>
                <a:cs typeface="Open Sans" panose="020B0606030504020204" pitchFamily="34" charset="0"/>
              </a:rPr>
              <a:t>burns,</a:t>
            </a:r>
            <a:r>
              <a:rPr lang="en-US" altLang="en-US" dirty="0">
                <a:solidFill>
                  <a:srgbClr val="3D3D3D"/>
                </a:solidFill>
                <a:latin typeface="+mj-lt"/>
                <a:ea typeface="Open Sans" panose="020B0606030504020204" pitchFamily="34" charset="0"/>
                <a:cs typeface="Open Sans" panose="020B0606030504020204" pitchFamily="34" charset="0"/>
              </a:rPr>
              <a:t> cover all exposed flesh. </a:t>
            </a:r>
          </a:p>
          <a:p>
            <a:pPr>
              <a:spcAft>
                <a:spcPts val="1393"/>
              </a:spcAft>
            </a:pPr>
            <a:r>
              <a:rPr lang="en-US" altLang="en-US" dirty="0">
                <a:solidFill>
                  <a:srgbClr val="3D3D3D"/>
                </a:solidFill>
                <a:latin typeface="+mj-lt"/>
                <a:ea typeface="Open Sans" panose="020B0606030504020204" pitchFamily="34" charset="0"/>
                <a:cs typeface="Open Sans" panose="020B0606030504020204" pitchFamily="34" charset="0"/>
              </a:rPr>
              <a:t>PPE that protects against </a:t>
            </a:r>
            <a:r>
              <a:rPr lang="en-US" altLang="en-US" b="1" dirty="0">
                <a:solidFill>
                  <a:srgbClr val="3D3D3D"/>
                </a:solidFill>
                <a:latin typeface="+mj-lt"/>
                <a:ea typeface="Open Sans" panose="020B0606030504020204" pitchFamily="34" charset="0"/>
                <a:cs typeface="Open Sans" panose="020B0606030504020204" pitchFamily="34" charset="0"/>
              </a:rPr>
              <a:t>electric shock </a:t>
            </a:r>
            <a:r>
              <a:rPr lang="en-US" altLang="en-US" dirty="0">
                <a:solidFill>
                  <a:srgbClr val="3D3D3D"/>
                </a:solidFill>
                <a:latin typeface="+mj-lt"/>
                <a:ea typeface="Open Sans" panose="020B0606030504020204" pitchFamily="34" charset="0"/>
                <a:cs typeface="Open Sans" panose="020B0606030504020204" pitchFamily="34" charset="0"/>
              </a:rPr>
              <a:t>includes insulated gloves and rubber-soled shoes.</a:t>
            </a:r>
            <a:endParaRPr lang="en-US" altLang="en-US" b="1" dirty="0">
              <a:solidFill>
                <a:srgbClr val="3D3D3D"/>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a:extLst>
              <a:ext uri="{FF2B5EF4-FFF2-40B4-BE49-F238E27FC236}">
                <a16:creationId xmlns:a16="http://schemas.microsoft.com/office/drawing/2014/main" id="{04BC8284-FECB-8D0D-C769-145C1157B231}"/>
              </a:ext>
            </a:extLst>
          </p:cNvPr>
          <p:cNvGraphicFramePr>
            <a:graphicFrameLocks noChangeAspect="1"/>
          </p:cNvGraphicFramePr>
          <p:nvPr>
            <p:extLst>
              <p:ext uri="{D42A27DB-BD31-4B8C-83A1-F6EECF244321}">
                <p14:modId xmlns:p14="http://schemas.microsoft.com/office/powerpoint/2010/main" val="3540119496"/>
              </p:ext>
            </p:extLst>
          </p:nvPr>
        </p:nvGraphicFramePr>
        <p:xfrm>
          <a:off x="2971800" y="219343"/>
          <a:ext cx="6400800" cy="6030913"/>
        </p:xfrm>
        <a:graphic>
          <a:graphicData uri="http://schemas.openxmlformats.org/presentationml/2006/ole">
            <mc:AlternateContent xmlns:mc="http://schemas.openxmlformats.org/markup-compatibility/2006">
              <mc:Choice xmlns:v="urn:schemas-microsoft-com:vml" Requires="v">
                <p:oleObj name="Photo Editor Photo" r:id="rId3" imgW="13213019" imgH="12447619" progId="MSPhotoEd.3">
                  <p:embed/>
                </p:oleObj>
              </mc:Choice>
              <mc:Fallback>
                <p:oleObj name="Photo Editor Photo" r:id="rId3" imgW="13213019" imgH="12447619" progId="MSPhotoEd.3">
                  <p:embed/>
                  <p:pic>
                    <p:nvPicPr>
                      <p:cNvPr id="5122" name="Object 2">
                        <a:extLst>
                          <a:ext uri="{FF2B5EF4-FFF2-40B4-BE49-F238E27FC236}">
                            <a16:creationId xmlns:a16="http://schemas.microsoft.com/office/drawing/2014/main" id="{04BC8284-FECB-8D0D-C769-145C1157B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19343"/>
                        <a:ext cx="6400800" cy="603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Rectangle 1">
            <a:extLst>
              <a:ext uri="{FF2B5EF4-FFF2-40B4-BE49-F238E27FC236}">
                <a16:creationId xmlns:a16="http://schemas.microsoft.com/office/drawing/2014/main" id="{3AF8E65C-C6A3-9980-C140-47A0047E2973}"/>
              </a:ext>
            </a:extLst>
          </p:cNvPr>
          <p:cNvSpPr>
            <a:spLocks noChangeArrowheads="1"/>
          </p:cNvSpPr>
          <p:nvPr/>
        </p:nvSpPr>
        <p:spPr bwMode="auto">
          <a:xfrm rot="20306655">
            <a:off x="3886200" y="4495800"/>
            <a:ext cx="304800" cy="381000"/>
          </a:xfrm>
          <a:prstGeom prst="rect">
            <a:avLst/>
          </a:prstGeom>
          <a:solidFill>
            <a:srgbClr val="FFC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7200"/>
          </a:p>
        </p:txBody>
      </p:sp>
      <p:sp>
        <p:nvSpPr>
          <p:cNvPr id="2" name="TextBox 1">
            <a:extLst>
              <a:ext uri="{FF2B5EF4-FFF2-40B4-BE49-F238E27FC236}">
                <a16:creationId xmlns:a16="http://schemas.microsoft.com/office/drawing/2014/main" id="{0075CF6B-267B-D393-8CAF-CB3EAC5CD189}"/>
              </a:ext>
            </a:extLst>
          </p:cNvPr>
          <p:cNvSpPr txBox="1"/>
          <p:nvPr/>
        </p:nvSpPr>
        <p:spPr>
          <a:xfrm>
            <a:off x="538385" y="4596304"/>
            <a:ext cx="2343911" cy="646331"/>
          </a:xfrm>
          <a:prstGeom prst="rect">
            <a:avLst/>
          </a:prstGeom>
          <a:noFill/>
        </p:spPr>
        <p:txBody>
          <a:bodyPr wrap="none" rtlCol="0">
            <a:spAutoFit/>
          </a:bodyPr>
          <a:lstStyle/>
          <a:p>
            <a:pPr algn="ctr"/>
            <a:r>
              <a:rPr lang="en-US" b="1" dirty="0"/>
              <a:t>OSHA 29 CFR 1910.157</a:t>
            </a:r>
          </a:p>
          <a:p>
            <a:pPr algn="ctr"/>
            <a:r>
              <a:rPr lang="en-US" b="1" dirty="0"/>
              <a:t>Fire Extinguishers</a:t>
            </a:r>
          </a:p>
        </p:txBody>
      </p:sp>
      <p:sp>
        <p:nvSpPr>
          <p:cNvPr id="4" name="TextBox 3">
            <a:extLst>
              <a:ext uri="{FF2B5EF4-FFF2-40B4-BE49-F238E27FC236}">
                <a16:creationId xmlns:a16="http://schemas.microsoft.com/office/drawing/2014/main" id="{DB764853-E4FE-512C-1E00-D544B404B78A}"/>
              </a:ext>
            </a:extLst>
          </p:cNvPr>
          <p:cNvSpPr txBox="1"/>
          <p:nvPr/>
        </p:nvSpPr>
        <p:spPr>
          <a:xfrm>
            <a:off x="7347247" y="4596304"/>
            <a:ext cx="6097424" cy="646331"/>
          </a:xfrm>
          <a:prstGeom prst="rect">
            <a:avLst/>
          </a:prstGeom>
          <a:noFill/>
        </p:spPr>
        <p:txBody>
          <a:bodyPr wrap="square">
            <a:spAutoFit/>
          </a:bodyPr>
          <a:lstStyle/>
          <a:p>
            <a:pPr algn="ctr"/>
            <a:r>
              <a:rPr lang="en-US" b="1" dirty="0"/>
              <a:t>OSHA 29 CFR 1910.159</a:t>
            </a:r>
          </a:p>
          <a:p>
            <a:pPr algn="ctr"/>
            <a:r>
              <a:rPr lang="en-US" b="1" dirty="0"/>
              <a:t>Automatic Sprinkler Systems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a:extLst>
              <a:ext uri="{FF2B5EF4-FFF2-40B4-BE49-F238E27FC236}">
                <a16:creationId xmlns:a16="http://schemas.microsoft.com/office/drawing/2014/main" id="{AA7E804B-A96A-E260-A7FA-B270660BA28F}"/>
              </a:ext>
            </a:extLst>
          </p:cNvPr>
          <p:cNvGraphicFramePr>
            <a:graphicFrameLocks noChangeAspect="1"/>
          </p:cNvGraphicFramePr>
          <p:nvPr/>
        </p:nvGraphicFramePr>
        <p:xfrm>
          <a:off x="2667000" y="304800"/>
          <a:ext cx="7010400" cy="6172200"/>
        </p:xfrm>
        <a:graphic>
          <a:graphicData uri="http://schemas.openxmlformats.org/presentationml/2006/ole">
            <mc:AlternateContent xmlns:mc="http://schemas.openxmlformats.org/markup-compatibility/2006">
              <mc:Choice xmlns:v="urn:schemas-microsoft-com:vml" Requires="v">
                <p:oleObj name="Photo Editor Photo" r:id="rId3" imgW="2190476" imgH="2742857" progId="MSPhotoEd.3">
                  <p:embed/>
                </p:oleObj>
              </mc:Choice>
              <mc:Fallback>
                <p:oleObj name="Photo Editor Photo" r:id="rId3" imgW="2190476" imgH="2742857" progId="MSPhotoEd.3">
                  <p:embed/>
                  <p:pic>
                    <p:nvPicPr>
                      <p:cNvPr id="56322" name="Object 2">
                        <a:extLst>
                          <a:ext uri="{FF2B5EF4-FFF2-40B4-BE49-F238E27FC236}">
                            <a16:creationId xmlns:a16="http://schemas.microsoft.com/office/drawing/2014/main" id="{AA7E804B-A96A-E260-A7FA-B270660BA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4800"/>
                        <a:ext cx="70104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a:extLst>
              <a:ext uri="{FF2B5EF4-FFF2-40B4-BE49-F238E27FC236}">
                <a16:creationId xmlns:a16="http://schemas.microsoft.com/office/drawing/2014/main" id="{3EC6512D-C5BD-EDED-7A58-46948786FA13}"/>
              </a:ext>
            </a:extLst>
          </p:cNvPr>
          <p:cNvGraphicFramePr>
            <a:graphicFrameLocks noChangeAspect="1"/>
          </p:cNvGraphicFramePr>
          <p:nvPr/>
        </p:nvGraphicFramePr>
        <p:xfrm>
          <a:off x="2438400" y="304801"/>
          <a:ext cx="3124200" cy="2951163"/>
        </p:xfrm>
        <a:graphic>
          <a:graphicData uri="http://schemas.openxmlformats.org/presentationml/2006/ole">
            <mc:AlternateContent xmlns:mc="http://schemas.openxmlformats.org/markup-compatibility/2006">
              <mc:Choice xmlns:v="urn:schemas-microsoft-com:vml" Requires="v">
                <p:oleObj name="Photo Editor Photo" r:id="rId3" imgW="2742857" imgH="2591162" progId="MSPhotoEd.3">
                  <p:embed/>
                </p:oleObj>
              </mc:Choice>
              <mc:Fallback>
                <p:oleObj name="Photo Editor Photo" r:id="rId3" imgW="2742857" imgH="2591162" progId="MSPhotoEd.3">
                  <p:embed/>
                  <p:pic>
                    <p:nvPicPr>
                      <p:cNvPr id="58370" name="Object 2">
                        <a:extLst>
                          <a:ext uri="{FF2B5EF4-FFF2-40B4-BE49-F238E27FC236}">
                            <a16:creationId xmlns:a16="http://schemas.microsoft.com/office/drawing/2014/main" id="{3EC6512D-C5BD-EDED-7A58-46948786F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4801"/>
                        <a:ext cx="3124200"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1" name="Object 3">
            <a:extLst>
              <a:ext uri="{FF2B5EF4-FFF2-40B4-BE49-F238E27FC236}">
                <a16:creationId xmlns:a16="http://schemas.microsoft.com/office/drawing/2014/main" id="{9A11E20E-9135-D99D-A3A0-8902F877183D}"/>
              </a:ext>
            </a:extLst>
          </p:cNvPr>
          <p:cNvGraphicFramePr>
            <a:graphicFrameLocks noChangeAspect="1"/>
          </p:cNvGraphicFramePr>
          <p:nvPr/>
        </p:nvGraphicFramePr>
        <p:xfrm>
          <a:off x="6934200" y="152400"/>
          <a:ext cx="2527300" cy="3124200"/>
        </p:xfrm>
        <a:graphic>
          <a:graphicData uri="http://schemas.openxmlformats.org/presentationml/2006/ole">
            <mc:AlternateContent xmlns:mc="http://schemas.openxmlformats.org/markup-compatibility/2006">
              <mc:Choice xmlns:v="urn:schemas-microsoft-com:vml" Requires="v">
                <p:oleObj name="Photo Editor Photo" r:id="rId5" imgW="2219635" imgH="2742857" progId="MSPhotoEd.3">
                  <p:embed/>
                </p:oleObj>
              </mc:Choice>
              <mc:Fallback>
                <p:oleObj name="Photo Editor Photo" r:id="rId5" imgW="2219635" imgH="2742857" progId="MSPhotoEd.3">
                  <p:embed/>
                  <p:pic>
                    <p:nvPicPr>
                      <p:cNvPr id="58371" name="Object 3">
                        <a:extLst>
                          <a:ext uri="{FF2B5EF4-FFF2-40B4-BE49-F238E27FC236}">
                            <a16:creationId xmlns:a16="http://schemas.microsoft.com/office/drawing/2014/main" id="{9A11E20E-9135-D99D-A3A0-8902F8771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152400"/>
                        <a:ext cx="25273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2" name="Object 4">
            <a:extLst>
              <a:ext uri="{FF2B5EF4-FFF2-40B4-BE49-F238E27FC236}">
                <a16:creationId xmlns:a16="http://schemas.microsoft.com/office/drawing/2014/main" id="{F762C32E-F961-5F4A-1180-9632FA261F47}"/>
              </a:ext>
            </a:extLst>
          </p:cNvPr>
          <p:cNvGraphicFramePr>
            <a:graphicFrameLocks noChangeAspect="1"/>
          </p:cNvGraphicFramePr>
          <p:nvPr/>
        </p:nvGraphicFramePr>
        <p:xfrm>
          <a:off x="2286000" y="3429000"/>
          <a:ext cx="3200400" cy="3144838"/>
        </p:xfrm>
        <a:graphic>
          <a:graphicData uri="http://schemas.openxmlformats.org/presentationml/2006/ole">
            <mc:AlternateContent xmlns:mc="http://schemas.openxmlformats.org/markup-compatibility/2006">
              <mc:Choice xmlns:v="urn:schemas-microsoft-com:vml" Requires="v">
                <p:oleObj name="Photo Editor Photo" r:id="rId7" imgW="2742857" imgH="2695951" progId="MSPhotoEd.3">
                  <p:embed/>
                </p:oleObj>
              </mc:Choice>
              <mc:Fallback>
                <p:oleObj name="Photo Editor Photo" r:id="rId7" imgW="2742857" imgH="2695951" progId="MSPhotoEd.3">
                  <p:embed/>
                  <p:pic>
                    <p:nvPicPr>
                      <p:cNvPr id="58372" name="Object 4">
                        <a:extLst>
                          <a:ext uri="{FF2B5EF4-FFF2-40B4-BE49-F238E27FC236}">
                            <a16:creationId xmlns:a16="http://schemas.microsoft.com/office/drawing/2014/main" id="{F762C32E-F961-5F4A-1180-9632FA261F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429000"/>
                        <a:ext cx="3200400" cy="314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3" name="Object 5">
            <a:extLst>
              <a:ext uri="{FF2B5EF4-FFF2-40B4-BE49-F238E27FC236}">
                <a16:creationId xmlns:a16="http://schemas.microsoft.com/office/drawing/2014/main" id="{EBCC27CF-6EA1-026E-674C-3DA603DB1412}"/>
              </a:ext>
            </a:extLst>
          </p:cNvPr>
          <p:cNvGraphicFramePr>
            <a:graphicFrameLocks noChangeAspect="1"/>
          </p:cNvGraphicFramePr>
          <p:nvPr/>
        </p:nvGraphicFramePr>
        <p:xfrm>
          <a:off x="7086601" y="3200400"/>
          <a:ext cx="2595563" cy="3429000"/>
        </p:xfrm>
        <a:graphic>
          <a:graphicData uri="http://schemas.openxmlformats.org/presentationml/2006/ole">
            <mc:AlternateContent xmlns:mc="http://schemas.openxmlformats.org/markup-compatibility/2006">
              <mc:Choice xmlns:v="urn:schemas-microsoft-com:vml" Requires="v">
                <p:oleObj name="Photo Editor Photo" r:id="rId9" imgW="2076740" imgH="2742857" progId="MSPhotoEd.3">
                  <p:embed/>
                </p:oleObj>
              </mc:Choice>
              <mc:Fallback>
                <p:oleObj name="Photo Editor Photo" r:id="rId9" imgW="2076740" imgH="2742857" progId="MSPhotoEd.3">
                  <p:embed/>
                  <p:pic>
                    <p:nvPicPr>
                      <p:cNvPr id="58373" name="Object 5">
                        <a:extLst>
                          <a:ext uri="{FF2B5EF4-FFF2-40B4-BE49-F238E27FC236}">
                            <a16:creationId xmlns:a16="http://schemas.microsoft.com/office/drawing/2014/main" id="{EBCC27CF-6EA1-026E-674C-3DA603DB14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1" y="3200400"/>
                        <a:ext cx="259556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9162258-0226-7C08-6829-50C00F6F40F9}"/>
              </a:ext>
            </a:extLst>
          </p:cNvPr>
          <p:cNvSpPr>
            <a:spLocks noGrp="1" noChangeArrowheads="1"/>
          </p:cNvSpPr>
          <p:nvPr>
            <p:ph type="title"/>
          </p:nvPr>
        </p:nvSpPr>
        <p:spPr/>
        <p:txBody>
          <a:bodyPr/>
          <a:lstStyle/>
          <a:p>
            <a:pPr algn="ctr"/>
            <a:r>
              <a:rPr lang="en-US" altLang="en-US" sz="5400" b="1" dirty="0"/>
              <a:t>Fire Extinguisher Identification</a:t>
            </a:r>
          </a:p>
        </p:txBody>
      </p:sp>
      <p:sp>
        <p:nvSpPr>
          <p:cNvPr id="11267" name="Text Box 3">
            <a:extLst>
              <a:ext uri="{FF2B5EF4-FFF2-40B4-BE49-F238E27FC236}">
                <a16:creationId xmlns:a16="http://schemas.microsoft.com/office/drawing/2014/main" id="{0FCC6114-739E-ACEE-3769-C2B7142A31CD}"/>
              </a:ext>
            </a:extLst>
          </p:cNvPr>
          <p:cNvSpPr txBox="1">
            <a:spLocks noChangeArrowheads="1"/>
          </p:cNvSpPr>
          <p:nvPr/>
        </p:nvSpPr>
        <p:spPr bwMode="auto">
          <a:xfrm>
            <a:off x="838200" y="1690688"/>
            <a:ext cx="8915400"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dirty="0"/>
              <a:t> </a:t>
            </a:r>
            <a:r>
              <a:rPr lang="en-US" altLang="en-US" sz="2800" dirty="0"/>
              <a:t>All ratings are shown on the extinguisher faceplate</a:t>
            </a:r>
            <a:r>
              <a:rPr lang="en-US" altLang="en-US" sz="2400" dirty="0"/>
              <a:t>.</a:t>
            </a:r>
          </a:p>
          <a:p>
            <a:pPr>
              <a:spcBef>
                <a:spcPct val="0"/>
              </a:spcBef>
            </a:pPr>
            <a:r>
              <a:rPr lang="en-US" altLang="en-US" sz="2400" dirty="0"/>
              <a:t> </a:t>
            </a:r>
            <a:r>
              <a:rPr lang="en-US" altLang="en-US" sz="2800" dirty="0"/>
              <a:t>Some extinguishers marked with multiple ratings.</a:t>
            </a:r>
          </a:p>
          <a:p>
            <a:pPr lvl="1">
              <a:spcBef>
                <a:spcPct val="0"/>
              </a:spcBef>
              <a:buFontTx/>
              <a:buNone/>
            </a:pPr>
            <a:r>
              <a:rPr lang="en-US" altLang="en-US" dirty="0"/>
              <a:t>Capable of putting out more than one class of fire</a:t>
            </a:r>
          </a:p>
          <a:p>
            <a:pPr lvl="1">
              <a:spcBef>
                <a:spcPct val="0"/>
              </a:spcBef>
              <a:buFontTx/>
              <a:buNone/>
            </a:pPr>
            <a:r>
              <a:rPr lang="en-US" altLang="en-US" dirty="0"/>
              <a:t>(e.g., AB, BC, ABC)</a:t>
            </a:r>
          </a:p>
          <a:p>
            <a:pPr lvl="1">
              <a:spcBef>
                <a:spcPct val="0"/>
              </a:spcBef>
              <a:buFontTx/>
              <a:buNone/>
            </a:pPr>
            <a:endParaRPr lang="en-US" altLang="en-US" dirty="0"/>
          </a:p>
          <a:p>
            <a:pPr>
              <a:spcBef>
                <a:spcPct val="0"/>
              </a:spcBef>
            </a:pPr>
            <a:r>
              <a:rPr lang="en-US" altLang="en-US" sz="2400" dirty="0"/>
              <a:t> </a:t>
            </a:r>
            <a:r>
              <a:rPr lang="en-US" altLang="en-US" sz="2800" dirty="0"/>
              <a:t>All fire extinguishers are required to include directions. 	Take a moment to read them, first! </a:t>
            </a:r>
          </a:p>
          <a:p>
            <a:pPr lvl="1">
              <a:spcBef>
                <a:spcPct val="0"/>
              </a:spcBef>
              <a:buFontTx/>
              <a:buNone/>
            </a:pPr>
            <a:endParaRPr lang="en-US" altLang="en-US" sz="2400" dirty="0"/>
          </a:p>
        </p:txBody>
      </p:sp>
      <p:graphicFrame>
        <p:nvGraphicFramePr>
          <p:cNvPr id="11268" name="Object 4">
            <a:extLst>
              <a:ext uri="{FF2B5EF4-FFF2-40B4-BE49-F238E27FC236}">
                <a16:creationId xmlns:a16="http://schemas.microsoft.com/office/drawing/2014/main" id="{E3AFEBB5-DBE8-516C-AFF3-0D54C21F6885}"/>
              </a:ext>
            </a:extLst>
          </p:cNvPr>
          <p:cNvGraphicFramePr>
            <a:graphicFrameLocks noChangeAspect="1"/>
          </p:cNvGraphicFramePr>
          <p:nvPr>
            <p:extLst>
              <p:ext uri="{D42A27DB-BD31-4B8C-83A1-F6EECF244321}">
                <p14:modId xmlns:p14="http://schemas.microsoft.com/office/powerpoint/2010/main" val="4166580439"/>
              </p:ext>
            </p:extLst>
          </p:nvPr>
        </p:nvGraphicFramePr>
        <p:xfrm>
          <a:off x="8160026" y="4595192"/>
          <a:ext cx="3041374" cy="2031952"/>
        </p:xfrm>
        <a:graphic>
          <a:graphicData uri="http://schemas.openxmlformats.org/presentationml/2006/ole">
            <mc:AlternateContent xmlns:mc="http://schemas.openxmlformats.org/markup-compatibility/2006">
              <mc:Choice xmlns:v="urn:schemas-microsoft-com:vml" Requires="v">
                <p:oleObj name="Photo Editor Photo" r:id="rId3" imgW="6923810" imgH="4629796" progId="MSPhotoEd.3">
                  <p:embed/>
                </p:oleObj>
              </mc:Choice>
              <mc:Fallback>
                <p:oleObj name="Photo Editor Photo" r:id="rId3" imgW="6923810" imgH="4629796" progId="MSPhotoEd.3">
                  <p:embed/>
                  <p:pic>
                    <p:nvPicPr>
                      <p:cNvPr id="11268" name="Object 4">
                        <a:extLst>
                          <a:ext uri="{FF2B5EF4-FFF2-40B4-BE49-F238E27FC236}">
                            <a16:creationId xmlns:a16="http://schemas.microsoft.com/office/drawing/2014/main" id="{E3AFEBB5-DBE8-516C-AFF3-0D54C21F6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0026" y="4595192"/>
                        <a:ext cx="3041374" cy="2031952"/>
                      </a:xfrm>
                      <a:prstGeom prst="rect">
                        <a:avLst/>
                      </a:prstGeom>
                      <a:noFill/>
                      <a:ln>
                        <a:noFill/>
                      </a:ln>
                      <a:effec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a:extLst>
              <a:ext uri="{FF2B5EF4-FFF2-40B4-BE49-F238E27FC236}">
                <a16:creationId xmlns:a16="http://schemas.microsoft.com/office/drawing/2014/main" id="{6D41C1C5-AA01-1398-5222-367781D0E5AE}"/>
              </a:ext>
            </a:extLst>
          </p:cNvPr>
          <p:cNvGraphicFramePr>
            <a:graphicFrameLocks noChangeAspect="1"/>
          </p:cNvGraphicFramePr>
          <p:nvPr/>
        </p:nvGraphicFramePr>
        <p:xfrm>
          <a:off x="6248400" y="457201"/>
          <a:ext cx="4114800" cy="2314575"/>
        </p:xfrm>
        <a:graphic>
          <a:graphicData uri="http://schemas.openxmlformats.org/presentationml/2006/ole">
            <mc:AlternateContent xmlns:mc="http://schemas.openxmlformats.org/markup-compatibility/2006">
              <mc:Choice xmlns:v="urn:schemas-microsoft-com:vml" Requires="v">
                <p:oleObj name="Photo Editor Photo" r:id="rId3" imgW="6552381" imgH="3685714" progId="MSPhotoEd.3">
                  <p:embed/>
                </p:oleObj>
              </mc:Choice>
              <mc:Fallback>
                <p:oleObj name="Photo Editor Photo" r:id="rId3" imgW="6552381" imgH="3685714" progId="MSPhotoEd.3">
                  <p:embed/>
                  <p:pic>
                    <p:nvPicPr>
                      <p:cNvPr id="60418" name="Object 2">
                        <a:extLst>
                          <a:ext uri="{FF2B5EF4-FFF2-40B4-BE49-F238E27FC236}">
                            <a16:creationId xmlns:a16="http://schemas.microsoft.com/office/drawing/2014/main" id="{6D41C1C5-AA01-1398-5222-367781D0E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57201"/>
                        <a:ext cx="41148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19" name="Object 4">
            <a:extLst>
              <a:ext uri="{FF2B5EF4-FFF2-40B4-BE49-F238E27FC236}">
                <a16:creationId xmlns:a16="http://schemas.microsoft.com/office/drawing/2014/main" id="{DFBD4D9D-6228-F055-9BEC-43043FAB9A6C}"/>
              </a:ext>
            </a:extLst>
          </p:cNvPr>
          <p:cNvGraphicFramePr>
            <a:graphicFrameLocks noChangeAspect="1"/>
          </p:cNvGraphicFramePr>
          <p:nvPr/>
        </p:nvGraphicFramePr>
        <p:xfrm>
          <a:off x="1676400" y="381001"/>
          <a:ext cx="4495800" cy="2443163"/>
        </p:xfrm>
        <a:graphic>
          <a:graphicData uri="http://schemas.openxmlformats.org/presentationml/2006/ole">
            <mc:AlternateContent xmlns:mc="http://schemas.openxmlformats.org/markup-compatibility/2006">
              <mc:Choice xmlns:v="urn:schemas-microsoft-com:vml" Requires="v">
                <p:oleObj name="Photo Editor Photo" r:id="rId5" imgW="6552381" imgH="3561905" progId="MSPhotoEd.3">
                  <p:embed/>
                </p:oleObj>
              </mc:Choice>
              <mc:Fallback>
                <p:oleObj name="Photo Editor Photo" r:id="rId5" imgW="6552381" imgH="3561905" progId="MSPhotoEd.3">
                  <p:embed/>
                  <p:pic>
                    <p:nvPicPr>
                      <p:cNvPr id="60419" name="Object 4">
                        <a:extLst>
                          <a:ext uri="{FF2B5EF4-FFF2-40B4-BE49-F238E27FC236}">
                            <a16:creationId xmlns:a16="http://schemas.microsoft.com/office/drawing/2014/main" id="{DFBD4D9D-6228-F055-9BEC-43043FAB9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81001"/>
                        <a:ext cx="44958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20" name="Object 5">
            <a:extLst>
              <a:ext uri="{FF2B5EF4-FFF2-40B4-BE49-F238E27FC236}">
                <a16:creationId xmlns:a16="http://schemas.microsoft.com/office/drawing/2014/main" id="{91D348FA-FEE4-9E36-E701-7936CE1D53B3}"/>
              </a:ext>
            </a:extLst>
          </p:cNvPr>
          <p:cNvGraphicFramePr>
            <a:graphicFrameLocks noChangeAspect="1"/>
          </p:cNvGraphicFramePr>
          <p:nvPr/>
        </p:nvGraphicFramePr>
        <p:xfrm>
          <a:off x="6248400" y="3429001"/>
          <a:ext cx="4114800" cy="2684463"/>
        </p:xfrm>
        <a:graphic>
          <a:graphicData uri="http://schemas.openxmlformats.org/presentationml/2006/ole">
            <mc:AlternateContent xmlns:mc="http://schemas.openxmlformats.org/markup-compatibility/2006">
              <mc:Choice xmlns:v="urn:schemas-microsoft-com:vml" Requires="v">
                <p:oleObj name="Photo Editor Photo" r:id="rId7" imgW="6552381" imgH="4277322" progId="MSPhotoEd.3">
                  <p:embed/>
                </p:oleObj>
              </mc:Choice>
              <mc:Fallback>
                <p:oleObj name="Photo Editor Photo" r:id="rId7" imgW="6552381" imgH="4277322" progId="MSPhotoEd.3">
                  <p:embed/>
                  <p:pic>
                    <p:nvPicPr>
                      <p:cNvPr id="60420" name="Object 5">
                        <a:extLst>
                          <a:ext uri="{FF2B5EF4-FFF2-40B4-BE49-F238E27FC236}">
                            <a16:creationId xmlns:a16="http://schemas.microsoft.com/office/drawing/2014/main" id="{91D348FA-FEE4-9E36-E701-7936CE1D53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429001"/>
                        <a:ext cx="411480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21" name="Object 6">
            <a:extLst>
              <a:ext uri="{FF2B5EF4-FFF2-40B4-BE49-F238E27FC236}">
                <a16:creationId xmlns:a16="http://schemas.microsoft.com/office/drawing/2014/main" id="{04C5767E-8E7A-2D45-F0EF-88BE56BFCCC7}"/>
              </a:ext>
            </a:extLst>
          </p:cNvPr>
          <p:cNvGraphicFramePr>
            <a:graphicFrameLocks noChangeAspect="1"/>
          </p:cNvGraphicFramePr>
          <p:nvPr/>
        </p:nvGraphicFramePr>
        <p:xfrm>
          <a:off x="1752600" y="3657600"/>
          <a:ext cx="4419600" cy="2317750"/>
        </p:xfrm>
        <a:graphic>
          <a:graphicData uri="http://schemas.openxmlformats.org/presentationml/2006/ole">
            <mc:AlternateContent xmlns:mc="http://schemas.openxmlformats.org/markup-compatibility/2006">
              <mc:Choice xmlns:v="urn:schemas-microsoft-com:vml" Requires="v">
                <p:oleObj name="Photo Editor Photo" r:id="rId9" imgW="6552381" imgH="3438095" progId="MSPhotoEd.3">
                  <p:embed/>
                </p:oleObj>
              </mc:Choice>
              <mc:Fallback>
                <p:oleObj name="Photo Editor Photo" r:id="rId9" imgW="6552381" imgH="3438095" progId="MSPhotoEd.3">
                  <p:embed/>
                  <p:pic>
                    <p:nvPicPr>
                      <p:cNvPr id="60421" name="Object 6">
                        <a:extLst>
                          <a:ext uri="{FF2B5EF4-FFF2-40B4-BE49-F238E27FC236}">
                            <a16:creationId xmlns:a16="http://schemas.microsoft.com/office/drawing/2014/main" id="{04C5767E-8E7A-2D45-F0EF-88BE56BFCC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3657600"/>
                        <a:ext cx="441960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72F441B-2AA0-DB7D-8A9C-CD1E117247FB}"/>
              </a:ext>
            </a:extLst>
          </p:cNvPr>
          <p:cNvSpPr>
            <a:spLocks noGrp="1" noChangeArrowheads="1"/>
          </p:cNvSpPr>
          <p:nvPr>
            <p:ph type="title"/>
          </p:nvPr>
        </p:nvSpPr>
        <p:spPr>
          <a:xfrm>
            <a:off x="838200" y="373670"/>
            <a:ext cx="10515600" cy="1325563"/>
          </a:xfrm>
        </p:spPr>
        <p:txBody>
          <a:bodyPr>
            <a:normAutofit/>
          </a:bodyPr>
          <a:lstStyle/>
          <a:p>
            <a:pPr algn="ctr"/>
            <a:r>
              <a:rPr lang="en-US" altLang="en-US" sz="5400" b="1" dirty="0"/>
              <a:t>Quick Inspection</a:t>
            </a:r>
          </a:p>
        </p:txBody>
      </p:sp>
      <p:sp>
        <p:nvSpPr>
          <p:cNvPr id="19459" name="Text Box 3">
            <a:extLst>
              <a:ext uri="{FF2B5EF4-FFF2-40B4-BE49-F238E27FC236}">
                <a16:creationId xmlns:a16="http://schemas.microsoft.com/office/drawing/2014/main" id="{DE3BE28F-5050-9225-C380-55A33B8C164F}"/>
              </a:ext>
            </a:extLst>
          </p:cNvPr>
          <p:cNvSpPr txBox="1">
            <a:spLocks noChangeArrowheads="1"/>
          </p:cNvSpPr>
          <p:nvPr/>
        </p:nvSpPr>
        <p:spPr bwMode="auto">
          <a:xfrm>
            <a:off x="1752601" y="2209801"/>
            <a:ext cx="758092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800" dirty="0"/>
              <a:t> </a:t>
            </a:r>
            <a:r>
              <a:rPr lang="en-US" altLang="en-US" dirty="0"/>
              <a:t>Know the location of the fire extinguisher </a:t>
            </a:r>
          </a:p>
          <a:p>
            <a:pPr>
              <a:spcBef>
                <a:spcPct val="0"/>
              </a:spcBef>
            </a:pPr>
            <a:r>
              <a:rPr lang="en-US" altLang="en-US" dirty="0"/>
              <a:t> Check the classification</a:t>
            </a:r>
          </a:p>
          <a:p>
            <a:pPr>
              <a:spcBef>
                <a:spcPct val="0"/>
              </a:spcBef>
            </a:pPr>
            <a:r>
              <a:rPr lang="en-US" altLang="en-US" dirty="0"/>
              <a:t> Check the seal for tampering or use</a:t>
            </a:r>
          </a:p>
          <a:p>
            <a:pPr>
              <a:spcBef>
                <a:spcPct val="0"/>
              </a:spcBef>
            </a:pPr>
            <a:r>
              <a:rPr lang="en-US" altLang="en-US" dirty="0"/>
              <a:t> Ensure pin, nozzle and nameplate are intact</a:t>
            </a:r>
            <a:endParaRPr lang="en-US" altLang="en-US" sz="28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8B7DDE59-3C11-6436-B703-689A1ECE72C4}"/>
              </a:ext>
            </a:extLst>
          </p:cNvPr>
          <p:cNvSpPr>
            <a:spLocks noGrp="1" noChangeArrowheads="1"/>
          </p:cNvSpPr>
          <p:nvPr>
            <p:ph type="title"/>
          </p:nvPr>
        </p:nvSpPr>
        <p:spPr>
          <a:xfrm>
            <a:off x="1981201" y="243356"/>
            <a:ext cx="7620000" cy="868362"/>
          </a:xfrm>
        </p:spPr>
        <p:txBody>
          <a:bodyPr>
            <a:normAutofit/>
          </a:bodyPr>
          <a:lstStyle/>
          <a:p>
            <a:pPr algn="ctr">
              <a:defRPr/>
            </a:pPr>
            <a:r>
              <a:rPr lang="en-US" sz="4800" b="1" dirty="0">
                <a:ea typeface="ＭＳ Ｐゴシック" charset="0"/>
              </a:rPr>
              <a:t>Fire Extinguishers</a:t>
            </a:r>
          </a:p>
        </p:txBody>
      </p:sp>
      <p:sp>
        <p:nvSpPr>
          <p:cNvPr id="173060" name="Rectangle 4">
            <a:extLst>
              <a:ext uri="{FF2B5EF4-FFF2-40B4-BE49-F238E27FC236}">
                <a16:creationId xmlns:a16="http://schemas.microsoft.com/office/drawing/2014/main" id="{59EC5C19-8817-8B43-01DD-701AB3CD493B}"/>
              </a:ext>
            </a:extLst>
          </p:cNvPr>
          <p:cNvSpPr>
            <a:spLocks noChangeArrowheads="1"/>
          </p:cNvSpPr>
          <p:nvPr/>
        </p:nvSpPr>
        <p:spPr bwMode="auto">
          <a:xfrm>
            <a:off x="817304" y="1382575"/>
            <a:ext cx="10557391" cy="1569660"/>
          </a:xfrm>
          <a:prstGeom prst="rect">
            <a:avLst/>
          </a:prstGeom>
          <a:noFill/>
          <a:ln>
            <a:noFill/>
          </a:ln>
          <a:effectLst/>
        </p:spPr>
        <p:txBody>
          <a:bodyPr wrap="square">
            <a:spAutoFit/>
          </a:bodyPr>
          <a:lstStyle/>
          <a:p>
            <a:pPr marL="342900" indent="-228600">
              <a:buClr>
                <a:srgbClr val="C00000"/>
              </a:buClr>
              <a:buFont typeface="Arial"/>
              <a:buChar char="•"/>
              <a:defRPr/>
            </a:pPr>
            <a:r>
              <a:rPr lang="en-US" sz="2400" dirty="0">
                <a:ea typeface="ＭＳ Ｐゴシック" charset="0"/>
                <a:cs typeface="ＭＳ Ｐゴシック" charset="0"/>
              </a:rPr>
              <a:t>Portable fire extinguishers must be mounted, identified, and readily </a:t>
            </a:r>
            <a:r>
              <a:rPr lang="en-US" sz="2400" b="1" u="sng" dirty="0">
                <a:ea typeface="ＭＳ Ｐゴシック" charset="0"/>
                <a:cs typeface="ＭＳ Ｐゴシック" charset="0"/>
              </a:rPr>
              <a:t>accessible</a:t>
            </a:r>
          </a:p>
          <a:p>
            <a:pPr marL="342900" indent="-228600">
              <a:buClr>
                <a:srgbClr val="C00000"/>
              </a:buClr>
              <a:buFont typeface="Arial"/>
              <a:buChar char="•"/>
              <a:defRPr/>
            </a:pPr>
            <a:r>
              <a:rPr lang="en-US" sz="2400" dirty="0">
                <a:ea typeface="ＭＳ Ｐゴシック" charset="0"/>
                <a:cs typeface="ＭＳ Ｐゴシック" charset="0"/>
              </a:rPr>
              <a:t>Portable fire extinguishers must be visually inspected monthly, and inspection must be documented</a:t>
            </a:r>
          </a:p>
          <a:p>
            <a:pPr marL="342900" indent="-228600">
              <a:buClr>
                <a:srgbClr val="C00000"/>
              </a:buClr>
              <a:buFont typeface="Arial"/>
              <a:buChar char="•"/>
              <a:defRPr/>
            </a:pPr>
            <a:r>
              <a:rPr lang="en-US" sz="2400" dirty="0">
                <a:ea typeface="ＭＳ Ｐゴシック" charset="0"/>
                <a:cs typeface="ＭＳ Ｐゴシック" charset="0"/>
              </a:rPr>
              <a:t>Portable fire extinguishers must undergo an annual certification</a:t>
            </a:r>
          </a:p>
        </p:txBody>
      </p:sp>
      <p:pic>
        <p:nvPicPr>
          <p:cNvPr id="54276" name="Picture 8" descr="blocked FE">
            <a:extLst>
              <a:ext uri="{FF2B5EF4-FFF2-40B4-BE49-F238E27FC236}">
                <a16:creationId xmlns:a16="http://schemas.microsoft.com/office/drawing/2014/main" id="{B9BABCC2-7220-B3F5-9003-4348B6EAB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3397250"/>
            <a:ext cx="2614613"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 descr="IMG_4004.JPG">
            <a:extLst>
              <a:ext uri="{FF2B5EF4-FFF2-40B4-BE49-F238E27FC236}">
                <a16:creationId xmlns:a16="http://schemas.microsoft.com/office/drawing/2014/main" id="{24702F40-41E6-881B-F191-0C4BC229D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0864" y="3397250"/>
            <a:ext cx="28606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BE815D5-63D4-5DCB-D9AD-F171D123F730}"/>
                  </a:ext>
                </a:extLst>
              </p14:cNvPr>
              <p14:cNvContentPartPr/>
              <p14:nvPr/>
            </p14:nvContentPartPr>
            <p14:xfrm>
              <a:off x="4708342" y="3677202"/>
              <a:ext cx="2251800" cy="1965240"/>
            </p14:xfrm>
          </p:contentPart>
        </mc:Choice>
        <mc:Fallback xmlns="">
          <p:pic>
            <p:nvPicPr>
              <p:cNvPr id="3" name="Ink 2">
                <a:extLst>
                  <a:ext uri="{FF2B5EF4-FFF2-40B4-BE49-F238E27FC236}">
                    <a16:creationId xmlns:a16="http://schemas.microsoft.com/office/drawing/2014/main" id="{8BE815D5-63D4-5DCB-D9AD-F171D123F730}"/>
                  </a:ext>
                </a:extLst>
              </p:cNvPr>
              <p:cNvPicPr/>
              <p:nvPr/>
            </p:nvPicPr>
            <p:blipFill>
              <a:blip r:embed="rId5"/>
              <a:stretch>
                <a:fillRect/>
              </a:stretch>
            </p:blipFill>
            <p:spPr>
              <a:xfrm>
                <a:off x="4690342" y="3659202"/>
                <a:ext cx="2287440" cy="2000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D14B820-382B-43FA-5F94-B02709E3499C}"/>
                  </a:ext>
                </a:extLst>
              </p14:cNvPr>
              <p14:cNvContentPartPr/>
              <p14:nvPr/>
            </p14:nvContentPartPr>
            <p14:xfrm>
              <a:off x="7440022" y="5413482"/>
              <a:ext cx="2550240" cy="1429560"/>
            </p14:xfrm>
          </p:contentPart>
        </mc:Choice>
        <mc:Fallback xmlns="">
          <p:pic>
            <p:nvPicPr>
              <p:cNvPr id="4" name="Ink 3">
                <a:extLst>
                  <a:ext uri="{FF2B5EF4-FFF2-40B4-BE49-F238E27FC236}">
                    <a16:creationId xmlns:a16="http://schemas.microsoft.com/office/drawing/2014/main" id="{BD14B820-382B-43FA-5F94-B02709E3499C}"/>
                  </a:ext>
                </a:extLst>
              </p:cNvPr>
              <p:cNvPicPr/>
              <p:nvPr/>
            </p:nvPicPr>
            <p:blipFill>
              <a:blip r:embed="rId7"/>
              <a:stretch>
                <a:fillRect/>
              </a:stretch>
            </p:blipFill>
            <p:spPr>
              <a:xfrm>
                <a:off x="7422022" y="5395482"/>
                <a:ext cx="2585880" cy="1465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8E4E23F8-0485-C6F9-438F-6987251FE687}"/>
                  </a:ext>
                </a:extLst>
              </p14:cNvPr>
              <p14:cNvContentPartPr/>
              <p14:nvPr/>
            </p14:nvContentPartPr>
            <p14:xfrm>
              <a:off x="-2568818" y="575082"/>
              <a:ext cx="360" cy="360"/>
            </p14:xfrm>
          </p:contentPart>
        </mc:Choice>
        <mc:Fallback xmlns="">
          <p:pic>
            <p:nvPicPr>
              <p:cNvPr id="5" name="Ink 4">
                <a:extLst>
                  <a:ext uri="{FF2B5EF4-FFF2-40B4-BE49-F238E27FC236}">
                    <a16:creationId xmlns:a16="http://schemas.microsoft.com/office/drawing/2014/main" id="{8E4E23F8-0485-C6F9-438F-6987251FE687}"/>
                  </a:ext>
                </a:extLst>
              </p:cNvPr>
              <p:cNvPicPr/>
              <p:nvPr/>
            </p:nvPicPr>
            <p:blipFill>
              <a:blip r:embed="rId9"/>
              <a:stretch>
                <a:fillRect/>
              </a:stretch>
            </p:blipFill>
            <p:spPr>
              <a:xfrm>
                <a:off x="-2586818" y="5570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0577AE93-3C78-5687-0B07-80903B77BF5D}"/>
                  </a:ext>
                </a:extLst>
              </p14:cNvPr>
              <p14:cNvContentPartPr/>
              <p14:nvPr/>
            </p14:nvContentPartPr>
            <p14:xfrm>
              <a:off x="-2568818" y="575082"/>
              <a:ext cx="360" cy="360"/>
            </p14:xfrm>
          </p:contentPart>
        </mc:Choice>
        <mc:Fallback xmlns="">
          <p:pic>
            <p:nvPicPr>
              <p:cNvPr id="6" name="Ink 5">
                <a:extLst>
                  <a:ext uri="{FF2B5EF4-FFF2-40B4-BE49-F238E27FC236}">
                    <a16:creationId xmlns:a16="http://schemas.microsoft.com/office/drawing/2014/main" id="{0577AE93-3C78-5687-0B07-80903B77BF5D}"/>
                  </a:ext>
                </a:extLst>
              </p:cNvPr>
              <p:cNvPicPr/>
              <p:nvPr/>
            </p:nvPicPr>
            <p:blipFill>
              <a:blip r:embed="rId9"/>
              <a:stretch>
                <a:fillRect/>
              </a:stretch>
            </p:blipFill>
            <p:spPr>
              <a:xfrm>
                <a:off x="-2586818" y="5570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72A55564-6F90-45B5-C6F5-93C7BC7B0F01}"/>
                  </a:ext>
                </a:extLst>
              </p14:cNvPr>
              <p14:cNvContentPartPr/>
              <p14:nvPr/>
            </p14:nvContentPartPr>
            <p14:xfrm>
              <a:off x="14975662" y="4448322"/>
              <a:ext cx="360" cy="360"/>
            </p14:xfrm>
          </p:contentPart>
        </mc:Choice>
        <mc:Fallback xmlns="">
          <p:pic>
            <p:nvPicPr>
              <p:cNvPr id="7" name="Ink 6">
                <a:extLst>
                  <a:ext uri="{FF2B5EF4-FFF2-40B4-BE49-F238E27FC236}">
                    <a16:creationId xmlns:a16="http://schemas.microsoft.com/office/drawing/2014/main" id="{72A55564-6F90-45B5-C6F5-93C7BC7B0F01}"/>
                  </a:ext>
                </a:extLst>
              </p:cNvPr>
              <p:cNvPicPr/>
              <p:nvPr/>
            </p:nvPicPr>
            <p:blipFill>
              <a:blip r:embed="rId9"/>
              <a:stretch>
                <a:fillRect/>
              </a:stretch>
            </p:blipFill>
            <p:spPr>
              <a:xfrm>
                <a:off x="14957662" y="4430322"/>
                <a:ext cx="36000" cy="36000"/>
              </a:xfrm>
              <a:prstGeom prst="rect">
                <a:avLst/>
              </a:prstGeom>
            </p:spPr>
          </p:pic>
        </mc:Fallback>
      </mc:AlternateContent>
      <p:pic>
        <p:nvPicPr>
          <p:cNvPr id="54283" name="Picture 7" descr="A picture containing indoor, rack, clothes, dirty">
            <a:extLst>
              <a:ext uri="{FF2B5EF4-FFF2-40B4-BE49-F238E27FC236}">
                <a16:creationId xmlns:a16="http://schemas.microsoft.com/office/drawing/2014/main" id="{5E4E25BE-36CD-BEC1-FF27-926D8D598A6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87513" y="3382963"/>
            <a:ext cx="259556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iew from inside a car of a road">
            <a:extLst>
              <a:ext uri="{FF2B5EF4-FFF2-40B4-BE49-F238E27FC236}">
                <a16:creationId xmlns:a16="http://schemas.microsoft.com/office/drawing/2014/main" id="{0F479F75-BB1B-4F65-9511-3E6947627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483" y="1947545"/>
            <a:ext cx="5291666" cy="3968749"/>
          </a:xfrm>
          <a:prstGeom prst="rect">
            <a:avLst/>
          </a:prstGeom>
        </p:spPr>
      </p:pic>
      <p:pic>
        <p:nvPicPr>
          <p:cNvPr id="3" name="Picture 2" descr="A bus on the road">
            <a:extLst>
              <a:ext uri="{FF2B5EF4-FFF2-40B4-BE49-F238E27FC236}">
                <a16:creationId xmlns:a16="http://schemas.microsoft.com/office/drawing/2014/main" id="{147A7188-22E7-A6A2-C2CB-E84A075FB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61" y="1947544"/>
            <a:ext cx="5291667" cy="3968750"/>
          </a:xfrm>
          <a:prstGeom prst="rect">
            <a:avLst/>
          </a:prstGeom>
        </p:spPr>
      </p:pic>
      <p:sp>
        <p:nvSpPr>
          <p:cNvPr id="6" name="TextBox 5">
            <a:extLst>
              <a:ext uri="{FF2B5EF4-FFF2-40B4-BE49-F238E27FC236}">
                <a16:creationId xmlns:a16="http://schemas.microsoft.com/office/drawing/2014/main" id="{810130A8-5924-35E4-F437-21741D79CC4F}"/>
              </a:ext>
            </a:extLst>
          </p:cNvPr>
          <p:cNvSpPr txBox="1"/>
          <p:nvPr/>
        </p:nvSpPr>
        <p:spPr>
          <a:xfrm>
            <a:off x="2440164" y="495657"/>
            <a:ext cx="7090018" cy="584775"/>
          </a:xfrm>
          <a:prstGeom prst="rect">
            <a:avLst/>
          </a:prstGeom>
          <a:noFill/>
        </p:spPr>
        <p:txBody>
          <a:bodyPr wrap="none" rtlCol="0">
            <a:spAutoFit/>
          </a:bodyPr>
          <a:lstStyle/>
          <a:p>
            <a:r>
              <a:rPr lang="en-US" sz="3200" b="1" dirty="0"/>
              <a:t>Spill Response – What’s Your Gameplan?</a:t>
            </a:r>
          </a:p>
        </p:txBody>
      </p:sp>
    </p:spTree>
    <p:extLst>
      <p:ext uri="{BB962C8B-B14F-4D97-AF65-F5344CB8AC3E}">
        <p14:creationId xmlns:p14="http://schemas.microsoft.com/office/powerpoint/2010/main" val="4124290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8D9F10-28CD-6C1A-FFEA-74EA9031649D}"/>
              </a:ext>
            </a:extLst>
          </p:cNvPr>
          <p:cNvSpPr/>
          <p:nvPr/>
        </p:nvSpPr>
        <p:spPr>
          <a:xfrm>
            <a:off x="263586" y="181406"/>
            <a:ext cx="5221301"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hnschrift" panose="020B0502040204020203" pitchFamily="34" charset="0"/>
              </a:rPr>
              <a:t>Questions</a:t>
            </a:r>
          </a:p>
        </p:txBody>
      </p:sp>
      <p:sp>
        <p:nvSpPr>
          <p:cNvPr id="9" name="Rectangle 8">
            <a:extLst>
              <a:ext uri="{FF2B5EF4-FFF2-40B4-BE49-F238E27FC236}">
                <a16:creationId xmlns:a16="http://schemas.microsoft.com/office/drawing/2014/main" id="{A8C918C3-0AF8-E03D-29F0-9CFBD09AB404}"/>
              </a:ext>
            </a:extLst>
          </p:cNvPr>
          <p:cNvSpPr/>
          <p:nvPr/>
        </p:nvSpPr>
        <p:spPr>
          <a:xfrm>
            <a:off x="2212027" y="1627956"/>
            <a:ext cx="5221301"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hnschrift" panose="020B0502040204020203" pitchFamily="34" charset="0"/>
              </a:rPr>
              <a:t>Questions</a:t>
            </a:r>
          </a:p>
        </p:txBody>
      </p:sp>
      <p:sp>
        <p:nvSpPr>
          <p:cNvPr id="11" name="Rectangle 10">
            <a:extLst>
              <a:ext uri="{FF2B5EF4-FFF2-40B4-BE49-F238E27FC236}">
                <a16:creationId xmlns:a16="http://schemas.microsoft.com/office/drawing/2014/main" id="{811603E3-53BB-AC0F-4826-E507625ECE85}"/>
              </a:ext>
            </a:extLst>
          </p:cNvPr>
          <p:cNvSpPr/>
          <p:nvPr/>
        </p:nvSpPr>
        <p:spPr>
          <a:xfrm>
            <a:off x="4072161" y="3147066"/>
            <a:ext cx="5221301"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hnschrift" panose="020B0502040204020203" pitchFamily="34" charset="0"/>
              </a:rPr>
              <a:t>Questions</a:t>
            </a:r>
          </a:p>
        </p:txBody>
      </p:sp>
      <p:sp>
        <p:nvSpPr>
          <p:cNvPr id="17" name="Rectangle 16">
            <a:extLst>
              <a:ext uri="{FF2B5EF4-FFF2-40B4-BE49-F238E27FC236}">
                <a16:creationId xmlns:a16="http://schemas.microsoft.com/office/drawing/2014/main" id="{E9516867-F1FC-26BE-B4BE-2EC746F0F280}"/>
              </a:ext>
            </a:extLst>
          </p:cNvPr>
          <p:cNvSpPr/>
          <p:nvPr/>
        </p:nvSpPr>
        <p:spPr>
          <a:xfrm>
            <a:off x="5964876" y="4666176"/>
            <a:ext cx="5221301"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ahnschrift" panose="020B0502040204020203" pitchFamily="34" charset="0"/>
              </a:rPr>
              <a:t>Questions</a:t>
            </a:r>
          </a:p>
        </p:txBody>
      </p:sp>
    </p:spTree>
    <p:extLst>
      <p:ext uri="{BB962C8B-B14F-4D97-AF65-F5344CB8AC3E}">
        <p14:creationId xmlns:p14="http://schemas.microsoft.com/office/powerpoint/2010/main" val="2916578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5879</Words>
  <Application>Microsoft Office PowerPoint</Application>
  <PresentationFormat>Widescreen</PresentationFormat>
  <Paragraphs>701</Paragraphs>
  <Slides>99</Slides>
  <Notes>20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99</vt:i4>
      </vt:variant>
    </vt:vector>
  </HeadingPairs>
  <TitlesOfParts>
    <vt:vector size="116" baseType="lpstr">
      <vt:lpstr>ＭＳ Ｐゴシック</vt:lpstr>
      <vt:lpstr>Arial</vt:lpstr>
      <vt:lpstr>Bahnschrift</vt:lpstr>
      <vt:lpstr>Calibri</vt:lpstr>
      <vt:lpstr>Calibri Light</vt:lpstr>
      <vt:lpstr>Monotype Sorts</vt:lpstr>
      <vt:lpstr>Noto Sans Symbols</vt:lpstr>
      <vt:lpstr>Open Sans</vt:lpstr>
      <vt:lpstr>Open Sans Condensed</vt:lpstr>
      <vt:lpstr>Proxima Nova Extrabold</vt:lpstr>
      <vt:lpstr>Symbol</vt:lpstr>
      <vt:lpstr>Tahoma</vt:lpstr>
      <vt:lpstr>Times New Roman</vt:lpstr>
      <vt:lpstr>Wingdings</vt:lpstr>
      <vt:lpstr>Office Theme</vt:lpstr>
      <vt:lpstr>Clip</vt:lpstr>
      <vt:lpstr>Photo Editor Photo</vt:lpstr>
      <vt:lpstr>Are Our Shops Safe? (from Heat Illness &amp; Injury Risks)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Index 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Forklift Maintenance</vt:lpstr>
      <vt:lpstr>Forklift Maintenance</vt:lpstr>
      <vt:lpstr>Forklift Dataplates</vt:lpstr>
      <vt:lpstr>Forklift Attachments</vt:lpstr>
      <vt:lpstr>Warning and Safety Devices</vt:lpstr>
      <vt:lpstr>Fueling</vt:lpstr>
      <vt:lpstr>Fueling</vt:lpstr>
      <vt:lpstr>Training Requirements</vt:lpstr>
      <vt:lpstr>PowerPoint Presentation</vt:lpstr>
      <vt:lpstr>Definitions . . .</vt:lpstr>
      <vt:lpstr>PowerPoint Presentation</vt:lpstr>
      <vt:lpstr>PowerPoint Presentation</vt:lpstr>
      <vt:lpstr>PowerPoint Presentation</vt:lpstr>
      <vt:lpstr>PowerPoint Presentation</vt:lpstr>
      <vt:lpstr>Hardware</vt:lpstr>
      <vt:lpstr>PowerPoint Presentation</vt:lpstr>
      <vt:lpstr>Locks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Exit Routes</vt:lpstr>
      <vt:lpstr>Exit Doors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Respiratory Protection</vt:lpstr>
      <vt:lpstr>Requirements of Respirator Program</vt:lpstr>
      <vt:lpstr>Training and Information</vt:lpstr>
      <vt:lpstr>Training and Information (cont’d)</vt:lpstr>
      <vt:lpstr> Definitions - Employee Exposure </vt:lpstr>
      <vt:lpstr>Types of Respirators - Negative Pressure </vt:lpstr>
      <vt:lpstr>Types of Respirators  - Positive Pressure </vt:lpstr>
      <vt:lpstr>Fall Protection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At Heights – Ladder Safety</vt:lpstr>
      <vt:lpstr>Working At Heights – Ladder Safety</vt:lpstr>
      <vt:lpstr>Working At Heights – Ladder Safety</vt:lpstr>
      <vt:lpstr>PowerPoint Presentation</vt:lpstr>
      <vt:lpstr>Working at Heights – Personnel Lifts</vt:lpstr>
      <vt:lpstr>What is Hot Work?</vt:lpstr>
      <vt:lpstr>Hazards Associated with Hot Work</vt:lpstr>
      <vt:lpstr>Hazard Controls</vt:lpstr>
      <vt:lpstr>Additional Fire Prevention Measures</vt:lpstr>
      <vt:lpstr>Other Hazards</vt:lpstr>
      <vt:lpstr>Common PPE</vt:lpstr>
      <vt:lpstr>PowerPoint Presentation</vt:lpstr>
      <vt:lpstr>PowerPoint Presentation</vt:lpstr>
      <vt:lpstr>PowerPoint Presentation</vt:lpstr>
      <vt:lpstr>Fire Extinguisher Identification</vt:lpstr>
      <vt:lpstr>PowerPoint Presentation</vt:lpstr>
      <vt:lpstr>Quick Inspection</vt:lpstr>
      <vt:lpstr>Fire Extinguishers</vt:lpstr>
      <vt:lpstr>PowerPoint Presentation</vt:lpstr>
      <vt:lpstr>PowerPoint Presentation</vt:lpstr>
    </vt:vector>
  </TitlesOfParts>
  <Company>Oldcastle Materials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Caccavale, Salvatore</dc:creator>
  <cp:lastModifiedBy>Salvatore Caccavale</cp:lastModifiedBy>
  <cp:revision>64</cp:revision>
  <cp:lastPrinted>2024-06-10T15:44:32Z</cp:lastPrinted>
  <dcterms:created xsi:type="dcterms:W3CDTF">2020-05-08T18:37:06Z</dcterms:created>
  <dcterms:modified xsi:type="dcterms:W3CDTF">2024-07-21T20:11:05Z</dcterms:modified>
</cp:coreProperties>
</file>