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3" r:id="rId1"/>
  </p:sldMasterIdLst>
  <p:notesMasterIdLst>
    <p:notesMasterId r:id="rId25"/>
  </p:notesMasterIdLst>
  <p:handoutMasterIdLst>
    <p:handoutMasterId r:id="rId26"/>
  </p:handoutMasterIdLst>
  <p:sldIdLst>
    <p:sldId id="286" r:id="rId2"/>
    <p:sldId id="1481" r:id="rId3"/>
    <p:sldId id="1438" r:id="rId4"/>
    <p:sldId id="1486" r:id="rId5"/>
    <p:sldId id="1418" r:id="rId6"/>
    <p:sldId id="1470" r:id="rId7"/>
    <p:sldId id="1467" r:id="rId8"/>
    <p:sldId id="1485" r:id="rId9"/>
    <p:sldId id="1463" r:id="rId10"/>
    <p:sldId id="1462" r:id="rId11"/>
    <p:sldId id="1466" r:id="rId12"/>
    <p:sldId id="1464" r:id="rId13"/>
    <p:sldId id="1487" r:id="rId14"/>
    <p:sldId id="1465" r:id="rId15"/>
    <p:sldId id="1488" r:id="rId16"/>
    <p:sldId id="1484" r:id="rId17"/>
    <p:sldId id="1482" r:id="rId18"/>
    <p:sldId id="1473" r:id="rId19"/>
    <p:sldId id="1476" r:id="rId20"/>
    <p:sldId id="1477" r:id="rId21"/>
    <p:sldId id="1478" r:id="rId22"/>
    <p:sldId id="1472" r:id="rId23"/>
    <p:sldId id="1411" r:id="rId24"/>
  </p:sldIdLst>
  <p:sldSz cx="12192000" cy="6858000"/>
  <p:notesSz cx="7023100" cy="93091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C4DD"/>
    <a:srgbClr val="B6B35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F812B7-9CC7-4189-BE00-FB7AB8D7FD4E}" v="3" dt="2024-07-17T20:48:49.1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8025" autoAdjust="0"/>
    <p:restoredTop sz="72335" autoAdjust="0"/>
  </p:normalViewPr>
  <p:slideViewPr>
    <p:cSldViewPr snapToObjects="1">
      <p:cViewPr varScale="1">
        <p:scale>
          <a:sx n="63" d="100"/>
          <a:sy n="63" d="100"/>
        </p:scale>
        <p:origin x="-1286" y="-6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Objects="1">
      <p:cViewPr varScale="1">
        <p:scale>
          <a:sx n="109" d="100"/>
          <a:sy n="109" d="100"/>
        </p:scale>
        <p:origin x="3600" y="192"/>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F2B0526B-FE98-DF43-8372-A93C9B133984}"/>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785B1949-5D03-A74D-A695-DAF2D35CACF0}"/>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EDD9DCFB-43ED-6F47-B8C6-490C19297DDE}" type="datetimeFigureOut">
              <a:rPr lang="en-US" smtClean="0"/>
              <a:pPr/>
              <a:t>7/19/2024</a:t>
            </a:fld>
            <a:endParaRPr lang="en-US" dirty="0"/>
          </a:p>
        </p:txBody>
      </p:sp>
      <p:sp>
        <p:nvSpPr>
          <p:cNvPr id="4" name="Footer Placeholder 3">
            <a:extLst>
              <a:ext uri="{FF2B5EF4-FFF2-40B4-BE49-F238E27FC236}">
                <a16:creationId xmlns:a16="http://schemas.microsoft.com/office/drawing/2014/main" xmlns="" id="{393AB0BF-423A-0344-86A0-1E96F1935D11}"/>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1478BC5D-81E7-8C4D-825C-329FC2CB9B9D}"/>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BC90836F-F365-624D-B000-ECAA6BB8178F}" type="slidenum">
              <a:rPr lang="en-US" smtClean="0"/>
              <a:pPr/>
              <a:t>‹#›</a:t>
            </a:fld>
            <a:endParaRPr lang="en-US" dirty="0"/>
          </a:p>
        </p:txBody>
      </p:sp>
    </p:spTree>
    <p:extLst>
      <p:ext uri="{BB962C8B-B14F-4D97-AF65-F5344CB8AC3E}">
        <p14:creationId xmlns:p14="http://schemas.microsoft.com/office/powerpoint/2010/main" xmlns="" val="2263114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7AA12287-9C13-4843-83C7-7BC85BD05458}" type="datetimeFigureOut">
              <a:rPr lang="en-US" smtClean="0"/>
              <a:pPr/>
              <a:t>7/19/2024</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3CA0C7D7-0959-8545-8854-B0147141C083}" type="slidenum">
              <a:rPr lang="en-US" smtClean="0"/>
              <a:pPr/>
              <a:t>‹#›</a:t>
            </a:fld>
            <a:endParaRPr lang="en-US" dirty="0"/>
          </a:p>
        </p:txBody>
      </p:sp>
    </p:spTree>
    <p:extLst>
      <p:ext uri="{BB962C8B-B14F-4D97-AF65-F5344CB8AC3E}">
        <p14:creationId xmlns:p14="http://schemas.microsoft.com/office/powerpoint/2010/main" xmlns="" val="3885191388"/>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t>
            </a:r>
            <a:r>
              <a:rPr lang="en-US" dirty="0" smtClean="0"/>
              <a:t>morning. </a:t>
            </a:r>
            <a:r>
              <a:rPr lang="en-US" dirty="0"/>
              <a:t>Its great to be here today and be part of the 2024  Summer BISC Meeting  </a:t>
            </a:r>
            <a:r>
              <a:rPr lang="en-US" dirty="0" smtClean="0"/>
              <a:t>I </a:t>
            </a:r>
            <a:r>
              <a:rPr lang="en-US" dirty="0"/>
              <a:t>appreciate the opportunity to present and to be part of the effort to reduce crashes, injuries, and fatalities involving commercial motor vehicles. </a:t>
            </a:r>
            <a:r>
              <a:rPr lang="en-US" dirty="0" smtClean="0"/>
              <a:t>Today </a:t>
            </a:r>
            <a:r>
              <a:rPr lang="en-US" dirty="0"/>
              <a:t>I will be highlighting crashes that we have been investigating over the past year. </a:t>
            </a:r>
          </a:p>
          <a:p>
            <a:endParaRPr lang="en-US" b="1" dirty="0"/>
          </a:p>
          <a:p>
            <a:r>
              <a:rPr lang="en-US" b="1" dirty="0"/>
              <a:t>[NEXT SLIDE]   </a:t>
            </a:r>
          </a:p>
        </p:txBody>
      </p:sp>
      <p:sp>
        <p:nvSpPr>
          <p:cNvPr id="4" name="Slide Number Placeholder 3"/>
          <p:cNvSpPr>
            <a:spLocks noGrp="1"/>
          </p:cNvSpPr>
          <p:nvPr>
            <p:ph type="sldNum" sz="quarter" idx="5"/>
          </p:nvPr>
        </p:nvSpPr>
        <p:spPr/>
        <p:txBody>
          <a:bodyPr/>
          <a:lstStyle/>
          <a:p>
            <a:fld id="{3CA0C7D7-0959-8545-8854-B0147141C083}" type="slidenum">
              <a:rPr lang="en-US" smtClean="0"/>
              <a:pPr/>
              <a:t>1</a:t>
            </a:fld>
            <a:endParaRPr lang="en-US" dirty="0"/>
          </a:p>
        </p:txBody>
      </p:sp>
    </p:spTree>
    <p:extLst>
      <p:ext uri="{BB962C8B-B14F-4D97-AF65-F5344CB8AC3E}">
        <p14:creationId xmlns:p14="http://schemas.microsoft.com/office/powerpoint/2010/main" xmlns="" val="1091219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Avenir Next LT Pro" panose="020B0504020202020204" pitchFamily="34" charset="0"/>
              </a:rPr>
              <a:t>The next crash occurred on September 21, 2023, about 1:12 p.m. A 2014 Prevost motorcoach was traveling westbound on Interstate 84 near Wawayanda, New York. The motorcoach was transporting 40 high-school students and four adults from the Farmingdale, New York School District. At the crash location, I-84 is a four-lane divided highway with a speed limit of 65 mph. Just after mile marker 12, the motorcoach departed the right lane, crossed the left lane and shoulder, and departed the westbound roadway. The motorcoach then struck a roadside cable barrier and traveled down the depressed earthen median. The motorcoach came to rest on its left side at the bottom of the depression. Several occupants were ejected from the motorcoach, including the driver and the two front-row adult occupants. Both front-row occupants were fatally injured, and the driver was seriously injured. The remaining bus occupants were transported to area hospitals for treatment of various injuries. </a:t>
            </a:r>
          </a:p>
          <a:p>
            <a:endParaRPr lang="en-US" b="1" dirty="0">
              <a:solidFill>
                <a:srgbClr val="000000"/>
              </a:solidFill>
              <a:latin typeface="Avenir Next LT Pro" panose="020B0504020202020204" pitchFamily="34" charset="0"/>
            </a:endParaRPr>
          </a:p>
          <a:p>
            <a:r>
              <a:rPr lang="en-US" b="1" dirty="0">
                <a:solidFill>
                  <a:srgbClr val="000000"/>
                </a:solidFill>
                <a:latin typeface="Avenir Next LT Pro" panose="020B0504020202020204" pitchFamily="34" charset="0"/>
              </a:rPr>
              <a:t>[NEXT SLIDE] </a:t>
            </a:r>
            <a:endParaRPr lang="en-US" b="1" dirty="0"/>
          </a:p>
        </p:txBody>
      </p:sp>
      <p:sp>
        <p:nvSpPr>
          <p:cNvPr id="4" name="Slide Number Placeholder 3"/>
          <p:cNvSpPr>
            <a:spLocks noGrp="1"/>
          </p:cNvSpPr>
          <p:nvPr>
            <p:ph type="sldNum" sz="quarter" idx="5"/>
          </p:nvPr>
        </p:nvSpPr>
        <p:spPr/>
        <p:txBody>
          <a:bodyPr/>
          <a:lstStyle/>
          <a:p>
            <a:fld id="{3CA0C7D7-0959-8545-8854-B0147141C083}" type="slidenum">
              <a:rPr lang="en-US" smtClean="0"/>
              <a:pPr/>
              <a:t>10</a:t>
            </a:fld>
            <a:endParaRPr lang="en-US" dirty="0"/>
          </a:p>
        </p:txBody>
      </p:sp>
    </p:spTree>
    <p:extLst>
      <p:ext uri="{BB962C8B-B14F-4D97-AF65-F5344CB8AC3E}">
        <p14:creationId xmlns:p14="http://schemas.microsoft.com/office/powerpoint/2010/main" xmlns="" val="3042962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latin typeface="Avenir Next LT Pro" panose="020B0504020202020204" pitchFamily="34" charset="0"/>
              </a:rPr>
              <a:t>On September 29, 2023, about 8:41 p.m. a 2005 International truck-tractor in combination with a MC331 cargo tank was traveling west on US-40, a two-lane roadway near Teutopolis, Illinois. The cargo tank was loaded with approximately 7,500 gallons of anhydrous ammonia. At the same time, an oncoming eastbound vehicle was approaching the westbound combination vehicle, and a westbound passenger vehicle was passing the combination vehicle in a no-passing zone. The driver of the combination vehicle took evasive action by steering to the right. The combination vehicle departed the roadway and traveled into a roadside drainage ditch, jackknifed and rolled onto its right side with its cargo tank sliding forward. The exposed front end of the cargo tank struck the tow ring of a utility trailer that was parked adjacent to the roadway on private property. The tow ring punctured the front of the cargo tank, which led to the release of anhydrous ammonia. The driver of the combination vehicle sustained injuries as a result of the crash and exposure to the anhydrous ammonia. Additionally, five people in the area of the crash died and 11 others sustained injuries ranging from minor to severe due to exposure to anhydrous ammonia.  The posted speed limit on US-40 was 55 mph.   </a:t>
            </a:r>
            <a:r>
              <a:rPr lang="en-US" sz="1200" b="1" dirty="0">
                <a:solidFill>
                  <a:srgbClr val="000000"/>
                </a:solidFill>
                <a:latin typeface="Avenir Next LT Pro" panose="020B0504020202020204" pitchFamily="34" charset="0"/>
              </a:rPr>
              <a:t>[NEXT SLIDE] </a:t>
            </a:r>
            <a:endParaRPr lang="en-US" sz="1200" b="1" dirty="0"/>
          </a:p>
        </p:txBody>
      </p:sp>
      <p:sp>
        <p:nvSpPr>
          <p:cNvPr id="4" name="Slide Number Placeholder 3"/>
          <p:cNvSpPr>
            <a:spLocks noGrp="1"/>
          </p:cNvSpPr>
          <p:nvPr>
            <p:ph type="sldNum" sz="quarter" idx="5"/>
          </p:nvPr>
        </p:nvSpPr>
        <p:spPr/>
        <p:txBody>
          <a:bodyPr/>
          <a:lstStyle/>
          <a:p>
            <a:fld id="{3CA0C7D7-0959-8545-8854-B0147141C083}" type="slidenum">
              <a:rPr lang="en-US" smtClean="0"/>
              <a:pPr/>
              <a:t>11</a:t>
            </a:fld>
            <a:endParaRPr lang="en-US" dirty="0"/>
          </a:p>
        </p:txBody>
      </p:sp>
    </p:spTree>
    <p:extLst>
      <p:ext uri="{BB962C8B-B14F-4D97-AF65-F5344CB8AC3E}">
        <p14:creationId xmlns:p14="http://schemas.microsoft.com/office/powerpoint/2010/main" xmlns="" val="2287106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Avenir Next LT Pro" panose="020B0504020202020204" pitchFamily="34" charset="0"/>
              </a:rPr>
              <a:t>On November 14, 2023, about 8:52 a.m. a 2019 Freightliner truck-tractor in combination with semitrailer, was traveling west in the right lane of Interstate 70 near Etna, Ohio. At this location, I-70 was a divided, four-lane roadway with a 70-mph speed limit. As the combination vehicle reached the area of milepost 118.7, it encountered a traffic queue that had formed due to an earlier crash. The combination vehicle did not slow and struck the rear of a 2015 Nissan Murano, occupied by the driver and two passengers. The combination vehicle overrode the Nissan and then collided with the rear of a 2009 Van Hool motorcoach occupied by the driver and 54 passengers, that was transporting members of the Tusky Valley School Band. A post-crash fire ensued and consumed the combination vehicle, the Nissan, and the rear of the motorcoach. The three occupants of the Nissan that consisted of a school teacher and two adult chaperones were fatally injured. Additionally, three student passengers on the motorcoach were fatally injured. The drivers of the 2019 Freightliner combination vehicle, the motorcoach, and several motorcoach passengers were treated for injuries. </a:t>
            </a:r>
          </a:p>
          <a:p>
            <a:endParaRPr lang="en-US" b="1" dirty="0">
              <a:solidFill>
                <a:srgbClr val="000000"/>
              </a:solidFill>
              <a:latin typeface="Avenir Next LT Pro" panose="020B0504020202020204" pitchFamily="34" charset="0"/>
            </a:endParaRPr>
          </a:p>
          <a:p>
            <a:r>
              <a:rPr lang="en-US" b="1" dirty="0">
                <a:solidFill>
                  <a:srgbClr val="000000"/>
                </a:solidFill>
                <a:latin typeface="Avenir Next LT Pro" panose="020B0504020202020204" pitchFamily="34" charset="0"/>
              </a:rPr>
              <a:t>[NEXT SLIDE] </a:t>
            </a:r>
            <a:endParaRPr lang="en-US" b="1" dirty="0"/>
          </a:p>
        </p:txBody>
      </p:sp>
      <p:sp>
        <p:nvSpPr>
          <p:cNvPr id="4" name="Slide Number Placeholder 3"/>
          <p:cNvSpPr>
            <a:spLocks noGrp="1"/>
          </p:cNvSpPr>
          <p:nvPr>
            <p:ph type="sldNum" sz="quarter" idx="5"/>
          </p:nvPr>
        </p:nvSpPr>
        <p:spPr/>
        <p:txBody>
          <a:bodyPr/>
          <a:lstStyle/>
          <a:p>
            <a:fld id="{3CA0C7D7-0959-8545-8854-B0147141C083}" type="slidenum">
              <a:rPr lang="en-US" smtClean="0"/>
              <a:pPr/>
              <a:t>12</a:t>
            </a:fld>
            <a:endParaRPr lang="en-US" dirty="0"/>
          </a:p>
        </p:txBody>
      </p:sp>
    </p:spTree>
    <p:extLst>
      <p:ext uri="{BB962C8B-B14F-4D97-AF65-F5344CB8AC3E}">
        <p14:creationId xmlns:p14="http://schemas.microsoft.com/office/powerpoint/2010/main" xmlns="" val="866421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venir Next LT Pro" panose="020B0504020202020204" pitchFamily="34" charset="0"/>
                <a:ea typeface="Calibri" panose="020F0502020204030204" pitchFamily="34" charset="0"/>
                <a:cs typeface="Times New Roman" panose="02020603050405020304" pitchFamily="18" charset="0"/>
              </a:rPr>
              <a:t>On Monday, March 4, 2024, about 5:50 p.m. eastern standard time, a 2022 IC school bus operated by Calhoun County Schools, Calhoun County, West Virginia, was southbound on West Virginia Route 16 (South Calhoun Highway) transporting students on an activities/after-school route. As the bus negotiated a left-hand curve in the 8900 block, the right-side tires crossed the white edge line, departed the paved roadway, and began to enter a ditch along the right side of the road. The front tire struck the end of a driveway culvert, the bus went airborne, and began to rotate counterclockwise while rolling to the right. The front of the bus landed back in the southbound lane of Route 16 and continued to rotate and roll, coming to rest on its right side across both lanes of Route 16 </a:t>
            </a:r>
            <a:endParaRPr lang="en-US" dirty="0"/>
          </a:p>
        </p:txBody>
      </p:sp>
      <p:sp>
        <p:nvSpPr>
          <p:cNvPr id="4" name="Slide Number Placeholder 3"/>
          <p:cNvSpPr>
            <a:spLocks noGrp="1"/>
          </p:cNvSpPr>
          <p:nvPr>
            <p:ph type="sldNum" sz="quarter" idx="5"/>
          </p:nvPr>
        </p:nvSpPr>
        <p:spPr/>
        <p:txBody>
          <a:bodyPr/>
          <a:lstStyle/>
          <a:p>
            <a:fld id="{3CA0C7D7-0959-8545-8854-B0147141C083}" type="slidenum">
              <a:rPr lang="en-US" smtClean="0"/>
              <a:pPr/>
              <a:t>13</a:t>
            </a:fld>
            <a:endParaRPr lang="en-US" dirty="0"/>
          </a:p>
        </p:txBody>
      </p:sp>
    </p:spTree>
    <p:extLst>
      <p:ext uri="{BB962C8B-B14F-4D97-AF65-F5344CB8AC3E}">
        <p14:creationId xmlns:p14="http://schemas.microsoft.com/office/powerpoint/2010/main" xmlns="" val="4117465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B2B2D"/>
                </a:solidFill>
                <a:effectLst/>
                <a:latin typeface="Avenir Next LT Pro" panose="020B0504020202020204" pitchFamily="34" charset="0"/>
              </a:rPr>
              <a:t>​The next crash I will discuss occurred on March 11, 2024, at about 11:29 a.m.  A 2020 Micro Bird 25-passenger school bus was traveling east on U.S. Highway 24, near Rushville, Illinois. The bus was occupied by a female driver and three student passengers ranging in age from 3 to 5 years old. At the same time, a 2001 Mack truck-tractor in combination with a 2001 end dump semitrailer, was traveling west on US-24 approaching the school bus. The school bus was traveling through a right-hand curve. About halfway through the curve, the school bus crossed over the broken yellow centerline and entered the westbound traffic lane, where it subsequently collided head-on with the combination vehicle. Following the impact, both vehicles departed the roadway where the combination vehicle’s semitrailer overturned, and both vehicles were engulfed in a postcrash fire. As a result, the drivers of both vehicles and the three student passengers on the school bus were fatally injured. The posted speed limit on US-24 was 55 mph.</a:t>
            </a:r>
          </a:p>
          <a:p>
            <a:pPr algn="l"/>
            <a:endParaRPr lang="en-US" b="0" i="0" dirty="0">
              <a:solidFill>
                <a:srgbClr val="2B2B2D"/>
              </a:solidFill>
              <a:effectLst/>
              <a:latin typeface="Avenir Next LT Pro" panose="020B0504020202020204" pitchFamily="34" charset="0"/>
            </a:endParaRPr>
          </a:p>
          <a:p>
            <a:pPr algn="l"/>
            <a:r>
              <a:rPr lang="en-US" b="0" i="0" dirty="0">
                <a:solidFill>
                  <a:srgbClr val="2B2B2D"/>
                </a:solidFill>
                <a:effectLst/>
                <a:latin typeface="Avenir Next LT Pro" panose="020B0504020202020204" pitchFamily="34" charset="0"/>
              </a:rPr>
              <a:t> </a:t>
            </a:r>
            <a:r>
              <a:rPr lang="en-US" b="1" i="0" dirty="0">
                <a:solidFill>
                  <a:srgbClr val="2B2B2D"/>
                </a:solidFill>
                <a:effectLst/>
                <a:latin typeface="Avenir Next LT Pro" panose="020B0504020202020204" pitchFamily="34" charset="0"/>
              </a:rPr>
              <a:t>[NEXT SLIDE]</a:t>
            </a:r>
          </a:p>
          <a:p>
            <a:endParaRPr lang="en-US" dirty="0"/>
          </a:p>
        </p:txBody>
      </p:sp>
      <p:sp>
        <p:nvSpPr>
          <p:cNvPr id="4" name="Slide Number Placeholder 3"/>
          <p:cNvSpPr>
            <a:spLocks noGrp="1"/>
          </p:cNvSpPr>
          <p:nvPr>
            <p:ph type="sldNum" sz="quarter" idx="5"/>
          </p:nvPr>
        </p:nvSpPr>
        <p:spPr/>
        <p:txBody>
          <a:bodyPr/>
          <a:lstStyle/>
          <a:p>
            <a:fld id="{3CA0C7D7-0959-8545-8854-B0147141C083}" type="slidenum">
              <a:rPr lang="en-US" smtClean="0"/>
              <a:pPr/>
              <a:t>14</a:t>
            </a:fld>
            <a:endParaRPr lang="en-US" dirty="0"/>
          </a:p>
        </p:txBody>
      </p:sp>
    </p:spTree>
    <p:extLst>
      <p:ext uri="{BB962C8B-B14F-4D97-AF65-F5344CB8AC3E}">
        <p14:creationId xmlns:p14="http://schemas.microsoft.com/office/powerpoint/2010/main" xmlns="" val="3744233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spc="0" dirty="0">
                <a:effectLst/>
                <a:latin typeface="Avenir Next LT Pro" panose="020B0504020202020204" pitchFamily="34" charset="0"/>
                <a:ea typeface="Calibri" panose="020F0502020204030204" pitchFamily="34" charset="0"/>
                <a:cs typeface="Times New Roman" panose="02020603050405020304" pitchFamily="18" charset="0"/>
              </a:rPr>
              <a:t>On Thursday, June 6, 2024, about 4:40 p.m. central daylight time, a 2021 Chrysler 300 passenger car operated by a 17-year-old driver was traveling west on Farm to Market Road 1433 (FM1433) near Carrizo Springs, in Dimmit County, Texas. According to the Texas DPS, the car was traveling at a high rate of speed through a curve when it crossed the roadway centerline and struck a 1998 Dodge Ram pickup truck that was traveling in the opposite direction. Following the impact between the two vehicles, a post crash fire ensued that consumed the car. The pickup truck was not involved in the post crash fire.</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spc="-20" dirty="0">
              <a:effectLst/>
              <a:latin typeface="Avenir Next LT Pro" panose="020B0504020202020204" pitchFamily="34" charset="0"/>
              <a:ea typeface="Calibri" panose="020F0502020204030204" pitchFamily="34"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US" sz="1800" spc="0" dirty="0">
                <a:effectLst/>
                <a:latin typeface="Avenir Next LT Pro" panose="020B0504020202020204" pitchFamily="34" charset="0"/>
                <a:ea typeface="Calibri" panose="020F0502020204030204" pitchFamily="34" charset="0"/>
                <a:cs typeface="Times New Roman" panose="02020603050405020304" pitchFamily="18" charset="0"/>
              </a:rPr>
              <a:t>As a result of the crash and fire, the 17-year-old driver of the car and three car passengers (aged from 13 to 20 years-old) were fatally injured. The 50-year-old driver of the pickup truck and two passengers were fatally injured, and two passengers in the pickup truck were seriously injured. </a:t>
            </a:r>
            <a:endParaRPr lang="en-US" sz="1800" spc="-20" dirty="0">
              <a:effectLst/>
              <a:latin typeface="Avenir Next LT Pro" panose="020B05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CA0C7D7-0959-8545-8854-B0147141C083}" type="slidenum">
              <a:rPr lang="en-US" smtClean="0"/>
              <a:pPr/>
              <a:t>15</a:t>
            </a:fld>
            <a:endParaRPr lang="en-US" dirty="0"/>
          </a:p>
        </p:txBody>
      </p:sp>
    </p:spTree>
    <p:extLst>
      <p:ext uri="{BB962C8B-B14F-4D97-AF65-F5344CB8AC3E}">
        <p14:creationId xmlns:p14="http://schemas.microsoft.com/office/powerpoint/2010/main" xmlns="" val="3604602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venir Next LT Pro" panose="020B0504020202020204" pitchFamily="34" charset="0"/>
              </a:rPr>
              <a:t>Now, I will highlight a completed investigation for the Fern Hollow Bridge Collapse that took place in January 2022. This past February we held a Board Meeting for that investigation and adopted the final report. </a:t>
            </a:r>
          </a:p>
          <a:p>
            <a:endParaRPr lang="en-US" dirty="0">
              <a:latin typeface="Avenir Next LT Pro" panose="020B0504020202020204" pitchFamily="34" charset="0"/>
            </a:endParaRPr>
          </a:p>
          <a:p>
            <a:r>
              <a:rPr lang="en-US" dirty="0">
                <a:latin typeface="Avenir Next LT Pro" panose="020B0504020202020204" pitchFamily="34" charset="0"/>
              </a:rPr>
              <a:t> </a:t>
            </a:r>
            <a:r>
              <a:rPr lang="en-US" b="1" dirty="0">
                <a:latin typeface="Avenir Next LT Pro" panose="020B0504020202020204" pitchFamily="34" charset="0"/>
              </a:rPr>
              <a:t>[NEXT SLIDE]</a:t>
            </a:r>
          </a:p>
        </p:txBody>
      </p:sp>
      <p:sp>
        <p:nvSpPr>
          <p:cNvPr id="4" name="Slide Number Placeholder 3"/>
          <p:cNvSpPr>
            <a:spLocks noGrp="1"/>
          </p:cNvSpPr>
          <p:nvPr>
            <p:ph type="sldNum" sz="quarter" idx="5"/>
          </p:nvPr>
        </p:nvSpPr>
        <p:spPr/>
        <p:txBody>
          <a:bodyPr/>
          <a:lstStyle/>
          <a:p>
            <a:fld id="{3CA0C7D7-0959-8545-8854-B0147141C083}" type="slidenum">
              <a:rPr lang="en-US" smtClean="0"/>
              <a:pPr/>
              <a:t>16</a:t>
            </a:fld>
            <a:endParaRPr lang="en-US" dirty="0"/>
          </a:p>
        </p:txBody>
      </p:sp>
    </p:spTree>
    <p:extLst>
      <p:ext uri="{BB962C8B-B14F-4D97-AF65-F5344CB8AC3E}">
        <p14:creationId xmlns:p14="http://schemas.microsoft.com/office/powerpoint/2010/main" xmlns="" val="3635811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B2B2D"/>
                </a:solidFill>
                <a:effectLst/>
                <a:latin typeface="Avenir Next LT Pro" panose="020B0504020202020204" pitchFamily="34" charset="0"/>
              </a:rPr>
              <a:t>On January 28, 2022 at about 6:37 a.m. the Fern Hollow Bridge in Pittsburg, PA experienced a structural failure. As a result, the 447-foot- long bridge fell about 100 feet below into the Frick Park. At the time of the collapse, a Port Authority Bus and four passenger vehicles were on the bridge. A fifth passenger vehicle drove off the east side of the bridge and landed on its roof on the ground below. As a result of the collapse, the bus driver sustained minor injuries and the other passengers on the bus were uninjured. Of the 6 passenger vehicle occupants 2 sustained serious injuries, one sustained a minor injury and 2 were uninjured. We determined the probable cause of the collapse resulted from the failure of the transverse tie plate due to corrosion and lack of maintenance and poor-quality inspections. As a result of this investigation, we issued safety recommendations to the Federal Highway Administration, the Pennsylvania Department of Transportation, ​the City of Pittsburgh, and ​the American Association of State Highway and Transportation Officials. </a:t>
            </a:r>
          </a:p>
          <a:p>
            <a:pPr algn="l"/>
            <a:endParaRPr lang="en-US" b="0" i="0" dirty="0">
              <a:solidFill>
                <a:srgbClr val="2B2B2D"/>
              </a:solidFill>
              <a:effectLst/>
              <a:latin typeface="Avenir Next LT Pro" panose="020B0504020202020204" pitchFamily="34" charset="0"/>
            </a:endParaRPr>
          </a:p>
          <a:p>
            <a:pPr algn="l"/>
            <a:r>
              <a:rPr lang="en-US" b="1" i="0" dirty="0">
                <a:solidFill>
                  <a:srgbClr val="2B2B2D"/>
                </a:solidFill>
                <a:effectLst/>
                <a:latin typeface="Avenir Next LT Pro" panose="020B0504020202020204" pitchFamily="34" charset="0"/>
              </a:rPr>
              <a:t>[NEXT SLIDE]</a:t>
            </a:r>
          </a:p>
          <a:p>
            <a:endParaRPr lang="en-US" dirty="0"/>
          </a:p>
        </p:txBody>
      </p:sp>
      <p:sp>
        <p:nvSpPr>
          <p:cNvPr id="4" name="Slide Number Placeholder 3"/>
          <p:cNvSpPr>
            <a:spLocks noGrp="1"/>
          </p:cNvSpPr>
          <p:nvPr>
            <p:ph type="sldNum" sz="quarter" idx="5"/>
          </p:nvPr>
        </p:nvSpPr>
        <p:spPr/>
        <p:txBody>
          <a:bodyPr/>
          <a:lstStyle/>
          <a:p>
            <a:fld id="{3CA0C7D7-0959-8545-8854-B0147141C083}" type="slidenum">
              <a:rPr lang="en-US" smtClean="0"/>
              <a:pPr/>
              <a:t>17</a:t>
            </a:fld>
            <a:endParaRPr lang="en-US" dirty="0"/>
          </a:p>
        </p:txBody>
      </p:sp>
    </p:spTree>
    <p:extLst>
      <p:ext uri="{BB962C8B-B14F-4D97-AF65-F5344CB8AC3E}">
        <p14:creationId xmlns:p14="http://schemas.microsoft.com/office/powerpoint/2010/main" xmlns="" val="883169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venir Next LT Pro" panose="020B0504020202020204" pitchFamily="34" charset="0"/>
              </a:rPr>
              <a:t>Unfortunately, we see many repeat causal factors in our crash investigations. In general terms they can be divided into two categories. In human factors – we see over and over fatigue, distraction, and impairment as causal or contributory factors. We also see issues with motor carrier operations with their oversight of drivers – that would include inadequate safety culture, improper use of driver monitoring systems, and lack of a fatigue management system. </a:t>
            </a:r>
          </a:p>
          <a:p>
            <a:endParaRPr lang="en-US" b="1" dirty="0">
              <a:latin typeface="Avenir Next LT Pro" panose="020B0504020202020204" pitchFamily="34" charset="0"/>
            </a:endParaRPr>
          </a:p>
          <a:p>
            <a:r>
              <a:rPr lang="en-US" b="1" dirty="0">
                <a:latin typeface="Avenir Next LT Pro" panose="020B0504020202020204" pitchFamily="34" charset="0"/>
              </a:rPr>
              <a:t>[NEXT SLIDE] </a:t>
            </a:r>
          </a:p>
        </p:txBody>
      </p:sp>
      <p:sp>
        <p:nvSpPr>
          <p:cNvPr id="4" name="Slide Number Placeholder 3"/>
          <p:cNvSpPr>
            <a:spLocks noGrp="1"/>
          </p:cNvSpPr>
          <p:nvPr>
            <p:ph type="sldNum" sz="quarter" idx="5"/>
          </p:nvPr>
        </p:nvSpPr>
        <p:spPr/>
        <p:txBody>
          <a:bodyPr/>
          <a:lstStyle/>
          <a:p>
            <a:fld id="{3CA0C7D7-0959-8545-8854-B0147141C083}" type="slidenum">
              <a:rPr lang="en-US" smtClean="0"/>
              <a:pPr/>
              <a:t>18</a:t>
            </a:fld>
            <a:endParaRPr lang="en-US" dirty="0"/>
          </a:p>
        </p:txBody>
      </p:sp>
    </p:spTree>
    <p:extLst>
      <p:ext uri="{BB962C8B-B14F-4D97-AF65-F5344CB8AC3E}">
        <p14:creationId xmlns:p14="http://schemas.microsoft.com/office/powerpoint/2010/main" xmlns="" val="4286350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venir Next LT Pro" panose="020B0504020202020204" pitchFamily="34" charset="0"/>
              </a:rPr>
              <a:t>There are countermeasures that can be taken to minimize or eliminate these factors. For example</a:t>
            </a:r>
            <a:r>
              <a:rPr lang="en-US" b="1" dirty="0">
                <a:latin typeface="Avenir Next LT Pro" panose="020B0504020202020204" pitchFamily="34" charset="0"/>
              </a:rPr>
              <a:t>, Drivers should:</a:t>
            </a:r>
          </a:p>
          <a:p>
            <a:pPr marL="228600" indent="-228600">
              <a:buAutoNum type="arabicPeriod"/>
            </a:pPr>
            <a:r>
              <a:rPr lang="en-US" dirty="0">
                <a:latin typeface="Avenir Next LT Pro" panose="020B0504020202020204" pitchFamily="34" charset="0"/>
              </a:rPr>
              <a:t>Minimize all distractions and follow federal regulations about cell phone use. </a:t>
            </a:r>
          </a:p>
          <a:p>
            <a:pPr marL="228600" indent="-228600">
              <a:buAutoNum type="arabicPeriod"/>
            </a:pPr>
            <a:r>
              <a:rPr lang="en-US" dirty="0">
                <a:latin typeface="Avenir Next LT Pro" panose="020B0504020202020204" pitchFamily="34" charset="0"/>
              </a:rPr>
              <a:t>Follow post speed limits, drive slower in bad weather, </a:t>
            </a:r>
          </a:p>
          <a:p>
            <a:pPr marL="228600" indent="-228600">
              <a:buAutoNum type="arabicPeriod"/>
            </a:pPr>
            <a:r>
              <a:rPr lang="en-US" dirty="0">
                <a:latin typeface="Avenir Next LT Pro" panose="020B0504020202020204" pitchFamily="34" charset="0"/>
              </a:rPr>
              <a:t>Stay healthy! Take breaks and exercise, manage fatigue, and avoid driving while taking impairing medications – that includes prescription and over the counter. </a:t>
            </a:r>
          </a:p>
          <a:p>
            <a:pPr marL="228600" indent="-228600">
              <a:buAutoNum type="arabicPeriod"/>
            </a:pPr>
            <a:r>
              <a:rPr lang="en-US" dirty="0">
                <a:latin typeface="Avenir Next LT Pro" panose="020B0504020202020204" pitchFamily="34" charset="0"/>
              </a:rPr>
              <a:t>Wear seatbelts and ensure that your passengers do too! </a:t>
            </a:r>
          </a:p>
          <a:p>
            <a:pPr marL="228600" indent="-228600">
              <a:buAutoNum type="arabicPeriod"/>
            </a:pPr>
            <a:r>
              <a:rPr lang="en-US" dirty="0">
                <a:latin typeface="Avenir Next LT Pro" panose="020B0504020202020204" pitchFamily="34" charset="0"/>
              </a:rPr>
              <a:t>Drive sober and never get behind the wheel while impaired by drugs or alcohol. </a:t>
            </a:r>
          </a:p>
          <a:p>
            <a:pPr marL="228600" indent="-228600">
              <a:buAutoNum type="arabicPeriod"/>
            </a:pPr>
            <a:endParaRPr lang="en-US" b="1" dirty="0">
              <a:latin typeface="Avenir Next LT Pro" panose="020B0504020202020204" pitchFamily="34" charset="0"/>
            </a:endParaRPr>
          </a:p>
          <a:p>
            <a:pPr marL="0" indent="0">
              <a:buNone/>
            </a:pPr>
            <a:r>
              <a:rPr lang="en-US" b="1" dirty="0">
                <a:latin typeface="Avenir Next LT Pro" panose="020B0504020202020204" pitchFamily="34" charset="0"/>
              </a:rPr>
              <a:t>[NEXT SLIDE] </a:t>
            </a:r>
          </a:p>
          <a:p>
            <a:endParaRPr lang="en-US" dirty="0"/>
          </a:p>
        </p:txBody>
      </p:sp>
      <p:sp>
        <p:nvSpPr>
          <p:cNvPr id="4" name="Slide Number Placeholder 3"/>
          <p:cNvSpPr>
            <a:spLocks noGrp="1"/>
          </p:cNvSpPr>
          <p:nvPr>
            <p:ph type="sldNum" sz="quarter" idx="5"/>
          </p:nvPr>
        </p:nvSpPr>
        <p:spPr/>
        <p:txBody>
          <a:bodyPr/>
          <a:lstStyle/>
          <a:p>
            <a:fld id="{3CA0C7D7-0959-8545-8854-B0147141C083}" type="slidenum">
              <a:rPr lang="en-US" smtClean="0"/>
              <a:pPr/>
              <a:t>19</a:t>
            </a:fld>
            <a:endParaRPr lang="en-US" dirty="0"/>
          </a:p>
        </p:txBody>
      </p:sp>
    </p:spTree>
    <p:extLst>
      <p:ext uri="{BB962C8B-B14F-4D97-AF65-F5344CB8AC3E}">
        <p14:creationId xmlns:p14="http://schemas.microsoft.com/office/powerpoint/2010/main" xmlns="" val="1069109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topics I will be discussing today. I will briefly describe what the NTSB, next I will review current crashes we are investigating. Next, I will discuss a recently completed crash investigation.  Then I will highlight some repeat causal factors we are seeing. Lastly, I will conclude with some countermeasures that fleets can pursue to help eliminate crashes.</a:t>
            </a:r>
          </a:p>
          <a:p>
            <a:endParaRPr lang="en-US" dirty="0"/>
          </a:p>
          <a:p>
            <a:r>
              <a:rPr lang="en-US" dirty="0"/>
              <a:t> </a:t>
            </a:r>
            <a:r>
              <a:rPr lang="en-US" b="1" dirty="0"/>
              <a:t>[NEXT SLIDE]</a:t>
            </a:r>
          </a:p>
        </p:txBody>
      </p:sp>
      <p:sp>
        <p:nvSpPr>
          <p:cNvPr id="4" name="Slide Number Placeholder 3"/>
          <p:cNvSpPr>
            <a:spLocks noGrp="1"/>
          </p:cNvSpPr>
          <p:nvPr>
            <p:ph type="sldNum" sz="quarter" idx="5"/>
          </p:nvPr>
        </p:nvSpPr>
        <p:spPr/>
        <p:txBody>
          <a:bodyPr/>
          <a:lstStyle/>
          <a:p>
            <a:fld id="{3CA0C7D7-0959-8545-8854-B0147141C083}" type="slidenum">
              <a:rPr lang="en-US" smtClean="0"/>
              <a:pPr/>
              <a:t>2</a:t>
            </a:fld>
            <a:endParaRPr lang="en-US" dirty="0"/>
          </a:p>
        </p:txBody>
      </p:sp>
    </p:spTree>
    <p:extLst>
      <p:ext uri="{BB962C8B-B14F-4D97-AF65-F5344CB8AC3E}">
        <p14:creationId xmlns:p14="http://schemas.microsoft.com/office/powerpoint/2010/main" xmlns="" val="3587790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venir Next LT Pro" panose="020B0504020202020204" pitchFamily="34" charset="0"/>
              </a:rPr>
              <a:t>If you own or manage a fleet, we recommend that you implement a fatigue management program such as the one based on the North American Fatigue Management Program. CVSA has been doing a wonderful job of conducting training and outreach on this program. We also encourage you to purchase trucks equipped with underride protection, advanced speed limiting technologies, collision avoidance systems – and then train your drivers on their use. Next, we recommend that you establish policies to address medical fitness for duty. Lastly, we recommend that if you have installed driver monitoring system on your fleet, that you take full advantage of that system and implement a coaching program to improve driver behavior.               </a:t>
            </a:r>
          </a:p>
          <a:p>
            <a:endParaRPr lang="en-US" b="1" dirty="0">
              <a:latin typeface="Avenir Next LT Pro" panose="020B0504020202020204" pitchFamily="34" charset="0"/>
            </a:endParaRPr>
          </a:p>
          <a:p>
            <a:r>
              <a:rPr lang="en-US" b="1" dirty="0">
                <a:latin typeface="Avenir Next LT Pro" panose="020B0504020202020204" pitchFamily="34" charset="0"/>
              </a:rPr>
              <a:t>[NEXT SLIDE] </a:t>
            </a:r>
          </a:p>
          <a:p>
            <a:endParaRPr lang="en-US" dirty="0">
              <a:latin typeface="Roboto Light" panose="02000000000000000000" pitchFamily="2" charset="0"/>
              <a:ea typeface="Roboto Light" panose="02000000000000000000" pitchFamily="2" charset="0"/>
            </a:endParaRPr>
          </a:p>
        </p:txBody>
      </p:sp>
      <p:sp>
        <p:nvSpPr>
          <p:cNvPr id="4" name="Slide Number Placeholder 3"/>
          <p:cNvSpPr>
            <a:spLocks noGrp="1"/>
          </p:cNvSpPr>
          <p:nvPr>
            <p:ph type="sldNum" sz="quarter" idx="5"/>
          </p:nvPr>
        </p:nvSpPr>
        <p:spPr/>
        <p:txBody>
          <a:bodyPr/>
          <a:lstStyle/>
          <a:p>
            <a:fld id="{3CA0C7D7-0959-8545-8854-B0147141C083}" type="slidenum">
              <a:rPr lang="en-US" smtClean="0"/>
              <a:pPr/>
              <a:t>20</a:t>
            </a:fld>
            <a:endParaRPr lang="en-US" dirty="0"/>
          </a:p>
        </p:txBody>
      </p:sp>
    </p:spTree>
    <p:extLst>
      <p:ext uri="{BB962C8B-B14F-4D97-AF65-F5344CB8AC3E}">
        <p14:creationId xmlns:p14="http://schemas.microsoft.com/office/powerpoint/2010/main" xmlns="" val="2456681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NTSB website we have resources available that address truck, passenger carriers, and school buses. This page for example, you will find multiple safety topics and safety recommendations that address school bus safety. </a:t>
            </a:r>
          </a:p>
          <a:p>
            <a:endParaRPr lang="en-US" b="1" dirty="0"/>
          </a:p>
          <a:p>
            <a:r>
              <a:rPr lang="en-US" b="1" dirty="0"/>
              <a:t>[NEXT SLIDE] </a:t>
            </a:r>
          </a:p>
        </p:txBody>
      </p:sp>
      <p:sp>
        <p:nvSpPr>
          <p:cNvPr id="4" name="Slide Number Placeholder 3"/>
          <p:cNvSpPr>
            <a:spLocks noGrp="1"/>
          </p:cNvSpPr>
          <p:nvPr>
            <p:ph type="sldNum" sz="quarter" idx="5"/>
          </p:nvPr>
        </p:nvSpPr>
        <p:spPr/>
        <p:txBody>
          <a:bodyPr/>
          <a:lstStyle/>
          <a:p>
            <a:fld id="{3CA0C7D7-0959-8545-8854-B0147141C083}" type="slidenum">
              <a:rPr lang="en-US" smtClean="0"/>
              <a:pPr/>
              <a:t>21</a:t>
            </a:fld>
            <a:endParaRPr lang="en-US" dirty="0"/>
          </a:p>
        </p:txBody>
      </p:sp>
    </p:spTree>
    <p:extLst>
      <p:ext uri="{BB962C8B-B14F-4D97-AF65-F5344CB8AC3E}">
        <p14:creationId xmlns:p14="http://schemas.microsoft.com/office/powerpoint/2010/main" xmlns="" val="2111897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interested in learning more about these investigations or other closed investigations, you can visit our website at NTSB.gov and click on the “Search Dockets” tab to learn more. </a:t>
            </a:r>
          </a:p>
          <a:p>
            <a:endParaRPr lang="en-US" b="1" dirty="0"/>
          </a:p>
          <a:p>
            <a:r>
              <a:rPr lang="en-US" b="1" dirty="0"/>
              <a:t>[NEXT SLIDE] </a:t>
            </a:r>
          </a:p>
        </p:txBody>
      </p:sp>
      <p:sp>
        <p:nvSpPr>
          <p:cNvPr id="4" name="Slide Number Placeholder 3"/>
          <p:cNvSpPr>
            <a:spLocks noGrp="1"/>
          </p:cNvSpPr>
          <p:nvPr>
            <p:ph type="sldNum" sz="quarter" idx="5"/>
          </p:nvPr>
        </p:nvSpPr>
        <p:spPr/>
        <p:txBody>
          <a:bodyPr/>
          <a:lstStyle/>
          <a:p>
            <a:fld id="{3CA0C7D7-0959-8545-8854-B0147141C083}" type="slidenum">
              <a:rPr lang="en-US" smtClean="0"/>
              <a:pPr/>
              <a:t>22</a:t>
            </a:fld>
            <a:endParaRPr lang="en-US" dirty="0"/>
          </a:p>
        </p:txBody>
      </p:sp>
    </p:spTree>
    <p:extLst>
      <p:ext uri="{BB962C8B-B14F-4D97-AF65-F5344CB8AC3E}">
        <p14:creationId xmlns:p14="http://schemas.microsoft.com/office/powerpoint/2010/main" xmlns="" val="1538538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my presentation. I appreciate the opportunity to be part of the  ABA BISC Meeting today.  Here is my contact information. I’ll pass it back over to Brandon. Thank you </a:t>
            </a:r>
          </a:p>
        </p:txBody>
      </p:sp>
      <p:sp>
        <p:nvSpPr>
          <p:cNvPr id="4" name="Slide Number Placeholder 3"/>
          <p:cNvSpPr>
            <a:spLocks noGrp="1"/>
          </p:cNvSpPr>
          <p:nvPr>
            <p:ph type="sldNum" sz="quarter" idx="5"/>
          </p:nvPr>
        </p:nvSpPr>
        <p:spPr/>
        <p:txBody>
          <a:bodyPr/>
          <a:lstStyle/>
          <a:p>
            <a:fld id="{3CA0C7D7-0959-8545-8854-B0147141C083}" type="slidenum">
              <a:rPr lang="en-US" smtClean="0"/>
              <a:pPr/>
              <a:t>23</a:t>
            </a:fld>
            <a:endParaRPr lang="en-US" dirty="0"/>
          </a:p>
        </p:txBody>
      </p:sp>
    </p:spTree>
    <p:extLst>
      <p:ext uri="{BB962C8B-B14F-4D97-AF65-F5344CB8AC3E}">
        <p14:creationId xmlns:p14="http://schemas.microsoft.com/office/powerpoint/2010/main" xmlns="" val="822004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13">
              <a:defRPr/>
            </a:pPr>
            <a:r>
              <a:rPr lang="en-US" dirty="0">
                <a:effectLst/>
              </a:rPr>
              <a:t>So, what is the NTSB? For those who are not familiar with us, the National Transportation Safety Board is an independent Federal agency charged by Congress with investigating every civil aviation accident in the United States and significant accidents in other modes of transportation – that includes marine, rail, pipeline, and highway.  We are headquartered in Washington, </a:t>
            </a:r>
            <a:r>
              <a:rPr lang="en-US" dirty="0"/>
              <a:t>DC. We are a very small F</a:t>
            </a:r>
            <a:r>
              <a:rPr lang="en-US" baseline="0" dirty="0"/>
              <a:t>ederal agency with about </a:t>
            </a:r>
            <a:r>
              <a:rPr lang="en-US" dirty="0"/>
              <a:t>400 staff </a:t>
            </a:r>
            <a:r>
              <a:rPr lang="en-US" baseline="0" dirty="0"/>
              <a:t>nationwide. Our mission is simple, we investigate transportation accidents and then we determine what was the </a:t>
            </a:r>
            <a:r>
              <a:rPr lang="en-US" dirty="0">
                <a:effectLst/>
              </a:rPr>
              <a:t> probable cause and then we issue safety recommendations aimed at preventing future crashes.</a:t>
            </a:r>
          </a:p>
          <a:p>
            <a:pPr defTabSz="933213">
              <a:defRPr/>
            </a:pPr>
            <a:endParaRPr lang="en-US" dirty="0">
              <a:effectLst/>
            </a:endParaRPr>
          </a:p>
          <a:p>
            <a:pPr defTabSz="933213">
              <a:defRPr/>
            </a:pPr>
            <a:r>
              <a:rPr lang="en-US" b="1" dirty="0"/>
              <a:t>[NEXT SLIDE]</a:t>
            </a:r>
          </a:p>
          <a:p>
            <a:endParaRPr lang="en-US" dirty="0"/>
          </a:p>
        </p:txBody>
      </p:sp>
      <p:sp>
        <p:nvSpPr>
          <p:cNvPr id="4" name="Slide Number Placeholder 3"/>
          <p:cNvSpPr>
            <a:spLocks noGrp="1"/>
          </p:cNvSpPr>
          <p:nvPr>
            <p:ph type="sldNum" sz="quarter" idx="5"/>
          </p:nvPr>
        </p:nvSpPr>
        <p:spPr/>
        <p:txBody>
          <a:bodyPr/>
          <a:lstStyle/>
          <a:p>
            <a:fld id="{3CA0C7D7-0959-8545-8854-B0147141C083}" type="slidenum">
              <a:rPr lang="en-US" smtClean="0"/>
              <a:pPr/>
              <a:t>3</a:t>
            </a:fld>
            <a:endParaRPr lang="en-US" dirty="0"/>
          </a:p>
        </p:txBody>
      </p:sp>
    </p:spTree>
    <p:extLst>
      <p:ext uri="{BB962C8B-B14F-4D97-AF65-F5344CB8AC3E}">
        <p14:creationId xmlns:p14="http://schemas.microsoft.com/office/powerpoint/2010/main" xmlns="" val="1923142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we have 22 open highway investigations. This slide represents the various crash locations we are investigating. As you can see, our investigations are spread throughout the US. Due to time limitations, I will briefly discuss some of the recent crashes that took place over the past year. </a:t>
            </a:r>
          </a:p>
          <a:p>
            <a:endParaRPr lang="en-US" b="1" dirty="0"/>
          </a:p>
          <a:p>
            <a:r>
              <a:rPr lang="en-US" b="1" dirty="0"/>
              <a:t>[NEXT SLIDE] </a:t>
            </a:r>
          </a:p>
          <a:p>
            <a:endParaRPr lang="en-US" dirty="0"/>
          </a:p>
        </p:txBody>
      </p:sp>
      <p:sp>
        <p:nvSpPr>
          <p:cNvPr id="4" name="Slide Number Placeholder 3"/>
          <p:cNvSpPr>
            <a:spLocks noGrp="1"/>
          </p:cNvSpPr>
          <p:nvPr>
            <p:ph type="sldNum" sz="quarter" idx="5"/>
          </p:nvPr>
        </p:nvSpPr>
        <p:spPr/>
        <p:txBody>
          <a:bodyPr/>
          <a:lstStyle/>
          <a:p>
            <a:fld id="{3CA0C7D7-0959-8545-8854-B0147141C083}" type="slidenum">
              <a:rPr lang="en-US" smtClean="0"/>
              <a:pPr/>
              <a:t>4</a:t>
            </a:fld>
            <a:endParaRPr lang="en-US" dirty="0"/>
          </a:p>
        </p:txBody>
      </p:sp>
    </p:spTree>
    <p:extLst>
      <p:ext uri="{BB962C8B-B14F-4D97-AF65-F5344CB8AC3E}">
        <p14:creationId xmlns:p14="http://schemas.microsoft.com/office/powerpoint/2010/main" xmlns="" val="1111274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Avenir Next LT Pro" panose="020B0504020202020204" pitchFamily="34" charset="0"/>
              </a:rPr>
              <a:t>The first crash I will be discussing occurred on January 28, 2023, at about 6:02 a.m.  A 2013 medium size bus with 15 occupants was westbound on New York State Route 37, in Louisville,  New York. At the same time, a 2021 Freightliner straight truck was eastbound in the opposite direction on SR-37. As the two vehicles approached each other, the box truck crossed over the highway centerline and collided with the driver's side of the bus. As a result of the crash, six bus occupants were fatally injured, two were seriously injured, six had minor injuries, and one was uninjured. The truck driver, who was the only occupant in the truck, was seriously injured. At the crash location, SR-37 is a two-lane highway with a posted 55 mph speed limit. </a:t>
            </a:r>
          </a:p>
          <a:p>
            <a:endParaRPr lang="en-US" b="1" dirty="0">
              <a:solidFill>
                <a:srgbClr val="000000"/>
              </a:solidFill>
              <a:latin typeface="Avenir Next LT Pro" panose="020B0504020202020204" pitchFamily="34" charset="0"/>
            </a:endParaRPr>
          </a:p>
          <a:p>
            <a:r>
              <a:rPr lang="en-US" b="1" dirty="0">
                <a:solidFill>
                  <a:srgbClr val="000000"/>
                </a:solidFill>
                <a:latin typeface="Avenir Next LT Pro" panose="020B0504020202020204" pitchFamily="34" charset="0"/>
              </a:rPr>
              <a:t>[NEXT SLIDE]</a:t>
            </a:r>
          </a:p>
          <a:p>
            <a:endParaRPr lang="en-US" dirty="0"/>
          </a:p>
        </p:txBody>
      </p:sp>
      <p:sp>
        <p:nvSpPr>
          <p:cNvPr id="4" name="Slide Number Placeholder 3"/>
          <p:cNvSpPr>
            <a:spLocks noGrp="1"/>
          </p:cNvSpPr>
          <p:nvPr>
            <p:ph type="sldNum" sz="quarter" idx="5"/>
          </p:nvPr>
        </p:nvSpPr>
        <p:spPr/>
        <p:txBody>
          <a:bodyPr/>
          <a:lstStyle/>
          <a:p>
            <a:fld id="{3CA0C7D7-0959-8545-8854-B0147141C083}" type="slidenum">
              <a:rPr lang="en-US" smtClean="0"/>
              <a:pPr/>
              <a:t>5</a:t>
            </a:fld>
            <a:endParaRPr lang="en-US" dirty="0"/>
          </a:p>
        </p:txBody>
      </p:sp>
    </p:spTree>
    <p:extLst>
      <p:ext uri="{BB962C8B-B14F-4D97-AF65-F5344CB8AC3E}">
        <p14:creationId xmlns:p14="http://schemas.microsoft.com/office/powerpoint/2010/main" xmlns="" val="3243087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Avenir Next LT Pro" panose="020B0504020202020204" pitchFamily="34" charset="0"/>
              </a:rPr>
              <a:t>The next crash took place on May 12, 2023, about 7:20 a.m. A 2016 Bluebird school bus stopped to board passengers in the westbound lane of State Highway 33 near Excelsior, Wisconsin. At this location, State Highway 33 is a two-lane,  roadway with paved shoulders and a speed limit of 55-mph. The flashing amber and red lights at the front and rear of the school bus were activated and the left-side-mounted STOP arm was deployed. Eastbound traffic had stopped for the school bus. A 2010 Ford F-150 pickup truck, operated by a 17-year-old driver, was traveling westbound on State Highway 33. As the pickup truck approached the rear of the stopped school bus, it swerved to the right, sideswiped the right rear corner of the bus, continued across the 8-foot-wide paved shoulder onto a private driveway, and struck a 13-year-old student pedestrian. The student sustained fatal injuries and the pickup truck driver sustained minor injuries. The school bus driver and the 16 student passengers on the school bus were not injured. </a:t>
            </a:r>
          </a:p>
          <a:p>
            <a:endParaRPr lang="en-US" dirty="0">
              <a:solidFill>
                <a:srgbClr val="000000"/>
              </a:solidFill>
              <a:latin typeface="Avenir Next LT Pro" panose="020B0504020202020204" pitchFamily="34" charset="0"/>
            </a:endParaRPr>
          </a:p>
          <a:p>
            <a:r>
              <a:rPr lang="en-US" dirty="0">
                <a:solidFill>
                  <a:srgbClr val="000000"/>
                </a:solidFill>
                <a:latin typeface="Avenir Next LT Pro" panose="020B0504020202020204" pitchFamily="34" charset="0"/>
              </a:rPr>
              <a:t> </a:t>
            </a:r>
            <a:r>
              <a:rPr lang="en-US" b="1" dirty="0">
                <a:solidFill>
                  <a:srgbClr val="000000"/>
                </a:solidFill>
                <a:latin typeface="Avenir Next LT Pro" panose="020B0504020202020204" pitchFamily="34" charset="0"/>
              </a:rPr>
              <a:t>[NEXT SLIDE] </a:t>
            </a:r>
            <a:endParaRPr lang="en-US" b="1" dirty="0"/>
          </a:p>
        </p:txBody>
      </p:sp>
      <p:sp>
        <p:nvSpPr>
          <p:cNvPr id="4" name="Slide Number Placeholder 3"/>
          <p:cNvSpPr>
            <a:spLocks noGrp="1"/>
          </p:cNvSpPr>
          <p:nvPr>
            <p:ph type="sldNum" sz="quarter" idx="5"/>
          </p:nvPr>
        </p:nvSpPr>
        <p:spPr/>
        <p:txBody>
          <a:bodyPr/>
          <a:lstStyle/>
          <a:p>
            <a:fld id="{3CA0C7D7-0959-8545-8854-B0147141C083}" type="slidenum">
              <a:rPr lang="en-US" smtClean="0"/>
              <a:pPr/>
              <a:t>6</a:t>
            </a:fld>
            <a:endParaRPr lang="en-US" dirty="0"/>
          </a:p>
        </p:txBody>
      </p:sp>
    </p:spTree>
    <p:extLst>
      <p:ext uri="{BB962C8B-B14F-4D97-AF65-F5344CB8AC3E}">
        <p14:creationId xmlns:p14="http://schemas.microsoft.com/office/powerpoint/2010/main" xmlns="" val="1021528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Avenir Next LT Pro" panose="020B0504020202020204" pitchFamily="34" charset="0"/>
              </a:rPr>
              <a:t>The next crash took place on May 18, 2023, about 2:45 p.m. A 2018 Freightliner truck-tractor in combination with a 2014 Utility soft-sided semitrailer, was traveling northbound on Interstate 5 north of Millersburg, Oregon. A 2001 Ford Econoline van towing a small utility trailer, was parked on the right shoulder north of the highway exit ramp leading to the North Santiam rest area. A 2023 truck-tractor in combination with an enclosed semitrailer was also parked on the  shoulder in front of the van. The 2018 Freightliner departed the highway travel lanes while approaching the location of the stopped vehicles and collided with the rear of the van and its trailer. The van was subsequently pushed forward into the rear of the 2023 combination vehicle. As a result of the crash, seven van occupants were fatally injured, three were seriously injured, and one sustained minor injuries. The drivers of the combination vehicles were not injured. The speed limit is 65 mph at the vicinity of the crash with a reduced speed limit of 60 mph for trucks. </a:t>
            </a:r>
          </a:p>
          <a:p>
            <a:endParaRPr lang="en-US" dirty="0">
              <a:solidFill>
                <a:srgbClr val="000000"/>
              </a:solidFill>
              <a:latin typeface="Avenir Next LT Pro" panose="020B0504020202020204" pitchFamily="34" charset="0"/>
            </a:endParaRPr>
          </a:p>
          <a:p>
            <a:r>
              <a:rPr lang="en-US" dirty="0">
                <a:solidFill>
                  <a:srgbClr val="000000"/>
                </a:solidFill>
                <a:latin typeface="Avenir Next LT Pro" panose="020B0504020202020204" pitchFamily="34" charset="0"/>
              </a:rPr>
              <a:t> </a:t>
            </a:r>
            <a:r>
              <a:rPr lang="en-US" b="1" dirty="0">
                <a:solidFill>
                  <a:srgbClr val="000000"/>
                </a:solidFill>
                <a:latin typeface="Avenir Next LT Pro" panose="020B0504020202020204" pitchFamily="34" charset="0"/>
              </a:rPr>
              <a:t>[NEXT SLIDE]</a:t>
            </a:r>
            <a:endParaRPr lang="en-US" b="1" dirty="0"/>
          </a:p>
        </p:txBody>
      </p:sp>
      <p:sp>
        <p:nvSpPr>
          <p:cNvPr id="4" name="Slide Number Placeholder 3"/>
          <p:cNvSpPr>
            <a:spLocks noGrp="1"/>
          </p:cNvSpPr>
          <p:nvPr>
            <p:ph type="sldNum" sz="quarter" idx="5"/>
          </p:nvPr>
        </p:nvSpPr>
        <p:spPr/>
        <p:txBody>
          <a:bodyPr/>
          <a:lstStyle/>
          <a:p>
            <a:fld id="{3CA0C7D7-0959-8545-8854-B0147141C083}" type="slidenum">
              <a:rPr lang="en-US" smtClean="0"/>
              <a:pPr/>
              <a:t>7</a:t>
            </a:fld>
            <a:endParaRPr lang="en-US" dirty="0"/>
          </a:p>
        </p:txBody>
      </p:sp>
    </p:spTree>
    <p:extLst>
      <p:ext uri="{BB962C8B-B14F-4D97-AF65-F5344CB8AC3E}">
        <p14:creationId xmlns:p14="http://schemas.microsoft.com/office/powerpoint/2010/main" xmlns="" val="1702718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venir Next LT Pro" panose="020B0504020202020204" pitchFamily="34" charset="0"/>
                <a:ea typeface="Calibri" panose="020F0502020204030204" pitchFamily="34" charset="0"/>
                <a:cs typeface="Times New Roman" panose="02020603050405020304" pitchFamily="18" charset="0"/>
              </a:rPr>
              <a:t>The next crash took place on June 11, 2023, at 6:17 a.m.  A 2017 International truck-tractor in combination with a 2004 - 406 tank-trailer was exiting Interstate 95 northbound on the Cottman Avenue off-ramp in Philadelphia, Pennsylvania. At this location, I-95 was an eight-lane divided highway with four lanes each in the northbound and southbound directions. The combination vehicle was transporting about 8,500 gallons of gasoline from Wilmington, Delaware, to a gas station located in Philadelphia. The posted speed limit on I-95 in the vicinity of the crash was 55 mph, and the Cottman Avenue off-ramp was posted with a 25-mph advisory limit. The truck driver was unable to maintain control of the combination vehicle on the off-ramp. The truck rolled over and subsequently caught fire under the northbound lanes of the I-95 overpass. As a result of the rollover crash and subsequent fire, the driver was fatally injured. The postcrash fire caused the northbound lanes of I-95 to collapse onto the Cottman Avenue off-ramp. The southbound lanes of I-95 were significantly damaged by the postcrash fire. No other injuries resulted from this crash</a:t>
            </a:r>
            <a:r>
              <a:rPr lang="en-US" b="0" dirty="0">
                <a:latin typeface="Avenir Next LT Pro" panose="020B0504020202020204" pitchFamily="34" charset="0"/>
                <a:ea typeface="Calibri" panose="020F0502020204030204" pitchFamily="34" charset="0"/>
                <a:cs typeface="Times New Roman" panose="02020603050405020304" pitchFamily="18" charset="0"/>
              </a:rPr>
              <a:t>.</a:t>
            </a:r>
            <a:r>
              <a:rPr lang="en-US" b="1" dirty="0">
                <a:latin typeface="Avenir Next LT Pro" panose="020B0504020202020204" pitchFamily="34" charset="0"/>
                <a:ea typeface="Calibri" panose="020F0502020204030204" pitchFamily="34" charset="0"/>
                <a:cs typeface="Times New Roman" panose="02020603050405020304" pitchFamily="18" charset="0"/>
              </a:rPr>
              <a:t>   </a:t>
            </a:r>
          </a:p>
          <a:p>
            <a:endParaRPr lang="en-US" b="1" dirty="0">
              <a:latin typeface="Avenir Next LT Pro" panose="020B0504020202020204" pitchFamily="34" charset="0"/>
              <a:ea typeface="Calibri" panose="020F0502020204030204" pitchFamily="34" charset="0"/>
              <a:cs typeface="Times New Roman" panose="02020603050405020304" pitchFamily="18" charset="0"/>
            </a:endParaRPr>
          </a:p>
          <a:p>
            <a:r>
              <a:rPr lang="en-US" b="1" dirty="0">
                <a:latin typeface="Avenir Next LT Pro" panose="020B0504020202020204" pitchFamily="34" charset="0"/>
                <a:ea typeface="Calibri" panose="020F0502020204030204" pitchFamily="34" charset="0"/>
                <a:cs typeface="Times New Roman" panose="02020603050405020304" pitchFamily="18" charset="0"/>
              </a:rPr>
              <a:t>[NEXT SLIDE]</a:t>
            </a:r>
            <a:endParaRPr lang="en-US" b="1" dirty="0"/>
          </a:p>
        </p:txBody>
      </p:sp>
      <p:sp>
        <p:nvSpPr>
          <p:cNvPr id="4" name="Slide Number Placeholder 3"/>
          <p:cNvSpPr>
            <a:spLocks noGrp="1"/>
          </p:cNvSpPr>
          <p:nvPr>
            <p:ph type="sldNum" sz="quarter" idx="5"/>
          </p:nvPr>
        </p:nvSpPr>
        <p:spPr/>
        <p:txBody>
          <a:bodyPr/>
          <a:lstStyle/>
          <a:p>
            <a:fld id="{3CA0C7D7-0959-8545-8854-B0147141C083}" type="slidenum">
              <a:rPr lang="en-US" smtClean="0"/>
              <a:pPr/>
              <a:t>8</a:t>
            </a:fld>
            <a:endParaRPr lang="en-US" dirty="0"/>
          </a:p>
        </p:txBody>
      </p:sp>
    </p:spTree>
    <p:extLst>
      <p:ext uri="{BB962C8B-B14F-4D97-AF65-F5344CB8AC3E}">
        <p14:creationId xmlns:p14="http://schemas.microsoft.com/office/powerpoint/2010/main" xmlns="" val="3990875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rgbClr val="000000"/>
                </a:solidFill>
                <a:latin typeface="Avenir Next LT Pro" panose="020B0504020202020204" pitchFamily="34" charset="0"/>
              </a:rPr>
              <a:t> On July 12, 2023, about 1:48 a.m. a 2014 Prevost 50-passenger motorcoach with 21 occupants was westbound on Interstate 70, near Highland, Illinois. The motorcoach was on a scheduled route from Indianapolis, Indiana, to St. Louis, Missouri. As the motorcoach approached the westbound Silver Lake rest area, the motorcoach departed I-70 onto the rest area exit ramp, where it collided with three tractor trailers that were parked on the right shoulder. As a result of the crash, three motorcoach passengers were fatally injured. The driver and remaining motorcoach passengers sustained injuries ranging from minor to serious. The three tractor-trailer drivers,  who were inside the combination vehicles at the time of the crash, were uninjured.  </a:t>
            </a:r>
          </a:p>
          <a:p>
            <a:pPr algn="l"/>
            <a:endParaRPr lang="en-US" b="1" dirty="0">
              <a:solidFill>
                <a:srgbClr val="000000"/>
              </a:solidFill>
              <a:latin typeface="Avenir Next LT Pro" panose="020B0504020202020204" pitchFamily="34" charset="0"/>
            </a:endParaRPr>
          </a:p>
          <a:p>
            <a:pPr algn="l"/>
            <a:r>
              <a:rPr lang="en-US" b="1" dirty="0">
                <a:solidFill>
                  <a:srgbClr val="000000"/>
                </a:solidFill>
                <a:latin typeface="Avenir Next LT Pro" panose="020B0504020202020204" pitchFamily="34" charset="0"/>
              </a:rPr>
              <a:t>[NEXT SLIDE] </a:t>
            </a:r>
            <a:endParaRPr lang="en-US" b="1" dirty="0"/>
          </a:p>
        </p:txBody>
      </p:sp>
      <p:sp>
        <p:nvSpPr>
          <p:cNvPr id="4" name="Slide Number Placeholder 3"/>
          <p:cNvSpPr>
            <a:spLocks noGrp="1"/>
          </p:cNvSpPr>
          <p:nvPr>
            <p:ph type="sldNum" sz="quarter" idx="5"/>
          </p:nvPr>
        </p:nvSpPr>
        <p:spPr/>
        <p:txBody>
          <a:bodyPr/>
          <a:lstStyle/>
          <a:p>
            <a:fld id="{3CA0C7D7-0959-8545-8854-B0147141C083}" type="slidenum">
              <a:rPr lang="en-US" smtClean="0"/>
              <a:pPr/>
              <a:t>9</a:t>
            </a:fld>
            <a:endParaRPr lang="en-US" dirty="0"/>
          </a:p>
        </p:txBody>
      </p:sp>
    </p:spTree>
    <p:extLst>
      <p:ext uri="{BB962C8B-B14F-4D97-AF65-F5344CB8AC3E}">
        <p14:creationId xmlns:p14="http://schemas.microsoft.com/office/powerpoint/2010/main" xmlns="" val="6796279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xmlns="" id="{1B485306-3B72-0B47-90C5-414DD2F5CE7E}"/>
              </a:ext>
            </a:extLst>
          </p:cNvPr>
          <p:cNvSpPr>
            <a:spLocks noGrp="1"/>
          </p:cNvSpPr>
          <p:nvPr>
            <p:ph type="title" hasCustomPrompt="1"/>
          </p:nvPr>
        </p:nvSpPr>
        <p:spPr>
          <a:xfrm>
            <a:off x="609600" y="1981200"/>
            <a:ext cx="10972800" cy="2438399"/>
          </a:xfrm>
        </p:spPr>
        <p:txBody>
          <a:bodyPr lIns="0" tIns="0" rIns="0" bIns="0" anchor="b">
            <a:noAutofit/>
          </a:bodyPr>
          <a:lstStyle>
            <a:lvl1pPr>
              <a:lnSpc>
                <a:spcPct val="85000"/>
              </a:lnSpc>
              <a:defRPr sz="4400" b="0" i="0" cap="none" spc="0" baseline="0">
                <a:solidFill>
                  <a:schemeClr val="accent4"/>
                </a:solidFill>
                <a:latin typeface="Roboto Light" panose="02000000000000000000" pitchFamily="2" charset="0"/>
                <a:ea typeface="Roboto Light" panose="02000000000000000000" pitchFamily="2" charset="0"/>
                <a:cs typeface="Arial Narrow" panose="020B0604020202020204" pitchFamily="34" charset="0"/>
              </a:defRPr>
            </a:lvl1pPr>
          </a:lstStyle>
          <a:p>
            <a:r>
              <a:rPr lang="en-US" dirty="0"/>
              <a:t>Title only example - click to add title</a:t>
            </a:r>
          </a:p>
        </p:txBody>
      </p:sp>
      <p:sp>
        <p:nvSpPr>
          <p:cNvPr id="33" name="Text Placeholder 2">
            <a:extLst>
              <a:ext uri="{FF2B5EF4-FFF2-40B4-BE49-F238E27FC236}">
                <a16:creationId xmlns:a16="http://schemas.microsoft.com/office/drawing/2014/main" xmlns="" id="{928AB587-E1C0-244E-945D-BEA35FE33906}"/>
              </a:ext>
            </a:extLst>
          </p:cNvPr>
          <p:cNvSpPr>
            <a:spLocks noGrp="1"/>
          </p:cNvSpPr>
          <p:nvPr>
            <p:ph type="body" idx="1" hasCustomPrompt="1"/>
          </p:nvPr>
        </p:nvSpPr>
        <p:spPr>
          <a:xfrm>
            <a:off x="609600" y="4419600"/>
            <a:ext cx="10972800" cy="1828800"/>
          </a:xfrm>
        </p:spPr>
        <p:txBody>
          <a:bodyPr lIns="0" tIns="274320" rIns="0" bIns="0"/>
          <a:lstStyle>
            <a:lvl1pPr marL="0" indent="0">
              <a:spcBef>
                <a:spcPts val="0"/>
              </a:spcBef>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presenter/date/location, etc.</a:t>
            </a:r>
          </a:p>
        </p:txBody>
      </p:sp>
      <p:sp>
        <p:nvSpPr>
          <p:cNvPr id="4" name="Slide Number Placeholder 5">
            <a:extLst>
              <a:ext uri="{FF2B5EF4-FFF2-40B4-BE49-F238E27FC236}">
                <a16:creationId xmlns:a16="http://schemas.microsoft.com/office/drawing/2014/main" xmlns="" id="{FDBA5B6A-1F7F-D043-B416-5F3D9A62D19C}"/>
              </a:ext>
            </a:extLst>
          </p:cNvPr>
          <p:cNvSpPr>
            <a:spLocks noGrp="1"/>
          </p:cNvSpPr>
          <p:nvPr>
            <p:ph type="sldNum" sz="quarter" idx="4"/>
          </p:nvPr>
        </p:nvSpPr>
        <p:spPr>
          <a:xfrm>
            <a:off x="609600" y="6321582"/>
            <a:ext cx="367574" cy="182880"/>
          </a:xfrm>
          <a:prstGeom prst="rect">
            <a:avLst/>
          </a:prstGeom>
        </p:spPr>
        <p:txBody>
          <a:bodyPr lIns="0" tIns="0" rIns="0" bIns="0" anchor="ctr"/>
          <a:lstStyle>
            <a:lvl1pPr algn="l">
              <a:defRPr sz="1200" b="0" i="0">
                <a:solidFill>
                  <a:schemeClr val="tx2"/>
                </a:solidFill>
                <a:latin typeface="Roboto Medium" panose="02000000000000000000" pitchFamily="2" charset="0"/>
                <a:ea typeface="Roboto Medium" panose="02000000000000000000" pitchFamily="2" charset="0"/>
                <a:cs typeface="Arial Narrow" panose="020B0604020202020204" pitchFamily="34" charset="0"/>
              </a:defRPr>
            </a:lvl1pPr>
          </a:lstStyle>
          <a:p>
            <a:fld id="{35BB5CE2-BF6B-4E40-8C96-83BC492D7B51}" type="slidenum">
              <a:rPr lang="en-US" smtClean="0"/>
              <a:pPr/>
              <a:t>‹#›</a:t>
            </a:fld>
            <a:endParaRPr lang="en-US" dirty="0"/>
          </a:p>
        </p:txBody>
      </p:sp>
    </p:spTree>
    <p:extLst>
      <p:ext uri="{BB962C8B-B14F-4D97-AF65-F5344CB8AC3E}">
        <p14:creationId xmlns:p14="http://schemas.microsoft.com/office/powerpoint/2010/main" xmlns="" val="796621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xmlns="" id="{062F5D42-7D27-AC4F-836C-C8F3F15D2C9C}"/>
              </a:ext>
            </a:extLst>
          </p:cNvPr>
          <p:cNvSpPr>
            <a:spLocks noGrp="1"/>
          </p:cNvSpPr>
          <p:nvPr>
            <p:ph type="body" sz="quarter" idx="10" hasCustomPrompt="1"/>
          </p:nvPr>
        </p:nvSpPr>
        <p:spPr>
          <a:xfrm>
            <a:off x="3047999" y="5266888"/>
            <a:ext cx="6096000" cy="504738"/>
          </a:xfrm>
        </p:spPr>
        <p:txBody>
          <a:bodyPr anchor="ctr" anchorCtr="1"/>
          <a:lstStyle>
            <a:lvl3pPr marL="0" indent="0" algn="ctr">
              <a:buFont typeface="Arial" panose="020B0604020202020204" pitchFamily="34" charset="0"/>
              <a:buNone/>
              <a:defRPr sz="2400"/>
            </a:lvl3pPr>
            <a:lvl4pPr marL="0" indent="0">
              <a:buNone/>
              <a:defRPr/>
            </a:lvl4pPr>
            <a:lvl5pPr marL="0" indent="0">
              <a:buNone/>
              <a:defRPr/>
            </a:lvl5pPr>
          </a:lstStyle>
          <a:p>
            <a:pPr lvl="2"/>
            <a:r>
              <a:rPr lang="en-US" dirty="0" err="1"/>
              <a:t>ntsb.gov</a:t>
            </a:r>
            <a:endParaRPr lang="en-US" dirty="0"/>
          </a:p>
        </p:txBody>
      </p:sp>
      <p:sp>
        <p:nvSpPr>
          <p:cNvPr id="25" name="Slide Number Placeholder 5">
            <a:extLst>
              <a:ext uri="{FF2B5EF4-FFF2-40B4-BE49-F238E27FC236}">
                <a16:creationId xmlns:a16="http://schemas.microsoft.com/office/drawing/2014/main" xmlns="" id="{A48DA42D-42C1-A745-8C94-5539F038F612}"/>
              </a:ext>
            </a:extLst>
          </p:cNvPr>
          <p:cNvSpPr>
            <a:spLocks noGrp="1"/>
          </p:cNvSpPr>
          <p:nvPr>
            <p:ph type="sldNum" sz="quarter" idx="4"/>
          </p:nvPr>
        </p:nvSpPr>
        <p:spPr>
          <a:xfrm>
            <a:off x="609600" y="6321582"/>
            <a:ext cx="367574" cy="182880"/>
          </a:xfrm>
          <a:prstGeom prst="rect">
            <a:avLst/>
          </a:prstGeom>
        </p:spPr>
        <p:txBody>
          <a:bodyPr lIns="0" tIns="0" rIns="0" bIns="0" anchor="ctr"/>
          <a:lstStyle>
            <a:lvl1pPr algn="l">
              <a:defRPr sz="1200" b="0" i="0">
                <a:solidFill>
                  <a:schemeClr val="tx2"/>
                </a:solidFill>
                <a:latin typeface="Roboto Medium" panose="02000000000000000000" pitchFamily="2" charset="0"/>
                <a:ea typeface="Roboto Medium" panose="02000000000000000000" pitchFamily="2" charset="0"/>
                <a:cs typeface="Arial Narrow" panose="020B0604020202020204" pitchFamily="34" charset="0"/>
              </a:defRPr>
            </a:lvl1pPr>
          </a:lstStyle>
          <a:p>
            <a:fld id="{35BB5CE2-BF6B-4E40-8C96-83BC492D7B51}" type="slidenum">
              <a:rPr lang="en-US" smtClean="0"/>
              <a:pPr/>
              <a:t>‹#›</a:t>
            </a:fld>
            <a:endParaRPr lang="en-US" dirty="0"/>
          </a:p>
        </p:txBody>
      </p:sp>
      <p:sp>
        <p:nvSpPr>
          <p:cNvPr id="2" name="TextBox 1">
            <a:extLst>
              <a:ext uri="{FF2B5EF4-FFF2-40B4-BE49-F238E27FC236}">
                <a16:creationId xmlns:a16="http://schemas.microsoft.com/office/drawing/2014/main" xmlns="" id="{9F76FB78-EEC9-FC47-ACC5-F4E8F7E9A334}"/>
              </a:ext>
            </a:extLst>
          </p:cNvPr>
          <p:cNvSpPr txBox="1"/>
          <p:nvPr userDrawn="1"/>
        </p:nvSpPr>
        <p:spPr>
          <a:xfrm>
            <a:off x="5243119" y="5612235"/>
            <a:ext cx="0" cy="0"/>
          </a:xfrm>
          <a:prstGeom prst="rect">
            <a:avLst/>
          </a:prstGeom>
        </p:spPr>
        <p:txBody>
          <a:bodyPr vert="horz" wrap="none" lIns="91440" tIns="45720" rIns="91440" bIns="45720" rtlCol="0">
            <a:normAutofit fontScale="25000" lnSpcReduction="20000"/>
          </a:bodyPr>
          <a:lstStyle/>
          <a:p>
            <a:pPr algn="l"/>
            <a:endParaRPr lang="en-US" dirty="0"/>
          </a:p>
        </p:txBody>
      </p:sp>
    </p:spTree>
    <p:extLst>
      <p:ext uri="{BB962C8B-B14F-4D97-AF65-F5344CB8AC3E}">
        <p14:creationId xmlns:p14="http://schemas.microsoft.com/office/powerpoint/2010/main" xmlns="" val="1280521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xmlns="" id="{1B485306-3B72-0B47-90C5-414DD2F5CE7E}"/>
              </a:ext>
            </a:extLst>
          </p:cNvPr>
          <p:cNvSpPr>
            <a:spLocks noGrp="1"/>
          </p:cNvSpPr>
          <p:nvPr>
            <p:ph type="title" hasCustomPrompt="1"/>
          </p:nvPr>
        </p:nvSpPr>
        <p:spPr>
          <a:xfrm>
            <a:off x="4876800" y="2604655"/>
            <a:ext cx="6705599" cy="1828799"/>
          </a:xfrm>
        </p:spPr>
        <p:txBody>
          <a:bodyPr lIns="0" tIns="0" rIns="0" bIns="0" anchor="b">
            <a:noAutofit/>
          </a:bodyPr>
          <a:lstStyle>
            <a:lvl1pPr>
              <a:lnSpc>
                <a:spcPct val="85000"/>
              </a:lnSpc>
              <a:defRPr sz="4000" b="0" i="0" cap="none" spc="0" baseline="0">
                <a:solidFill>
                  <a:schemeClr val="accent4"/>
                </a:solidFill>
                <a:latin typeface="Roboto Light" panose="02000000000000000000" pitchFamily="2" charset="0"/>
                <a:ea typeface="Roboto Light" panose="02000000000000000000" pitchFamily="2" charset="0"/>
                <a:cs typeface="Arial Narrow" panose="020B0604020202020204" pitchFamily="34" charset="0"/>
              </a:defRPr>
            </a:lvl1pPr>
          </a:lstStyle>
          <a:p>
            <a:r>
              <a:rPr lang="en-US" dirty="0"/>
              <a:t>Title &amp; image example - click to add title</a:t>
            </a:r>
          </a:p>
        </p:txBody>
      </p:sp>
      <p:sp>
        <p:nvSpPr>
          <p:cNvPr id="33" name="Text Placeholder 2">
            <a:extLst>
              <a:ext uri="{FF2B5EF4-FFF2-40B4-BE49-F238E27FC236}">
                <a16:creationId xmlns:a16="http://schemas.microsoft.com/office/drawing/2014/main" xmlns="" id="{928AB587-E1C0-244E-945D-BEA35FE33906}"/>
              </a:ext>
            </a:extLst>
          </p:cNvPr>
          <p:cNvSpPr>
            <a:spLocks noGrp="1"/>
          </p:cNvSpPr>
          <p:nvPr>
            <p:ph type="body" idx="1" hasCustomPrompt="1"/>
          </p:nvPr>
        </p:nvSpPr>
        <p:spPr>
          <a:xfrm>
            <a:off x="4884750" y="4433454"/>
            <a:ext cx="6697650" cy="1205347"/>
          </a:xfrm>
        </p:spPr>
        <p:txBody>
          <a:bodyPr lIns="0" tIns="274320" rIns="0" bIns="0"/>
          <a:lstStyle>
            <a:lvl1pPr marL="0" indent="0">
              <a:spcBef>
                <a:spcPts val="0"/>
              </a:spcBef>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presenter/date/location/etc.</a:t>
            </a:r>
          </a:p>
        </p:txBody>
      </p:sp>
      <p:sp>
        <p:nvSpPr>
          <p:cNvPr id="6" name="Picture Placeholder 4">
            <a:extLst>
              <a:ext uri="{FF2B5EF4-FFF2-40B4-BE49-F238E27FC236}">
                <a16:creationId xmlns:a16="http://schemas.microsoft.com/office/drawing/2014/main" xmlns="" id="{32FC9DB6-8EDF-8843-802C-B4D1350F6655}"/>
              </a:ext>
            </a:extLst>
          </p:cNvPr>
          <p:cNvSpPr>
            <a:spLocks noGrp="1"/>
          </p:cNvSpPr>
          <p:nvPr>
            <p:ph type="pic" sz="quarter" idx="10"/>
          </p:nvPr>
        </p:nvSpPr>
        <p:spPr>
          <a:xfrm>
            <a:off x="609600" y="2590799"/>
            <a:ext cx="3657600" cy="3048001"/>
          </a:xfrm>
          <a:solidFill>
            <a:schemeClr val="tx1"/>
          </a:solidFill>
          <a:ln>
            <a:noFill/>
          </a:ln>
        </p:spPr>
        <p:txBody>
          <a:bodyPr anchor="ctr"/>
          <a:lstStyle>
            <a:lvl1pPr algn="ctr">
              <a:defRPr>
                <a:solidFill>
                  <a:schemeClr val="bg1"/>
                </a:solidFill>
              </a:defRPr>
            </a:lvl1pPr>
          </a:lstStyle>
          <a:p>
            <a:r>
              <a:rPr lang="en-US" dirty="0"/>
              <a:t>Click icon to add picture</a:t>
            </a:r>
          </a:p>
        </p:txBody>
      </p:sp>
      <p:sp>
        <p:nvSpPr>
          <p:cNvPr id="8" name="Slide Number Placeholder 5">
            <a:extLst>
              <a:ext uri="{FF2B5EF4-FFF2-40B4-BE49-F238E27FC236}">
                <a16:creationId xmlns:a16="http://schemas.microsoft.com/office/drawing/2014/main" xmlns="" id="{767C77CC-BFD0-B84C-8BB3-1261E6F772F3}"/>
              </a:ext>
            </a:extLst>
          </p:cNvPr>
          <p:cNvSpPr>
            <a:spLocks noGrp="1"/>
          </p:cNvSpPr>
          <p:nvPr>
            <p:ph type="sldNum" sz="quarter" idx="4"/>
          </p:nvPr>
        </p:nvSpPr>
        <p:spPr>
          <a:xfrm>
            <a:off x="609600" y="6321582"/>
            <a:ext cx="367574" cy="182880"/>
          </a:xfrm>
          <a:prstGeom prst="rect">
            <a:avLst/>
          </a:prstGeom>
        </p:spPr>
        <p:txBody>
          <a:bodyPr lIns="0" tIns="0" rIns="0" bIns="0" anchor="ctr"/>
          <a:lstStyle>
            <a:lvl1pPr algn="l">
              <a:defRPr sz="1200" b="0" i="0">
                <a:solidFill>
                  <a:schemeClr val="tx2"/>
                </a:solidFill>
                <a:latin typeface="Roboto Medium" panose="02000000000000000000" pitchFamily="2" charset="0"/>
                <a:ea typeface="Roboto Medium" panose="02000000000000000000" pitchFamily="2" charset="0"/>
                <a:cs typeface="Arial Narrow" panose="020B0604020202020204" pitchFamily="34" charset="0"/>
              </a:defRPr>
            </a:lvl1pPr>
          </a:lstStyle>
          <a:p>
            <a:fld id="{35BB5CE2-BF6B-4E40-8C96-83BC492D7B51}" type="slidenum">
              <a:rPr lang="en-US" smtClean="0"/>
              <a:pPr/>
              <a:t>‹#›</a:t>
            </a:fld>
            <a:endParaRPr lang="en-US" dirty="0"/>
          </a:p>
        </p:txBody>
      </p:sp>
    </p:spTree>
    <p:extLst>
      <p:ext uri="{BB962C8B-B14F-4D97-AF65-F5344CB8AC3E}">
        <p14:creationId xmlns:p14="http://schemas.microsoft.com/office/powerpoint/2010/main" xmlns="" val="291859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 image with sour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xmlns="" id="{1B485306-3B72-0B47-90C5-414DD2F5CE7E}"/>
              </a:ext>
            </a:extLst>
          </p:cNvPr>
          <p:cNvSpPr>
            <a:spLocks noGrp="1"/>
          </p:cNvSpPr>
          <p:nvPr>
            <p:ph type="title" hasCustomPrompt="1"/>
          </p:nvPr>
        </p:nvSpPr>
        <p:spPr>
          <a:xfrm>
            <a:off x="4876800" y="2604655"/>
            <a:ext cx="6705599" cy="1828799"/>
          </a:xfrm>
        </p:spPr>
        <p:txBody>
          <a:bodyPr lIns="0" tIns="0" rIns="0" bIns="0" anchor="b">
            <a:noAutofit/>
          </a:bodyPr>
          <a:lstStyle>
            <a:lvl1pPr>
              <a:lnSpc>
                <a:spcPct val="85000"/>
              </a:lnSpc>
              <a:defRPr sz="4000" b="0" i="0" cap="none" spc="0" baseline="0">
                <a:solidFill>
                  <a:schemeClr val="accent4"/>
                </a:solidFill>
                <a:latin typeface="Roboto Light" panose="02000000000000000000" pitchFamily="2" charset="0"/>
                <a:ea typeface="Roboto Light" panose="02000000000000000000" pitchFamily="2" charset="0"/>
                <a:cs typeface="Arial Narrow" panose="020B0604020202020204" pitchFamily="34" charset="0"/>
              </a:defRPr>
            </a:lvl1pPr>
          </a:lstStyle>
          <a:p>
            <a:r>
              <a:rPr lang="en-US" dirty="0"/>
              <a:t>Title &amp; image example - click to add title</a:t>
            </a:r>
          </a:p>
        </p:txBody>
      </p:sp>
      <p:sp>
        <p:nvSpPr>
          <p:cNvPr id="33" name="Text Placeholder 2">
            <a:extLst>
              <a:ext uri="{FF2B5EF4-FFF2-40B4-BE49-F238E27FC236}">
                <a16:creationId xmlns:a16="http://schemas.microsoft.com/office/drawing/2014/main" xmlns="" id="{928AB587-E1C0-244E-945D-BEA35FE33906}"/>
              </a:ext>
            </a:extLst>
          </p:cNvPr>
          <p:cNvSpPr>
            <a:spLocks noGrp="1"/>
          </p:cNvSpPr>
          <p:nvPr>
            <p:ph type="body" idx="1" hasCustomPrompt="1"/>
          </p:nvPr>
        </p:nvSpPr>
        <p:spPr>
          <a:xfrm>
            <a:off x="4884750" y="4433454"/>
            <a:ext cx="6697650" cy="1205347"/>
          </a:xfrm>
        </p:spPr>
        <p:txBody>
          <a:bodyPr lIns="0" tIns="274320" rIns="0" bIns="0"/>
          <a:lstStyle>
            <a:lvl1pPr marL="0" indent="0">
              <a:spcBef>
                <a:spcPts val="0"/>
              </a:spcBef>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presenter/date/location/etc.</a:t>
            </a:r>
          </a:p>
        </p:txBody>
      </p:sp>
      <p:sp>
        <p:nvSpPr>
          <p:cNvPr id="6" name="Picture Placeholder 4">
            <a:extLst>
              <a:ext uri="{FF2B5EF4-FFF2-40B4-BE49-F238E27FC236}">
                <a16:creationId xmlns:a16="http://schemas.microsoft.com/office/drawing/2014/main" xmlns="" id="{32FC9DB6-8EDF-8843-802C-B4D1350F6655}"/>
              </a:ext>
            </a:extLst>
          </p:cNvPr>
          <p:cNvSpPr>
            <a:spLocks noGrp="1"/>
          </p:cNvSpPr>
          <p:nvPr>
            <p:ph type="pic" sz="quarter" idx="10"/>
          </p:nvPr>
        </p:nvSpPr>
        <p:spPr>
          <a:xfrm>
            <a:off x="609600" y="2590799"/>
            <a:ext cx="3657600" cy="2743201"/>
          </a:xfrm>
          <a:solidFill>
            <a:schemeClr val="tx1"/>
          </a:solidFill>
          <a:ln>
            <a:noFill/>
          </a:ln>
        </p:spPr>
        <p:txBody>
          <a:bodyPr anchor="ctr"/>
          <a:lstStyle>
            <a:lvl1pPr algn="ctr">
              <a:defRPr>
                <a:solidFill>
                  <a:schemeClr val="bg1"/>
                </a:solidFill>
              </a:defRPr>
            </a:lvl1pPr>
          </a:lstStyle>
          <a:p>
            <a:r>
              <a:rPr lang="en-US" dirty="0"/>
              <a:t>Click icon to add picture</a:t>
            </a:r>
          </a:p>
        </p:txBody>
      </p:sp>
      <p:sp>
        <p:nvSpPr>
          <p:cNvPr id="8" name="Slide Number Placeholder 5">
            <a:extLst>
              <a:ext uri="{FF2B5EF4-FFF2-40B4-BE49-F238E27FC236}">
                <a16:creationId xmlns:a16="http://schemas.microsoft.com/office/drawing/2014/main" xmlns="" id="{767C77CC-BFD0-B84C-8BB3-1261E6F772F3}"/>
              </a:ext>
            </a:extLst>
          </p:cNvPr>
          <p:cNvSpPr>
            <a:spLocks noGrp="1"/>
          </p:cNvSpPr>
          <p:nvPr>
            <p:ph type="sldNum" sz="quarter" idx="4"/>
          </p:nvPr>
        </p:nvSpPr>
        <p:spPr>
          <a:xfrm>
            <a:off x="609600" y="6321582"/>
            <a:ext cx="367574" cy="182880"/>
          </a:xfrm>
          <a:prstGeom prst="rect">
            <a:avLst/>
          </a:prstGeom>
        </p:spPr>
        <p:txBody>
          <a:bodyPr lIns="0" tIns="0" rIns="0" bIns="0" anchor="ctr"/>
          <a:lstStyle>
            <a:lvl1pPr algn="l">
              <a:defRPr sz="1200" b="0" i="0">
                <a:solidFill>
                  <a:schemeClr val="tx2"/>
                </a:solidFill>
                <a:latin typeface="Roboto Medium" panose="02000000000000000000" pitchFamily="2" charset="0"/>
                <a:ea typeface="Roboto Medium" panose="02000000000000000000" pitchFamily="2" charset="0"/>
                <a:cs typeface="Arial Narrow" panose="020B0604020202020204" pitchFamily="34" charset="0"/>
              </a:defRPr>
            </a:lvl1pPr>
          </a:lstStyle>
          <a:p>
            <a:fld id="{35BB5CE2-BF6B-4E40-8C96-83BC492D7B51}" type="slidenum">
              <a:rPr lang="en-US" smtClean="0"/>
              <a:pPr/>
              <a:t>‹#›</a:t>
            </a:fld>
            <a:endParaRPr lang="en-US" dirty="0"/>
          </a:p>
        </p:txBody>
      </p:sp>
      <p:sp>
        <p:nvSpPr>
          <p:cNvPr id="7" name="Text Placeholder 4">
            <a:extLst>
              <a:ext uri="{FF2B5EF4-FFF2-40B4-BE49-F238E27FC236}">
                <a16:creationId xmlns:a16="http://schemas.microsoft.com/office/drawing/2014/main" xmlns="" id="{700FC605-D259-4D5E-A94F-3BD0971A8C12}"/>
              </a:ext>
            </a:extLst>
          </p:cNvPr>
          <p:cNvSpPr>
            <a:spLocks noGrp="1"/>
          </p:cNvSpPr>
          <p:nvPr>
            <p:ph type="body" sz="quarter" idx="11" hasCustomPrompt="1"/>
          </p:nvPr>
        </p:nvSpPr>
        <p:spPr>
          <a:xfrm>
            <a:off x="605589" y="5334000"/>
            <a:ext cx="3661611" cy="304800"/>
          </a:xfrm>
        </p:spPr>
        <p:txBody>
          <a:bodyPr anchor="ctr"/>
          <a:lstStyle>
            <a:lvl1pPr algn="r">
              <a:defRPr sz="1200"/>
            </a:lvl1pPr>
          </a:lstStyle>
          <a:p>
            <a:pPr lvl="0"/>
            <a:r>
              <a:rPr lang="en-US" dirty="0"/>
              <a:t>Click to edit source</a:t>
            </a:r>
          </a:p>
        </p:txBody>
      </p:sp>
    </p:spTree>
    <p:extLst>
      <p:ext uri="{BB962C8B-B14F-4D97-AF65-F5344CB8AC3E}">
        <p14:creationId xmlns:p14="http://schemas.microsoft.com/office/powerpoint/2010/main" xmlns="" val="801179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1" y="1981200"/>
            <a:ext cx="9753600" cy="3657600"/>
          </a:xfrm>
        </p:spPr>
        <p:txBody>
          <a:bodyPr wrap="square"/>
          <a:lstStyle>
            <a:lvl1pPr marL="228600" indent="-228600">
              <a:buFont typeface="Arial" panose="020B0604020202020204" pitchFamily="34" charset="0"/>
              <a:buChar char="•"/>
              <a:defRPr sz="2000" b="0" i="0">
                <a:solidFill>
                  <a:schemeClr val="tx2"/>
                </a:solidFill>
                <a:latin typeface="Roboto Light" panose="02000000000000000000" pitchFamily="2" charset="0"/>
                <a:ea typeface="Roboto Light" panose="02000000000000000000" pitchFamily="2" charset="0"/>
                <a:cs typeface="Arial" panose="020B0604020202020204" pitchFamily="34" charset="0"/>
              </a:defRPr>
            </a:lvl1pPr>
            <a:lvl2pPr marL="517525" indent="-228600">
              <a:buFont typeface="Arial" panose="020B0604020202020204" pitchFamily="34" charset="0"/>
              <a:buChar char="•"/>
              <a:defRPr sz="2000" b="0" i="0">
                <a:solidFill>
                  <a:schemeClr val="tx2"/>
                </a:solidFill>
                <a:latin typeface="Roboto Light" panose="02000000000000000000" pitchFamily="2" charset="0"/>
                <a:ea typeface="Roboto Light" panose="02000000000000000000" pitchFamily="2" charset="0"/>
                <a:cs typeface="Arial" panose="020B0604020202020204" pitchFamily="34" charset="0"/>
              </a:defRPr>
            </a:lvl2pPr>
            <a:lvl3pPr marL="746125" indent="-228600">
              <a:buFont typeface="Arial" panose="020B0604020202020204" pitchFamily="34" charset="0"/>
              <a:buChar char="•"/>
              <a:tabLst>
                <a:tab pos="746125" algn="l"/>
              </a:tabLst>
              <a:defRPr sz="1800" b="0" i="0">
                <a:solidFill>
                  <a:schemeClr val="tx2"/>
                </a:solidFill>
                <a:latin typeface="Roboto Light" panose="02000000000000000000" pitchFamily="2" charset="0"/>
                <a:ea typeface="Roboto Light" panose="02000000000000000000" pitchFamily="2" charset="0"/>
                <a:cs typeface="Arial" panose="020B0604020202020204" pitchFamily="34" charset="0"/>
              </a:defRPr>
            </a:lvl3pPr>
            <a:lvl4pPr>
              <a:defRPr b="0" i="0">
                <a:solidFill>
                  <a:schemeClr val="tx1"/>
                </a:solidFill>
                <a:latin typeface="Avenir Next" panose="020B0503020202020204" pitchFamily="34" charset="0"/>
                <a:cs typeface="Arial" panose="020B0604020202020204" pitchFamily="34" charset="0"/>
              </a:defRPr>
            </a:lvl4pPr>
            <a:lvl5pPr>
              <a:defRPr b="0" i="0">
                <a:solidFill>
                  <a:schemeClr val="tx1"/>
                </a:solidFill>
                <a:latin typeface="Avenir Next" panose="020B0503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2" name="Footer Placeholder 4">
            <a:extLst>
              <a:ext uri="{FF2B5EF4-FFF2-40B4-BE49-F238E27FC236}">
                <a16:creationId xmlns:a16="http://schemas.microsoft.com/office/drawing/2014/main" xmlns="" id="{64BD8772-5531-904F-893D-182EF4CBFB88}"/>
              </a:ext>
            </a:extLst>
          </p:cNvPr>
          <p:cNvSpPr>
            <a:spLocks noGrp="1"/>
          </p:cNvSpPr>
          <p:nvPr>
            <p:ph type="ftr" sz="quarter" idx="3"/>
          </p:nvPr>
        </p:nvSpPr>
        <p:spPr>
          <a:xfrm>
            <a:off x="1219201" y="6321581"/>
            <a:ext cx="9144000" cy="195943"/>
          </a:xfrm>
          <a:prstGeom prst="rect">
            <a:avLst/>
          </a:prstGeom>
        </p:spPr>
        <p:txBody>
          <a:bodyPr lIns="0" tIns="0" rIns="0" bIns="0" anchor="ctr"/>
          <a:lstStyle>
            <a:lvl1pPr algn="l">
              <a:defRPr sz="1200" b="0" i="0" cap="none" spc="0" baseline="0">
                <a:solidFill>
                  <a:schemeClr val="tx2"/>
                </a:solidFill>
                <a:latin typeface="Roboto Light" panose="02000000000000000000" pitchFamily="2" charset="0"/>
                <a:ea typeface="Roboto Light" panose="02000000000000000000" pitchFamily="2" charset="0"/>
                <a:cs typeface="Arial Narrow" panose="020B0604020202020204" pitchFamily="34" charset="0"/>
              </a:defRPr>
            </a:lvl1pPr>
          </a:lstStyle>
          <a:p>
            <a:r>
              <a:rPr lang="en-US"/>
              <a:t>ABA BISC Meeting Orlando, Florida</a:t>
            </a:r>
            <a:endParaRPr lang="en-US" dirty="0"/>
          </a:p>
        </p:txBody>
      </p:sp>
      <p:sp>
        <p:nvSpPr>
          <p:cNvPr id="14" name="Slide Number Placeholder 5">
            <a:extLst>
              <a:ext uri="{FF2B5EF4-FFF2-40B4-BE49-F238E27FC236}">
                <a16:creationId xmlns:a16="http://schemas.microsoft.com/office/drawing/2014/main" xmlns="" id="{F3C6C41D-3B66-C94E-B188-2081456CA2C7}"/>
              </a:ext>
            </a:extLst>
          </p:cNvPr>
          <p:cNvSpPr>
            <a:spLocks noGrp="1"/>
          </p:cNvSpPr>
          <p:nvPr>
            <p:ph type="sldNum" sz="quarter" idx="4"/>
          </p:nvPr>
        </p:nvSpPr>
        <p:spPr>
          <a:xfrm>
            <a:off x="609600" y="6321582"/>
            <a:ext cx="367574" cy="182880"/>
          </a:xfrm>
          <a:prstGeom prst="rect">
            <a:avLst/>
          </a:prstGeom>
        </p:spPr>
        <p:txBody>
          <a:bodyPr lIns="0" tIns="0" rIns="0" bIns="0" anchor="ctr"/>
          <a:lstStyle>
            <a:lvl1pPr algn="l">
              <a:defRPr sz="1200" b="0" i="0">
                <a:solidFill>
                  <a:schemeClr val="tx2"/>
                </a:solidFill>
                <a:latin typeface="Roboto Medium" panose="02000000000000000000" pitchFamily="2" charset="0"/>
                <a:ea typeface="Roboto Medium" panose="02000000000000000000" pitchFamily="2" charset="0"/>
                <a:cs typeface="Arial Narrow" panose="020B0604020202020204" pitchFamily="34" charset="0"/>
              </a:defRPr>
            </a:lvl1pPr>
          </a:lstStyle>
          <a:p>
            <a:fld id="{35BB5CE2-BF6B-4E40-8C96-83BC492D7B51}" type="slidenum">
              <a:rPr lang="en-US" smtClean="0"/>
              <a:pPr/>
              <a:t>‹#›</a:t>
            </a:fld>
            <a:endParaRPr lang="en-US" dirty="0"/>
          </a:p>
        </p:txBody>
      </p:sp>
      <p:sp>
        <p:nvSpPr>
          <p:cNvPr id="6" name="Title Placeholder 1">
            <a:extLst>
              <a:ext uri="{FF2B5EF4-FFF2-40B4-BE49-F238E27FC236}">
                <a16:creationId xmlns:a16="http://schemas.microsoft.com/office/drawing/2014/main" xmlns="" id="{CEFEA866-D582-48FB-8608-8B82A5513018}"/>
              </a:ext>
            </a:extLst>
          </p:cNvPr>
          <p:cNvSpPr>
            <a:spLocks noGrp="1"/>
          </p:cNvSpPr>
          <p:nvPr>
            <p:ph type="title"/>
          </p:nvPr>
        </p:nvSpPr>
        <p:spPr>
          <a:xfrm>
            <a:off x="1219200" y="393192"/>
            <a:ext cx="9753600" cy="978408"/>
          </a:xfrm>
          <a:prstGeom prst="rect">
            <a:avLst/>
          </a:prstGeom>
        </p:spPr>
        <p:txBody>
          <a:bodyPr vert="horz" lIns="0" tIns="0" rIns="0" bIns="0" rtlCol="0" anchor="b" anchorCtr="0">
            <a:normAutofit/>
          </a:bodyPr>
          <a:lstStyle/>
          <a:p>
            <a:r>
              <a:rPr lang="en-US"/>
              <a:t>Click to edit Master title style</a:t>
            </a:r>
            <a:endParaRPr lang="en-US" dirty="0"/>
          </a:p>
        </p:txBody>
      </p:sp>
    </p:spTree>
    <p:extLst>
      <p:ext uri="{BB962C8B-B14F-4D97-AF65-F5344CB8AC3E}">
        <p14:creationId xmlns:p14="http://schemas.microsoft.com/office/powerpoint/2010/main" xmlns="" val="823073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image sourc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19200" y="1981199"/>
            <a:ext cx="4267199" cy="3657601"/>
          </a:xfrm>
        </p:spPr>
        <p:txBody>
          <a:bodyPr lIns="0" tIns="0" rIns="0" bIns="0"/>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705600" y="1981200"/>
            <a:ext cx="4267199" cy="3657600"/>
          </a:xfrm>
        </p:spPr>
        <p:txBody>
          <a:bodyPr lIns="0" tIns="0" rIns="0" bIns="0"/>
          <a:lstStyle>
            <a:lvl4pPr marL="1371566" indent="0">
              <a:buNone/>
              <a:defRPr/>
            </a:lvl4pPr>
          </a:lstStyle>
          <a:p>
            <a:pPr lvl="0"/>
            <a:r>
              <a:rPr lang="en-US"/>
              <a:t>Click to edit Master text styles</a:t>
            </a:r>
          </a:p>
          <a:p>
            <a:pPr lvl="1"/>
            <a:r>
              <a:rPr lang="en-US"/>
              <a:t>Second level</a:t>
            </a:r>
          </a:p>
          <a:p>
            <a:pPr lvl="2"/>
            <a:r>
              <a:rPr lang="en-US"/>
              <a:t>Third level</a:t>
            </a:r>
          </a:p>
        </p:txBody>
      </p:sp>
      <p:sp>
        <p:nvSpPr>
          <p:cNvPr id="22" name="Footer Placeholder 4">
            <a:extLst>
              <a:ext uri="{FF2B5EF4-FFF2-40B4-BE49-F238E27FC236}">
                <a16:creationId xmlns:a16="http://schemas.microsoft.com/office/drawing/2014/main" xmlns="" id="{C76D0641-1219-C141-9AB8-6923C43CEDDF}"/>
              </a:ext>
            </a:extLst>
          </p:cNvPr>
          <p:cNvSpPr>
            <a:spLocks noGrp="1"/>
          </p:cNvSpPr>
          <p:nvPr>
            <p:ph type="ftr" sz="quarter" idx="3"/>
          </p:nvPr>
        </p:nvSpPr>
        <p:spPr>
          <a:xfrm>
            <a:off x="1219201" y="6321581"/>
            <a:ext cx="9144000" cy="195943"/>
          </a:xfrm>
          <a:prstGeom prst="rect">
            <a:avLst/>
          </a:prstGeom>
        </p:spPr>
        <p:txBody>
          <a:bodyPr lIns="0" tIns="0" rIns="0" bIns="0" anchor="ctr"/>
          <a:lstStyle>
            <a:lvl1pPr algn="l">
              <a:defRPr sz="1200" b="0" i="0" cap="none" spc="0" baseline="0">
                <a:solidFill>
                  <a:schemeClr val="tx2"/>
                </a:solidFill>
                <a:latin typeface="Roboto Light" panose="02000000000000000000" pitchFamily="2" charset="0"/>
                <a:ea typeface="Roboto Light" panose="02000000000000000000" pitchFamily="2" charset="0"/>
                <a:cs typeface="Arial Narrow" panose="020B0604020202020204" pitchFamily="34" charset="0"/>
              </a:defRPr>
            </a:lvl1pPr>
          </a:lstStyle>
          <a:p>
            <a:r>
              <a:rPr lang="en-US"/>
              <a:t>ABA BISC Meeting Orlando, Florida</a:t>
            </a:r>
            <a:endParaRPr lang="en-US" dirty="0"/>
          </a:p>
        </p:txBody>
      </p:sp>
      <p:sp>
        <p:nvSpPr>
          <p:cNvPr id="23" name="Slide Number Placeholder 5">
            <a:extLst>
              <a:ext uri="{FF2B5EF4-FFF2-40B4-BE49-F238E27FC236}">
                <a16:creationId xmlns:a16="http://schemas.microsoft.com/office/drawing/2014/main" xmlns="" id="{CFEE1B65-F92F-4644-82D2-5295020B1335}"/>
              </a:ext>
            </a:extLst>
          </p:cNvPr>
          <p:cNvSpPr>
            <a:spLocks noGrp="1"/>
          </p:cNvSpPr>
          <p:nvPr>
            <p:ph type="sldNum" sz="quarter" idx="4"/>
          </p:nvPr>
        </p:nvSpPr>
        <p:spPr>
          <a:xfrm>
            <a:off x="609600" y="6321582"/>
            <a:ext cx="367574" cy="182880"/>
          </a:xfrm>
          <a:prstGeom prst="rect">
            <a:avLst/>
          </a:prstGeom>
        </p:spPr>
        <p:txBody>
          <a:bodyPr lIns="0" tIns="0" rIns="0" bIns="0" anchor="ctr"/>
          <a:lstStyle>
            <a:lvl1pPr algn="l">
              <a:defRPr sz="1200" b="0" i="0">
                <a:solidFill>
                  <a:schemeClr val="tx2"/>
                </a:solidFill>
                <a:latin typeface="Roboto Medium" panose="02000000000000000000" pitchFamily="2" charset="0"/>
                <a:ea typeface="Roboto Medium" panose="02000000000000000000" pitchFamily="2" charset="0"/>
                <a:cs typeface="Arial Narrow" panose="020B0604020202020204" pitchFamily="34" charset="0"/>
              </a:defRPr>
            </a:lvl1pPr>
          </a:lstStyle>
          <a:p>
            <a:fld id="{35BB5CE2-BF6B-4E40-8C96-83BC492D7B51}" type="slidenum">
              <a:rPr lang="en-US" smtClean="0"/>
              <a:pPr/>
              <a:t>‹#›</a:t>
            </a:fld>
            <a:endParaRPr lang="en-US" dirty="0"/>
          </a:p>
        </p:txBody>
      </p:sp>
      <p:sp>
        <p:nvSpPr>
          <p:cNvPr id="7" name="Title Placeholder 1">
            <a:extLst>
              <a:ext uri="{FF2B5EF4-FFF2-40B4-BE49-F238E27FC236}">
                <a16:creationId xmlns:a16="http://schemas.microsoft.com/office/drawing/2014/main" xmlns="" id="{5C5D8CF3-062C-4348-88C9-C10CA7C3804E}"/>
              </a:ext>
            </a:extLst>
          </p:cNvPr>
          <p:cNvSpPr>
            <a:spLocks noGrp="1"/>
          </p:cNvSpPr>
          <p:nvPr>
            <p:ph type="title"/>
          </p:nvPr>
        </p:nvSpPr>
        <p:spPr>
          <a:xfrm>
            <a:off x="1219200" y="393192"/>
            <a:ext cx="9753599" cy="978408"/>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xmlns="" id="{96EDB997-883B-4C36-B79F-09E779D1BFC0}"/>
              </a:ext>
            </a:extLst>
          </p:cNvPr>
          <p:cNvSpPr>
            <a:spLocks noGrp="1"/>
          </p:cNvSpPr>
          <p:nvPr>
            <p:ph type="body" sz="quarter" idx="10" hasCustomPrompt="1"/>
          </p:nvPr>
        </p:nvSpPr>
        <p:spPr>
          <a:xfrm>
            <a:off x="6705600" y="5673090"/>
            <a:ext cx="4267199" cy="304800"/>
          </a:xfrm>
        </p:spPr>
        <p:txBody>
          <a:bodyPr anchor="ctr"/>
          <a:lstStyle>
            <a:lvl1pPr algn="r">
              <a:defRPr sz="1400"/>
            </a:lvl1pPr>
          </a:lstStyle>
          <a:p>
            <a:pPr lvl="0"/>
            <a:r>
              <a:rPr lang="en-US" dirty="0"/>
              <a:t>Click to edit source</a:t>
            </a:r>
          </a:p>
        </p:txBody>
      </p:sp>
    </p:spTree>
    <p:extLst>
      <p:ext uri="{BB962C8B-B14F-4D97-AF65-F5344CB8AC3E}">
        <p14:creationId xmlns:p14="http://schemas.microsoft.com/office/powerpoint/2010/main" xmlns="" val="3915816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219200" y="1444780"/>
            <a:ext cx="4267200" cy="765020"/>
          </a:xfrm>
        </p:spPr>
        <p:txBody>
          <a:bodyPr wrap="square" bIns="182880" anchor="b" anchorCtr="0">
            <a:noAutofit/>
          </a:bodyPr>
          <a:lstStyle>
            <a:lvl1pPr marL="0" indent="0">
              <a:buNone/>
              <a:defRPr sz="2400" b="0" i="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4" name="Content Placeholder 3"/>
          <p:cNvSpPr>
            <a:spLocks noGrp="1"/>
          </p:cNvSpPr>
          <p:nvPr>
            <p:ph sz="half" idx="2"/>
          </p:nvPr>
        </p:nvSpPr>
        <p:spPr>
          <a:xfrm>
            <a:off x="1219199" y="2282981"/>
            <a:ext cx="4267201" cy="3355819"/>
          </a:xfrm>
        </p:spPr>
        <p:txBody>
          <a:bodyPr wrap="square"/>
          <a:lstStyle>
            <a:lvl1pPr>
              <a:defRPr sz="2000">
                <a:solidFill>
                  <a:schemeClr val="tx2"/>
                </a:solidFill>
              </a:defRPr>
            </a:lvl1pPr>
            <a:lvl2pPr>
              <a:defRPr sz="2000">
                <a:solidFill>
                  <a:schemeClr val="tx2"/>
                </a:solidFill>
              </a:defRPr>
            </a:lvl2pPr>
            <a:lvl3pPr>
              <a:defRPr>
                <a:solidFill>
                  <a:schemeClr val="tx2"/>
                </a:solidFill>
              </a:defRPr>
            </a:lvl3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705599" y="1444780"/>
            <a:ext cx="4267201" cy="765020"/>
          </a:xfrm>
        </p:spPr>
        <p:txBody>
          <a:bodyPr wrap="square" bIns="182880" anchor="b" anchorCtr="0">
            <a:normAutofit/>
          </a:bodyPr>
          <a:lstStyle>
            <a:lvl1pPr marL="0" indent="0">
              <a:buNone/>
              <a:defRPr sz="2400" b="0" i="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6" name="Content Placeholder 5"/>
          <p:cNvSpPr>
            <a:spLocks noGrp="1"/>
          </p:cNvSpPr>
          <p:nvPr>
            <p:ph sz="quarter" idx="4"/>
          </p:nvPr>
        </p:nvSpPr>
        <p:spPr>
          <a:xfrm>
            <a:off x="6705600" y="2282981"/>
            <a:ext cx="4267200" cy="3355819"/>
          </a:xfrm>
        </p:spPr>
        <p:txBody>
          <a:bodyPr wrap="square"/>
          <a:lstStyle>
            <a:lvl1pPr>
              <a:defRPr sz="2000"/>
            </a:lvl1pPr>
            <a:lvl2pPr>
              <a:defRPr sz="2000"/>
            </a:lvl2pPr>
          </a:lstStyle>
          <a:p>
            <a:pPr lvl="0"/>
            <a:r>
              <a:rPr lang="en-US"/>
              <a:t>Click to edit Master text styles</a:t>
            </a:r>
          </a:p>
          <a:p>
            <a:pPr lvl="1"/>
            <a:r>
              <a:rPr lang="en-US"/>
              <a:t>Second level</a:t>
            </a:r>
          </a:p>
          <a:p>
            <a:pPr lvl="2"/>
            <a:r>
              <a:rPr lang="en-US"/>
              <a:t>Third level</a:t>
            </a:r>
          </a:p>
        </p:txBody>
      </p:sp>
      <p:sp>
        <p:nvSpPr>
          <p:cNvPr id="24" name="Footer Placeholder 4">
            <a:extLst>
              <a:ext uri="{FF2B5EF4-FFF2-40B4-BE49-F238E27FC236}">
                <a16:creationId xmlns:a16="http://schemas.microsoft.com/office/drawing/2014/main" xmlns="" id="{B831F3D8-F0E8-A744-92E2-2A1C9738A111}"/>
              </a:ext>
            </a:extLst>
          </p:cNvPr>
          <p:cNvSpPr>
            <a:spLocks noGrp="1"/>
          </p:cNvSpPr>
          <p:nvPr>
            <p:ph type="ftr" sz="quarter" idx="10"/>
          </p:nvPr>
        </p:nvSpPr>
        <p:spPr>
          <a:xfrm>
            <a:off x="1219201" y="6321581"/>
            <a:ext cx="9144000" cy="195943"/>
          </a:xfrm>
          <a:prstGeom prst="rect">
            <a:avLst/>
          </a:prstGeom>
        </p:spPr>
        <p:txBody>
          <a:bodyPr lIns="0" tIns="0" rIns="0" bIns="0" anchor="ctr"/>
          <a:lstStyle>
            <a:lvl1pPr algn="l">
              <a:defRPr sz="1200" b="0" i="0" cap="none" spc="0" baseline="0">
                <a:solidFill>
                  <a:schemeClr val="tx2"/>
                </a:solidFill>
                <a:latin typeface="Roboto Light" panose="02000000000000000000" pitchFamily="2" charset="0"/>
                <a:ea typeface="Roboto Light" panose="02000000000000000000" pitchFamily="2" charset="0"/>
                <a:cs typeface="Arial Narrow" panose="020B0604020202020204" pitchFamily="34" charset="0"/>
              </a:defRPr>
            </a:lvl1pPr>
          </a:lstStyle>
          <a:p>
            <a:r>
              <a:rPr lang="en-US"/>
              <a:t>ABA BISC Meeting Orlando, Florida</a:t>
            </a:r>
            <a:endParaRPr lang="en-US" dirty="0"/>
          </a:p>
        </p:txBody>
      </p:sp>
      <p:sp>
        <p:nvSpPr>
          <p:cNvPr id="25" name="Slide Number Placeholder 5">
            <a:extLst>
              <a:ext uri="{FF2B5EF4-FFF2-40B4-BE49-F238E27FC236}">
                <a16:creationId xmlns:a16="http://schemas.microsoft.com/office/drawing/2014/main" xmlns="" id="{A61B92EA-1190-944B-924C-2372F587C5CF}"/>
              </a:ext>
            </a:extLst>
          </p:cNvPr>
          <p:cNvSpPr>
            <a:spLocks noGrp="1"/>
          </p:cNvSpPr>
          <p:nvPr>
            <p:ph type="sldNum" sz="quarter" idx="11"/>
          </p:nvPr>
        </p:nvSpPr>
        <p:spPr>
          <a:xfrm>
            <a:off x="609600" y="6321582"/>
            <a:ext cx="367574" cy="182880"/>
          </a:xfrm>
          <a:prstGeom prst="rect">
            <a:avLst/>
          </a:prstGeom>
        </p:spPr>
        <p:txBody>
          <a:bodyPr lIns="0" tIns="0" rIns="0" bIns="0" anchor="ctr"/>
          <a:lstStyle>
            <a:lvl1pPr algn="l">
              <a:defRPr sz="1200" b="0" i="0">
                <a:solidFill>
                  <a:schemeClr val="tx2"/>
                </a:solidFill>
                <a:latin typeface="Roboto Medium" panose="02000000000000000000" pitchFamily="2" charset="0"/>
                <a:ea typeface="Roboto Medium" panose="02000000000000000000" pitchFamily="2" charset="0"/>
                <a:cs typeface="Arial Narrow" panose="020B0604020202020204" pitchFamily="34" charset="0"/>
              </a:defRPr>
            </a:lvl1pPr>
          </a:lstStyle>
          <a:p>
            <a:fld id="{35BB5CE2-BF6B-4E40-8C96-83BC492D7B51}" type="slidenum">
              <a:rPr lang="en-US" smtClean="0"/>
              <a:pPr/>
              <a:t>‹#›</a:t>
            </a:fld>
            <a:endParaRPr lang="en-US" dirty="0"/>
          </a:p>
        </p:txBody>
      </p:sp>
      <p:sp>
        <p:nvSpPr>
          <p:cNvPr id="9" name="Title Placeholder 1">
            <a:extLst>
              <a:ext uri="{FF2B5EF4-FFF2-40B4-BE49-F238E27FC236}">
                <a16:creationId xmlns:a16="http://schemas.microsoft.com/office/drawing/2014/main" xmlns="" id="{10178FD1-0EB8-4BC1-B37F-EC650DC1AFB2}"/>
              </a:ext>
            </a:extLst>
          </p:cNvPr>
          <p:cNvSpPr>
            <a:spLocks noGrp="1"/>
          </p:cNvSpPr>
          <p:nvPr>
            <p:ph type="title"/>
          </p:nvPr>
        </p:nvSpPr>
        <p:spPr>
          <a:xfrm>
            <a:off x="1219200" y="393192"/>
            <a:ext cx="9753600" cy="978408"/>
          </a:xfrm>
          <a:prstGeom prst="rect">
            <a:avLst/>
          </a:prstGeom>
        </p:spPr>
        <p:txBody>
          <a:bodyPr vert="horz" lIns="0" tIns="0" rIns="0" bIns="0" rtlCol="0" anchor="b" anchorCtr="0">
            <a:normAutofit/>
          </a:bodyPr>
          <a:lstStyle/>
          <a:p>
            <a:r>
              <a:rPr lang="en-US"/>
              <a:t>Click to edit Master title style</a:t>
            </a:r>
            <a:endParaRPr lang="en-US" dirty="0"/>
          </a:p>
        </p:txBody>
      </p:sp>
    </p:spTree>
    <p:extLst>
      <p:ext uri="{BB962C8B-B14F-4D97-AF65-F5344CB8AC3E}">
        <p14:creationId xmlns:p14="http://schemas.microsoft.com/office/powerpoint/2010/main" xmlns="" val="1982780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6705600" y="393193"/>
            <a:ext cx="4267200" cy="5245607"/>
          </a:xfrm>
        </p:spPr>
        <p:txBody>
          <a:bodyPr wrap="square"/>
          <a:lstStyle>
            <a:lvl1pPr>
              <a:defRPr sz="2000"/>
            </a:lvl1pPr>
            <a:lvl2pPr>
              <a:defRPr sz="2000"/>
            </a:lvl2pPr>
            <a:lvl3pPr>
              <a:defRPr sz="18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1219201" y="1981201"/>
            <a:ext cx="4267199" cy="3657599"/>
          </a:xfrm>
        </p:spPr>
        <p:txBody>
          <a:bodyPr wrap="square">
            <a:normAutofit/>
          </a:bodyPr>
          <a:lstStyle>
            <a:lvl1pPr marL="0" indent="0">
              <a:buNone/>
              <a:defRPr sz="20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2" name="Footer Placeholder 4">
            <a:extLst>
              <a:ext uri="{FF2B5EF4-FFF2-40B4-BE49-F238E27FC236}">
                <a16:creationId xmlns:a16="http://schemas.microsoft.com/office/drawing/2014/main" xmlns="" id="{46041140-40FA-C941-9E1A-D3466EEE367E}"/>
              </a:ext>
            </a:extLst>
          </p:cNvPr>
          <p:cNvSpPr>
            <a:spLocks noGrp="1"/>
          </p:cNvSpPr>
          <p:nvPr>
            <p:ph type="ftr" sz="quarter" idx="3"/>
          </p:nvPr>
        </p:nvSpPr>
        <p:spPr>
          <a:xfrm>
            <a:off x="1219201" y="6321581"/>
            <a:ext cx="9144000" cy="195943"/>
          </a:xfrm>
          <a:prstGeom prst="rect">
            <a:avLst/>
          </a:prstGeom>
        </p:spPr>
        <p:txBody>
          <a:bodyPr lIns="0" tIns="0" rIns="0" bIns="0" anchor="ctr"/>
          <a:lstStyle>
            <a:lvl1pPr algn="l">
              <a:defRPr sz="1200" b="0" i="0" cap="none" spc="0" baseline="0">
                <a:solidFill>
                  <a:schemeClr val="tx2"/>
                </a:solidFill>
                <a:latin typeface="Roboto Light" panose="02000000000000000000" pitchFamily="2" charset="0"/>
                <a:ea typeface="Roboto Light" panose="02000000000000000000" pitchFamily="2" charset="0"/>
                <a:cs typeface="Arial Narrow" panose="020B0604020202020204" pitchFamily="34" charset="0"/>
              </a:defRPr>
            </a:lvl1pPr>
          </a:lstStyle>
          <a:p>
            <a:r>
              <a:rPr lang="en-US"/>
              <a:t>ABA BISC Meeting Orlando, Florida</a:t>
            </a:r>
            <a:endParaRPr lang="en-US" dirty="0"/>
          </a:p>
        </p:txBody>
      </p:sp>
      <p:sp>
        <p:nvSpPr>
          <p:cNvPr id="23" name="Slide Number Placeholder 5">
            <a:extLst>
              <a:ext uri="{FF2B5EF4-FFF2-40B4-BE49-F238E27FC236}">
                <a16:creationId xmlns:a16="http://schemas.microsoft.com/office/drawing/2014/main" xmlns="" id="{2C91B9A5-3DC1-BC49-899B-CB127F47C4BF}"/>
              </a:ext>
            </a:extLst>
          </p:cNvPr>
          <p:cNvSpPr>
            <a:spLocks noGrp="1"/>
          </p:cNvSpPr>
          <p:nvPr>
            <p:ph type="sldNum" sz="quarter" idx="4"/>
          </p:nvPr>
        </p:nvSpPr>
        <p:spPr>
          <a:xfrm>
            <a:off x="609600" y="6321582"/>
            <a:ext cx="367574" cy="182880"/>
          </a:xfrm>
          <a:prstGeom prst="rect">
            <a:avLst/>
          </a:prstGeom>
        </p:spPr>
        <p:txBody>
          <a:bodyPr lIns="0" tIns="0" rIns="0" bIns="0" anchor="ctr"/>
          <a:lstStyle>
            <a:lvl1pPr algn="l">
              <a:defRPr sz="1200" b="0" i="0">
                <a:solidFill>
                  <a:schemeClr val="tx2"/>
                </a:solidFill>
                <a:latin typeface="Roboto Medium" panose="02000000000000000000" pitchFamily="2" charset="0"/>
                <a:ea typeface="Roboto Medium" panose="02000000000000000000" pitchFamily="2" charset="0"/>
                <a:cs typeface="Arial Narrow" panose="020B0604020202020204" pitchFamily="34" charset="0"/>
              </a:defRPr>
            </a:lvl1pPr>
          </a:lstStyle>
          <a:p>
            <a:fld id="{35BB5CE2-BF6B-4E40-8C96-83BC492D7B51}" type="slidenum">
              <a:rPr lang="en-US" smtClean="0"/>
              <a:pPr/>
              <a:t>‹#›</a:t>
            </a:fld>
            <a:endParaRPr lang="en-US" dirty="0"/>
          </a:p>
        </p:txBody>
      </p:sp>
      <p:sp>
        <p:nvSpPr>
          <p:cNvPr id="7" name="Title Placeholder 1">
            <a:extLst>
              <a:ext uri="{FF2B5EF4-FFF2-40B4-BE49-F238E27FC236}">
                <a16:creationId xmlns:a16="http://schemas.microsoft.com/office/drawing/2014/main" xmlns="" id="{774EB47E-5345-48BE-B810-C7C9582104F9}"/>
              </a:ext>
            </a:extLst>
          </p:cNvPr>
          <p:cNvSpPr>
            <a:spLocks noGrp="1"/>
          </p:cNvSpPr>
          <p:nvPr>
            <p:ph type="title"/>
          </p:nvPr>
        </p:nvSpPr>
        <p:spPr>
          <a:xfrm>
            <a:off x="1219200" y="393192"/>
            <a:ext cx="4267200" cy="978408"/>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8" name="Text Placeholder 4">
            <a:extLst>
              <a:ext uri="{FF2B5EF4-FFF2-40B4-BE49-F238E27FC236}">
                <a16:creationId xmlns:a16="http://schemas.microsoft.com/office/drawing/2014/main" xmlns="" id="{E7B0101A-B9D0-4185-BA52-BA1FCDB8499F}"/>
              </a:ext>
            </a:extLst>
          </p:cNvPr>
          <p:cNvSpPr>
            <a:spLocks noGrp="1"/>
          </p:cNvSpPr>
          <p:nvPr>
            <p:ph type="body" sz="quarter" idx="10" hasCustomPrompt="1"/>
          </p:nvPr>
        </p:nvSpPr>
        <p:spPr>
          <a:xfrm>
            <a:off x="6705600" y="5673090"/>
            <a:ext cx="4267199" cy="304800"/>
          </a:xfrm>
        </p:spPr>
        <p:txBody>
          <a:bodyPr anchor="ctr"/>
          <a:lstStyle>
            <a:lvl1pPr algn="r">
              <a:defRPr sz="1400"/>
            </a:lvl1pPr>
          </a:lstStyle>
          <a:p>
            <a:pPr lvl="0"/>
            <a:r>
              <a:rPr lang="en-US" dirty="0"/>
              <a:t>Click to edit source</a:t>
            </a:r>
          </a:p>
        </p:txBody>
      </p:sp>
    </p:spTree>
    <p:extLst>
      <p:ext uri="{BB962C8B-B14F-4D97-AF65-F5344CB8AC3E}">
        <p14:creationId xmlns:p14="http://schemas.microsoft.com/office/powerpoint/2010/main" xmlns="" val="4098571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with Caption/Title - Sourc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2BB00230-3920-46B3-892B-820AA0221025}"/>
              </a:ext>
            </a:extLst>
          </p:cNvPr>
          <p:cNvSpPr>
            <a:spLocks noGrp="1"/>
          </p:cNvSpPr>
          <p:nvPr>
            <p:ph type="sldNum" sz="quarter" idx="10"/>
          </p:nvPr>
        </p:nvSpPr>
        <p:spPr/>
        <p:txBody>
          <a:bodyPr/>
          <a:lstStyle/>
          <a:p>
            <a:fld id="{35BB5CE2-BF6B-4E40-8C96-83BC492D7B51}" type="slidenum">
              <a:rPr lang="en-US" smtClean="0"/>
              <a:pPr/>
              <a:t>‹#›</a:t>
            </a:fld>
            <a:endParaRPr lang="en-US" dirty="0"/>
          </a:p>
        </p:txBody>
      </p:sp>
      <p:sp>
        <p:nvSpPr>
          <p:cNvPr id="9" name="Text Placeholder 8">
            <a:extLst>
              <a:ext uri="{FF2B5EF4-FFF2-40B4-BE49-F238E27FC236}">
                <a16:creationId xmlns:a16="http://schemas.microsoft.com/office/drawing/2014/main" xmlns="" id="{B1826825-7F5E-45A2-A820-3054FC83315B}"/>
              </a:ext>
            </a:extLst>
          </p:cNvPr>
          <p:cNvSpPr>
            <a:spLocks noGrp="1"/>
          </p:cNvSpPr>
          <p:nvPr>
            <p:ph type="body" sz="quarter" idx="12" hasCustomPrompt="1"/>
          </p:nvPr>
        </p:nvSpPr>
        <p:spPr>
          <a:xfrm>
            <a:off x="609600" y="152400"/>
            <a:ext cx="10972800" cy="614363"/>
          </a:xfrm>
        </p:spPr>
        <p:txBody>
          <a:bodyPr anchor="ctr"/>
          <a:lstStyle>
            <a:lvl1pPr algn="ctr">
              <a:defRPr sz="2400">
                <a:solidFill>
                  <a:schemeClr val="accent4"/>
                </a:solidFill>
              </a:defRPr>
            </a:lvl1pPr>
          </a:lstStyle>
          <a:p>
            <a:pPr lvl="0"/>
            <a:r>
              <a:rPr lang="en-US" sz="2000" dirty="0"/>
              <a:t>Click to add Image Caption/Title</a:t>
            </a:r>
            <a:endParaRPr lang="en-US" dirty="0"/>
          </a:p>
        </p:txBody>
      </p:sp>
      <p:sp>
        <p:nvSpPr>
          <p:cNvPr id="5" name="Footer Placeholder 4">
            <a:extLst>
              <a:ext uri="{FF2B5EF4-FFF2-40B4-BE49-F238E27FC236}">
                <a16:creationId xmlns:a16="http://schemas.microsoft.com/office/drawing/2014/main" xmlns="" id="{5C6A04FE-A247-4C93-85CC-5D846D6F0BBB}"/>
              </a:ext>
            </a:extLst>
          </p:cNvPr>
          <p:cNvSpPr>
            <a:spLocks noGrp="1"/>
          </p:cNvSpPr>
          <p:nvPr>
            <p:ph type="ftr" sz="quarter" idx="3"/>
          </p:nvPr>
        </p:nvSpPr>
        <p:spPr>
          <a:xfrm>
            <a:off x="1219201" y="6321581"/>
            <a:ext cx="9144000" cy="195943"/>
          </a:xfrm>
          <a:prstGeom prst="rect">
            <a:avLst/>
          </a:prstGeom>
        </p:spPr>
        <p:txBody>
          <a:bodyPr lIns="0" tIns="0" rIns="0" bIns="0" anchor="ctr"/>
          <a:lstStyle>
            <a:lvl1pPr algn="l">
              <a:defRPr sz="1200" b="0" i="0" cap="none" spc="0" baseline="0">
                <a:solidFill>
                  <a:schemeClr val="tx2"/>
                </a:solidFill>
                <a:latin typeface="Roboto Light" panose="02000000000000000000" pitchFamily="2" charset="0"/>
                <a:ea typeface="Roboto Light" panose="02000000000000000000" pitchFamily="2" charset="0"/>
                <a:cs typeface="Arial Narrow" panose="020B0604020202020204" pitchFamily="34" charset="0"/>
              </a:defRPr>
            </a:lvl1pPr>
          </a:lstStyle>
          <a:p>
            <a:r>
              <a:rPr lang="en-US"/>
              <a:t>ABA BISC Meeting Orlando, Florida</a:t>
            </a:r>
            <a:endParaRPr lang="en-US" dirty="0"/>
          </a:p>
        </p:txBody>
      </p:sp>
      <p:sp>
        <p:nvSpPr>
          <p:cNvPr id="4" name="Content Placeholder 3">
            <a:extLst>
              <a:ext uri="{FF2B5EF4-FFF2-40B4-BE49-F238E27FC236}">
                <a16:creationId xmlns:a16="http://schemas.microsoft.com/office/drawing/2014/main" xmlns="" id="{7BDA6BE1-5602-4CC2-A53E-CDBEBCC6D7D5}"/>
              </a:ext>
            </a:extLst>
          </p:cNvPr>
          <p:cNvSpPr>
            <a:spLocks noGrp="1"/>
          </p:cNvSpPr>
          <p:nvPr>
            <p:ph sz="quarter" idx="13" hasCustomPrompt="1"/>
          </p:nvPr>
        </p:nvSpPr>
        <p:spPr>
          <a:xfrm>
            <a:off x="609600" y="766763"/>
            <a:ext cx="10972800" cy="5176837"/>
          </a:xfrm>
        </p:spPr>
        <p:txBody>
          <a:bodyPr/>
          <a:lstStyle>
            <a:lvl1pPr>
              <a:defRPr/>
            </a:lvl1pPr>
          </a:lstStyle>
          <a:p>
            <a:pPr lvl="0"/>
            <a:r>
              <a:rPr lang="en-US" dirty="0"/>
              <a:t>Click the “pictures” icon on the bottom left to insert an image</a:t>
            </a:r>
          </a:p>
        </p:txBody>
      </p:sp>
      <p:sp>
        <p:nvSpPr>
          <p:cNvPr id="6" name="Text Placeholder 4">
            <a:extLst>
              <a:ext uri="{FF2B5EF4-FFF2-40B4-BE49-F238E27FC236}">
                <a16:creationId xmlns:a16="http://schemas.microsoft.com/office/drawing/2014/main" xmlns="" id="{93632FC3-987E-4F42-B03E-1D32A03EFAC3}"/>
              </a:ext>
            </a:extLst>
          </p:cNvPr>
          <p:cNvSpPr>
            <a:spLocks noGrp="1"/>
          </p:cNvSpPr>
          <p:nvPr>
            <p:ph type="body" sz="quarter" idx="14" hasCustomPrompt="1"/>
          </p:nvPr>
        </p:nvSpPr>
        <p:spPr>
          <a:xfrm>
            <a:off x="5486400" y="5943600"/>
            <a:ext cx="6096000" cy="304800"/>
          </a:xfrm>
        </p:spPr>
        <p:txBody>
          <a:bodyPr anchor="ctr"/>
          <a:lstStyle>
            <a:lvl1pPr algn="r">
              <a:defRPr sz="1200"/>
            </a:lvl1pPr>
          </a:lstStyle>
          <a:p>
            <a:pPr lvl="0"/>
            <a:r>
              <a:rPr lang="en-US" dirty="0"/>
              <a:t>Click to edit Source</a:t>
            </a:r>
          </a:p>
        </p:txBody>
      </p:sp>
    </p:spTree>
    <p:extLst>
      <p:ext uri="{BB962C8B-B14F-4D97-AF65-F5344CB8AC3E}">
        <p14:creationId xmlns:p14="http://schemas.microsoft.com/office/powerpoint/2010/main" xmlns="" val="495234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Screen">
    <p:bg>
      <p:bgPr>
        <a:solidFill>
          <a:schemeClr val="bg2"/>
        </a:solidFill>
        <a:effectLst/>
      </p:bgPr>
    </p:bg>
    <p:spTree>
      <p:nvGrpSpPr>
        <p:cNvPr id="1" name=""/>
        <p:cNvGrpSpPr/>
        <p:nvPr/>
      </p:nvGrpSpPr>
      <p:grpSpPr>
        <a:xfrm>
          <a:off x="0" y="0"/>
          <a:ext cx="0" cy="0"/>
          <a:chOff x="0" y="0"/>
          <a:chExt cx="0" cy="0"/>
        </a:xfrm>
      </p:grpSpPr>
      <p:sp>
        <p:nvSpPr>
          <p:cNvPr id="6" name="Media Placeholder 4">
            <a:extLst>
              <a:ext uri="{FF2B5EF4-FFF2-40B4-BE49-F238E27FC236}">
                <a16:creationId xmlns:a16="http://schemas.microsoft.com/office/drawing/2014/main" xmlns="" id="{28D875BA-E0EE-0940-898E-1EB9BE5A4D03}"/>
              </a:ext>
            </a:extLst>
          </p:cNvPr>
          <p:cNvSpPr>
            <a:spLocks noGrp="1"/>
          </p:cNvSpPr>
          <p:nvPr>
            <p:ph type="media" sz="quarter" idx="10" hasCustomPrompt="1"/>
          </p:nvPr>
        </p:nvSpPr>
        <p:spPr>
          <a:xfrm>
            <a:off x="0" y="0"/>
            <a:ext cx="12192000" cy="6858000"/>
          </a:xfrm>
          <a:solidFill>
            <a:schemeClr val="tx2"/>
          </a:solidFill>
        </p:spPr>
        <p:txBody>
          <a:bodyPr anchor="ctr"/>
          <a:lstStyle>
            <a:lvl1pPr algn="ctr">
              <a:defRPr b="1">
                <a:solidFill>
                  <a:schemeClr val="bg2"/>
                </a:solidFill>
              </a:defRPr>
            </a:lvl1pPr>
          </a:lstStyle>
          <a:p>
            <a:r>
              <a:rPr lang="en-US" dirty="0"/>
              <a:t>Full Screen Media</a:t>
            </a:r>
          </a:p>
        </p:txBody>
      </p:sp>
      <p:sp>
        <p:nvSpPr>
          <p:cNvPr id="3" name="Slide Number Placeholder 5">
            <a:extLst>
              <a:ext uri="{FF2B5EF4-FFF2-40B4-BE49-F238E27FC236}">
                <a16:creationId xmlns:a16="http://schemas.microsoft.com/office/drawing/2014/main" xmlns="" id="{DA0C92BF-6830-2D40-9C61-9CC978C1BA2E}"/>
              </a:ext>
            </a:extLst>
          </p:cNvPr>
          <p:cNvSpPr>
            <a:spLocks noGrp="1"/>
          </p:cNvSpPr>
          <p:nvPr>
            <p:ph type="sldNum" sz="quarter" idx="4"/>
          </p:nvPr>
        </p:nvSpPr>
        <p:spPr>
          <a:xfrm>
            <a:off x="609600" y="6321582"/>
            <a:ext cx="367574" cy="182880"/>
          </a:xfrm>
          <a:prstGeom prst="rect">
            <a:avLst/>
          </a:prstGeom>
        </p:spPr>
        <p:txBody>
          <a:bodyPr lIns="0" tIns="0" rIns="0" bIns="0" anchor="ctr"/>
          <a:lstStyle>
            <a:lvl1pPr algn="l">
              <a:defRPr sz="1200" b="0" i="0">
                <a:solidFill>
                  <a:schemeClr val="tx2"/>
                </a:solidFill>
                <a:latin typeface="Roboto Medium" panose="02000000000000000000" pitchFamily="2" charset="0"/>
                <a:ea typeface="Roboto Medium" panose="02000000000000000000" pitchFamily="2" charset="0"/>
                <a:cs typeface="Arial Narrow" panose="020B0604020202020204" pitchFamily="34" charset="0"/>
              </a:defRPr>
            </a:lvl1pPr>
          </a:lstStyle>
          <a:p>
            <a:fld id="{35BB5CE2-BF6B-4E40-8C96-83BC492D7B51}" type="slidenum">
              <a:rPr lang="en-US" smtClean="0"/>
              <a:pPr/>
              <a:t>‹#›</a:t>
            </a:fld>
            <a:endParaRPr lang="en-US" dirty="0"/>
          </a:p>
        </p:txBody>
      </p:sp>
    </p:spTree>
    <p:extLst>
      <p:ext uri="{BB962C8B-B14F-4D97-AF65-F5344CB8AC3E}">
        <p14:creationId xmlns:p14="http://schemas.microsoft.com/office/powerpoint/2010/main" xmlns="" val="1052733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393192"/>
            <a:ext cx="9753600" cy="978408"/>
          </a:xfrm>
          <a:prstGeom prst="rect">
            <a:avLst/>
          </a:prstGeom>
        </p:spPr>
        <p:txBody>
          <a:bodyPr vert="horz" lIns="0" tIns="0" rIns="0" bIns="0" rtlCol="0" anchor="b" anchorCtr="0">
            <a:normAutofit/>
          </a:bodyPr>
          <a:lstStyle/>
          <a:p>
            <a:r>
              <a:rPr lang="en-US" dirty="0"/>
              <a:t>Click to add Title</a:t>
            </a:r>
          </a:p>
        </p:txBody>
      </p:sp>
      <p:sp>
        <p:nvSpPr>
          <p:cNvPr id="3" name="Text Placeholder 2"/>
          <p:cNvSpPr>
            <a:spLocks noGrp="1"/>
          </p:cNvSpPr>
          <p:nvPr>
            <p:ph type="body" idx="1"/>
          </p:nvPr>
        </p:nvSpPr>
        <p:spPr>
          <a:xfrm>
            <a:off x="1219200" y="1981201"/>
            <a:ext cx="9753600" cy="3657600"/>
          </a:xfrm>
          <a:prstGeom prst="rect">
            <a:avLst/>
          </a:prstGeom>
        </p:spPr>
        <p:txBody>
          <a:bodyPr vert="horz" lIns="0" tIns="0" rIns="0" bIns="0" rtlCol="0" anchor="t">
            <a:noAutofit/>
          </a:bodyPr>
          <a:lstStyle/>
          <a:p>
            <a:pPr lvl="0"/>
            <a:r>
              <a:rPr lang="en-US" dirty="0"/>
              <a:t>Edit Master text styles</a:t>
            </a:r>
          </a:p>
          <a:p>
            <a:pPr lvl="1"/>
            <a:r>
              <a:rPr lang="en-US" dirty="0"/>
              <a:t>Second level</a:t>
            </a:r>
          </a:p>
          <a:p>
            <a:pPr lvl="2"/>
            <a:r>
              <a:rPr lang="en-US" dirty="0"/>
              <a:t>Third level</a:t>
            </a:r>
          </a:p>
        </p:txBody>
      </p:sp>
      <p:sp>
        <p:nvSpPr>
          <p:cNvPr id="4" name="Slide Number Placeholder 5">
            <a:extLst>
              <a:ext uri="{FF2B5EF4-FFF2-40B4-BE49-F238E27FC236}">
                <a16:creationId xmlns:a16="http://schemas.microsoft.com/office/drawing/2014/main" xmlns="" id="{4665E636-EE7C-794F-86E0-C6FB2CF00E5A}"/>
              </a:ext>
            </a:extLst>
          </p:cNvPr>
          <p:cNvSpPr>
            <a:spLocks noGrp="1"/>
          </p:cNvSpPr>
          <p:nvPr>
            <p:ph type="sldNum" sz="quarter" idx="4"/>
          </p:nvPr>
        </p:nvSpPr>
        <p:spPr>
          <a:xfrm>
            <a:off x="609600" y="6321582"/>
            <a:ext cx="367574" cy="182880"/>
          </a:xfrm>
          <a:prstGeom prst="rect">
            <a:avLst/>
          </a:prstGeom>
        </p:spPr>
        <p:txBody>
          <a:bodyPr lIns="0" tIns="0" rIns="0" bIns="0" anchor="ctr"/>
          <a:lstStyle>
            <a:lvl1pPr algn="l">
              <a:defRPr sz="1200" b="0" i="0">
                <a:solidFill>
                  <a:schemeClr val="tx2"/>
                </a:solidFill>
                <a:latin typeface="Roboto Medium" panose="02000000000000000000" pitchFamily="2" charset="0"/>
                <a:ea typeface="Roboto Medium" panose="02000000000000000000" pitchFamily="2" charset="0"/>
                <a:cs typeface="Arial Narrow" panose="020B0604020202020204" pitchFamily="34" charset="0"/>
              </a:defRPr>
            </a:lvl1pPr>
          </a:lstStyle>
          <a:p>
            <a:fld id="{35BB5CE2-BF6B-4E40-8C96-83BC492D7B51}" type="slidenum">
              <a:rPr lang="en-US" smtClean="0"/>
              <a:pPr/>
              <a:t>‹#›</a:t>
            </a:fld>
            <a:endParaRPr lang="en-US" dirty="0"/>
          </a:p>
        </p:txBody>
      </p:sp>
      <p:sp>
        <p:nvSpPr>
          <p:cNvPr id="5" name="Footer Placeholder 4">
            <a:extLst>
              <a:ext uri="{FF2B5EF4-FFF2-40B4-BE49-F238E27FC236}">
                <a16:creationId xmlns:a16="http://schemas.microsoft.com/office/drawing/2014/main" xmlns="" id="{A2CCA117-7183-4480-BD25-F46D44DC0136}"/>
              </a:ext>
            </a:extLst>
          </p:cNvPr>
          <p:cNvSpPr>
            <a:spLocks noGrp="1"/>
          </p:cNvSpPr>
          <p:nvPr>
            <p:ph type="ftr" sz="quarter" idx="3"/>
          </p:nvPr>
        </p:nvSpPr>
        <p:spPr>
          <a:xfrm>
            <a:off x="1219201" y="6321581"/>
            <a:ext cx="9144000" cy="195943"/>
          </a:xfrm>
          <a:prstGeom prst="rect">
            <a:avLst/>
          </a:prstGeom>
        </p:spPr>
        <p:txBody>
          <a:bodyPr lIns="0" tIns="0" rIns="0" bIns="0" anchor="ctr"/>
          <a:lstStyle>
            <a:lvl1pPr algn="l">
              <a:defRPr sz="1200" b="0" i="0" cap="none" spc="0" baseline="0">
                <a:solidFill>
                  <a:schemeClr val="tx2"/>
                </a:solidFill>
                <a:latin typeface="Roboto Light" panose="02000000000000000000" pitchFamily="2" charset="0"/>
                <a:ea typeface="Roboto Light" panose="02000000000000000000" pitchFamily="2" charset="0"/>
                <a:cs typeface="Arial Narrow" panose="020B0604020202020204" pitchFamily="34" charset="0"/>
              </a:defRPr>
            </a:lvl1pPr>
          </a:lstStyle>
          <a:p>
            <a:r>
              <a:rPr lang="en-US"/>
              <a:t>ABA BISC Meeting Orlando, Florida</a:t>
            </a:r>
            <a:endParaRPr lang="en-US" dirty="0"/>
          </a:p>
        </p:txBody>
      </p:sp>
    </p:spTree>
    <p:extLst>
      <p:ext uri="{BB962C8B-B14F-4D97-AF65-F5344CB8AC3E}">
        <p14:creationId xmlns:p14="http://schemas.microsoft.com/office/powerpoint/2010/main" xmlns="" val="3550305350"/>
      </p:ext>
    </p:extLst>
  </p:cSld>
  <p:clrMap bg1="dk1" tx1="lt1" bg2="dk2" tx2="lt2" accent1="accent1" accent2="accent2" accent3="accent3" accent4="accent4" accent5="accent5" accent6="accent6" hlink="hlink" folHlink="folHlink"/>
  <p:sldLayoutIdLst>
    <p:sldLayoutId id="2147483694" r:id="rId1"/>
    <p:sldLayoutId id="2147483790" r:id="rId2"/>
    <p:sldLayoutId id="2147483795" r:id="rId3"/>
    <p:sldLayoutId id="2147483696" r:id="rId4"/>
    <p:sldLayoutId id="2147483793" r:id="rId5"/>
    <p:sldLayoutId id="2147483698" r:id="rId6"/>
    <p:sldLayoutId id="2147483699" r:id="rId7"/>
    <p:sldLayoutId id="2147483791" r:id="rId8"/>
    <p:sldLayoutId id="2147483789" r:id="rId9"/>
    <p:sldLayoutId id="2147483706" r:id="rId10"/>
  </p:sldLayoutIdLst>
  <p:hf sldNum="0" hdr="0" dt="0"/>
  <p:txStyles>
    <p:titleStyle>
      <a:lvl1pPr algn="l" defTabSz="914377" rtl="0" eaLnBrk="1" latinLnBrk="0" hangingPunct="1">
        <a:lnSpc>
          <a:spcPct val="90000"/>
        </a:lnSpc>
        <a:spcBef>
          <a:spcPct val="0"/>
        </a:spcBef>
        <a:buNone/>
        <a:defRPr sz="3600" b="0" i="0" kern="1200" cap="none" spc="0" baseline="0">
          <a:solidFill>
            <a:schemeClr val="accent4"/>
          </a:solidFill>
          <a:latin typeface="Roboto Light" panose="02000000000000000000" pitchFamily="2" charset="0"/>
          <a:ea typeface="Roboto Light" panose="02000000000000000000" pitchFamily="2" charset="0"/>
          <a:cs typeface="Arial Narrow" panose="020B0604020202020204" pitchFamily="34" charset="0"/>
        </a:defRPr>
      </a:lvl1pPr>
    </p:titleStyle>
    <p:bodyStyle>
      <a:lvl1pPr marL="0" indent="0" algn="l" defTabSz="914377" rtl="0" eaLnBrk="1" latinLnBrk="0" hangingPunct="1">
        <a:lnSpc>
          <a:spcPct val="100000"/>
        </a:lnSpc>
        <a:spcBef>
          <a:spcPts val="1000"/>
        </a:spcBef>
        <a:buFont typeface="Arial" panose="020B0604020202020204" pitchFamily="34" charset="0"/>
        <a:buNone/>
        <a:defRPr sz="2000" b="0" i="0" kern="1200">
          <a:solidFill>
            <a:schemeClr val="tx2"/>
          </a:solidFill>
          <a:latin typeface="Roboto Light" panose="02000000000000000000" pitchFamily="2" charset="0"/>
          <a:ea typeface="Roboto Light" panose="02000000000000000000" pitchFamily="2" charset="0"/>
          <a:cs typeface="+mn-cs"/>
        </a:defRPr>
      </a:lvl1pPr>
      <a:lvl2pPr marL="228600" indent="-228594" algn="l" defTabSz="914377" rtl="0" eaLnBrk="1" latinLnBrk="0" hangingPunct="1">
        <a:lnSpc>
          <a:spcPct val="100000"/>
        </a:lnSpc>
        <a:spcBef>
          <a:spcPts val="500"/>
        </a:spcBef>
        <a:buFont typeface="Arial" panose="020B0604020202020204" pitchFamily="34" charset="0"/>
        <a:buChar char="•"/>
        <a:defRPr sz="2000" b="0" i="0" kern="1200">
          <a:solidFill>
            <a:schemeClr val="tx2"/>
          </a:solidFill>
          <a:latin typeface="Roboto Light" panose="02000000000000000000" pitchFamily="2" charset="0"/>
          <a:ea typeface="Roboto Light" panose="02000000000000000000" pitchFamily="2" charset="0"/>
          <a:cs typeface="+mn-cs"/>
        </a:defRPr>
      </a:lvl2pPr>
      <a:lvl3pPr marL="468313" indent="-234950" algn="l" defTabSz="914377" rtl="0" eaLnBrk="1" latinLnBrk="0" hangingPunct="1">
        <a:lnSpc>
          <a:spcPct val="100000"/>
        </a:lnSpc>
        <a:spcBef>
          <a:spcPts val="500"/>
        </a:spcBef>
        <a:buFont typeface="Arial" panose="020B0604020202020204" pitchFamily="34" charset="0"/>
        <a:buChar char="•"/>
        <a:tabLst/>
        <a:defRPr sz="1800" b="0" i="0" kern="1200">
          <a:solidFill>
            <a:schemeClr val="tx2"/>
          </a:solidFill>
          <a:latin typeface="Roboto Light" panose="02000000000000000000" pitchFamily="2" charset="0"/>
          <a:ea typeface="Roboto Light" panose="02000000000000000000"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384">
          <p15:clr>
            <a:srgbClr val="F26B43"/>
          </p15:clr>
        </p15:guide>
        <p15:guide id="2" pos="7296">
          <p15:clr>
            <a:srgbClr val="F26B43"/>
          </p15:clr>
        </p15:guide>
        <p15:guide id="3" orient="horz" pos="96">
          <p15:clr>
            <a:srgbClr val="F26B43"/>
          </p15:clr>
        </p15:guide>
        <p15:guide id="4" orient="horz" pos="480">
          <p15:clr>
            <a:srgbClr val="F26B43"/>
          </p15:clr>
        </p15:guide>
        <p15:guide id="5" orient="horz" pos="864">
          <p15:clr>
            <a:srgbClr val="F26B43"/>
          </p15:clr>
        </p15:guide>
        <p15:guide id="6" orient="horz" pos="1248">
          <p15:clr>
            <a:srgbClr val="F26B43"/>
          </p15:clr>
        </p15:guide>
        <p15:guide id="7" orient="horz" pos="1632">
          <p15:clr>
            <a:srgbClr val="F26B43"/>
          </p15:clr>
        </p15:guide>
        <p15:guide id="8" orient="horz" pos="2016">
          <p15:clr>
            <a:srgbClr val="F26B43"/>
          </p15:clr>
        </p15:guide>
        <p15:guide id="9" orient="horz" pos="2400">
          <p15:clr>
            <a:srgbClr val="F26B43"/>
          </p15:clr>
        </p15:guide>
        <p15:guide id="10" orient="horz" pos="2784">
          <p15:clr>
            <a:srgbClr val="F26B43"/>
          </p15:clr>
        </p15:guide>
        <p15:guide id="11" orient="horz" pos="3168">
          <p15:clr>
            <a:srgbClr val="F26B43"/>
          </p15:clr>
        </p15:guide>
        <p15:guide id="12" orient="horz" pos="3552">
          <p15:clr>
            <a:srgbClr val="F26B43"/>
          </p15:clr>
        </p15:guide>
        <p15:guide id="13" orient="horz" pos="3936">
          <p15:clr>
            <a:srgbClr val="F26B43"/>
          </p15:clr>
        </p15:guide>
        <p15:guide id="14" pos="3840">
          <p15:clr>
            <a:srgbClr val="F26B43"/>
          </p15:clr>
        </p15:guide>
        <p15:guide id="15" pos="3456">
          <p15:clr>
            <a:srgbClr val="F26B43"/>
          </p15:clr>
        </p15:guide>
        <p15:guide id="16" pos="3072">
          <p15:clr>
            <a:srgbClr val="F26B43"/>
          </p15:clr>
        </p15:guide>
        <p15:guide id="17" pos="2688">
          <p15:clr>
            <a:srgbClr val="F26B43"/>
          </p15:clr>
        </p15:guide>
        <p15:guide id="18" pos="2304">
          <p15:clr>
            <a:srgbClr val="F26B43"/>
          </p15:clr>
        </p15:guide>
        <p15:guide id="19" pos="1920">
          <p15:clr>
            <a:srgbClr val="F26B43"/>
          </p15:clr>
        </p15:guide>
        <p15:guide id="20" pos="1536">
          <p15:clr>
            <a:srgbClr val="F26B43"/>
          </p15:clr>
        </p15:guide>
        <p15:guide id="21" pos="1152">
          <p15:clr>
            <a:srgbClr val="F26B43"/>
          </p15:clr>
        </p15:guide>
        <p15:guide id="22" pos="768">
          <p15:clr>
            <a:srgbClr val="F26B43"/>
          </p15:clr>
        </p15:guide>
        <p15:guide id="23" pos="4224">
          <p15:clr>
            <a:srgbClr val="F26B43"/>
          </p15:clr>
        </p15:guide>
        <p15:guide id="24" pos="4608">
          <p15:clr>
            <a:srgbClr val="F26B43"/>
          </p15:clr>
        </p15:guide>
        <p15:guide id="25" pos="4992">
          <p15:clr>
            <a:srgbClr val="F26B43"/>
          </p15:clr>
        </p15:guide>
        <p15:guide id="26" pos="5376">
          <p15:clr>
            <a:srgbClr val="F26B43"/>
          </p15:clr>
        </p15:guide>
        <p15:guide id="27" pos="5760">
          <p15:clr>
            <a:srgbClr val="F26B43"/>
          </p15:clr>
        </p15:guide>
        <p15:guide id="28" pos="6144">
          <p15:clr>
            <a:srgbClr val="F26B43"/>
          </p15:clr>
        </p15:guide>
        <p15:guide id="29" pos="6528">
          <p15:clr>
            <a:srgbClr val="F26B43"/>
          </p15:clr>
        </p15:guide>
        <p15:guide id="30" pos="69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71B8FE1-10BA-4A6D-BF81-682BDF5980D9}"/>
              </a:ext>
            </a:extLst>
          </p:cNvPr>
          <p:cNvSpPr>
            <a:spLocks noGrp="1"/>
          </p:cNvSpPr>
          <p:nvPr>
            <p:ph type="title"/>
          </p:nvPr>
        </p:nvSpPr>
        <p:spPr/>
        <p:txBody>
          <a:bodyPr/>
          <a:lstStyle/>
          <a:p>
            <a:r>
              <a:rPr lang="en-US" sz="4000" dirty="0"/>
              <a:t>ABA-BISC Meeting </a:t>
            </a:r>
            <a:br>
              <a:rPr lang="en-US" sz="4000" dirty="0"/>
            </a:br>
            <a:r>
              <a:rPr lang="en-US" sz="4000" dirty="0"/>
              <a:t>NTSB Update on Current Crash Investigations</a:t>
            </a:r>
            <a:br>
              <a:rPr lang="en-US" sz="4000" dirty="0"/>
            </a:br>
            <a:r>
              <a:rPr lang="en-US" sz="4000" dirty="0"/>
              <a:t>Orlando, Florida  June 23, 2024</a:t>
            </a:r>
            <a:br>
              <a:rPr lang="en-US" sz="4000" dirty="0"/>
            </a:br>
            <a:endParaRPr lang="en-US" sz="4000" dirty="0"/>
          </a:p>
        </p:txBody>
      </p:sp>
      <p:sp>
        <p:nvSpPr>
          <p:cNvPr id="4" name="Text Placeholder 3">
            <a:extLst>
              <a:ext uri="{FF2B5EF4-FFF2-40B4-BE49-F238E27FC236}">
                <a16:creationId xmlns:a16="http://schemas.microsoft.com/office/drawing/2014/main" xmlns="" id="{391E342D-3E0C-4919-98A7-5BADD35F775B}"/>
              </a:ext>
            </a:extLst>
          </p:cNvPr>
          <p:cNvSpPr>
            <a:spLocks noGrp="1"/>
          </p:cNvSpPr>
          <p:nvPr>
            <p:ph type="body" idx="1"/>
          </p:nvPr>
        </p:nvSpPr>
        <p:spPr/>
        <p:txBody>
          <a:bodyPr/>
          <a:lstStyle/>
          <a:p>
            <a:r>
              <a:rPr lang="en-US" dirty="0"/>
              <a:t>Michael LaPonte </a:t>
            </a:r>
          </a:p>
          <a:p>
            <a:r>
              <a:rPr lang="en-US" dirty="0"/>
              <a:t>Highway Accident Investigator </a:t>
            </a:r>
          </a:p>
          <a:p>
            <a:r>
              <a:rPr lang="en-US" dirty="0"/>
              <a:t>Washington, DC</a:t>
            </a:r>
          </a:p>
        </p:txBody>
      </p:sp>
    </p:spTree>
    <p:extLst>
      <p:ext uri="{BB962C8B-B14F-4D97-AF65-F5344CB8AC3E}">
        <p14:creationId xmlns:p14="http://schemas.microsoft.com/office/powerpoint/2010/main" xmlns="" val="2340507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xmlns="" id="{2E0AF128-4018-0D02-76B5-751B5E2D133A}"/>
              </a:ext>
            </a:extLst>
          </p:cNvPr>
          <p:cNvPicPr>
            <a:picLocks noGrp="1" noChangeAspect="1"/>
          </p:cNvPicPr>
          <p:nvPr>
            <p:ph idx="1"/>
          </p:nvPr>
        </p:nvPicPr>
        <p:blipFill rotWithShape="1">
          <a:blip r:embed="rId3"/>
          <a:srcRect t="4170" b="29163"/>
          <a:stretch/>
        </p:blipFill>
        <p:spPr>
          <a:xfrm>
            <a:off x="1219201" y="1981200"/>
            <a:ext cx="9753600" cy="3657600"/>
          </a:xfrm>
          <a:prstGeom prst="rect">
            <a:avLst/>
          </a:prstGeom>
          <a:noFill/>
        </p:spPr>
      </p:pic>
      <p:sp>
        <p:nvSpPr>
          <p:cNvPr id="3" name="Footer Placeholder 2">
            <a:extLst>
              <a:ext uri="{FF2B5EF4-FFF2-40B4-BE49-F238E27FC236}">
                <a16:creationId xmlns:a16="http://schemas.microsoft.com/office/drawing/2014/main" xmlns="" id="{E6F6C987-D3C2-A259-5F78-4193830DAB6C}"/>
              </a:ext>
            </a:extLst>
          </p:cNvPr>
          <p:cNvSpPr>
            <a:spLocks noGrp="1"/>
          </p:cNvSpPr>
          <p:nvPr>
            <p:ph type="ftr" sz="quarter" idx="3"/>
          </p:nvPr>
        </p:nvSpPr>
        <p:spPr>
          <a:xfrm>
            <a:off x="1219201" y="6321581"/>
            <a:ext cx="9144000" cy="195943"/>
          </a:xfrm>
        </p:spPr>
        <p:txBody>
          <a:bodyPr anchor="ctr">
            <a:normAutofit/>
          </a:bodyPr>
          <a:lstStyle/>
          <a:p>
            <a:pPr>
              <a:spcAft>
                <a:spcPts val="600"/>
              </a:spcAft>
            </a:pPr>
            <a:r>
              <a:rPr lang="en-US"/>
              <a:t>ABA BISC Meeting Orlando, Florida</a:t>
            </a:r>
            <a:endParaRPr lang="en-US" dirty="0"/>
          </a:p>
        </p:txBody>
      </p:sp>
      <p:sp>
        <p:nvSpPr>
          <p:cNvPr id="5" name="Title 4">
            <a:extLst>
              <a:ext uri="{FF2B5EF4-FFF2-40B4-BE49-F238E27FC236}">
                <a16:creationId xmlns:a16="http://schemas.microsoft.com/office/drawing/2014/main" xmlns="" id="{3BD987AB-FA56-3D1D-D8AC-91B49013D1C2}"/>
              </a:ext>
            </a:extLst>
          </p:cNvPr>
          <p:cNvSpPr>
            <a:spLocks noGrp="1"/>
          </p:cNvSpPr>
          <p:nvPr>
            <p:ph type="title"/>
          </p:nvPr>
        </p:nvSpPr>
        <p:spPr>
          <a:xfrm>
            <a:off x="1219200" y="393192"/>
            <a:ext cx="9753600" cy="978408"/>
          </a:xfrm>
        </p:spPr>
        <p:txBody>
          <a:bodyPr anchor="b">
            <a:normAutofit/>
          </a:bodyPr>
          <a:lstStyle/>
          <a:p>
            <a:r>
              <a:rPr lang="en-US" dirty="0"/>
              <a:t>Wawayanda, NY              September 21, 2023</a:t>
            </a:r>
          </a:p>
        </p:txBody>
      </p:sp>
    </p:spTree>
    <p:extLst>
      <p:ext uri="{BB962C8B-B14F-4D97-AF65-F5344CB8AC3E}">
        <p14:creationId xmlns:p14="http://schemas.microsoft.com/office/powerpoint/2010/main" xmlns="" val="1905404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xmlns="" id="{D663F84F-0522-4FA6-A170-CA7D6FA72E6F}"/>
              </a:ext>
            </a:extLst>
          </p:cNvPr>
          <p:cNvPicPr>
            <a:picLocks noGrp="1" noChangeAspect="1"/>
          </p:cNvPicPr>
          <p:nvPr>
            <p:ph idx="1"/>
          </p:nvPr>
        </p:nvPicPr>
        <p:blipFill>
          <a:blip r:embed="rId3"/>
          <a:stretch>
            <a:fillRect/>
          </a:stretch>
        </p:blipFill>
        <p:spPr>
          <a:xfrm>
            <a:off x="1800533" y="2099631"/>
            <a:ext cx="8688318" cy="3767769"/>
          </a:xfrm>
        </p:spPr>
      </p:pic>
      <p:sp>
        <p:nvSpPr>
          <p:cNvPr id="3" name="Footer Placeholder 2">
            <a:extLst>
              <a:ext uri="{FF2B5EF4-FFF2-40B4-BE49-F238E27FC236}">
                <a16:creationId xmlns:a16="http://schemas.microsoft.com/office/drawing/2014/main" xmlns="" id="{65721BCF-CFAA-F131-E41F-E76DF5E5626B}"/>
              </a:ext>
            </a:extLst>
          </p:cNvPr>
          <p:cNvSpPr>
            <a:spLocks noGrp="1"/>
          </p:cNvSpPr>
          <p:nvPr>
            <p:ph type="ftr" sz="quarter" idx="3"/>
          </p:nvPr>
        </p:nvSpPr>
        <p:spPr/>
        <p:txBody>
          <a:bodyPr/>
          <a:lstStyle/>
          <a:p>
            <a:r>
              <a:rPr lang="en-US"/>
              <a:t>ABA BISC Meeting Orlando, Florida</a:t>
            </a:r>
            <a:endParaRPr lang="en-US" dirty="0"/>
          </a:p>
        </p:txBody>
      </p:sp>
      <p:sp>
        <p:nvSpPr>
          <p:cNvPr id="5" name="Title 4">
            <a:extLst>
              <a:ext uri="{FF2B5EF4-FFF2-40B4-BE49-F238E27FC236}">
                <a16:creationId xmlns:a16="http://schemas.microsoft.com/office/drawing/2014/main" xmlns="" id="{12F3AFE9-3EFD-7818-7D5B-59F01FD4128C}"/>
              </a:ext>
            </a:extLst>
          </p:cNvPr>
          <p:cNvSpPr>
            <a:spLocks noGrp="1"/>
          </p:cNvSpPr>
          <p:nvPr>
            <p:ph type="title"/>
          </p:nvPr>
        </p:nvSpPr>
        <p:spPr/>
        <p:txBody>
          <a:bodyPr/>
          <a:lstStyle/>
          <a:p>
            <a:r>
              <a:rPr lang="en-US" dirty="0"/>
              <a:t>Teutopolis, IL                   September 29, 2023</a:t>
            </a:r>
          </a:p>
        </p:txBody>
      </p:sp>
    </p:spTree>
    <p:extLst>
      <p:ext uri="{BB962C8B-B14F-4D97-AF65-F5344CB8AC3E}">
        <p14:creationId xmlns:p14="http://schemas.microsoft.com/office/powerpoint/2010/main" xmlns="" val="150326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xmlns="" id="{408D16B2-D2F1-CEFB-446A-1F5FE3C51395}"/>
              </a:ext>
            </a:extLst>
          </p:cNvPr>
          <p:cNvPicPr>
            <a:picLocks noGrp="1" noChangeAspect="1"/>
          </p:cNvPicPr>
          <p:nvPr>
            <p:ph idx="1"/>
          </p:nvPr>
        </p:nvPicPr>
        <p:blipFill>
          <a:blip r:embed="rId3"/>
          <a:stretch>
            <a:fillRect/>
          </a:stretch>
        </p:blipFill>
        <p:spPr>
          <a:xfrm>
            <a:off x="2438400" y="1981200"/>
            <a:ext cx="7195458" cy="4029456"/>
          </a:xfrm>
          <a:prstGeom prst="rect">
            <a:avLst/>
          </a:prstGeom>
          <a:noFill/>
        </p:spPr>
      </p:pic>
      <p:sp>
        <p:nvSpPr>
          <p:cNvPr id="3" name="Footer Placeholder 2">
            <a:extLst>
              <a:ext uri="{FF2B5EF4-FFF2-40B4-BE49-F238E27FC236}">
                <a16:creationId xmlns:a16="http://schemas.microsoft.com/office/drawing/2014/main" xmlns="" id="{DDFBB245-43D0-4856-AC1B-7F89197AF834}"/>
              </a:ext>
            </a:extLst>
          </p:cNvPr>
          <p:cNvSpPr>
            <a:spLocks noGrp="1"/>
          </p:cNvSpPr>
          <p:nvPr>
            <p:ph type="ftr" sz="quarter" idx="3"/>
          </p:nvPr>
        </p:nvSpPr>
        <p:spPr>
          <a:xfrm>
            <a:off x="1219201" y="6321581"/>
            <a:ext cx="9144000" cy="195943"/>
          </a:xfrm>
        </p:spPr>
        <p:txBody>
          <a:bodyPr anchor="ctr">
            <a:normAutofit/>
          </a:bodyPr>
          <a:lstStyle/>
          <a:p>
            <a:pPr>
              <a:spcAft>
                <a:spcPts val="600"/>
              </a:spcAft>
            </a:pPr>
            <a:r>
              <a:rPr lang="en-US"/>
              <a:t>ABA BISC Meeting Orlando, Florida</a:t>
            </a:r>
            <a:endParaRPr lang="en-US" dirty="0"/>
          </a:p>
        </p:txBody>
      </p:sp>
      <p:sp>
        <p:nvSpPr>
          <p:cNvPr id="5" name="Title 4">
            <a:extLst>
              <a:ext uri="{FF2B5EF4-FFF2-40B4-BE49-F238E27FC236}">
                <a16:creationId xmlns:a16="http://schemas.microsoft.com/office/drawing/2014/main" xmlns="" id="{092ACCBD-48DA-E6E8-EFD1-6D5B3B1AA143}"/>
              </a:ext>
            </a:extLst>
          </p:cNvPr>
          <p:cNvSpPr>
            <a:spLocks noGrp="1"/>
          </p:cNvSpPr>
          <p:nvPr>
            <p:ph type="title"/>
          </p:nvPr>
        </p:nvSpPr>
        <p:spPr>
          <a:xfrm>
            <a:off x="1219200" y="393192"/>
            <a:ext cx="9753600" cy="978408"/>
          </a:xfrm>
        </p:spPr>
        <p:txBody>
          <a:bodyPr anchor="b">
            <a:normAutofit/>
          </a:bodyPr>
          <a:lstStyle/>
          <a:p>
            <a:r>
              <a:rPr lang="en-US" dirty="0"/>
              <a:t>Etna, OH 		          November 14, 2023</a:t>
            </a:r>
          </a:p>
        </p:txBody>
      </p:sp>
    </p:spTree>
    <p:extLst>
      <p:ext uri="{BB962C8B-B14F-4D97-AF65-F5344CB8AC3E}">
        <p14:creationId xmlns:p14="http://schemas.microsoft.com/office/powerpoint/2010/main" xmlns="" val="3160224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85E04A0C-2057-2F0A-CF0B-03A1A0761E67}"/>
              </a:ext>
            </a:extLst>
          </p:cNvPr>
          <p:cNvPicPr>
            <a:picLocks noGrp="1" noChangeAspect="1"/>
          </p:cNvPicPr>
          <p:nvPr>
            <p:ph idx="1"/>
          </p:nvPr>
        </p:nvPicPr>
        <p:blipFill>
          <a:blip r:embed="rId3"/>
          <a:stretch/>
        </p:blipFill>
        <p:spPr>
          <a:xfrm>
            <a:off x="3657602" y="1981200"/>
            <a:ext cx="4876798" cy="3657600"/>
          </a:xfrm>
          <a:prstGeom prst="rect">
            <a:avLst/>
          </a:prstGeom>
          <a:noFill/>
        </p:spPr>
      </p:pic>
      <p:sp>
        <p:nvSpPr>
          <p:cNvPr id="3" name="Footer Placeholder 2">
            <a:extLst>
              <a:ext uri="{FF2B5EF4-FFF2-40B4-BE49-F238E27FC236}">
                <a16:creationId xmlns:a16="http://schemas.microsoft.com/office/drawing/2014/main" xmlns="" id="{28846F25-47A9-175B-22C4-3928C0FA6A57}"/>
              </a:ext>
            </a:extLst>
          </p:cNvPr>
          <p:cNvSpPr>
            <a:spLocks noGrp="1"/>
          </p:cNvSpPr>
          <p:nvPr>
            <p:ph type="ftr" sz="quarter" idx="3"/>
          </p:nvPr>
        </p:nvSpPr>
        <p:spPr>
          <a:xfrm>
            <a:off x="1219201" y="6321581"/>
            <a:ext cx="9144000" cy="195943"/>
          </a:xfrm>
        </p:spPr>
        <p:txBody>
          <a:bodyPr anchor="ctr">
            <a:normAutofit/>
          </a:bodyPr>
          <a:lstStyle/>
          <a:p>
            <a:pPr>
              <a:spcAft>
                <a:spcPts val="600"/>
              </a:spcAft>
            </a:pPr>
            <a:r>
              <a:rPr lang="en-US"/>
              <a:t>ABA BISC Meeting Orlando, Florida</a:t>
            </a:r>
          </a:p>
        </p:txBody>
      </p:sp>
      <p:sp>
        <p:nvSpPr>
          <p:cNvPr id="10" name="Title 3">
            <a:extLst>
              <a:ext uri="{FF2B5EF4-FFF2-40B4-BE49-F238E27FC236}">
                <a16:creationId xmlns:a16="http://schemas.microsoft.com/office/drawing/2014/main" xmlns="" id="{0AB29F3E-4D4A-B790-3446-432850893050}"/>
              </a:ext>
            </a:extLst>
          </p:cNvPr>
          <p:cNvSpPr>
            <a:spLocks noGrp="1"/>
          </p:cNvSpPr>
          <p:nvPr>
            <p:ph type="title"/>
          </p:nvPr>
        </p:nvSpPr>
        <p:spPr>
          <a:xfrm>
            <a:off x="1219200" y="393192"/>
            <a:ext cx="9753600" cy="978408"/>
          </a:xfrm>
        </p:spPr>
        <p:txBody>
          <a:bodyPr/>
          <a:lstStyle/>
          <a:p>
            <a:r>
              <a:rPr lang="en-US" dirty="0"/>
              <a:t>Millstone, West Virginia	March 4, 2024	</a:t>
            </a:r>
          </a:p>
        </p:txBody>
      </p:sp>
    </p:spTree>
    <p:extLst>
      <p:ext uri="{BB962C8B-B14F-4D97-AF65-F5344CB8AC3E}">
        <p14:creationId xmlns:p14="http://schemas.microsoft.com/office/powerpoint/2010/main" xmlns="" val="3945735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erial view of a school bus accident&#10;&#10;Description automatically generated">
            <a:extLst>
              <a:ext uri="{FF2B5EF4-FFF2-40B4-BE49-F238E27FC236}">
                <a16:creationId xmlns:a16="http://schemas.microsoft.com/office/drawing/2014/main" xmlns="" id="{38BB90FB-B482-3220-9A98-7FEBE824AC63}"/>
              </a:ext>
            </a:extLst>
          </p:cNvPr>
          <p:cNvPicPr>
            <a:picLocks noGrp="1" noChangeAspect="1"/>
          </p:cNvPicPr>
          <p:nvPr>
            <p:ph idx="1"/>
          </p:nvPr>
        </p:nvPicPr>
        <p:blipFill rotWithShape="1">
          <a:blip r:embed="rId3"/>
          <a:srcRect t="10428" b="6700"/>
          <a:stretch/>
        </p:blipFill>
        <p:spPr>
          <a:xfrm>
            <a:off x="1219201" y="1981200"/>
            <a:ext cx="9753600" cy="3657600"/>
          </a:xfrm>
          <a:noFill/>
        </p:spPr>
      </p:pic>
      <p:sp>
        <p:nvSpPr>
          <p:cNvPr id="3" name="Footer Placeholder 2">
            <a:extLst>
              <a:ext uri="{FF2B5EF4-FFF2-40B4-BE49-F238E27FC236}">
                <a16:creationId xmlns:a16="http://schemas.microsoft.com/office/drawing/2014/main" xmlns="" id="{F779D208-A887-1A26-A2A5-B4A6A16EBF28}"/>
              </a:ext>
            </a:extLst>
          </p:cNvPr>
          <p:cNvSpPr>
            <a:spLocks noGrp="1"/>
          </p:cNvSpPr>
          <p:nvPr>
            <p:ph type="ftr" sz="quarter" idx="3"/>
          </p:nvPr>
        </p:nvSpPr>
        <p:spPr>
          <a:xfrm>
            <a:off x="1219201" y="6321581"/>
            <a:ext cx="9144000" cy="195943"/>
          </a:xfrm>
        </p:spPr>
        <p:txBody>
          <a:bodyPr anchor="ctr">
            <a:normAutofit/>
          </a:bodyPr>
          <a:lstStyle/>
          <a:p>
            <a:pPr>
              <a:spcAft>
                <a:spcPts val="600"/>
              </a:spcAft>
            </a:pPr>
            <a:r>
              <a:rPr lang="en-US"/>
              <a:t>ABA BISC Meeting Orlando, Florida</a:t>
            </a:r>
            <a:endParaRPr lang="en-US" dirty="0"/>
          </a:p>
        </p:txBody>
      </p:sp>
      <p:sp>
        <p:nvSpPr>
          <p:cNvPr id="5" name="Title 4">
            <a:extLst>
              <a:ext uri="{FF2B5EF4-FFF2-40B4-BE49-F238E27FC236}">
                <a16:creationId xmlns:a16="http://schemas.microsoft.com/office/drawing/2014/main" xmlns="" id="{79AA9159-489A-C367-AFC4-5F76A246BFEC}"/>
              </a:ext>
            </a:extLst>
          </p:cNvPr>
          <p:cNvSpPr>
            <a:spLocks noGrp="1"/>
          </p:cNvSpPr>
          <p:nvPr>
            <p:ph type="title"/>
          </p:nvPr>
        </p:nvSpPr>
        <p:spPr>
          <a:xfrm>
            <a:off x="1219200" y="393192"/>
            <a:ext cx="9753600" cy="978408"/>
          </a:xfrm>
        </p:spPr>
        <p:txBody>
          <a:bodyPr anchor="b">
            <a:normAutofit/>
          </a:bodyPr>
          <a:lstStyle/>
          <a:p>
            <a:r>
              <a:rPr lang="en-US" dirty="0"/>
              <a:t>Rushville, IL                       March 11, 2024</a:t>
            </a:r>
          </a:p>
        </p:txBody>
      </p:sp>
    </p:spTree>
    <p:extLst>
      <p:ext uri="{BB962C8B-B14F-4D97-AF65-F5344CB8AC3E}">
        <p14:creationId xmlns:p14="http://schemas.microsoft.com/office/powerpoint/2010/main" xmlns="" val="1029200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B29138A2-E996-448F-792B-9C245FEA4A4A}"/>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rcRect t="16141" b="33859"/>
          <a:stretch/>
        </p:blipFill>
        <p:spPr bwMode="auto">
          <a:xfrm>
            <a:off x="1219201" y="1981200"/>
            <a:ext cx="9753600" cy="3657600"/>
          </a:xfrm>
          <a:prstGeom prst="rect">
            <a:avLst/>
          </a:prstGeom>
          <a:noFill/>
          <a:ln>
            <a:noFill/>
          </a:ln>
        </p:spPr>
      </p:pic>
      <p:sp>
        <p:nvSpPr>
          <p:cNvPr id="3" name="Footer Placeholder 2">
            <a:extLst>
              <a:ext uri="{FF2B5EF4-FFF2-40B4-BE49-F238E27FC236}">
                <a16:creationId xmlns:a16="http://schemas.microsoft.com/office/drawing/2014/main" xmlns="" id="{B281F4D7-5386-AEBD-0B5B-677D12EDEB8A}"/>
              </a:ext>
            </a:extLst>
          </p:cNvPr>
          <p:cNvSpPr>
            <a:spLocks noGrp="1"/>
          </p:cNvSpPr>
          <p:nvPr>
            <p:ph type="ftr" sz="quarter" idx="3"/>
          </p:nvPr>
        </p:nvSpPr>
        <p:spPr>
          <a:xfrm>
            <a:off x="1219201" y="6321581"/>
            <a:ext cx="9144000" cy="195943"/>
          </a:xfrm>
        </p:spPr>
        <p:txBody>
          <a:bodyPr anchor="ctr">
            <a:normAutofit/>
          </a:bodyPr>
          <a:lstStyle/>
          <a:p>
            <a:pPr>
              <a:spcAft>
                <a:spcPts val="600"/>
              </a:spcAft>
            </a:pPr>
            <a:r>
              <a:rPr lang="en-US"/>
              <a:t>ABA BISC Meeting Orlando, Florida</a:t>
            </a:r>
          </a:p>
        </p:txBody>
      </p:sp>
      <p:sp>
        <p:nvSpPr>
          <p:cNvPr id="10" name="Title 3">
            <a:extLst>
              <a:ext uri="{FF2B5EF4-FFF2-40B4-BE49-F238E27FC236}">
                <a16:creationId xmlns:a16="http://schemas.microsoft.com/office/drawing/2014/main" xmlns="" id="{E0ACC747-A2E2-29F8-06CC-6967DFAFCD32}"/>
              </a:ext>
            </a:extLst>
          </p:cNvPr>
          <p:cNvSpPr>
            <a:spLocks noGrp="1"/>
          </p:cNvSpPr>
          <p:nvPr>
            <p:ph type="title"/>
          </p:nvPr>
        </p:nvSpPr>
        <p:spPr>
          <a:xfrm>
            <a:off x="1219200" y="393192"/>
            <a:ext cx="9753600" cy="978408"/>
          </a:xfrm>
        </p:spPr>
        <p:txBody>
          <a:bodyPr/>
          <a:lstStyle/>
          <a:p>
            <a:r>
              <a:rPr lang="en-US" dirty="0"/>
              <a:t>Carrizo Springs, Texas		June 6, 2024</a:t>
            </a:r>
          </a:p>
        </p:txBody>
      </p:sp>
    </p:spTree>
    <p:extLst>
      <p:ext uri="{BB962C8B-B14F-4D97-AF65-F5344CB8AC3E}">
        <p14:creationId xmlns:p14="http://schemas.microsoft.com/office/powerpoint/2010/main" xmlns="" val="2839565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E4B868D1-D581-5546-3345-72A4FA388ACE}"/>
              </a:ext>
            </a:extLst>
          </p:cNvPr>
          <p:cNvSpPr>
            <a:spLocks noGrp="1"/>
          </p:cNvSpPr>
          <p:nvPr>
            <p:ph idx="1"/>
          </p:nvPr>
        </p:nvSpPr>
        <p:spPr/>
        <p:txBody>
          <a:bodyPr/>
          <a:lstStyle/>
          <a:p>
            <a:r>
              <a:rPr lang="en-US" sz="3200" dirty="0"/>
              <a:t>Collapse of the Fern Hollow Bridge: 1/28/2022  </a:t>
            </a:r>
          </a:p>
          <a:p>
            <a:r>
              <a:rPr lang="en-US" sz="3200" dirty="0"/>
              <a:t>Board Meeting: 2/21/2024</a:t>
            </a:r>
          </a:p>
          <a:p>
            <a:r>
              <a:rPr lang="en-US" sz="3200" dirty="0"/>
              <a:t>Report Number:  HIR-24-02</a:t>
            </a:r>
          </a:p>
          <a:p>
            <a:endParaRPr lang="en-US" dirty="0"/>
          </a:p>
        </p:txBody>
      </p:sp>
      <p:sp>
        <p:nvSpPr>
          <p:cNvPr id="3" name="Footer Placeholder 2">
            <a:extLst>
              <a:ext uri="{FF2B5EF4-FFF2-40B4-BE49-F238E27FC236}">
                <a16:creationId xmlns:a16="http://schemas.microsoft.com/office/drawing/2014/main" xmlns="" id="{938201CE-B035-D8E8-8E49-B0EF3F1B83D8}"/>
              </a:ext>
            </a:extLst>
          </p:cNvPr>
          <p:cNvSpPr>
            <a:spLocks noGrp="1"/>
          </p:cNvSpPr>
          <p:nvPr>
            <p:ph type="ftr" sz="quarter" idx="3"/>
          </p:nvPr>
        </p:nvSpPr>
        <p:spPr/>
        <p:txBody>
          <a:bodyPr/>
          <a:lstStyle/>
          <a:p>
            <a:r>
              <a:rPr lang="en-US"/>
              <a:t>ABA BISC Meeting Orlando, Florida</a:t>
            </a:r>
            <a:endParaRPr lang="en-US" dirty="0"/>
          </a:p>
        </p:txBody>
      </p:sp>
      <p:sp>
        <p:nvSpPr>
          <p:cNvPr id="4" name="Title 3">
            <a:extLst>
              <a:ext uri="{FF2B5EF4-FFF2-40B4-BE49-F238E27FC236}">
                <a16:creationId xmlns:a16="http://schemas.microsoft.com/office/drawing/2014/main" xmlns="" id="{52DDF3B0-A48C-1E36-52BC-8ED5C3DC02A4}"/>
              </a:ext>
            </a:extLst>
          </p:cNvPr>
          <p:cNvSpPr>
            <a:spLocks noGrp="1"/>
          </p:cNvSpPr>
          <p:nvPr>
            <p:ph type="title"/>
          </p:nvPr>
        </p:nvSpPr>
        <p:spPr/>
        <p:txBody>
          <a:bodyPr/>
          <a:lstStyle/>
          <a:p>
            <a:r>
              <a:rPr lang="en-US" dirty="0"/>
              <a:t>Completed Investigation </a:t>
            </a:r>
          </a:p>
        </p:txBody>
      </p:sp>
    </p:spTree>
    <p:extLst>
      <p:ext uri="{BB962C8B-B14F-4D97-AF65-F5344CB8AC3E}">
        <p14:creationId xmlns:p14="http://schemas.microsoft.com/office/powerpoint/2010/main" xmlns="" val="705758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bridge that has been destroyed&#10;&#10;Description automatically generated">
            <a:extLst>
              <a:ext uri="{FF2B5EF4-FFF2-40B4-BE49-F238E27FC236}">
                <a16:creationId xmlns:a16="http://schemas.microsoft.com/office/drawing/2014/main" xmlns="" id="{BE682ECC-91D0-CB77-D4E7-712CE473E370}"/>
              </a:ext>
            </a:extLst>
          </p:cNvPr>
          <p:cNvPicPr>
            <a:picLocks noGrp="1" noChangeAspect="1"/>
          </p:cNvPicPr>
          <p:nvPr>
            <p:ph idx="1"/>
          </p:nvPr>
        </p:nvPicPr>
        <p:blipFill rotWithShape="1">
          <a:blip r:embed="rId3"/>
          <a:srcRect t="33086" b="9880"/>
          <a:stretch/>
        </p:blipFill>
        <p:spPr>
          <a:xfrm>
            <a:off x="1219201" y="1981200"/>
            <a:ext cx="9753600" cy="3657600"/>
          </a:xfrm>
          <a:noFill/>
        </p:spPr>
      </p:pic>
      <p:sp>
        <p:nvSpPr>
          <p:cNvPr id="3" name="Footer Placeholder 2">
            <a:extLst>
              <a:ext uri="{FF2B5EF4-FFF2-40B4-BE49-F238E27FC236}">
                <a16:creationId xmlns:a16="http://schemas.microsoft.com/office/drawing/2014/main" xmlns="" id="{66CDCC84-7B1B-89A9-5CE7-1C869E3FE62E}"/>
              </a:ext>
            </a:extLst>
          </p:cNvPr>
          <p:cNvSpPr>
            <a:spLocks noGrp="1"/>
          </p:cNvSpPr>
          <p:nvPr>
            <p:ph type="ftr" sz="quarter" idx="3"/>
          </p:nvPr>
        </p:nvSpPr>
        <p:spPr>
          <a:xfrm>
            <a:off x="1219201" y="6321581"/>
            <a:ext cx="9144000" cy="195943"/>
          </a:xfrm>
        </p:spPr>
        <p:txBody>
          <a:bodyPr anchor="ctr">
            <a:normAutofit/>
          </a:bodyPr>
          <a:lstStyle/>
          <a:p>
            <a:pPr>
              <a:spcAft>
                <a:spcPts val="600"/>
              </a:spcAft>
            </a:pPr>
            <a:r>
              <a:rPr lang="en-US"/>
              <a:t>ABA BISC Meeting Orlando, Florida</a:t>
            </a:r>
            <a:endParaRPr lang="en-US" dirty="0"/>
          </a:p>
        </p:txBody>
      </p:sp>
      <p:sp>
        <p:nvSpPr>
          <p:cNvPr id="11" name="Title 3">
            <a:extLst>
              <a:ext uri="{FF2B5EF4-FFF2-40B4-BE49-F238E27FC236}">
                <a16:creationId xmlns:a16="http://schemas.microsoft.com/office/drawing/2014/main" xmlns="" id="{C34E4971-4590-D153-9FC0-2DADE0752E46}"/>
              </a:ext>
            </a:extLst>
          </p:cNvPr>
          <p:cNvSpPr>
            <a:spLocks noGrp="1"/>
          </p:cNvSpPr>
          <p:nvPr>
            <p:ph type="title"/>
          </p:nvPr>
        </p:nvSpPr>
        <p:spPr>
          <a:xfrm>
            <a:off x="1219200" y="393192"/>
            <a:ext cx="9753600" cy="978408"/>
          </a:xfrm>
        </p:spPr>
        <p:txBody>
          <a:bodyPr/>
          <a:lstStyle/>
          <a:p>
            <a:r>
              <a:rPr lang="en-US" dirty="0"/>
              <a:t>Pittsburgh, PA                     January 28, 2022</a:t>
            </a:r>
          </a:p>
        </p:txBody>
      </p:sp>
    </p:spTree>
    <p:extLst>
      <p:ext uri="{BB962C8B-B14F-4D97-AF65-F5344CB8AC3E}">
        <p14:creationId xmlns:p14="http://schemas.microsoft.com/office/powerpoint/2010/main" xmlns="" val="1880996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042FD4B1-AE02-CEC7-79AA-CA61DC85CE38}"/>
              </a:ext>
            </a:extLst>
          </p:cNvPr>
          <p:cNvSpPr>
            <a:spLocks noGrp="1"/>
          </p:cNvSpPr>
          <p:nvPr>
            <p:ph idx="1"/>
          </p:nvPr>
        </p:nvSpPr>
        <p:spPr>
          <a:xfrm>
            <a:off x="1219201" y="1828800"/>
            <a:ext cx="9753600" cy="3810000"/>
          </a:xfrm>
        </p:spPr>
        <p:txBody>
          <a:bodyPr/>
          <a:lstStyle/>
          <a:p>
            <a:pPr marL="0" indent="0">
              <a:buNone/>
            </a:pPr>
            <a:r>
              <a:rPr lang="en-US" sz="2400" b="1" dirty="0">
                <a:solidFill>
                  <a:schemeClr val="tx1"/>
                </a:solidFill>
              </a:rPr>
              <a:t>Human Factors </a:t>
            </a:r>
          </a:p>
          <a:p>
            <a:r>
              <a:rPr lang="en-US" sz="2400" dirty="0"/>
              <a:t>Fatigue</a:t>
            </a:r>
          </a:p>
          <a:p>
            <a:r>
              <a:rPr lang="en-US" sz="2400" dirty="0"/>
              <a:t>Distraction</a:t>
            </a:r>
          </a:p>
          <a:p>
            <a:r>
              <a:rPr lang="en-US" sz="2400" dirty="0"/>
              <a:t>Impairment </a:t>
            </a:r>
          </a:p>
          <a:p>
            <a:pPr marL="0" indent="0">
              <a:buNone/>
            </a:pPr>
            <a:r>
              <a:rPr lang="en-US" sz="2400" b="1" dirty="0"/>
              <a:t>Operations</a:t>
            </a:r>
            <a:r>
              <a:rPr lang="en-US" sz="2400" dirty="0"/>
              <a:t> </a:t>
            </a:r>
          </a:p>
          <a:p>
            <a:r>
              <a:rPr lang="en-US" sz="2400" dirty="0"/>
              <a:t>Inadequate safety culture </a:t>
            </a:r>
          </a:p>
          <a:p>
            <a:r>
              <a:rPr lang="en-US" sz="2400" dirty="0"/>
              <a:t>Improper use of driver monitoring systems</a:t>
            </a:r>
          </a:p>
          <a:p>
            <a:r>
              <a:rPr lang="en-US" sz="2400" dirty="0"/>
              <a:t>Lack of fatigue management system</a:t>
            </a:r>
          </a:p>
        </p:txBody>
      </p:sp>
      <p:sp>
        <p:nvSpPr>
          <p:cNvPr id="3" name="Footer Placeholder 2">
            <a:extLst>
              <a:ext uri="{FF2B5EF4-FFF2-40B4-BE49-F238E27FC236}">
                <a16:creationId xmlns:a16="http://schemas.microsoft.com/office/drawing/2014/main" xmlns="" id="{E0B73416-DB43-6278-2171-01C7B299BA4D}"/>
              </a:ext>
            </a:extLst>
          </p:cNvPr>
          <p:cNvSpPr>
            <a:spLocks noGrp="1"/>
          </p:cNvSpPr>
          <p:nvPr>
            <p:ph type="ftr" sz="quarter" idx="3"/>
          </p:nvPr>
        </p:nvSpPr>
        <p:spPr/>
        <p:txBody>
          <a:bodyPr/>
          <a:lstStyle/>
          <a:p>
            <a:r>
              <a:rPr lang="en-US"/>
              <a:t>ABA BISC Meeting Orlando, Florida</a:t>
            </a:r>
            <a:endParaRPr lang="en-US" dirty="0"/>
          </a:p>
        </p:txBody>
      </p:sp>
      <p:sp>
        <p:nvSpPr>
          <p:cNvPr id="5" name="Title 4">
            <a:extLst>
              <a:ext uri="{FF2B5EF4-FFF2-40B4-BE49-F238E27FC236}">
                <a16:creationId xmlns:a16="http://schemas.microsoft.com/office/drawing/2014/main" xmlns="" id="{950993FB-320F-D7C7-3485-47126AB526EE}"/>
              </a:ext>
            </a:extLst>
          </p:cNvPr>
          <p:cNvSpPr>
            <a:spLocks noGrp="1"/>
          </p:cNvSpPr>
          <p:nvPr>
            <p:ph type="title"/>
          </p:nvPr>
        </p:nvSpPr>
        <p:spPr/>
        <p:txBody>
          <a:bodyPr/>
          <a:lstStyle/>
          <a:p>
            <a:r>
              <a:rPr lang="en-US" dirty="0"/>
              <a:t>Repeat Causal Factors in Past Investigations</a:t>
            </a:r>
          </a:p>
        </p:txBody>
      </p:sp>
    </p:spTree>
    <p:extLst>
      <p:ext uri="{BB962C8B-B14F-4D97-AF65-F5344CB8AC3E}">
        <p14:creationId xmlns:p14="http://schemas.microsoft.com/office/powerpoint/2010/main" xmlns="" val="1695490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84795BA3-AC23-1E38-8295-4575F36885E0}"/>
              </a:ext>
            </a:extLst>
          </p:cNvPr>
          <p:cNvSpPr>
            <a:spLocks noGrp="1"/>
          </p:cNvSpPr>
          <p:nvPr>
            <p:ph idx="1"/>
          </p:nvPr>
        </p:nvSpPr>
        <p:spPr/>
        <p:txBody>
          <a:bodyPr/>
          <a:lstStyle/>
          <a:p>
            <a:pPr algn="l">
              <a:buFont typeface="Arial" panose="020B0604020202020204" pitchFamily="34" charset="0"/>
              <a:buChar char="•"/>
            </a:pPr>
            <a:r>
              <a:rPr lang="en-US" sz="2400" b="0" i="0" dirty="0">
                <a:solidFill>
                  <a:schemeClr val="tx1"/>
                </a:solidFill>
                <a:effectLst/>
              </a:rPr>
              <a:t>Minimize all distractions and follow federal regulations about cell phone use.</a:t>
            </a:r>
          </a:p>
          <a:p>
            <a:pPr algn="l">
              <a:buFont typeface="Arial" panose="020B0604020202020204" pitchFamily="34" charset="0"/>
              <a:buChar char="•"/>
            </a:pPr>
            <a:r>
              <a:rPr lang="en-US" sz="2400" b="0" i="0" dirty="0">
                <a:solidFill>
                  <a:schemeClr val="tx1"/>
                </a:solidFill>
                <a:effectLst/>
              </a:rPr>
              <a:t>Follow posted speed limits; drive even slower in bad weather.</a:t>
            </a:r>
          </a:p>
          <a:p>
            <a:pPr algn="l">
              <a:buFont typeface="Arial" panose="020B0604020202020204" pitchFamily="34" charset="0"/>
              <a:buChar char="•"/>
            </a:pPr>
            <a:r>
              <a:rPr lang="en-US" sz="2400" b="0" i="0" dirty="0">
                <a:solidFill>
                  <a:schemeClr val="tx1"/>
                </a:solidFill>
                <a:effectLst/>
              </a:rPr>
              <a:t>Stay healthy! Take breaks and exercise, manage fatigue, and avoid driving while taking impairing medications —prescription and over-the-counter.</a:t>
            </a:r>
          </a:p>
          <a:p>
            <a:pPr algn="l">
              <a:buFont typeface="Arial" panose="020B0604020202020204" pitchFamily="34" charset="0"/>
              <a:buChar char="•"/>
            </a:pPr>
            <a:r>
              <a:rPr lang="en-US" sz="2400" b="0" i="0" dirty="0">
                <a:solidFill>
                  <a:schemeClr val="tx1"/>
                </a:solidFill>
                <a:effectLst/>
              </a:rPr>
              <a:t>Wear seatbelts. And ensure your passengers do too!</a:t>
            </a:r>
          </a:p>
          <a:p>
            <a:pPr algn="l">
              <a:buFont typeface="Arial" panose="020B0604020202020204" pitchFamily="34" charset="0"/>
              <a:buChar char="•"/>
            </a:pPr>
            <a:r>
              <a:rPr lang="en-US" sz="2400" b="0" i="0" dirty="0">
                <a:solidFill>
                  <a:schemeClr val="tx1"/>
                </a:solidFill>
                <a:effectLst/>
              </a:rPr>
              <a:t>Drive sober — never get behind the wheel while impaired by drugs or alcohol.</a:t>
            </a:r>
            <a:r>
              <a:rPr lang="en-US" sz="2400" b="0" i="0" dirty="0">
                <a:solidFill>
                  <a:srgbClr val="2B2B2D"/>
                </a:solidFill>
                <a:effectLst/>
              </a:rPr>
              <a:t>.</a:t>
            </a:r>
          </a:p>
          <a:p>
            <a:endParaRPr lang="en-US" dirty="0"/>
          </a:p>
        </p:txBody>
      </p:sp>
      <p:sp>
        <p:nvSpPr>
          <p:cNvPr id="3" name="Footer Placeholder 2">
            <a:extLst>
              <a:ext uri="{FF2B5EF4-FFF2-40B4-BE49-F238E27FC236}">
                <a16:creationId xmlns:a16="http://schemas.microsoft.com/office/drawing/2014/main" xmlns="" id="{67AC561E-3650-75D7-0CB6-31B204CBDAD4}"/>
              </a:ext>
            </a:extLst>
          </p:cNvPr>
          <p:cNvSpPr>
            <a:spLocks noGrp="1"/>
          </p:cNvSpPr>
          <p:nvPr>
            <p:ph type="ftr" sz="quarter" idx="3"/>
          </p:nvPr>
        </p:nvSpPr>
        <p:spPr/>
        <p:txBody>
          <a:bodyPr/>
          <a:lstStyle/>
          <a:p>
            <a:r>
              <a:rPr lang="en-US"/>
              <a:t>ABA BISC Meeting Orlando, Florida</a:t>
            </a:r>
            <a:endParaRPr lang="en-US" dirty="0"/>
          </a:p>
        </p:txBody>
      </p:sp>
      <p:sp>
        <p:nvSpPr>
          <p:cNvPr id="5" name="Title 4">
            <a:extLst>
              <a:ext uri="{FF2B5EF4-FFF2-40B4-BE49-F238E27FC236}">
                <a16:creationId xmlns:a16="http://schemas.microsoft.com/office/drawing/2014/main" xmlns="" id="{2807D3E0-7E66-DBCD-1702-94901C780B35}"/>
              </a:ext>
            </a:extLst>
          </p:cNvPr>
          <p:cNvSpPr>
            <a:spLocks noGrp="1"/>
          </p:cNvSpPr>
          <p:nvPr>
            <p:ph type="title"/>
          </p:nvPr>
        </p:nvSpPr>
        <p:spPr/>
        <p:txBody>
          <a:bodyPr/>
          <a:lstStyle/>
          <a:p>
            <a:r>
              <a:rPr lang="en-US" dirty="0"/>
              <a:t>Countermeasures - Drivers Should…</a:t>
            </a:r>
          </a:p>
        </p:txBody>
      </p:sp>
    </p:spTree>
    <p:extLst>
      <p:ext uri="{BB962C8B-B14F-4D97-AF65-F5344CB8AC3E}">
        <p14:creationId xmlns:p14="http://schemas.microsoft.com/office/powerpoint/2010/main" xmlns="" val="2107256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3A28CCB3-44BD-01E6-0FCD-9799C2F89B85}"/>
              </a:ext>
            </a:extLst>
          </p:cNvPr>
          <p:cNvSpPr>
            <a:spLocks noGrp="1"/>
          </p:cNvSpPr>
          <p:nvPr>
            <p:ph idx="1"/>
          </p:nvPr>
        </p:nvSpPr>
        <p:spPr/>
        <p:txBody>
          <a:bodyPr/>
          <a:lstStyle/>
          <a:p>
            <a:r>
              <a:rPr lang="en-US" sz="2400" dirty="0"/>
              <a:t>What is the NTSB?</a:t>
            </a:r>
          </a:p>
          <a:p>
            <a:r>
              <a:rPr lang="en-US" sz="2400" dirty="0"/>
              <a:t>Current crash investigations</a:t>
            </a:r>
          </a:p>
          <a:p>
            <a:r>
              <a:rPr lang="en-US" sz="2400" dirty="0"/>
              <a:t>Completed crash investigation</a:t>
            </a:r>
          </a:p>
          <a:p>
            <a:r>
              <a:rPr lang="en-US" sz="2400" dirty="0"/>
              <a:t>Repeat causal factors </a:t>
            </a:r>
          </a:p>
          <a:p>
            <a:r>
              <a:rPr lang="en-US" sz="2400" dirty="0"/>
              <a:t>Countermeasures</a:t>
            </a:r>
          </a:p>
        </p:txBody>
      </p:sp>
      <p:sp>
        <p:nvSpPr>
          <p:cNvPr id="3" name="Footer Placeholder 2">
            <a:extLst>
              <a:ext uri="{FF2B5EF4-FFF2-40B4-BE49-F238E27FC236}">
                <a16:creationId xmlns:a16="http://schemas.microsoft.com/office/drawing/2014/main" xmlns="" id="{6D3BB4EB-48D7-A4CD-CB97-5BF71333FAA3}"/>
              </a:ext>
            </a:extLst>
          </p:cNvPr>
          <p:cNvSpPr>
            <a:spLocks noGrp="1"/>
          </p:cNvSpPr>
          <p:nvPr>
            <p:ph type="ftr" sz="quarter" idx="3"/>
          </p:nvPr>
        </p:nvSpPr>
        <p:spPr/>
        <p:txBody>
          <a:bodyPr/>
          <a:lstStyle/>
          <a:p>
            <a:r>
              <a:rPr lang="en-US" dirty="0"/>
              <a:t>ABA BISC Meeting Orlando, Florida</a:t>
            </a:r>
          </a:p>
        </p:txBody>
      </p:sp>
      <p:sp>
        <p:nvSpPr>
          <p:cNvPr id="4" name="Title 3">
            <a:extLst>
              <a:ext uri="{FF2B5EF4-FFF2-40B4-BE49-F238E27FC236}">
                <a16:creationId xmlns:a16="http://schemas.microsoft.com/office/drawing/2014/main" xmlns="" id="{064E31A9-EA0A-D216-A79D-8A58BCFBEACF}"/>
              </a:ext>
            </a:extLst>
          </p:cNvPr>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xmlns="" val="121238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562C36F-5966-01EE-3699-BA8ECF790CD1}"/>
              </a:ext>
            </a:extLst>
          </p:cNvPr>
          <p:cNvSpPr>
            <a:spLocks noGrp="1"/>
          </p:cNvSpPr>
          <p:nvPr>
            <p:ph idx="1"/>
          </p:nvPr>
        </p:nvSpPr>
        <p:spPr/>
        <p:txBody>
          <a:bodyPr/>
          <a:lstStyle/>
          <a:p>
            <a:pPr algn="l">
              <a:buFont typeface="Arial" panose="020B0604020202020204" pitchFamily="34" charset="0"/>
              <a:buChar char="•"/>
            </a:pPr>
            <a:r>
              <a:rPr lang="en-US" sz="2400" b="0" i="0" dirty="0">
                <a:solidFill>
                  <a:schemeClr val="tx1"/>
                </a:solidFill>
                <a:effectLst/>
                <a:latin typeface="+mn-lt"/>
              </a:rPr>
              <a:t>Implement a fatigue management program based on the North American Fatigue Management Program. (www.CVSA.org).</a:t>
            </a:r>
          </a:p>
          <a:p>
            <a:pPr algn="l">
              <a:buFont typeface="Arial" panose="020B0604020202020204" pitchFamily="34" charset="0"/>
              <a:buChar char="•"/>
            </a:pPr>
            <a:r>
              <a:rPr lang="en-US" sz="2400" b="0" i="0" dirty="0">
                <a:solidFill>
                  <a:schemeClr val="tx1"/>
                </a:solidFill>
                <a:effectLst/>
                <a:latin typeface="+mn-lt"/>
              </a:rPr>
              <a:t>Purchase trucks equipped with underride protection, advanced speed-limiting technologies, collision avoidance systems (then train drivers on their use).</a:t>
            </a:r>
          </a:p>
          <a:p>
            <a:pPr algn="l">
              <a:buFont typeface="Arial" panose="020B0604020202020204" pitchFamily="34" charset="0"/>
              <a:buChar char="•"/>
            </a:pPr>
            <a:r>
              <a:rPr lang="en-US" sz="2400" b="0" i="0" dirty="0">
                <a:solidFill>
                  <a:schemeClr val="tx1"/>
                </a:solidFill>
                <a:effectLst/>
                <a:latin typeface="+mn-lt"/>
              </a:rPr>
              <a:t>Establish policies to address driver medical fitness for duty.</a:t>
            </a:r>
            <a:endParaRPr lang="en-US" sz="2400" b="0" i="0" dirty="0">
              <a:solidFill>
                <a:srgbClr val="2B2B2D"/>
              </a:solidFill>
              <a:effectLst/>
              <a:latin typeface="+mn-lt"/>
            </a:endParaRPr>
          </a:p>
          <a:p>
            <a:r>
              <a:rPr lang="en-US" sz="2400" dirty="0">
                <a:latin typeface="+mn-lt"/>
                <a:ea typeface="Roboto" panose="02000000000000000000" pitchFamily="2" charset="0"/>
              </a:rPr>
              <a:t>If you have installed driver monitoring system</a:t>
            </a:r>
            <a:r>
              <a:rPr lang="en-US" sz="2400" dirty="0">
                <a:latin typeface="+mn-lt"/>
              </a:rPr>
              <a:t>, </a:t>
            </a:r>
            <a:r>
              <a:rPr lang="en-US" sz="2400" dirty="0">
                <a:latin typeface="+mn-lt"/>
                <a:ea typeface="Roboto" panose="02000000000000000000" pitchFamily="2" charset="0"/>
              </a:rPr>
              <a:t>implement a coaching program to improve driver behavior.</a:t>
            </a:r>
            <a:r>
              <a:rPr lang="en-US" sz="2400" dirty="0"/>
              <a:t/>
            </a:r>
            <a:br>
              <a:rPr lang="en-US" sz="2400" dirty="0"/>
            </a:br>
            <a:endParaRPr lang="en-US" sz="2400" dirty="0"/>
          </a:p>
        </p:txBody>
      </p:sp>
      <p:sp>
        <p:nvSpPr>
          <p:cNvPr id="3" name="Footer Placeholder 2">
            <a:extLst>
              <a:ext uri="{FF2B5EF4-FFF2-40B4-BE49-F238E27FC236}">
                <a16:creationId xmlns:a16="http://schemas.microsoft.com/office/drawing/2014/main" xmlns="" id="{5F976CB9-82EB-E807-61C6-992216F90CD4}"/>
              </a:ext>
            </a:extLst>
          </p:cNvPr>
          <p:cNvSpPr>
            <a:spLocks noGrp="1"/>
          </p:cNvSpPr>
          <p:nvPr>
            <p:ph type="ftr" sz="quarter" idx="3"/>
          </p:nvPr>
        </p:nvSpPr>
        <p:spPr/>
        <p:txBody>
          <a:bodyPr/>
          <a:lstStyle/>
          <a:p>
            <a:r>
              <a:rPr lang="en-US"/>
              <a:t>ABA BISC Meeting Orlando, Florida</a:t>
            </a:r>
            <a:endParaRPr lang="en-US" dirty="0"/>
          </a:p>
        </p:txBody>
      </p:sp>
      <p:sp>
        <p:nvSpPr>
          <p:cNvPr id="5" name="Title 4">
            <a:extLst>
              <a:ext uri="{FF2B5EF4-FFF2-40B4-BE49-F238E27FC236}">
                <a16:creationId xmlns:a16="http://schemas.microsoft.com/office/drawing/2014/main" xmlns="" id="{865A3953-641E-4C36-338E-5838F281EACD}"/>
              </a:ext>
            </a:extLst>
          </p:cNvPr>
          <p:cNvSpPr>
            <a:spLocks noGrp="1"/>
          </p:cNvSpPr>
          <p:nvPr>
            <p:ph type="title"/>
          </p:nvPr>
        </p:nvSpPr>
        <p:spPr/>
        <p:txBody>
          <a:bodyPr/>
          <a:lstStyle/>
          <a:p>
            <a:r>
              <a:rPr lang="en-US" dirty="0"/>
              <a:t>Owners/Managers Should…</a:t>
            </a:r>
          </a:p>
        </p:txBody>
      </p:sp>
    </p:spTree>
    <p:extLst>
      <p:ext uri="{BB962C8B-B14F-4D97-AF65-F5344CB8AC3E}">
        <p14:creationId xmlns:p14="http://schemas.microsoft.com/office/powerpoint/2010/main" xmlns="" val="3013364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xmlns="" id="{76CFA91D-4DDF-F023-24FF-1BD20385B374}"/>
              </a:ext>
            </a:extLst>
          </p:cNvPr>
          <p:cNvPicPr>
            <a:picLocks noGrp="1" noChangeAspect="1"/>
          </p:cNvPicPr>
          <p:nvPr>
            <p:ph type="pic" sz="quarter" idx="10"/>
          </p:nvPr>
        </p:nvPicPr>
        <p:blipFill rotWithShape="1">
          <a:blip r:embed="rId3"/>
          <a:srcRect l="3632" r="13257" b="1"/>
          <a:stretch/>
        </p:blipFill>
        <p:spPr>
          <a:xfrm>
            <a:off x="20" y="10"/>
            <a:ext cx="12191980" cy="6857990"/>
          </a:xfrm>
          <a:noFill/>
        </p:spPr>
      </p:pic>
      <p:sp>
        <p:nvSpPr>
          <p:cNvPr id="3" name="Footer Placeholder 2">
            <a:extLst>
              <a:ext uri="{FF2B5EF4-FFF2-40B4-BE49-F238E27FC236}">
                <a16:creationId xmlns:a16="http://schemas.microsoft.com/office/drawing/2014/main" xmlns="" id="{D145E788-8027-152E-C6B2-CA534A8E85D5}"/>
              </a:ext>
            </a:extLst>
          </p:cNvPr>
          <p:cNvSpPr>
            <a:spLocks noGrp="1"/>
          </p:cNvSpPr>
          <p:nvPr>
            <p:ph type="ftr" sz="quarter" idx="4294967295"/>
          </p:nvPr>
        </p:nvSpPr>
        <p:spPr>
          <a:xfrm>
            <a:off x="1219201" y="6321581"/>
            <a:ext cx="9144000" cy="195943"/>
          </a:xfrm>
        </p:spPr>
        <p:txBody>
          <a:bodyPr/>
          <a:lstStyle/>
          <a:p>
            <a:pPr>
              <a:spcAft>
                <a:spcPts val="600"/>
              </a:spcAft>
            </a:pPr>
            <a:r>
              <a:rPr lang="en-US"/>
              <a:t>ABA BISC Meeting Orlando, Florida</a:t>
            </a:r>
            <a:endParaRPr lang="en-US" dirty="0"/>
          </a:p>
        </p:txBody>
      </p:sp>
    </p:spTree>
    <p:extLst>
      <p:ext uri="{BB962C8B-B14F-4D97-AF65-F5344CB8AC3E}">
        <p14:creationId xmlns:p14="http://schemas.microsoft.com/office/powerpoint/2010/main" xmlns="" val="2440619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xmlns="" id="{711E057A-2872-0B71-4E45-4D8192FC8578}"/>
              </a:ext>
            </a:extLst>
          </p:cNvPr>
          <p:cNvPicPr>
            <a:picLocks noChangeAspect="1"/>
          </p:cNvPicPr>
          <p:nvPr/>
        </p:nvPicPr>
        <p:blipFill rotWithShape="1">
          <a:blip r:embed="rId3"/>
          <a:srcRect l="444"/>
          <a:stretch/>
        </p:blipFill>
        <p:spPr>
          <a:xfrm>
            <a:off x="20" y="10"/>
            <a:ext cx="12191980" cy="6857990"/>
          </a:xfrm>
          <a:prstGeom prst="rect">
            <a:avLst/>
          </a:prstGeom>
          <a:noFill/>
          <a:ln>
            <a:noFill/>
          </a:ln>
        </p:spPr>
      </p:pic>
      <p:sp>
        <p:nvSpPr>
          <p:cNvPr id="2" name="Footer Placeholder 1">
            <a:extLst>
              <a:ext uri="{FF2B5EF4-FFF2-40B4-BE49-F238E27FC236}">
                <a16:creationId xmlns:a16="http://schemas.microsoft.com/office/drawing/2014/main" xmlns="" id="{BD6CF1EE-4554-EEF8-E882-61172F7F0785}"/>
              </a:ext>
            </a:extLst>
          </p:cNvPr>
          <p:cNvSpPr>
            <a:spLocks noGrp="1"/>
          </p:cNvSpPr>
          <p:nvPr>
            <p:ph type="ftr" sz="quarter" idx="4294967295"/>
          </p:nvPr>
        </p:nvSpPr>
        <p:spPr>
          <a:xfrm>
            <a:off x="2743200" y="6248400"/>
            <a:ext cx="7518400" cy="365125"/>
          </a:xfrm>
        </p:spPr>
        <p:txBody>
          <a:bodyPr/>
          <a:lstStyle/>
          <a:p>
            <a:pPr>
              <a:spcAft>
                <a:spcPts val="600"/>
              </a:spcAft>
            </a:pPr>
            <a:r>
              <a:rPr lang="en-US"/>
              <a:t>ABA BISC Meeting Orlando, Florida</a:t>
            </a:r>
            <a:endParaRPr lang="en-US" dirty="0"/>
          </a:p>
        </p:txBody>
      </p:sp>
      <p:sp>
        <p:nvSpPr>
          <p:cNvPr id="4" name="Oval 3">
            <a:extLst>
              <a:ext uri="{FF2B5EF4-FFF2-40B4-BE49-F238E27FC236}">
                <a16:creationId xmlns:a16="http://schemas.microsoft.com/office/drawing/2014/main" xmlns="" id="{AD18DEE3-A559-3D3C-5AC9-C7ED32AB8096}"/>
              </a:ext>
            </a:extLst>
          </p:cNvPr>
          <p:cNvSpPr/>
          <p:nvPr/>
        </p:nvSpPr>
        <p:spPr>
          <a:xfrm>
            <a:off x="3657600" y="4571999"/>
            <a:ext cx="3048000" cy="1932463"/>
          </a:xfrm>
          <a:prstGeom prst="ellipse">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xmlns="" val="2074583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E0FBEFA-25EC-29F8-DD75-B6FB27B2CF42}"/>
              </a:ext>
            </a:extLst>
          </p:cNvPr>
          <p:cNvSpPr>
            <a:spLocks noGrp="1"/>
          </p:cNvSpPr>
          <p:nvPr>
            <p:ph type="body" sz="quarter" idx="10"/>
          </p:nvPr>
        </p:nvSpPr>
        <p:spPr/>
        <p:txBody>
          <a:bodyPr/>
          <a:lstStyle/>
          <a:p>
            <a:r>
              <a:rPr lang="en-US" dirty="0"/>
              <a:t>Michael.laponte@ntsb.gov</a:t>
            </a:r>
          </a:p>
        </p:txBody>
      </p:sp>
    </p:spTree>
    <p:extLst>
      <p:ext uri="{BB962C8B-B14F-4D97-AF65-F5344CB8AC3E}">
        <p14:creationId xmlns:p14="http://schemas.microsoft.com/office/powerpoint/2010/main" xmlns="" val="854494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xmlns="" id="{BB82B940-D10F-8716-493B-AE13179F2B49}"/>
              </a:ext>
            </a:extLst>
          </p:cNvPr>
          <p:cNvPicPr>
            <a:picLocks noGrp="1" noChangeAspect="1"/>
          </p:cNvPicPr>
          <p:nvPr>
            <p:ph sz="half" idx="1"/>
          </p:nvPr>
        </p:nvPicPr>
        <p:blipFill>
          <a:blip r:embed="rId3"/>
          <a:stretch>
            <a:fillRect/>
          </a:stretch>
        </p:blipFill>
        <p:spPr>
          <a:xfrm>
            <a:off x="1268302" y="1981200"/>
            <a:ext cx="4168996" cy="3657600"/>
          </a:xfrm>
          <a:prstGeom prst="rect">
            <a:avLst/>
          </a:prstGeom>
        </p:spPr>
      </p:pic>
      <p:sp>
        <p:nvSpPr>
          <p:cNvPr id="3" name="Content Placeholder 2">
            <a:extLst>
              <a:ext uri="{FF2B5EF4-FFF2-40B4-BE49-F238E27FC236}">
                <a16:creationId xmlns:a16="http://schemas.microsoft.com/office/drawing/2014/main" xmlns="" id="{57C106C0-D395-3510-E40A-4E753E540578}"/>
              </a:ext>
            </a:extLst>
          </p:cNvPr>
          <p:cNvSpPr>
            <a:spLocks noGrp="1"/>
          </p:cNvSpPr>
          <p:nvPr>
            <p:ph sz="half" idx="2"/>
          </p:nvPr>
        </p:nvSpPr>
        <p:spPr/>
        <p:txBody>
          <a:bodyPr/>
          <a:lstStyle/>
          <a:p>
            <a:pPr>
              <a:lnSpc>
                <a:spcPct val="90000"/>
              </a:lnSpc>
            </a:pPr>
            <a:r>
              <a:rPr lang="en-US" sz="2400" dirty="0"/>
              <a:t>Independent Federal Agency</a:t>
            </a:r>
          </a:p>
          <a:p>
            <a:pPr>
              <a:lnSpc>
                <a:spcPct val="90000"/>
              </a:lnSpc>
            </a:pPr>
            <a:r>
              <a:rPr lang="en-US" sz="2400" dirty="0"/>
              <a:t>Aviation, Marine, Rail, Pipeline and Highway</a:t>
            </a:r>
          </a:p>
          <a:p>
            <a:pPr>
              <a:lnSpc>
                <a:spcPct val="90000"/>
              </a:lnSpc>
            </a:pPr>
            <a:r>
              <a:rPr lang="en-US" sz="2400" dirty="0"/>
              <a:t>Headquartered in Washington, DC</a:t>
            </a:r>
          </a:p>
          <a:p>
            <a:pPr>
              <a:lnSpc>
                <a:spcPct val="90000"/>
              </a:lnSpc>
            </a:pPr>
            <a:r>
              <a:rPr lang="en-US" sz="2400" dirty="0"/>
              <a:t>400 staff nationwide</a:t>
            </a:r>
          </a:p>
          <a:p>
            <a:pPr>
              <a:lnSpc>
                <a:spcPct val="90000"/>
              </a:lnSpc>
            </a:pPr>
            <a:r>
              <a:rPr lang="en-US" sz="2400" dirty="0"/>
              <a:t>Mission: </a:t>
            </a:r>
            <a:r>
              <a:rPr lang="en-US" sz="2400" dirty="0">
                <a:effectLst>
                  <a:outerShdw blurRad="38100" dist="38100" dir="2700000" algn="tl">
                    <a:srgbClr val="000000">
                      <a:alpha val="43137"/>
                    </a:srgbClr>
                  </a:outerShdw>
                </a:effectLst>
              </a:rPr>
              <a:t>Probable cause and issue safety recommendations </a:t>
            </a:r>
            <a:r>
              <a:rPr lang="en-US" sz="2400" dirty="0">
                <a:effectLst>
                  <a:outerShdw blurRad="38100" dist="38100" dir="2700000" algn="tl" rotWithShape="0">
                    <a:srgbClr val="000000">
                      <a:alpha val="43137"/>
                    </a:srgbClr>
                  </a:outerShdw>
                </a:effectLst>
              </a:rPr>
              <a:t> </a:t>
            </a:r>
          </a:p>
          <a:p>
            <a:endParaRPr lang="en-US" dirty="0"/>
          </a:p>
        </p:txBody>
      </p:sp>
      <p:sp>
        <p:nvSpPr>
          <p:cNvPr id="4" name="Footer Placeholder 3">
            <a:extLst>
              <a:ext uri="{FF2B5EF4-FFF2-40B4-BE49-F238E27FC236}">
                <a16:creationId xmlns:a16="http://schemas.microsoft.com/office/drawing/2014/main" xmlns="" id="{83426035-9CA0-BC8C-EA56-F30A0DC8059E}"/>
              </a:ext>
            </a:extLst>
          </p:cNvPr>
          <p:cNvSpPr>
            <a:spLocks noGrp="1"/>
          </p:cNvSpPr>
          <p:nvPr>
            <p:ph type="ftr" sz="quarter" idx="3"/>
          </p:nvPr>
        </p:nvSpPr>
        <p:spPr/>
        <p:txBody>
          <a:bodyPr/>
          <a:lstStyle/>
          <a:p>
            <a:r>
              <a:rPr lang="en-US" dirty="0"/>
              <a:t>ABA BISC Meeting Orlando, Florida</a:t>
            </a:r>
          </a:p>
        </p:txBody>
      </p:sp>
      <p:sp>
        <p:nvSpPr>
          <p:cNvPr id="6" name="Title 5">
            <a:extLst>
              <a:ext uri="{FF2B5EF4-FFF2-40B4-BE49-F238E27FC236}">
                <a16:creationId xmlns:a16="http://schemas.microsoft.com/office/drawing/2014/main" xmlns="" id="{D3474C22-4181-5DE4-D202-AAA8DCF22D80}"/>
              </a:ext>
            </a:extLst>
          </p:cNvPr>
          <p:cNvSpPr>
            <a:spLocks noGrp="1"/>
          </p:cNvSpPr>
          <p:nvPr>
            <p:ph type="title"/>
          </p:nvPr>
        </p:nvSpPr>
        <p:spPr/>
        <p:txBody>
          <a:bodyPr/>
          <a:lstStyle/>
          <a:p>
            <a:r>
              <a:rPr lang="en-US" dirty="0"/>
              <a:t>What is the NTSB?</a:t>
            </a:r>
          </a:p>
        </p:txBody>
      </p:sp>
    </p:spTree>
    <p:extLst>
      <p:ext uri="{BB962C8B-B14F-4D97-AF65-F5344CB8AC3E}">
        <p14:creationId xmlns:p14="http://schemas.microsoft.com/office/powerpoint/2010/main" xmlns="" val="1419737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C4D49D86-E8C1-DEAF-53BF-B759623EFD0B}"/>
              </a:ext>
            </a:extLst>
          </p:cNvPr>
          <p:cNvPicPr>
            <a:picLocks noGrp="1" noChangeAspect="1"/>
          </p:cNvPicPr>
          <p:nvPr>
            <p:ph idx="1"/>
          </p:nvPr>
        </p:nvPicPr>
        <p:blipFill>
          <a:blip r:embed="rId3"/>
          <a:stretch>
            <a:fillRect/>
          </a:stretch>
        </p:blipFill>
        <p:spPr>
          <a:xfrm>
            <a:off x="2709531" y="1981200"/>
            <a:ext cx="6772938" cy="3657600"/>
          </a:xfrm>
          <a:prstGeom prst="rect">
            <a:avLst/>
          </a:prstGeom>
        </p:spPr>
      </p:pic>
      <p:sp>
        <p:nvSpPr>
          <p:cNvPr id="3" name="Footer Placeholder 2">
            <a:extLst>
              <a:ext uri="{FF2B5EF4-FFF2-40B4-BE49-F238E27FC236}">
                <a16:creationId xmlns:a16="http://schemas.microsoft.com/office/drawing/2014/main" xmlns="" id="{AC3F06F1-F95A-51CA-80B6-0E7FA04780A4}"/>
              </a:ext>
            </a:extLst>
          </p:cNvPr>
          <p:cNvSpPr>
            <a:spLocks noGrp="1"/>
          </p:cNvSpPr>
          <p:nvPr>
            <p:ph type="ftr" sz="quarter" idx="3"/>
          </p:nvPr>
        </p:nvSpPr>
        <p:spPr/>
        <p:txBody>
          <a:bodyPr/>
          <a:lstStyle/>
          <a:p>
            <a:r>
              <a:rPr lang="en-US" dirty="0"/>
              <a:t>ABA BISC Meeting Orlando, Florida</a:t>
            </a:r>
          </a:p>
        </p:txBody>
      </p:sp>
      <p:sp>
        <p:nvSpPr>
          <p:cNvPr id="4" name="Title 3">
            <a:extLst>
              <a:ext uri="{FF2B5EF4-FFF2-40B4-BE49-F238E27FC236}">
                <a16:creationId xmlns:a16="http://schemas.microsoft.com/office/drawing/2014/main" xmlns="" id="{5796F8C4-C488-F5CA-FF87-E5C7A1725D19}"/>
              </a:ext>
            </a:extLst>
          </p:cNvPr>
          <p:cNvSpPr>
            <a:spLocks noGrp="1"/>
          </p:cNvSpPr>
          <p:nvPr>
            <p:ph type="title"/>
          </p:nvPr>
        </p:nvSpPr>
        <p:spPr/>
        <p:txBody>
          <a:bodyPr/>
          <a:lstStyle/>
          <a:p>
            <a:r>
              <a:rPr lang="en-US" dirty="0"/>
              <a:t>Current Crash Investigations</a:t>
            </a:r>
          </a:p>
        </p:txBody>
      </p:sp>
    </p:spTree>
    <p:extLst>
      <p:ext uri="{BB962C8B-B14F-4D97-AF65-F5344CB8AC3E}">
        <p14:creationId xmlns:p14="http://schemas.microsoft.com/office/powerpoint/2010/main" xmlns="" val="3535635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BF9BB9A1-1C74-19E0-8309-20DE2131DCA4}"/>
              </a:ext>
            </a:extLst>
          </p:cNvPr>
          <p:cNvSpPr>
            <a:spLocks noGrp="1"/>
          </p:cNvSpPr>
          <p:nvPr>
            <p:ph type="ftr" sz="quarter" idx="3"/>
          </p:nvPr>
        </p:nvSpPr>
        <p:spPr>
          <a:xfrm>
            <a:off x="1219201" y="6321581"/>
            <a:ext cx="9144000" cy="195943"/>
          </a:xfrm>
        </p:spPr>
        <p:txBody>
          <a:bodyPr anchor="ctr">
            <a:normAutofit/>
          </a:bodyPr>
          <a:lstStyle/>
          <a:p>
            <a:pPr>
              <a:spcAft>
                <a:spcPts val="600"/>
              </a:spcAft>
            </a:pPr>
            <a:r>
              <a:rPr lang="en-US"/>
              <a:t>ABA BISC Meeting Orlando, Florida</a:t>
            </a:r>
            <a:endParaRPr lang="en-US" dirty="0"/>
          </a:p>
        </p:txBody>
      </p:sp>
      <p:sp>
        <p:nvSpPr>
          <p:cNvPr id="5" name="Title 4">
            <a:extLst>
              <a:ext uri="{FF2B5EF4-FFF2-40B4-BE49-F238E27FC236}">
                <a16:creationId xmlns:a16="http://schemas.microsoft.com/office/drawing/2014/main" xmlns="" id="{447F594E-B551-3C6E-A4DC-B2854722CF69}"/>
              </a:ext>
            </a:extLst>
          </p:cNvPr>
          <p:cNvSpPr>
            <a:spLocks noGrp="1"/>
          </p:cNvSpPr>
          <p:nvPr>
            <p:ph type="title"/>
          </p:nvPr>
        </p:nvSpPr>
        <p:spPr>
          <a:xfrm>
            <a:off x="1219200" y="393192"/>
            <a:ext cx="9753599" cy="978408"/>
          </a:xfrm>
        </p:spPr>
        <p:txBody>
          <a:bodyPr anchor="b">
            <a:normAutofit/>
          </a:bodyPr>
          <a:lstStyle/>
          <a:p>
            <a:r>
              <a:rPr lang="en-US" dirty="0"/>
              <a:t>Louisville, NY                   January 28, 2023</a:t>
            </a:r>
          </a:p>
        </p:txBody>
      </p:sp>
      <p:sp>
        <p:nvSpPr>
          <p:cNvPr id="13" name="Text Placeholder 6">
            <a:extLst>
              <a:ext uri="{FF2B5EF4-FFF2-40B4-BE49-F238E27FC236}">
                <a16:creationId xmlns:a16="http://schemas.microsoft.com/office/drawing/2014/main" xmlns="" id="{CC35511A-23E4-DC94-C99A-01446F9B621C}"/>
              </a:ext>
            </a:extLst>
          </p:cNvPr>
          <p:cNvSpPr>
            <a:spLocks noGrp="1"/>
          </p:cNvSpPr>
          <p:nvPr>
            <p:ph type="body" sz="quarter" idx="10"/>
          </p:nvPr>
        </p:nvSpPr>
        <p:spPr>
          <a:xfrm>
            <a:off x="6248401" y="5673090"/>
            <a:ext cx="2590799" cy="422908"/>
          </a:xfrm>
        </p:spPr>
        <p:txBody>
          <a:bodyPr/>
          <a:lstStyle/>
          <a:p>
            <a:r>
              <a:rPr lang="en-US" dirty="0"/>
              <a:t>2021 Freightliner Straight Truck   </a:t>
            </a:r>
          </a:p>
        </p:txBody>
      </p:sp>
      <p:sp>
        <p:nvSpPr>
          <p:cNvPr id="2" name="TextBox 1">
            <a:extLst>
              <a:ext uri="{FF2B5EF4-FFF2-40B4-BE49-F238E27FC236}">
                <a16:creationId xmlns:a16="http://schemas.microsoft.com/office/drawing/2014/main" xmlns="" id="{CA34AF6C-45B9-D1C0-3562-5FA5B7CF9B73}"/>
              </a:ext>
            </a:extLst>
          </p:cNvPr>
          <p:cNvSpPr txBox="1"/>
          <p:nvPr/>
        </p:nvSpPr>
        <p:spPr>
          <a:xfrm>
            <a:off x="1219201" y="5791199"/>
            <a:ext cx="3505199" cy="304799"/>
          </a:xfrm>
          <a:prstGeom prst="rect">
            <a:avLst/>
          </a:prstGeom>
        </p:spPr>
        <p:txBody>
          <a:bodyPr vert="horz" wrap="square" lIns="91440" tIns="45720" rIns="91440" bIns="45720" rtlCol="0">
            <a:noAutofit/>
          </a:bodyPr>
          <a:lstStyle/>
          <a:p>
            <a:pPr algn="l"/>
            <a:r>
              <a:rPr lang="en-US" sz="1400" dirty="0"/>
              <a:t>2013 Chevrolet Express Micro Bird Bus </a:t>
            </a:r>
          </a:p>
        </p:txBody>
      </p:sp>
      <p:pic>
        <p:nvPicPr>
          <p:cNvPr id="11" name="Content Placeholder 10">
            <a:extLst>
              <a:ext uri="{FF2B5EF4-FFF2-40B4-BE49-F238E27FC236}">
                <a16:creationId xmlns:a16="http://schemas.microsoft.com/office/drawing/2014/main" xmlns="" id="{05917D8F-9906-A2C6-033D-5A693FDF8736}"/>
              </a:ext>
            </a:extLst>
          </p:cNvPr>
          <p:cNvPicPr>
            <a:picLocks noGrp="1" noChangeAspect="1"/>
          </p:cNvPicPr>
          <p:nvPr>
            <p:ph sz="half" idx="1"/>
          </p:nvPr>
        </p:nvPicPr>
        <p:blipFill>
          <a:blip r:embed="rId3"/>
          <a:stretch>
            <a:fillRect/>
          </a:stretch>
        </p:blipFill>
        <p:spPr>
          <a:xfrm>
            <a:off x="6400800" y="1862759"/>
            <a:ext cx="4445384" cy="3810331"/>
          </a:xfrm>
          <a:prstGeom prst="rect">
            <a:avLst/>
          </a:prstGeom>
        </p:spPr>
      </p:pic>
      <p:pic>
        <p:nvPicPr>
          <p:cNvPr id="7" name="Picture 6">
            <a:extLst>
              <a:ext uri="{FF2B5EF4-FFF2-40B4-BE49-F238E27FC236}">
                <a16:creationId xmlns:a16="http://schemas.microsoft.com/office/drawing/2014/main" xmlns="" id="{62FC95BC-289C-0A69-283F-27996F4EB7BC}"/>
              </a:ext>
            </a:extLst>
          </p:cNvPr>
          <p:cNvPicPr>
            <a:picLocks noChangeAspect="1"/>
          </p:cNvPicPr>
          <p:nvPr/>
        </p:nvPicPr>
        <p:blipFill>
          <a:blip r:embed="rId4"/>
          <a:stretch>
            <a:fillRect/>
          </a:stretch>
        </p:blipFill>
        <p:spPr>
          <a:xfrm>
            <a:off x="1219201" y="1896625"/>
            <a:ext cx="4194320" cy="3810331"/>
          </a:xfrm>
          <a:prstGeom prst="rect">
            <a:avLst/>
          </a:prstGeom>
        </p:spPr>
      </p:pic>
    </p:spTree>
    <p:extLst>
      <p:ext uri="{BB962C8B-B14F-4D97-AF65-F5344CB8AC3E}">
        <p14:creationId xmlns:p14="http://schemas.microsoft.com/office/powerpoint/2010/main" xmlns="" val="210519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xmlns="" id="{D1CDE9C3-99E0-8A55-7AE8-E3A71F2427B4}"/>
              </a:ext>
            </a:extLst>
          </p:cNvPr>
          <p:cNvPicPr>
            <a:picLocks noGrp="1" noChangeAspect="1"/>
          </p:cNvPicPr>
          <p:nvPr>
            <p:ph idx="1"/>
          </p:nvPr>
        </p:nvPicPr>
        <p:blipFill>
          <a:blip r:embed="rId3"/>
          <a:stretch>
            <a:fillRect/>
          </a:stretch>
        </p:blipFill>
        <p:spPr>
          <a:xfrm>
            <a:off x="1305154" y="1597488"/>
            <a:ext cx="9581692" cy="4416143"/>
          </a:xfrm>
        </p:spPr>
      </p:pic>
      <p:sp>
        <p:nvSpPr>
          <p:cNvPr id="3" name="Footer Placeholder 2">
            <a:extLst>
              <a:ext uri="{FF2B5EF4-FFF2-40B4-BE49-F238E27FC236}">
                <a16:creationId xmlns:a16="http://schemas.microsoft.com/office/drawing/2014/main" xmlns="" id="{97105E73-FBE5-0379-586B-F2E282A25C83}"/>
              </a:ext>
            </a:extLst>
          </p:cNvPr>
          <p:cNvSpPr>
            <a:spLocks noGrp="1"/>
          </p:cNvSpPr>
          <p:nvPr>
            <p:ph type="ftr" sz="quarter" idx="3"/>
          </p:nvPr>
        </p:nvSpPr>
        <p:spPr/>
        <p:txBody>
          <a:bodyPr/>
          <a:lstStyle/>
          <a:p>
            <a:r>
              <a:rPr lang="en-US"/>
              <a:t>ABA BISC Meeting Orlando, Florida</a:t>
            </a:r>
            <a:endParaRPr lang="en-US" dirty="0"/>
          </a:p>
        </p:txBody>
      </p:sp>
      <p:sp>
        <p:nvSpPr>
          <p:cNvPr id="5" name="Title 4">
            <a:extLst>
              <a:ext uri="{FF2B5EF4-FFF2-40B4-BE49-F238E27FC236}">
                <a16:creationId xmlns:a16="http://schemas.microsoft.com/office/drawing/2014/main" xmlns="" id="{6B92AF98-7AAE-9284-0021-F824A911F2DE}"/>
              </a:ext>
            </a:extLst>
          </p:cNvPr>
          <p:cNvSpPr>
            <a:spLocks noGrp="1"/>
          </p:cNvSpPr>
          <p:nvPr>
            <p:ph type="title"/>
          </p:nvPr>
        </p:nvSpPr>
        <p:spPr/>
        <p:txBody>
          <a:bodyPr/>
          <a:lstStyle/>
          <a:p>
            <a:r>
              <a:rPr lang="en-US" dirty="0"/>
              <a:t>Excelsior, WI                     May 12, 2023</a:t>
            </a:r>
          </a:p>
        </p:txBody>
      </p:sp>
    </p:spTree>
    <p:extLst>
      <p:ext uri="{BB962C8B-B14F-4D97-AF65-F5344CB8AC3E}">
        <p14:creationId xmlns:p14="http://schemas.microsoft.com/office/powerpoint/2010/main" xmlns="" val="4292317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semi truck with a target logo on it&#10;&#10;Description automatically generated">
            <a:extLst>
              <a:ext uri="{FF2B5EF4-FFF2-40B4-BE49-F238E27FC236}">
                <a16:creationId xmlns:a16="http://schemas.microsoft.com/office/drawing/2014/main" xmlns="" id="{B7B50EF6-ECF5-F2A5-4FFB-649C7B18C112}"/>
              </a:ext>
            </a:extLst>
          </p:cNvPr>
          <p:cNvPicPr>
            <a:picLocks noGrp="1" noChangeAspect="1"/>
          </p:cNvPicPr>
          <p:nvPr>
            <p:ph idx="1"/>
          </p:nvPr>
        </p:nvPicPr>
        <p:blipFill rotWithShape="1">
          <a:blip r:embed="rId3"/>
          <a:srcRect t="4962" b="28073"/>
          <a:stretch/>
        </p:blipFill>
        <p:spPr>
          <a:xfrm>
            <a:off x="1219201" y="1981200"/>
            <a:ext cx="9753600" cy="3657600"/>
          </a:xfrm>
          <a:noFill/>
        </p:spPr>
      </p:pic>
      <p:sp>
        <p:nvSpPr>
          <p:cNvPr id="3" name="Footer Placeholder 2">
            <a:extLst>
              <a:ext uri="{FF2B5EF4-FFF2-40B4-BE49-F238E27FC236}">
                <a16:creationId xmlns:a16="http://schemas.microsoft.com/office/drawing/2014/main" xmlns="" id="{5B4AC29F-A50A-36B5-6271-367195FFA45E}"/>
              </a:ext>
            </a:extLst>
          </p:cNvPr>
          <p:cNvSpPr>
            <a:spLocks noGrp="1"/>
          </p:cNvSpPr>
          <p:nvPr>
            <p:ph type="ftr" sz="quarter" idx="3"/>
          </p:nvPr>
        </p:nvSpPr>
        <p:spPr>
          <a:xfrm>
            <a:off x="1219201" y="6321581"/>
            <a:ext cx="9144000" cy="195943"/>
          </a:xfrm>
        </p:spPr>
        <p:txBody>
          <a:bodyPr anchor="ctr">
            <a:normAutofit/>
          </a:bodyPr>
          <a:lstStyle/>
          <a:p>
            <a:pPr>
              <a:spcAft>
                <a:spcPts val="600"/>
              </a:spcAft>
            </a:pPr>
            <a:r>
              <a:rPr lang="en-US"/>
              <a:t>ABA BISC Meeting Orlando, Florida</a:t>
            </a:r>
            <a:endParaRPr lang="en-US" dirty="0"/>
          </a:p>
        </p:txBody>
      </p:sp>
      <p:sp>
        <p:nvSpPr>
          <p:cNvPr id="5" name="Title 4">
            <a:extLst>
              <a:ext uri="{FF2B5EF4-FFF2-40B4-BE49-F238E27FC236}">
                <a16:creationId xmlns:a16="http://schemas.microsoft.com/office/drawing/2014/main" xmlns="" id="{9B5B4C6A-20F2-E28C-3252-BF7E5CEF31A2}"/>
              </a:ext>
            </a:extLst>
          </p:cNvPr>
          <p:cNvSpPr>
            <a:spLocks noGrp="1"/>
          </p:cNvSpPr>
          <p:nvPr>
            <p:ph type="title"/>
          </p:nvPr>
        </p:nvSpPr>
        <p:spPr>
          <a:xfrm>
            <a:off x="1219200" y="393192"/>
            <a:ext cx="9753600" cy="978408"/>
          </a:xfrm>
        </p:spPr>
        <p:txBody>
          <a:bodyPr anchor="b">
            <a:normAutofit/>
          </a:bodyPr>
          <a:lstStyle/>
          <a:p>
            <a:r>
              <a:rPr lang="en-US" dirty="0"/>
              <a:t>Millersburg, OR                May 18, 2023 </a:t>
            </a:r>
          </a:p>
        </p:txBody>
      </p:sp>
      <p:sp>
        <p:nvSpPr>
          <p:cNvPr id="9" name="TextBox 8">
            <a:extLst>
              <a:ext uri="{FF2B5EF4-FFF2-40B4-BE49-F238E27FC236}">
                <a16:creationId xmlns:a16="http://schemas.microsoft.com/office/drawing/2014/main" xmlns="" id="{86CFEF8A-3ECA-36EE-8E23-B446147985FF}"/>
              </a:ext>
            </a:extLst>
          </p:cNvPr>
          <p:cNvSpPr txBox="1"/>
          <p:nvPr/>
        </p:nvSpPr>
        <p:spPr>
          <a:xfrm>
            <a:off x="8382000" y="5638800"/>
            <a:ext cx="2362200" cy="457200"/>
          </a:xfrm>
          <a:prstGeom prst="rect">
            <a:avLst/>
          </a:prstGeom>
        </p:spPr>
        <p:txBody>
          <a:bodyPr vert="horz" wrap="square" lIns="91440" tIns="45720" rIns="91440" bIns="45720" rtlCol="0">
            <a:normAutofit/>
          </a:bodyPr>
          <a:lstStyle/>
          <a:p>
            <a:pPr algn="l"/>
            <a:r>
              <a:rPr lang="en-US" dirty="0"/>
              <a:t>Source: KPTV</a:t>
            </a:r>
          </a:p>
        </p:txBody>
      </p:sp>
      <p:sp>
        <p:nvSpPr>
          <p:cNvPr id="2" name="TextBox 1">
            <a:extLst>
              <a:ext uri="{FF2B5EF4-FFF2-40B4-BE49-F238E27FC236}">
                <a16:creationId xmlns:a16="http://schemas.microsoft.com/office/drawing/2014/main" xmlns="" id="{D22AFB20-5C0C-FA18-7EE3-2702F4E1DFCE}"/>
              </a:ext>
            </a:extLst>
          </p:cNvPr>
          <p:cNvSpPr txBox="1"/>
          <p:nvPr/>
        </p:nvSpPr>
        <p:spPr>
          <a:xfrm>
            <a:off x="1905000" y="2362200"/>
            <a:ext cx="1447800" cy="457200"/>
          </a:xfrm>
          <a:prstGeom prst="rect">
            <a:avLst/>
          </a:prstGeom>
          <a:solidFill>
            <a:schemeClr val="tx2">
              <a:lumMod val="85000"/>
            </a:schemeClr>
          </a:solidFill>
        </p:spPr>
        <p:txBody>
          <a:bodyPr vert="horz" wrap="square" lIns="91440" tIns="45720" rIns="91440" bIns="45720" rtlCol="0">
            <a:normAutofit fontScale="92500" lnSpcReduction="10000"/>
          </a:bodyPr>
          <a:lstStyle/>
          <a:p>
            <a:pPr algn="l"/>
            <a:r>
              <a:rPr lang="en-US" sz="1400" dirty="0">
                <a:solidFill>
                  <a:schemeClr val="bg1"/>
                </a:solidFill>
              </a:rPr>
              <a:t>2001 Ford van  &amp; utility trailer</a:t>
            </a:r>
          </a:p>
        </p:txBody>
      </p:sp>
      <p:cxnSp>
        <p:nvCxnSpPr>
          <p:cNvPr id="6" name="Straight Arrow Connector 5">
            <a:extLst>
              <a:ext uri="{FF2B5EF4-FFF2-40B4-BE49-F238E27FC236}">
                <a16:creationId xmlns:a16="http://schemas.microsoft.com/office/drawing/2014/main" xmlns="" id="{7C7341D6-65B5-F715-4A9D-BBD075D20087}"/>
              </a:ext>
            </a:extLst>
          </p:cNvPr>
          <p:cNvCxnSpPr/>
          <p:nvPr/>
        </p:nvCxnSpPr>
        <p:spPr>
          <a:xfrm>
            <a:off x="2438400" y="2819400"/>
            <a:ext cx="0" cy="1066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0C3B4D3B-16FC-BC29-CEB3-EC28092629F8}"/>
              </a:ext>
            </a:extLst>
          </p:cNvPr>
          <p:cNvSpPr txBox="1"/>
          <p:nvPr/>
        </p:nvSpPr>
        <p:spPr>
          <a:xfrm>
            <a:off x="8686800" y="2514600"/>
            <a:ext cx="1752600" cy="304800"/>
          </a:xfrm>
          <a:prstGeom prst="rect">
            <a:avLst/>
          </a:prstGeom>
        </p:spPr>
        <p:txBody>
          <a:bodyPr vert="horz" wrap="square" lIns="91440" tIns="45720" rIns="91440" bIns="45720" rtlCol="0">
            <a:normAutofit fontScale="92500" lnSpcReduction="20000"/>
          </a:bodyPr>
          <a:lstStyle/>
          <a:p>
            <a:pPr algn="l"/>
            <a:endParaRPr lang="en-US" dirty="0"/>
          </a:p>
        </p:txBody>
      </p:sp>
      <p:sp>
        <p:nvSpPr>
          <p:cNvPr id="10" name="TextBox 9">
            <a:extLst>
              <a:ext uri="{FF2B5EF4-FFF2-40B4-BE49-F238E27FC236}">
                <a16:creationId xmlns:a16="http://schemas.microsoft.com/office/drawing/2014/main" xmlns="" id="{C4181507-B0FF-DD7B-5836-178C27DAB169}"/>
              </a:ext>
            </a:extLst>
          </p:cNvPr>
          <p:cNvSpPr txBox="1"/>
          <p:nvPr/>
        </p:nvSpPr>
        <p:spPr>
          <a:xfrm>
            <a:off x="8382000" y="2362200"/>
            <a:ext cx="1905000" cy="457200"/>
          </a:xfrm>
          <a:prstGeom prst="rect">
            <a:avLst/>
          </a:prstGeom>
        </p:spPr>
        <p:txBody>
          <a:bodyPr vert="horz" wrap="square" lIns="91440" tIns="45720" rIns="91440" bIns="45720" rtlCol="0">
            <a:normAutofit/>
          </a:bodyPr>
          <a:lstStyle/>
          <a:p>
            <a:pPr algn="l"/>
            <a:endParaRPr lang="en-US" dirty="0"/>
          </a:p>
        </p:txBody>
      </p:sp>
      <p:sp>
        <p:nvSpPr>
          <p:cNvPr id="11" name="TextBox 10">
            <a:extLst>
              <a:ext uri="{FF2B5EF4-FFF2-40B4-BE49-F238E27FC236}">
                <a16:creationId xmlns:a16="http://schemas.microsoft.com/office/drawing/2014/main" xmlns="" id="{4C4D9B76-02EC-1E9F-B3E6-2FE2AE71FB99}"/>
              </a:ext>
            </a:extLst>
          </p:cNvPr>
          <p:cNvSpPr txBox="1"/>
          <p:nvPr/>
        </p:nvSpPr>
        <p:spPr>
          <a:xfrm>
            <a:off x="7924800" y="2362200"/>
            <a:ext cx="2514600" cy="457200"/>
          </a:xfrm>
          <a:prstGeom prst="rect">
            <a:avLst/>
          </a:prstGeom>
          <a:solidFill>
            <a:schemeClr val="tx2">
              <a:lumMod val="85000"/>
            </a:schemeClr>
          </a:solidFill>
        </p:spPr>
        <p:txBody>
          <a:bodyPr vert="horz" wrap="square" lIns="91440" tIns="45720" rIns="91440" bIns="45720" rtlCol="0">
            <a:normAutofit fontScale="85000" lnSpcReduction="20000"/>
          </a:bodyPr>
          <a:lstStyle/>
          <a:p>
            <a:pPr algn="l"/>
            <a:r>
              <a:rPr lang="en-US" sz="1600" dirty="0">
                <a:solidFill>
                  <a:schemeClr val="bg1"/>
                </a:solidFill>
              </a:rPr>
              <a:t>2018 Freightliner &amp; soft-sided trailer</a:t>
            </a:r>
          </a:p>
        </p:txBody>
      </p:sp>
      <p:cxnSp>
        <p:nvCxnSpPr>
          <p:cNvPr id="13" name="Straight Arrow Connector 12">
            <a:extLst>
              <a:ext uri="{FF2B5EF4-FFF2-40B4-BE49-F238E27FC236}">
                <a16:creationId xmlns:a16="http://schemas.microsoft.com/office/drawing/2014/main" xmlns="" id="{5823A55A-BAD6-47FB-8315-DA00021EC411}"/>
              </a:ext>
            </a:extLst>
          </p:cNvPr>
          <p:cNvCxnSpPr>
            <a:cxnSpLocks/>
          </p:cNvCxnSpPr>
          <p:nvPr/>
        </p:nvCxnSpPr>
        <p:spPr>
          <a:xfrm>
            <a:off x="9601200" y="2819400"/>
            <a:ext cx="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F95CF20E-721E-683D-7242-95EEC7EDB250}"/>
              </a:ext>
            </a:extLst>
          </p:cNvPr>
          <p:cNvSpPr txBox="1"/>
          <p:nvPr/>
        </p:nvSpPr>
        <p:spPr>
          <a:xfrm>
            <a:off x="4267200" y="2590800"/>
            <a:ext cx="1828800" cy="228600"/>
          </a:xfrm>
          <a:prstGeom prst="rect">
            <a:avLst/>
          </a:prstGeom>
        </p:spPr>
        <p:txBody>
          <a:bodyPr vert="horz" wrap="square" lIns="91440" tIns="45720" rIns="91440" bIns="45720" rtlCol="0">
            <a:normAutofit fontScale="62500" lnSpcReduction="20000"/>
          </a:bodyPr>
          <a:lstStyle/>
          <a:p>
            <a:pPr algn="l"/>
            <a:endParaRPr lang="en-US" dirty="0"/>
          </a:p>
        </p:txBody>
      </p:sp>
      <p:sp>
        <p:nvSpPr>
          <p:cNvPr id="12" name="TextBox 11">
            <a:extLst>
              <a:ext uri="{FF2B5EF4-FFF2-40B4-BE49-F238E27FC236}">
                <a16:creationId xmlns:a16="http://schemas.microsoft.com/office/drawing/2014/main" xmlns="" id="{8F3A776B-4D6A-811F-7F4C-A0F1A03D7CB4}"/>
              </a:ext>
            </a:extLst>
          </p:cNvPr>
          <p:cNvSpPr txBox="1"/>
          <p:nvPr/>
        </p:nvSpPr>
        <p:spPr>
          <a:xfrm>
            <a:off x="4419599" y="2362200"/>
            <a:ext cx="2133599" cy="457200"/>
          </a:xfrm>
          <a:prstGeom prst="rect">
            <a:avLst/>
          </a:prstGeom>
          <a:solidFill>
            <a:schemeClr val="tx2">
              <a:lumMod val="85000"/>
            </a:schemeClr>
          </a:solidFill>
        </p:spPr>
        <p:txBody>
          <a:bodyPr vert="horz" wrap="square" lIns="91440" tIns="45720" rIns="91440" bIns="45720" rtlCol="0">
            <a:normAutofit fontScale="85000" lnSpcReduction="20000"/>
          </a:bodyPr>
          <a:lstStyle/>
          <a:p>
            <a:pPr algn="l"/>
            <a:r>
              <a:rPr lang="en-US" dirty="0">
                <a:solidFill>
                  <a:schemeClr val="bg1"/>
                </a:solidFill>
              </a:rPr>
              <a:t>2023 Combination vehicle</a:t>
            </a:r>
          </a:p>
        </p:txBody>
      </p:sp>
      <p:cxnSp>
        <p:nvCxnSpPr>
          <p:cNvPr id="15" name="Straight Arrow Connector 14">
            <a:extLst>
              <a:ext uri="{FF2B5EF4-FFF2-40B4-BE49-F238E27FC236}">
                <a16:creationId xmlns:a16="http://schemas.microsoft.com/office/drawing/2014/main" xmlns="" id="{14E368F1-14CA-433F-DA4C-AF590CE130AD}"/>
              </a:ext>
            </a:extLst>
          </p:cNvPr>
          <p:cNvCxnSpPr>
            <a:cxnSpLocks/>
          </p:cNvCxnSpPr>
          <p:nvPr/>
        </p:nvCxnSpPr>
        <p:spPr>
          <a:xfrm>
            <a:off x="5334000" y="2819400"/>
            <a:ext cx="0" cy="3779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5130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671B745-CF57-0FA0-44F0-14378C2D9AD5}"/>
              </a:ext>
            </a:extLst>
          </p:cNvPr>
          <p:cNvSpPr>
            <a:spLocks noGrp="1"/>
          </p:cNvSpPr>
          <p:nvPr>
            <p:ph type="body" sz="quarter" idx="12"/>
          </p:nvPr>
        </p:nvSpPr>
        <p:spPr>
          <a:xfrm>
            <a:off x="609600" y="340476"/>
            <a:ext cx="10972800" cy="426287"/>
          </a:xfrm>
        </p:spPr>
        <p:txBody>
          <a:bodyPr/>
          <a:lstStyle/>
          <a:p>
            <a:r>
              <a:rPr lang="en-US" dirty="0"/>
              <a:t>Philadelphia, PA           June 11, 2023</a:t>
            </a:r>
          </a:p>
          <a:p>
            <a:r>
              <a:rPr lang="en-US" dirty="0"/>
              <a:t> </a:t>
            </a:r>
          </a:p>
        </p:txBody>
      </p:sp>
      <p:sp>
        <p:nvSpPr>
          <p:cNvPr id="3" name="Footer Placeholder 2">
            <a:extLst>
              <a:ext uri="{FF2B5EF4-FFF2-40B4-BE49-F238E27FC236}">
                <a16:creationId xmlns:a16="http://schemas.microsoft.com/office/drawing/2014/main" xmlns="" id="{A1A27E5F-2CD6-4258-7E67-463E28B7EC18}"/>
              </a:ext>
            </a:extLst>
          </p:cNvPr>
          <p:cNvSpPr>
            <a:spLocks noGrp="1"/>
          </p:cNvSpPr>
          <p:nvPr>
            <p:ph type="ftr" sz="quarter" idx="3"/>
          </p:nvPr>
        </p:nvSpPr>
        <p:spPr/>
        <p:txBody>
          <a:bodyPr/>
          <a:lstStyle/>
          <a:p>
            <a:r>
              <a:rPr lang="en-US"/>
              <a:t>ABA BISC Meeting Orlando, Florida</a:t>
            </a:r>
            <a:endParaRPr lang="en-US" dirty="0"/>
          </a:p>
        </p:txBody>
      </p:sp>
      <p:pic>
        <p:nvPicPr>
          <p:cNvPr id="6" name="Content Placeholder 5">
            <a:extLst>
              <a:ext uri="{FF2B5EF4-FFF2-40B4-BE49-F238E27FC236}">
                <a16:creationId xmlns:a16="http://schemas.microsoft.com/office/drawing/2014/main" xmlns="" id="{97528A75-EDAA-68FA-88A6-3149004F502C}"/>
              </a:ext>
            </a:extLst>
          </p:cNvPr>
          <p:cNvPicPr>
            <a:picLocks noGrp="1" noChangeAspect="1"/>
          </p:cNvPicPr>
          <p:nvPr>
            <p:ph sz="quarter" idx="13"/>
          </p:nvPr>
        </p:nvPicPr>
        <p:blipFill>
          <a:blip r:embed="rId3"/>
          <a:stretch>
            <a:fillRect/>
          </a:stretch>
        </p:blipFill>
        <p:spPr>
          <a:prstGeom prst="rect">
            <a:avLst/>
          </a:prstGeom>
        </p:spPr>
      </p:pic>
      <p:sp>
        <p:nvSpPr>
          <p:cNvPr id="5" name="Text Placeholder 4">
            <a:extLst>
              <a:ext uri="{FF2B5EF4-FFF2-40B4-BE49-F238E27FC236}">
                <a16:creationId xmlns:a16="http://schemas.microsoft.com/office/drawing/2014/main" xmlns="" id="{5875DF38-856F-C3F1-2C6D-56333320A979}"/>
              </a:ext>
            </a:extLst>
          </p:cNvPr>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xmlns="" val="1329543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emi truck that has been hit by a truck&#10;&#10;Description automatically generated">
            <a:extLst>
              <a:ext uri="{FF2B5EF4-FFF2-40B4-BE49-F238E27FC236}">
                <a16:creationId xmlns:a16="http://schemas.microsoft.com/office/drawing/2014/main" xmlns="" id="{3B0133ED-DDA1-AFE3-5BA5-29942D78235E}"/>
              </a:ext>
            </a:extLst>
          </p:cNvPr>
          <p:cNvPicPr>
            <a:picLocks noGrp="1" noChangeAspect="1"/>
          </p:cNvPicPr>
          <p:nvPr>
            <p:ph idx="1"/>
          </p:nvPr>
        </p:nvPicPr>
        <p:blipFill>
          <a:blip r:embed="rId3"/>
          <a:stretch>
            <a:fillRect/>
          </a:stretch>
        </p:blipFill>
        <p:spPr>
          <a:xfrm>
            <a:off x="1073729" y="1676400"/>
            <a:ext cx="9871362" cy="4343400"/>
          </a:xfrm>
          <a:prstGeom prst="rect">
            <a:avLst/>
          </a:prstGeom>
          <a:noFill/>
        </p:spPr>
      </p:pic>
      <p:sp>
        <p:nvSpPr>
          <p:cNvPr id="3" name="Footer Placeholder 2">
            <a:extLst>
              <a:ext uri="{FF2B5EF4-FFF2-40B4-BE49-F238E27FC236}">
                <a16:creationId xmlns:a16="http://schemas.microsoft.com/office/drawing/2014/main" xmlns="" id="{BD384C53-30A8-8A31-7090-314C886377EE}"/>
              </a:ext>
            </a:extLst>
          </p:cNvPr>
          <p:cNvSpPr>
            <a:spLocks noGrp="1"/>
          </p:cNvSpPr>
          <p:nvPr>
            <p:ph type="ftr" sz="quarter" idx="3"/>
          </p:nvPr>
        </p:nvSpPr>
        <p:spPr>
          <a:xfrm>
            <a:off x="1219201" y="6321581"/>
            <a:ext cx="9144000" cy="195943"/>
          </a:xfrm>
        </p:spPr>
        <p:txBody>
          <a:bodyPr anchor="ctr">
            <a:normAutofit/>
          </a:bodyPr>
          <a:lstStyle/>
          <a:p>
            <a:pPr>
              <a:spcAft>
                <a:spcPts val="600"/>
              </a:spcAft>
            </a:pPr>
            <a:r>
              <a:rPr lang="en-US"/>
              <a:t>ABA BISC Meeting Orlando, Florida</a:t>
            </a:r>
            <a:endParaRPr lang="en-US" dirty="0"/>
          </a:p>
        </p:txBody>
      </p:sp>
      <p:sp>
        <p:nvSpPr>
          <p:cNvPr id="5" name="Title 4">
            <a:extLst>
              <a:ext uri="{FF2B5EF4-FFF2-40B4-BE49-F238E27FC236}">
                <a16:creationId xmlns:a16="http://schemas.microsoft.com/office/drawing/2014/main" xmlns="" id="{E332C64C-24D8-3748-C552-628247F78DC3}"/>
              </a:ext>
            </a:extLst>
          </p:cNvPr>
          <p:cNvSpPr>
            <a:spLocks noGrp="1"/>
          </p:cNvSpPr>
          <p:nvPr>
            <p:ph type="title"/>
          </p:nvPr>
        </p:nvSpPr>
        <p:spPr>
          <a:xfrm>
            <a:off x="1219200" y="393192"/>
            <a:ext cx="9753600" cy="978408"/>
          </a:xfrm>
        </p:spPr>
        <p:txBody>
          <a:bodyPr anchor="b">
            <a:normAutofit/>
          </a:bodyPr>
          <a:lstStyle/>
          <a:p>
            <a:r>
              <a:rPr lang="en-US" dirty="0"/>
              <a:t>Highland, IL                      July 12, 2023</a:t>
            </a:r>
          </a:p>
        </p:txBody>
      </p:sp>
    </p:spTree>
    <p:extLst>
      <p:ext uri="{BB962C8B-B14F-4D97-AF65-F5344CB8AC3E}">
        <p14:creationId xmlns:p14="http://schemas.microsoft.com/office/powerpoint/2010/main" xmlns="" val="657200878"/>
      </p:ext>
    </p:extLst>
  </p:cSld>
  <p:clrMapOvr>
    <a:masterClrMapping/>
  </p:clrMapOvr>
</p:sld>
</file>

<file path=ppt/theme/theme1.xml><?xml version="1.0" encoding="utf-8"?>
<a:theme xmlns:a="http://schemas.openxmlformats.org/drawingml/2006/main" name="NTSB Board Meeting Template">
  <a:themeElements>
    <a:clrScheme name="NTSB">
      <a:dk1>
        <a:srgbClr val="000000"/>
      </a:dk1>
      <a:lt1>
        <a:srgbClr val="FFFFFF"/>
      </a:lt1>
      <a:dk2>
        <a:srgbClr val="002C56"/>
      </a:dk2>
      <a:lt2>
        <a:srgbClr val="FFFFFF"/>
      </a:lt2>
      <a:accent1>
        <a:srgbClr val="005596"/>
      </a:accent1>
      <a:accent2>
        <a:srgbClr val="41C3DD"/>
      </a:accent2>
      <a:accent3>
        <a:srgbClr val="E2E32F"/>
      </a:accent3>
      <a:accent4>
        <a:srgbClr val="FFDD00"/>
      </a:accent4>
      <a:accent5>
        <a:srgbClr val="F58220"/>
      </a:accent5>
      <a:accent6>
        <a:srgbClr val="EE2A24"/>
      </a:accent6>
      <a:hlink>
        <a:srgbClr val="B6B358"/>
      </a:hlink>
      <a:folHlink>
        <a:srgbClr val="8C5C00"/>
      </a:folHlink>
    </a:clrScheme>
    <a:fontScheme name="Official Font">
      <a:majorFont>
        <a:latin typeface="Roboto Light"/>
        <a:ea typeface=""/>
        <a:cs typeface=""/>
      </a:majorFont>
      <a:minorFont>
        <a:latin typeface="Roboto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540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tailEnd type="triangle" w="lg" len="lg"/>
        </a:ln>
      </a:spPr>
      <a:bodyPr/>
      <a:lstStyle/>
      <a:style>
        <a:lnRef idx="1">
          <a:schemeClr val="accent1"/>
        </a:lnRef>
        <a:fillRef idx="0">
          <a:schemeClr val="accent1"/>
        </a:fillRef>
        <a:effectRef idx="0">
          <a:schemeClr val="accent1"/>
        </a:effectRef>
        <a:fontRef idx="minor">
          <a:schemeClr val="tx1"/>
        </a:fontRef>
      </a:style>
    </a:lnDef>
    <a:txDef>
      <a:spPr/>
      <a:bodyPr vert="horz" lIns="91440" tIns="45720" rIns="91440" bIns="45720" rtlCol="0">
        <a:normAutofit/>
      </a:bodyPr>
      <a:lstStyle>
        <a:defPPr algn="l">
          <a:defRPr smtClean="0"/>
        </a:defPPr>
      </a:lstStyle>
    </a:txDef>
  </a:objectDefaults>
  <a:extraClrSchemeLst/>
  <a:extLst>
    <a:ext uri="{05A4C25C-085E-4340-85A3-A5531E510DB2}">
      <thm15:themeFamily xmlns:thm15="http://schemas.microsoft.com/office/thememl/2012/main" xmlns="" name="NTSB-BoardMeeting-PPT-Template" id="{E8B5F20D-2370-4983-8E7E-C81050247E15}" vid="{C7603FE3-F21F-4B85-95E7-0770C9A9F3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NTSB-BoardMeeting-PPT-Template</Template>
  <TotalTime>3141</TotalTime>
  <Words>3528</Words>
  <Application>Microsoft Office PowerPoint</Application>
  <PresentationFormat>Custom</PresentationFormat>
  <Paragraphs>173</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NTSB Board Meeting Template</vt:lpstr>
      <vt:lpstr>ABA-BISC Meeting  NTSB Update on Current Crash Investigations Orlando, Florida  June 23, 2024 </vt:lpstr>
      <vt:lpstr>Agenda</vt:lpstr>
      <vt:lpstr>What is the NTSB?</vt:lpstr>
      <vt:lpstr>Current Crash Investigations</vt:lpstr>
      <vt:lpstr>Louisville, NY                   January 28, 2023</vt:lpstr>
      <vt:lpstr>Excelsior, WI                     May 12, 2023</vt:lpstr>
      <vt:lpstr>Millersburg, OR                May 18, 2023 </vt:lpstr>
      <vt:lpstr>Slide 8</vt:lpstr>
      <vt:lpstr>Highland, IL                      July 12, 2023</vt:lpstr>
      <vt:lpstr>Wawayanda, NY              September 21, 2023</vt:lpstr>
      <vt:lpstr>Teutopolis, IL                   September 29, 2023</vt:lpstr>
      <vt:lpstr>Etna, OH             November 14, 2023</vt:lpstr>
      <vt:lpstr>Millstone, West Virginia March 4, 2024 </vt:lpstr>
      <vt:lpstr>Rushville, IL                       March 11, 2024</vt:lpstr>
      <vt:lpstr>Carrizo Springs, Texas  June 6, 2024</vt:lpstr>
      <vt:lpstr>Completed Investigation </vt:lpstr>
      <vt:lpstr>Pittsburgh, PA                     January 28, 2022</vt:lpstr>
      <vt:lpstr>Repeat Causal Factors in Past Investigations</vt:lpstr>
      <vt:lpstr>Countermeasures - Drivers Should…</vt:lpstr>
      <vt:lpstr>Owners/Managers Should…</vt:lpstr>
      <vt:lpstr>Slide 21</vt:lpstr>
      <vt:lpstr>Slide 22</vt:lpstr>
      <vt:lpstr>Slide 23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 click to edit title</dc:title>
  <dc:creator>Fox Michael</dc:creator>
  <cp:lastModifiedBy>Owner</cp:lastModifiedBy>
  <cp:revision>92</cp:revision>
  <cp:lastPrinted>2024-04-25T14:29:57Z</cp:lastPrinted>
  <dcterms:created xsi:type="dcterms:W3CDTF">2023-04-11T19:06:15Z</dcterms:created>
  <dcterms:modified xsi:type="dcterms:W3CDTF">2024-07-19T16:00:59Z</dcterms:modified>
</cp:coreProperties>
</file>