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ink/ink1.xml" ContentType="application/inkml+xml"/>
  <Override PartName="/ppt/notesSlides/notesSlide2.xml" ContentType="application/vnd.openxmlformats-officedocument.presentationml.notesSlide+xml"/>
  <Override PartName="/ppt/ink/ink2.xml" ContentType="application/inkml+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416" r:id="rId5"/>
    <p:sldId id="421" r:id="rId6"/>
    <p:sldId id="403" r:id="rId7"/>
    <p:sldId id="402" r:id="rId8"/>
    <p:sldId id="405" r:id="rId9"/>
    <p:sldId id="401" r:id="rId10"/>
    <p:sldId id="404" r:id="rId11"/>
    <p:sldId id="418" r:id="rId12"/>
    <p:sldId id="422" r:id="rId13"/>
    <p:sldId id="420" r:id="rId14"/>
    <p:sldId id="419" r:id="rId15"/>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2300" autoAdjust="0"/>
    <p:restoredTop sz="94660" autoAdjust="0"/>
  </p:normalViewPr>
  <p:slideViewPr>
    <p:cSldViewPr snapToGrid="0">
      <p:cViewPr varScale="1">
        <p:scale>
          <a:sx n="108" d="100"/>
          <a:sy n="108" d="100"/>
        </p:scale>
        <p:origin x="504" y="12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5" d="100"/>
          <a:sy n="85" d="100"/>
        </p:scale>
        <p:origin x="388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4-24T20:40:13.127"/>
    </inkml:context>
    <inkml:brush xml:id="br0">
      <inkml:brushProperty name="width" value="0.05" units="cm"/>
      <inkml:brushProperty name="height" value="0.05" units="cm"/>
      <inkml:brushProperty name="color" value="#E71224"/>
    </inkml:brush>
  </inkml:definitions>
  <inkml:trace contextRef="#ctx0" brushRef="#br0">1 0 24575</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3-04-24T20:40:13.127"/>
    </inkml:context>
    <inkml:brush xml:id="br0">
      <inkml:brushProperty name="width" value="0.05" units="cm"/>
      <inkml:brushProperty name="height" value="0.05" units="cm"/>
      <inkml:brushProperty name="color" value="#E71224"/>
    </inkml:brush>
  </inkml:definitions>
  <inkml:trace contextRef="#ctx0" brushRef="#br0">1 0 24575</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CD87EF2-2A79-46D7-B402-65A6DD669448}" type="datetimeFigureOut">
              <a:rPr lang="en-US" smtClean="0"/>
              <a:t>5/3/2024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001EF5B8-F980-4784-AF68-2AB7C255C843}" type="slidenum">
              <a:rPr lang="en-US" smtClean="0"/>
              <a:t>‹#›</a:t>
            </a:fld>
            <a:endParaRPr lang="en-US"/>
          </a:p>
        </p:txBody>
      </p:sp>
    </p:spTree>
    <p:extLst>
      <p:ext uri="{BB962C8B-B14F-4D97-AF65-F5344CB8AC3E}">
        <p14:creationId xmlns:p14="http://schemas.microsoft.com/office/powerpoint/2010/main" val="2835410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356074"/>
          </a:xfrm>
        </p:spPr>
        <p:txBody>
          <a:bodyPr/>
          <a:lstStyle/>
          <a:p>
            <a:r>
              <a:rPr lang="en-US" dirty="0"/>
              <a:t>We feel your pain</a:t>
            </a:r>
          </a:p>
          <a:p>
            <a:r>
              <a:rPr lang="en-US" dirty="0"/>
              <a:t>You lost business  ABA revenue dropped 30+ percent and we lost members</a:t>
            </a:r>
          </a:p>
          <a:p>
            <a:r>
              <a:rPr lang="en-US" dirty="0"/>
              <a:t>You laid off staff  ABA laid off staff</a:t>
            </a:r>
          </a:p>
          <a:p>
            <a:endParaRPr lang="en-US" dirty="0"/>
          </a:p>
          <a:p>
            <a:r>
              <a:rPr lang="en-US" dirty="0"/>
              <a:t>Like you, we hunkered down  and conserved as much of your resources as possible</a:t>
            </a:r>
          </a:p>
          <a:p>
            <a:r>
              <a:rPr lang="en-US" dirty="0"/>
              <a:t>	We turned off he heat and AC for 4 moths in 2020 to save 400/month 	and whatever else it took to survive</a:t>
            </a:r>
          </a:p>
          <a:p>
            <a:r>
              <a:rPr lang="en-US" dirty="0"/>
              <a:t>Business is coming back for most, for now</a:t>
            </a:r>
          </a:p>
          <a:p>
            <a:r>
              <a:rPr lang="en-US" dirty="0"/>
              <a:t>ABA members are coming back</a:t>
            </a:r>
          </a:p>
          <a:p>
            <a:r>
              <a:rPr lang="en-US" dirty="0"/>
              <a:t>Time to stop talking about the past 2 years and move forward with a plan and actions that will help the association thrive in the future</a:t>
            </a:r>
          </a:p>
          <a:p>
            <a:r>
              <a:rPr lang="en-US" dirty="0"/>
              <a:t>Everything is on the table</a:t>
            </a:r>
          </a:p>
          <a:p>
            <a:r>
              <a:rPr lang="en-US" dirty="0"/>
              <a:t>Team effort, me, staff and you</a:t>
            </a:r>
          </a:p>
          <a:p>
            <a:r>
              <a:rPr lang="en-US" dirty="0"/>
              <a:t>Your job as board members is to help guide the association and the industry by providing your insights to ensure we are on the right path as</a:t>
            </a:r>
          </a:p>
          <a:p>
            <a:r>
              <a:rPr lang="en-US" dirty="0"/>
              <a:t>We are going to leverage you for membership and for Busworld and Marketplace, the three economic drivers of the association</a:t>
            </a:r>
          </a:p>
          <a:p>
            <a:r>
              <a:rPr lang="en-US" dirty="0"/>
              <a:t>Staff meetings every one after Marketplace to assess their performance, my performance and see what they thought could be done better</a:t>
            </a:r>
          </a:p>
          <a:p>
            <a:r>
              <a:rPr lang="en-US" dirty="0"/>
              <a:t>Number mentioned the Board being more engaged in membership, communicating our message, visibility, government affairs and all that we do at your </a:t>
            </a:r>
            <a:r>
              <a:rPr lang="en-US" dirty="0" err="1"/>
              <a:t>associatoin</a:t>
            </a:r>
            <a:endParaRPr lang="en-US" dirty="0"/>
          </a:p>
          <a:p>
            <a:endParaRPr lang="en-US" dirty="0"/>
          </a:p>
          <a:p>
            <a:r>
              <a:rPr lang="en-US" dirty="0"/>
              <a:t>Ask you to help us by looking at everything as a new person</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1</a:t>
            </a:fld>
            <a:endParaRPr lang="en-US"/>
          </a:p>
        </p:txBody>
      </p:sp>
    </p:spTree>
    <p:extLst>
      <p:ext uri="{BB962C8B-B14F-4D97-AF65-F5344CB8AC3E}">
        <p14:creationId xmlns:p14="http://schemas.microsoft.com/office/powerpoint/2010/main" val="1398385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356074"/>
          </a:xfrm>
        </p:spPr>
        <p:txBody>
          <a:bodyPr/>
          <a:lstStyle/>
          <a:p>
            <a:r>
              <a:rPr lang="en-US" dirty="0"/>
              <a:t>We feel your pain</a:t>
            </a:r>
          </a:p>
          <a:p>
            <a:r>
              <a:rPr lang="en-US" dirty="0"/>
              <a:t>You lost business  ABA revenue dropped 30+ percent and we lost members</a:t>
            </a:r>
          </a:p>
          <a:p>
            <a:r>
              <a:rPr lang="en-US" dirty="0"/>
              <a:t>You laid off staff  ABA laid off staff</a:t>
            </a:r>
          </a:p>
          <a:p>
            <a:endParaRPr lang="en-US" dirty="0"/>
          </a:p>
          <a:p>
            <a:r>
              <a:rPr lang="en-US" dirty="0"/>
              <a:t>Like you, we hunkered down  and conserved as much of your resources as possible</a:t>
            </a:r>
          </a:p>
          <a:p>
            <a:r>
              <a:rPr lang="en-US" dirty="0"/>
              <a:t>	We turned off he heat and AC for 4 moths in 2020 to save 400/month 	and whatever else it took to survive</a:t>
            </a:r>
          </a:p>
          <a:p>
            <a:r>
              <a:rPr lang="en-US" dirty="0"/>
              <a:t>Business is coming back for most, for now</a:t>
            </a:r>
          </a:p>
          <a:p>
            <a:r>
              <a:rPr lang="en-US" dirty="0"/>
              <a:t>ABA members are coming back</a:t>
            </a:r>
          </a:p>
          <a:p>
            <a:r>
              <a:rPr lang="en-US" dirty="0"/>
              <a:t>Time to stop talking about the past 2 years and move forward with a plan and actions that will help the association thrive in the future</a:t>
            </a:r>
          </a:p>
          <a:p>
            <a:r>
              <a:rPr lang="en-US" dirty="0"/>
              <a:t>Everything is on the table</a:t>
            </a:r>
          </a:p>
          <a:p>
            <a:r>
              <a:rPr lang="en-US" dirty="0"/>
              <a:t>Team effort, me, staff and you</a:t>
            </a:r>
          </a:p>
          <a:p>
            <a:r>
              <a:rPr lang="en-US" dirty="0"/>
              <a:t>Your job as board members is to help guide the association and the industry by providing your insights to ensure we are on the right path as</a:t>
            </a:r>
          </a:p>
          <a:p>
            <a:r>
              <a:rPr lang="en-US" dirty="0"/>
              <a:t>We are going to leverage you for membership and for Busworld and Marketplace, the three economic drivers of the association</a:t>
            </a:r>
          </a:p>
          <a:p>
            <a:r>
              <a:rPr lang="en-US" dirty="0"/>
              <a:t>Staff meetings every one after Marketplace to assess their performance, my performance and see what they thought could be done better</a:t>
            </a:r>
          </a:p>
          <a:p>
            <a:r>
              <a:rPr lang="en-US" dirty="0"/>
              <a:t>Number mentioned the Board being more engaged in membership, communicating our message, visibility, government affairs and all that we do at your </a:t>
            </a:r>
            <a:r>
              <a:rPr lang="en-US" dirty="0" err="1"/>
              <a:t>associatoin</a:t>
            </a:r>
            <a:endParaRPr lang="en-US" dirty="0"/>
          </a:p>
          <a:p>
            <a:endParaRPr lang="en-US" dirty="0"/>
          </a:p>
          <a:p>
            <a:r>
              <a:rPr lang="en-US" dirty="0"/>
              <a:t>Ask you to help us by looking at everything as a new person</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2</a:t>
            </a:fld>
            <a:endParaRPr lang="en-US"/>
          </a:p>
        </p:txBody>
      </p:sp>
    </p:spTree>
    <p:extLst>
      <p:ext uri="{BB962C8B-B14F-4D97-AF65-F5344CB8AC3E}">
        <p14:creationId xmlns:p14="http://schemas.microsoft.com/office/powerpoint/2010/main" val="2219095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target  250-500 new members per year</a:t>
            </a:r>
          </a:p>
          <a:p>
            <a:r>
              <a:rPr lang="en-US" dirty="0"/>
              <a:t>Dues, marketplace, Busworld, advertising, membership…all relies on membership</a:t>
            </a:r>
          </a:p>
          <a:p>
            <a:endParaRPr lang="en-US" dirty="0"/>
          </a:p>
          <a:p>
            <a:r>
              <a:rPr lang="en-US" dirty="0"/>
              <a:t>Had a dues break for members following COVID, but now that we have restored to the pre-covid dues levels</a:t>
            </a:r>
          </a:p>
          <a:p>
            <a:endParaRPr lang="en-US" dirty="0"/>
          </a:p>
          <a:p>
            <a:r>
              <a:rPr lang="en-US" dirty="0"/>
              <a:t>Membership committee has been helpful in providing new names of potential members to Lia </a:t>
            </a:r>
          </a:p>
          <a:p>
            <a:endParaRPr lang="en-US" dirty="0"/>
          </a:p>
          <a:p>
            <a:r>
              <a:rPr lang="en-US" dirty="0"/>
              <a:t>Board is our strongest asset</a:t>
            </a:r>
          </a:p>
          <a:p>
            <a:endParaRPr lang="en-US" dirty="0"/>
          </a:p>
          <a:p>
            <a:r>
              <a:rPr lang="en-US" dirty="0"/>
              <a:t>Other boards I serve on ask that Board members identify potential members or donors, or that when the staff approaches key contacts that a board member be recruited to help make the call with Lia since you are one of them.</a:t>
            </a:r>
          </a:p>
          <a:p>
            <a:endParaRPr lang="en-US" dirty="0"/>
          </a:p>
          <a:p>
            <a:r>
              <a:rPr lang="en-US" dirty="0"/>
              <a:t>We will be doing that!!  Be ready for my call or Lia’s…fair warning</a:t>
            </a:r>
          </a:p>
        </p:txBody>
      </p:sp>
      <p:sp>
        <p:nvSpPr>
          <p:cNvPr id="4" name="Slide Number Placeholder 3"/>
          <p:cNvSpPr>
            <a:spLocks noGrp="1"/>
          </p:cNvSpPr>
          <p:nvPr>
            <p:ph type="sldNum" sz="quarter" idx="5"/>
          </p:nvPr>
        </p:nvSpPr>
        <p:spPr/>
        <p:txBody>
          <a:bodyPr/>
          <a:lstStyle/>
          <a:p>
            <a:fld id="{001EF5B8-F980-4784-AF68-2AB7C255C843}" type="slidenum">
              <a:rPr lang="en-US" smtClean="0"/>
              <a:t>3</a:t>
            </a:fld>
            <a:endParaRPr lang="en-US"/>
          </a:p>
        </p:txBody>
      </p:sp>
    </p:spTree>
    <p:extLst>
      <p:ext uri="{BB962C8B-B14F-4D97-AF65-F5344CB8AC3E}">
        <p14:creationId xmlns:p14="http://schemas.microsoft.com/office/powerpoint/2010/main" val="39279414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Support role</a:t>
            </a:r>
          </a:p>
          <a:p>
            <a:r>
              <a:rPr lang="en-US" dirty="0"/>
              <a:t>Media – trade and news media</a:t>
            </a:r>
          </a:p>
          <a:p>
            <a:r>
              <a:rPr lang="en-US" dirty="0"/>
              <a:t>Help drive revenue by supporting meetings and membership</a:t>
            </a:r>
          </a:p>
          <a:p>
            <a:r>
              <a:rPr lang="en-US" dirty="0"/>
              <a:t>Publications – looking at new opportunities</a:t>
            </a:r>
          </a:p>
          <a:p>
            <a:endParaRPr lang="en-US" dirty="0"/>
          </a:p>
          <a:p>
            <a:r>
              <a:rPr lang="en-US" dirty="0"/>
              <a:t>How do we report the news</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4</a:t>
            </a:fld>
            <a:endParaRPr lang="en-US"/>
          </a:p>
        </p:txBody>
      </p:sp>
    </p:spTree>
    <p:extLst>
      <p:ext uri="{BB962C8B-B14F-4D97-AF65-F5344CB8AC3E}">
        <p14:creationId xmlns:p14="http://schemas.microsoft.com/office/powerpoint/2010/main" val="38390540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01040" y="4473892"/>
            <a:ext cx="5608320" cy="4356074"/>
          </a:xfrm>
        </p:spPr>
        <p:txBody>
          <a:bodyPr/>
          <a:lstStyle/>
          <a:p>
            <a:r>
              <a:rPr lang="en-US" dirty="0"/>
              <a:t>Normal marketplace revenue is $3 million</a:t>
            </a:r>
          </a:p>
          <a:p>
            <a:r>
              <a:rPr lang="en-US" dirty="0"/>
              <a:t>Net was $600k – Normal is $1.3 – 1.7k</a:t>
            </a:r>
          </a:p>
          <a:p>
            <a:endParaRPr lang="en-US" dirty="0"/>
          </a:p>
          <a:p>
            <a:r>
              <a:rPr lang="en-US" dirty="0"/>
              <a:t>2023 closer to normal.  </a:t>
            </a:r>
          </a:p>
          <a:p>
            <a:r>
              <a:rPr lang="en-US" dirty="0"/>
              <a:t>2022 we had 1,850 in December, number dropped to 1,650</a:t>
            </a:r>
          </a:p>
          <a:p>
            <a:r>
              <a:rPr lang="en-US" dirty="0"/>
              <a:t>2023 at least 2,200 for Mkpl</a:t>
            </a:r>
          </a:p>
          <a:p>
            <a:endParaRPr lang="en-US" dirty="0"/>
          </a:p>
          <a:p>
            <a:r>
              <a:rPr lang="en-US" dirty="0"/>
              <a:t>Busworld an entirely new dynamic  Target attendance is 1,000</a:t>
            </a:r>
          </a:p>
          <a:p>
            <a:r>
              <a:rPr lang="en-US" dirty="0"/>
              <a:t>Busworld IS NOT a motorcoach show like UMA, it is a bus show.  All types of buses, motorcoach, school bus, cutaways and other small vehicles, transit</a:t>
            </a:r>
          </a:p>
          <a:p>
            <a:endParaRPr lang="en-US" dirty="0"/>
          </a:p>
          <a:p>
            <a:r>
              <a:rPr lang="en-US" dirty="0"/>
              <a:t>Not just for motorcoach operators, school, transit, universities, companies, anyone operating passenger vehicles</a:t>
            </a:r>
          </a:p>
          <a:p>
            <a:endParaRPr lang="en-US" dirty="0"/>
          </a:p>
          <a:p>
            <a:r>
              <a:rPr lang="en-US" dirty="0"/>
              <a:t>MCI for assistance</a:t>
            </a:r>
          </a:p>
          <a:p>
            <a:r>
              <a:rPr lang="en-US" dirty="0"/>
              <a:t>Re-engineering staff and looking at combination of inside and outside staff and MCI</a:t>
            </a:r>
          </a:p>
          <a:p>
            <a:endParaRPr lang="en-US" dirty="0"/>
          </a:p>
          <a:p>
            <a:r>
              <a:rPr lang="en-US" dirty="0"/>
              <a:t>Need your help 1-identify vendors you use that are not members, 2 - identify users of buses that you know.  </a:t>
            </a:r>
          </a:p>
          <a:p>
            <a:endParaRPr lang="en-US" dirty="0"/>
          </a:p>
          <a:p>
            <a:r>
              <a:rPr lang="en-US" dirty="0"/>
              <a:t>I have offered the manufacturers an opportunity to share customer lists with a 3</a:t>
            </a:r>
            <a:r>
              <a:rPr lang="en-US" baseline="30000" dirty="0"/>
              <a:t>rd</a:t>
            </a:r>
            <a:r>
              <a:rPr lang="en-US" dirty="0"/>
              <a:t> part like a large accounting that can ensure all names remain confidential but can be used for mailings/emails/etc.</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5</a:t>
            </a:fld>
            <a:endParaRPr lang="en-US"/>
          </a:p>
        </p:txBody>
      </p:sp>
    </p:spTree>
    <p:extLst>
      <p:ext uri="{BB962C8B-B14F-4D97-AF65-F5344CB8AC3E}">
        <p14:creationId xmlns:p14="http://schemas.microsoft.com/office/powerpoint/2010/main" val="17775294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Still keep the focus on funding and tax relief</a:t>
            </a:r>
          </a:p>
          <a:p>
            <a:r>
              <a:rPr lang="en-US" dirty="0"/>
              <a:t>Reality is getting more money is like pushing a rope up hill – Hail Mary play</a:t>
            </a:r>
          </a:p>
          <a:p>
            <a:r>
              <a:rPr lang="en-US" dirty="0"/>
              <a:t>Tax is the priority and more achievable </a:t>
            </a:r>
          </a:p>
          <a:p>
            <a:r>
              <a:rPr lang="en-US" dirty="0"/>
              <a:t>Chairman Neal, Ways and Means, Peter Picknelly</a:t>
            </a:r>
          </a:p>
          <a:p>
            <a:endParaRPr lang="en-US" dirty="0"/>
          </a:p>
          <a:p>
            <a:r>
              <a:rPr lang="en-US" dirty="0"/>
              <a:t>FSLA exemption bill was introduced on the House – trucks and buses</a:t>
            </a:r>
          </a:p>
          <a:p>
            <a:endParaRPr lang="en-US" dirty="0"/>
          </a:p>
          <a:p>
            <a:r>
              <a:rPr lang="en-US" dirty="0"/>
              <a:t>Engine rules</a:t>
            </a:r>
          </a:p>
          <a:p>
            <a:r>
              <a:rPr lang="en-US" dirty="0"/>
              <a:t>Higher National Park </a:t>
            </a:r>
            <a:r>
              <a:rPr lang="en-US" dirty="0" err="1"/>
              <a:t>feess</a:t>
            </a:r>
            <a:endParaRPr lang="en-US" dirty="0"/>
          </a:p>
          <a:p>
            <a:r>
              <a:rPr lang="en-US" dirty="0"/>
              <a:t>FLSA</a:t>
            </a:r>
          </a:p>
          <a:p>
            <a:r>
              <a:rPr lang="en-US" dirty="0"/>
              <a:t>Hours of Service</a:t>
            </a:r>
          </a:p>
          <a:p>
            <a:r>
              <a:rPr lang="en-US" dirty="0"/>
              <a:t>Speed limiters</a:t>
            </a:r>
          </a:p>
          <a:p>
            <a:r>
              <a:rPr lang="en-US" dirty="0"/>
              <a:t>Overtime</a:t>
            </a:r>
          </a:p>
          <a:p>
            <a:r>
              <a:rPr lang="en-US" dirty="0"/>
              <a:t>Others??</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6</a:t>
            </a:fld>
            <a:endParaRPr lang="en-US"/>
          </a:p>
        </p:txBody>
      </p:sp>
    </p:spTree>
    <p:extLst>
      <p:ext uri="{BB962C8B-B14F-4D97-AF65-F5344CB8AC3E}">
        <p14:creationId xmlns:p14="http://schemas.microsoft.com/office/powerpoint/2010/main" val="24175024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Foundation Board meet a  few weeks ago</a:t>
            </a:r>
          </a:p>
          <a:p>
            <a:r>
              <a:rPr lang="en-US" dirty="0"/>
              <a:t>Scholarships and research are the focus</a:t>
            </a:r>
          </a:p>
          <a:p>
            <a:endParaRPr lang="en-US" dirty="0"/>
          </a:p>
          <a:p>
            <a:r>
              <a:rPr lang="en-US" dirty="0"/>
              <a:t>Fundraising was light and we hope to make up for some of that in 2023</a:t>
            </a:r>
          </a:p>
          <a:p>
            <a:endParaRPr lang="en-US" dirty="0"/>
          </a:p>
          <a:p>
            <a:r>
              <a:rPr lang="en-US" dirty="0"/>
              <a:t>Discussions about ongoing giving…we will not stop asking but when companies are not able to help today, we want to make certain we are still in front of them</a:t>
            </a:r>
          </a:p>
          <a:p>
            <a:endParaRPr lang="en-US" dirty="0"/>
          </a:p>
          <a:p>
            <a:r>
              <a:rPr lang="en-US" dirty="0"/>
              <a:t>Census will be replaced by model of 30-40 companies – type of service, size, geography, etc. to be representative of the industry…and collected quarterly</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7</a:t>
            </a:fld>
            <a:endParaRPr lang="en-US"/>
          </a:p>
        </p:txBody>
      </p:sp>
    </p:spTree>
    <p:extLst>
      <p:ext uri="{BB962C8B-B14F-4D97-AF65-F5344CB8AC3E}">
        <p14:creationId xmlns:p14="http://schemas.microsoft.com/office/powerpoint/2010/main" val="228632694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Foundation Board meet a  few weeks ago</a:t>
            </a:r>
          </a:p>
          <a:p>
            <a:r>
              <a:rPr lang="en-US" dirty="0"/>
              <a:t>Scholarships and research are the focus</a:t>
            </a:r>
          </a:p>
          <a:p>
            <a:endParaRPr lang="en-US" dirty="0"/>
          </a:p>
          <a:p>
            <a:r>
              <a:rPr lang="en-US" dirty="0"/>
              <a:t>Fundraising was light and we hope to make up for some of that in 2023</a:t>
            </a:r>
          </a:p>
          <a:p>
            <a:endParaRPr lang="en-US" dirty="0"/>
          </a:p>
          <a:p>
            <a:r>
              <a:rPr lang="en-US" dirty="0"/>
              <a:t>Discussions about ongoing giving…we will not stop asking but when companies are not able to help today, we want to make certain we are still in front of them</a:t>
            </a:r>
          </a:p>
          <a:p>
            <a:endParaRPr lang="en-US" dirty="0"/>
          </a:p>
          <a:p>
            <a:r>
              <a:rPr lang="en-US" dirty="0"/>
              <a:t>Census will be replaced by model of 30-40 companies – type of service, size, geography, etc. to be representative of the industry…and collected quarterly</a:t>
            </a:r>
          </a:p>
          <a:p>
            <a:endParaRPr lang="en-US" dirty="0"/>
          </a:p>
          <a:p>
            <a:endParaRPr lang="en-US" dirty="0"/>
          </a:p>
        </p:txBody>
      </p:sp>
      <p:sp>
        <p:nvSpPr>
          <p:cNvPr id="4" name="Slide Number Placeholder 3"/>
          <p:cNvSpPr>
            <a:spLocks noGrp="1"/>
          </p:cNvSpPr>
          <p:nvPr>
            <p:ph type="sldNum" sz="quarter" idx="5"/>
          </p:nvPr>
        </p:nvSpPr>
        <p:spPr/>
        <p:txBody>
          <a:bodyPr/>
          <a:lstStyle/>
          <a:p>
            <a:fld id="{001EF5B8-F980-4784-AF68-2AB7C255C843}" type="slidenum">
              <a:rPr lang="en-US" smtClean="0"/>
              <a:t>8</a:t>
            </a:fld>
            <a:endParaRPr lang="en-US"/>
          </a:p>
        </p:txBody>
      </p:sp>
    </p:spTree>
    <p:extLst>
      <p:ext uri="{BB962C8B-B14F-4D97-AF65-F5344CB8AC3E}">
        <p14:creationId xmlns:p14="http://schemas.microsoft.com/office/powerpoint/2010/main" val="27141988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When you look at ABA you need to see you</a:t>
            </a:r>
          </a:p>
          <a:p>
            <a:endParaRPr lang="en-US" dirty="0"/>
          </a:p>
          <a:p>
            <a:r>
              <a:rPr lang="en-US" dirty="0"/>
              <a:t>When you buy a house or tour an open house, any realtor will tell you that that the person looking needs to feel at home there.  Like they can see themselves living in that house</a:t>
            </a:r>
          </a:p>
          <a:p>
            <a:endParaRPr lang="en-US" dirty="0"/>
          </a:p>
          <a:p>
            <a:r>
              <a:rPr lang="en-US" dirty="0"/>
              <a:t>It is no different at ABA….each potential member needs to feel like he or she will be comfortable here, that this can be their home……and that they are getting good value for their hard-earned money</a:t>
            </a:r>
          </a:p>
          <a:p>
            <a:endParaRPr lang="en-US" dirty="0"/>
          </a:p>
          <a:p>
            <a:r>
              <a:rPr lang="en-US" dirty="0"/>
              <a:t>Benefit of the ABA governance structure unlike other associations where people run in a popularity contest, is that the governance committee and the Board can look across the entire membership and bring in people to fill gaps we may have.</a:t>
            </a:r>
          </a:p>
          <a:p>
            <a:endParaRPr lang="en-US" dirty="0"/>
          </a:p>
          <a:p>
            <a:r>
              <a:rPr lang="en-US" dirty="0"/>
              <a:t>Help us fill those gaps with the best possible board members.  Let the governance committee – Don DeVivo – me and the Board know who is missing at the table and who should be invited to join the Board</a:t>
            </a:r>
          </a:p>
        </p:txBody>
      </p:sp>
      <p:sp>
        <p:nvSpPr>
          <p:cNvPr id="4" name="Slide Number Placeholder 3"/>
          <p:cNvSpPr>
            <a:spLocks noGrp="1"/>
          </p:cNvSpPr>
          <p:nvPr>
            <p:ph type="sldNum" sz="quarter" idx="5"/>
          </p:nvPr>
        </p:nvSpPr>
        <p:spPr/>
        <p:txBody>
          <a:bodyPr/>
          <a:lstStyle/>
          <a:p>
            <a:fld id="{001EF5B8-F980-4784-AF68-2AB7C255C843}" type="slidenum">
              <a:rPr lang="en-US" smtClean="0"/>
              <a:t>9</a:t>
            </a:fld>
            <a:endParaRPr lang="en-US"/>
          </a:p>
        </p:txBody>
      </p:sp>
    </p:spTree>
    <p:extLst>
      <p:ext uri="{BB962C8B-B14F-4D97-AF65-F5344CB8AC3E}">
        <p14:creationId xmlns:p14="http://schemas.microsoft.com/office/powerpoint/2010/main" val="17751234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FD4869-301D-414C-8384-6384E0C3E4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2B9A013-4536-4286-A599-533A74612D3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E728AAC-B43F-48C1-93BA-F06EEB897D83}"/>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8887D54D-22C1-4761-B88F-8786077D10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73F74AA-BB5E-4C99-8695-84A3AA93D9C1}"/>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4022126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5179F-A271-4671-85BE-6395FDD14D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0C78EDC-EF8B-4164-B791-D792C8657B4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AD3226-4A3C-49E7-BA4E-70E9D70A8D0B}"/>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1FEF4767-D2DE-4992-B876-ED33F86F82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F0EA74-D58B-473F-9971-EDCE2C07A86B}"/>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731084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5FF5817-D9EB-4365-9D9B-59E3F9DA601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26F09C-BE4D-460E-9B30-83A830CB14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842D7C-8826-4C1F-9A09-A0FDB4C34219}"/>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9E329816-5446-4B52-B079-C164DC650CC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0180214-EC2D-4D60-8373-002DE0A85088}"/>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250707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E1A4E-2180-4537-AAB8-FB0EC22CA1B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46550CF-E1C9-4DCD-87C0-BEB39750F21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BFB56B-BF2E-4C3F-945E-972F23C646F6}"/>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7B78D4AB-2206-4967-B2C3-C2511AB2E37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0E1E76-5B72-439E-A2A9-37D7EFAF5094}"/>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92730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F5997-BB62-443F-B694-C94FABABEBEF}"/>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7A3E019-772E-44FB-9528-3A65F1ACA5F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64C9A78-5E42-43AC-85A3-98687B4C022C}"/>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94C96B72-7411-4D7A-90C7-C39BEE92DD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485BFA-594A-4831-A81C-C4880BDAE6A8}"/>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1085971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058D1-E38D-4855-BD93-363F7D8317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ADBB32A-6BB1-4851-B749-B15E4CE106B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F9D8FB8-15B8-4B1F-829C-644FBCD305B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4451823-CABA-4637-A345-494CB630A637}"/>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6" name="Footer Placeholder 5">
            <a:extLst>
              <a:ext uri="{FF2B5EF4-FFF2-40B4-BE49-F238E27FC236}">
                <a16:creationId xmlns:a16="http://schemas.microsoft.com/office/drawing/2014/main" id="{1E5BEECF-B653-41DB-9B33-4C091DE0CE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94BEAA-28E0-4AB4-9D64-D50C7DC72A41}"/>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115475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AA7BB-B271-45A6-808E-5320BCE697B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EF7FDFB-04D1-4985-BBFD-D6A6453F98B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3B8692-2716-4B3E-9619-230E4594739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9307568-5FDE-4E1A-89B3-D721249533D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CEB11E7-EDBA-4FC8-9AE3-DAE4F3867B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30AAB65-36FB-4329-9CBE-28B15BF0182C}"/>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8" name="Footer Placeholder 7">
            <a:extLst>
              <a:ext uri="{FF2B5EF4-FFF2-40B4-BE49-F238E27FC236}">
                <a16:creationId xmlns:a16="http://schemas.microsoft.com/office/drawing/2014/main" id="{FF07EB93-421B-4A8E-BB67-CB872B16053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826932A-9115-4B93-AC7E-FCAB4D34C063}"/>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976764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E08EE9-DBDA-49AA-BE29-F9D107242E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3D04D65-9745-4699-BB2F-B66103F06D81}"/>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4" name="Footer Placeholder 3">
            <a:extLst>
              <a:ext uri="{FF2B5EF4-FFF2-40B4-BE49-F238E27FC236}">
                <a16:creationId xmlns:a16="http://schemas.microsoft.com/office/drawing/2014/main" id="{3E49388E-20E7-4FD4-A82C-7A62BC6865C4}"/>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00DF983-D5F4-4264-9BDB-A2EC5E4454B3}"/>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110553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DBF96BD-7F35-4F0F-8BD7-EA330AEF6917}"/>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3" name="Footer Placeholder 2">
            <a:extLst>
              <a:ext uri="{FF2B5EF4-FFF2-40B4-BE49-F238E27FC236}">
                <a16:creationId xmlns:a16="http://schemas.microsoft.com/office/drawing/2014/main" id="{22C55BEA-F0C9-4F0B-B25A-2BD27BDEEA8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215156-52EC-41BA-B3AA-C22C4A6F1216}"/>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095823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E6067D-0656-4D2D-BC00-86DF4A954FB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C3ADECF-2914-406A-A26A-819AE66662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693780E-5715-4AAB-A1F3-FBC036D891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8E34179-921D-4B06-86DD-052C55085E17}"/>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6" name="Footer Placeholder 5">
            <a:extLst>
              <a:ext uri="{FF2B5EF4-FFF2-40B4-BE49-F238E27FC236}">
                <a16:creationId xmlns:a16="http://schemas.microsoft.com/office/drawing/2014/main" id="{F6803EFB-FB88-4762-B6DA-706F549E49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E119FB-AC86-4D71-BB47-C07B3916513D}"/>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862170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EE727-FD03-4A88-B6B4-0D84DD5084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194CC8-7FB5-465B-ABF9-AD39E1D00B9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9AA3BCC-9059-491A-8266-A84FF13596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1FCB1C-82A2-4787-8226-12188B2A6C5A}"/>
              </a:ext>
            </a:extLst>
          </p:cNvPr>
          <p:cNvSpPr>
            <a:spLocks noGrp="1"/>
          </p:cNvSpPr>
          <p:nvPr>
            <p:ph type="dt" sz="half" idx="10"/>
          </p:nvPr>
        </p:nvSpPr>
        <p:spPr/>
        <p:txBody>
          <a:bodyPr/>
          <a:lstStyle/>
          <a:p>
            <a:fld id="{22330C79-C602-4DAB-9AE3-C7D77C729A96}" type="datetimeFigureOut">
              <a:rPr lang="en-US" smtClean="0"/>
              <a:t>5/3/2024</a:t>
            </a:fld>
            <a:endParaRPr lang="en-US"/>
          </a:p>
        </p:txBody>
      </p:sp>
      <p:sp>
        <p:nvSpPr>
          <p:cNvPr id="6" name="Footer Placeholder 5">
            <a:extLst>
              <a:ext uri="{FF2B5EF4-FFF2-40B4-BE49-F238E27FC236}">
                <a16:creationId xmlns:a16="http://schemas.microsoft.com/office/drawing/2014/main" id="{40F8444C-0B88-4761-B5D5-D7E3C30BD8B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BC7A70A-B88B-4E37-B1F6-7938BBC3CEAD}"/>
              </a:ext>
            </a:extLst>
          </p:cNvPr>
          <p:cNvSpPr>
            <a:spLocks noGrp="1"/>
          </p:cNvSpPr>
          <p:nvPr>
            <p:ph type="sldNum" sz="quarter" idx="12"/>
          </p:nvPr>
        </p:nvSpPr>
        <p:spPr/>
        <p:txBody>
          <a:bodyPr/>
          <a:lstStyle/>
          <a:p>
            <a:fld id="{05C1E0AF-A63E-4C04-9CBE-6AC1BC2A20B1}" type="slidenum">
              <a:rPr lang="en-US" smtClean="0"/>
              <a:t>‹#›</a:t>
            </a:fld>
            <a:endParaRPr lang="en-US"/>
          </a:p>
        </p:txBody>
      </p:sp>
    </p:spTree>
    <p:extLst>
      <p:ext uri="{BB962C8B-B14F-4D97-AF65-F5344CB8AC3E}">
        <p14:creationId xmlns:p14="http://schemas.microsoft.com/office/powerpoint/2010/main" val="2279424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12201B-D19D-4CE1-A7E3-EA8E33AD45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73D1727-7A97-4D32-84A9-99546ECA026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68BCA3-3136-4045-BEFB-CD049FBEBA5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2330C79-C602-4DAB-9AE3-C7D77C729A96}" type="datetimeFigureOut">
              <a:rPr lang="en-US" smtClean="0"/>
              <a:t>5/3/2024</a:t>
            </a:fld>
            <a:endParaRPr lang="en-US"/>
          </a:p>
        </p:txBody>
      </p:sp>
      <p:sp>
        <p:nvSpPr>
          <p:cNvPr id="5" name="Footer Placeholder 4">
            <a:extLst>
              <a:ext uri="{FF2B5EF4-FFF2-40B4-BE49-F238E27FC236}">
                <a16:creationId xmlns:a16="http://schemas.microsoft.com/office/drawing/2014/main" id="{8A2A0408-DCBF-4EDC-849E-6C6F499D8C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B0CD74-B372-4D4C-8FCF-9ED7FACFF67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C1E0AF-A63E-4C04-9CBE-6AC1BC2A20B1}" type="slidenum">
              <a:rPr lang="en-US" smtClean="0"/>
              <a:t>‹#›</a:t>
            </a:fld>
            <a:endParaRPr lang="en-US"/>
          </a:p>
        </p:txBody>
      </p:sp>
    </p:spTree>
    <p:extLst>
      <p:ext uri="{BB962C8B-B14F-4D97-AF65-F5344CB8AC3E}">
        <p14:creationId xmlns:p14="http://schemas.microsoft.com/office/powerpoint/2010/main" val="30023341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customXml" Target="../ink/ink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customXml" Target="../ink/ink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429058" y="441212"/>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5693866"/>
          </a:xfrm>
          <a:prstGeom prst="rect">
            <a:avLst/>
          </a:prstGeom>
        </p:spPr>
        <p:txBody>
          <a:bodyPr wrap="square">
            <a:spAutoFit/>
          </a:bodyPr>
          <a:lstStyle/>
          <a:p>
            <a:r>
              <a:rPr lang="en-US" sz="3600" b="1" u="sng" dirty="0">
                <a:solidFill>
                  <a:srgbClr val="002B5C"/>
                </a:solidFill>
                <a:latin typeface="Century Gothic" panose="020B0502020202020204" pitchFamily="34" charset="0"/>
              </a:rPr>
              <a:t>2023 Goals</a:t>
            </a:r>
          </a:p>
          <a:p>
            <a:pPr marL="342900" indent="-342900">
              <a:buFont typeface="Arial" panose="020B0604020202020204" pitchFamily="34" charset="0"/>
              <a:buChar char="•"/>
            </a:pPr>
            <a:endParaRPr lang="en-US" sz="2400" b="1" dirty="0">
              <a:solidFill>
                <a:srgbClr val="002B5C"/>
              </a:solidFill>
              <a:latin typeface="Century Gothic" panose="020B0502020202020204" pitchFamily="34" charset="0"/>
            </a:endParaRP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ABA’s Financial Stability</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Membership Growth</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Marketplace Growth</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Communications</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Government/Regulatory Affairs</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Expand ABA Foundation’s Scholarships Research, and Funding</a:t>
            </a:r>
          </a:p>
          <a:p>
            <a:endParaRPr lang="en-US" sz="2400" b="1" dirty="0">
              <a:solidFill>
                <a:srgbClr val="002B5C"/>
              </a:solidFill>
              <a:latin typeface="Century Gothic" panose="020B0502020202020204" pitchFamily="34" charset="0"/>
            </a:endParaRPr>
          </a:p>
          <a:p>
            <a:endParaRPr lang="en-US" sz="2000" dirty="0">
              <a:solidFill>
                <a:srgbClr val="002B5C"/>
              </a:solidFill>
              <a:latin typeface="Century Gothic" panose="020B0502020202020204" pitchFamily="34" charset="0"/>
            </a:endParaRPr>
          </a:p>
          <a:p>
            <a:pPr marL="571500" indent="-571500">
              <a:buFont typeface="Arial" panose="020B0604020202020204" pitchFamily="34" charset="0"/>
              <a:buChar char="•"/>
            </a:pPr>
            <a:endParaRPr lang="en-US" sz="3600" b="1" dirty="0">
              <a:solidFill>
                <a:srgbClr val="002B5C"/>
              </a:solidFill>
              <a:latin typeface="Century Gothic" panose="020B0502020202020204" pitchFamily="34" charset="0"/>
            </a:endParaRPr>
          </a:p>
        </p:txBody>
      </p:sp>
      <mc:AlternateContent xmlns:mc="http://schemas.openxmlformats.org/markup-compatibility/2006" xmlns:p14="http://schemas.microsoft.com/office/powerpoint/2010/main">
        <mc:Choice Requires="p14">
          <p:contentPart p14:bwMode="auto" r:id="rId4">
            <p14:nvContentPartPr>
              <p14:cNvPr id="10" name="Ink 9">
                <a:extLst>
                  <a:ext uri="{FF2B5EF4-FFF2-40B4-BE49-F238E27FC236}">
                    <a16:creationId xmlns:a16="http://schemas.microsoft.com/office/drawing/2014/main" id="{C7B0A9C5-6A82-FCF5-746E-B8A6F3D852A1}"/>
                  </a:ext>
                </a:extLst>
              </p14:cNvPr>
              <p14:cNvContentPartPr/>
              <p14:nvPr/>
            </p14:nvContentPartPr>
            <p14:xfrm>
              <a:off x="954368" y="-401202"/>
              <a:ext cx="360" cy="360"/>
            </p14:xfrm>
          </p:contentPart>
        </mc:Choice>
        <mc:Fallback xmlns="">
          <p:pic>
            <p:nvPicPr>
              <p:cNvPr id="10" name="Ink 9">
                <a:extLst>
                  <a:ext uri="{FF2B5EF4-FFF2-40B4-BE49-F238E27FC236}">
                    <a16:creationId xmlns:a16="http://schemas.microsoft.com/office/drawing/2014/main" id="{C7B0A9C5-6A82-FCF5-746E-B8A6F3D852A1}"/>
                  </a:ext>
                </a:extLst>
              </p:cNvPr>
              <p:cNvPicPr/>
              <p:nvPr/>
            </p:nvPicPr>
            <p:blipFill>
              <a:blip r:embed="rId5"/>
              <a:stretch>
                <a:fillRect/>
              </a:stretch>
            </p:blipFill>
            <p:spPr>
              <a:xfrm>
                <a:off x="945728" y="-410202"/>
                <a:ext cx="18000" cy="18000"/>
              </a:xfrm>
              <a:prstGeom prst="rect">
                <a:avLst/>
              </a:prstGeom>
            </p:spPr>
          </p:pic>
        </mc:Fallback>
      </mc:AlternateContent>
    </p:spTree>
    <p:extLst>
      <p:ext uri="{BB962C8B-B14F-4D97-AF65-F5344CB8AC3E}">
        <p14:creationId xmlns:p14="http://schemas.microsoft.com/office/powerpoint/2010/main" val="4100966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3B8948-91BA-5589-C75C-0507D5F18A74}"/>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D986391D-8273-7B6E-A418-69A2206E1A3E}"/>
              </a:ext>
            </a:extLst>
          </p:cNvPr>
          <p:cNvSpPr>
            <a:spLocks noGrp="1"/>
          </p:cNvSpPr>
          <p:nvPr>
            <p:ph idx="1"/>
          </p:nvPr>
        </p:nvSpPr>
        <p:spPr/>
        <p:txBody>
          <a:bodyPr>
            <a:normAutofit/>
          </a:bodyPr>
          <a:lstStyle/>
          <a:p>
            <a:pPr marL="0" indent="0" algn="ctr">
              <a:buNone/>
            </a:pPr>
            <a:r>
              <a:rPr lang="en-US" sz="9600" b="1" dirty="0">
                <a:solidFill>
                  <a:srgbClr val="00B0F0"/>
                </a:solidFill>
                <a:latin typeface="Century Gothic" panose="020B0502020202020204" pitchFamily="34" charset="0"/>
              </a:rPr>
              <a:t>Thank you!</a:t>
            </a:r>
          </a:p>
        </p:txBody>
      </p:sp>
    </p:spTree>
    <p:extLst>
      <p:ext uri="{BB962C8B-B14F-4D97-AF65-F5344CB8AC3E}">
        <p14:creationId xmlns:p14="http://schemas.microsoft.com/office/powerpoint/2010/main" val="28531177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1200329"/>
          </a:xfrm>
          <a:prstGeom prst="rect">
            <a:avLst/>
          </a:prstGeom>
        </p:spPr>
        <p:txBody>
          <a:bodyPr wrap="square">
            <a:spAutoFit/>
          </a:bodyPr>
          <a:lstStyle/>
          <a:p>
            <a:r>
              <a:rPr lang="en-US" sz="3600" dirty="0">
                <a:solidFill>
                  <a:srgbClr val="002B5C"/>
                </a:solidFill>
                <a:latin typeface="Century Gothic" panose="020B0502020202020204" pitchFamily="34" charset="0"/>
              </a:rPr>
              <a:t>A</a:t>
            </a:r>
          </a:p>
          <a:p>
            <a:pPr marL="571500" indent="-571500">
              <a:buFont typeface="Arial" panose="020B0604020202020204" pitchFamily="34" charset="0"/>
              <a:buChar char="•"/>
            </a:pPr>
            <a:endParaRPr lang="en-US" sz="3600" b="1" dirty="0">
              <a:solidFill>
                <a:srgbClr val="002B5C"/>
              </a:solidFill>
              <a:latin typeface="Century Gothic" panose="020B0502020202020204" pitchFamily="34" charset="0"/>
            </a:endParaRPr>
          </a:p>
        </p:txBody>
      </p:sp>
    </p:spTree>
    <p:extLst>
      <p:ext uri="{BB962C8B-B14F-4D97-AF65-F5344CB8AC3E}">
        <p14:creationId xmlns:p14="http://schemas.microsoft.com/office/powerpoint/2010/main" val="4161938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429058" y="441212"/>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5693866"/>
          </a:xfrm>
          <a:prstGeom prst="rect">
            <a:avLst/>
          </a:prstGeom>
        </p:spPr>
        <p:txBody>
          <a:bodyPr wrap="square">
            <a:spAutoFit/>
          </a:bodyPr>
          <a:lstStyle/>
          <a:p>
            <a:r>
              <a:rPr lang="en-US" sz="3600" b="1" u="sng" dirty="0">
                <a:solidFill>
                  <a:srgbClr val="002B5C"/>
                </a:solidFill>
                <a:latin typeface="Century Gothic" panose="020B0502020202020204" pitchFamily="34" charset="0"/>
              </a:rPr>
              <a:t>Financial Stability</a:t>
            </a:r>
          </a:p>
          <a:p>
            <a:r>
              <a:rPr lang="en-US" sz="3200" b="1" u="sng" dirty="0">
                <a:solidFill>
                  <a:srgbClr val="002B5C"/>
                </a:solidFill>
                <a:latin typeface="Century Gothic" panose="020B0502020202020204" pitchFamily="34" charset="0"/>
              </a:rPr>
              <a:t>2023</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Projected Loss for 2023,    -$618,588  </a:t>
            </a:r>
            <a:r>
              <a:rPr lang="en-US" sz="2000" b="1" dirty="0">
                <a:solidFill>
                  <a:srgbClr val="002B5C"/>
                </a:solidFill>
                <a:latin typeface="Century Gothic" panose="020B0502020202020204" pitchFamily="34" charset="0"/>
              </a:rPr>
              <a:t>(before investments)</a:t>
            </a:r>
          </a:p>
          <a:p>
            <a:pPr marL="342900" indent="-342900">
              <a:buFont typeface="Arial" panose="020B0604020202020204" pitchFamily="34" charset="0"/>
              <a:buChar char="•"/>
            </a:pPr>
            <a:r>
              <a:rPr lang="en-US" sz="3200" b="1" dirty="0">
                <a:solidFill>
                  <a:srgbClr val="002B5C"/>
                </a:solidFill>
                <a:latin typeface="Century Gothic" panose="020B0502020202020204" pitchFamily="34" charset="0"/>
              </a:rPr>
              <a:t>Actual Loss for 2023,    -$53,815 </a:t>
            </a:r>
            <a:r>
              <a:rPr lang="en-US" sz="2000" b="1" dirty="0">
                <a:solidFill>
                  <a:srgbClr val="002B5C"/>
                </a:solidFill>
                <a:latin typeface="Century Gothic" panose="020B0502020202020204" pitchFamily="34" charset="0"/>
              </a:rPr>
              <a:t>(before investments)</a:t>
            </a:r>
          </a:p>
          <a:p>
            <a:r>
              <a:rPr lang="en-US" sz="3200" b="1" dirty="0">
                <a:solidFill>
                  <a:srgbClr val="002B5C"/>
                </a:solidFill>
                <a:latin typeface="Century Gothic" panose="020B0502020202020204" pitchFamily="34" charset="0"/>
              </a:rPr>
              <a:t> </a:t>
            </a:r>
            <a:r>
              <a:rPr lang="en-US" sz="3200" b="1" u="sng" dirty="0">
                <a:solidFill>
                  <a:srgbClr val="002B5C"/>
                </a:solidFill>
                <a:latin typeface="Century Gothic" panose="020B0502020202020204" pitchFamily="34" charset="0"/>
              </a:rPr>
              <a:t>2024</a:t>
            </a:r>
          </a:p>
          <a:p>
            <a:pPr marL="457200" indent="-457200">
              <a:buFont typeface="Arial" panose="020B0604020202020204" pitchFamily="34" charset="0"/>
              <a:buChar char="•"/>
            </a:pPr>
            <a:r>
              <a:rPr lang="en-US" sz="3200" b="1" dirty="0">
                <a:solidFill>
                  <a:srgbClr val="002B5C"/>
                </a:solidFill>
                <a:latin typeface="Century Gothic" panose="020B0502020202020204" pitchFamily="34" charset="0"/>
              </a:rPr>
              <a:t>Projected Loss for 2024     -$191,741 </a:t>
            </a:r>
            <a:r>
              <a:rPr lang="en-US" sz="2000" b="1" dirty="0">
                <a:solidFill>
                  <a:srgbClr val="002B5C"/>
                </a:solidFill>
                <a:latin typeface="Century Gothic" panose="020B0502020202020204" pitchFamily="34" charset="0"/>
              </a:rPr>
              <a:t>(before investments)</a:t>
            </a:r>
          </a:p>
          <a:p>
            <a:pPr marL="457200" indent="-457200">
              <a:buFont typeface="Arial" panose="020B0604020202020204" pitchFamily="34" charset="0"/>
              <a:buChar char="•"/>
            </a:pPr>
            <a:endParaRPr lang="en-US" sz="3200" b="1" dirty="0">
              <a:solidFill>
                <a:srgbClr val="002B5C"/>
              </a:solidFill>
              <a:latin typeface="Century Gothic" panose="020B0502020202020204" pitchFamily="34" charset="0"/>
            </a:endParaRP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ABA Office – Actively Marketing  111 K Street Office</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New real estate broker – Eric West, Transwestern</a:t>
            </a:r>
          </a:p>
          <a:p>
            <a:pPr marL="571500" indent="-571500">
              <a:buFont typeface="Arial" panose="020B0604020202020204" pitchFamily="34" charset="0"/>
              <a:buChar char="•"/>
            </a:pPr>
            <a:endParaRPr lang="en-US" sz="3600" b="1" dirty="0">
              <a:solidFill>
                <a:srgbClr val="002B5C"/>
              </a:solidFill>
              <a:latin typeface="Century Gothic" panose="020B0502020202020204" pitchFamily="34" charset="0"/>
            </a:endParaRPr>
          </a:p>
          <a:p>
            <a:endParaRPr lang="en-US" sz="3600" b="1" dirty="0">
              <a:solidFill>
                <a:srgbClr val="002B5C"/>
              </a:solidFill>
              <a:latin typeface="Century Gothic" panose="020B0502020202020204" pitchFamily="34" charset="0"/>
            </a:endParaRPr>
          </a:p>
        </p:txBody>
      </p:sp>
      <mc:AlternateContent xmlns:mc="http://schemas.openxmlformats.org/markup-compatibility/2006" xmlns:p14="http://schemas.microsoft.com/office/powerpoint/2010/main">
        <mc:Choice Requires="p14">
          <p:contentPart p14:bwMode="auto" r:id="rId4">
            <p14:nvContentPartPr>
              <p14:cNvPr id="10" name="Ink 9">
                <a:extLst>
                  <a:ext uri="{FF2B5EF4-FFF2-40B4-BE49-F238E27FC236}">
                    <a16:creationId xmlns:a16="http://schemas.microsoft.com/office/drawing/2014/main" id="{C7B0A9C5-6A82-FCF5-746E-B8A6F3D852A1}"/>
                  </a:ext>
                </a:extLst>
              </p14:cNvPr>
              <p14:cNvContentPartPr/>
              <p14:nvPr/>
            </p14:nvContentPartPr>
            <p14:xfrm>
              <a:off x="954368" y="-401202"/>
              <a:ext cx="360" cy="360"/>
            </p14:xfrm>
          </p:contentPart>
        </mc:Choice>
        <mc:Fallback xmlns="">
          <p:pic>
            <p:nvPicPr>
              <p:cNvPr id="10" name="Ink 9">
                <a:extLst>
                  <a:ext uri="{FF2B5EF4-FFF2-40B4-BE49-F238E27FC236}">
                    <a16:creationId xmlns:a16="http://schemas.microsoft.com/office/drawing/2014/main" id="{C7B0A9C5-6A82-FCF5-746E-B8A6F3D852A1}"/>
                  </a:ext>
                </a:extLst>
              </p:cNvPr>
              <p:cNvPicPr/>
              <p:nvPr/>
            </p:nvPicPr>
            <p:blipFill>
              <a:blip r:embed="rId5"/>
              <a:stretch>
                <a:fillRect/>
              </a:stretch>
            </p:blipFill>
            <p:spPr>
              <a:xfrm>
                <a:off x="945368" y="-410202"/>
                <a:ext cx="18000" cy="18000"/>
              </a:xfrm>
              <a:prstGeom prst="rect">
                <a:avLst/>
              </a:prstGeom>
            </p:spPr>
          </p:pic>
        </mc:Fallback>
      </mc:AlternateContent>
    </p:spTree>
    <p:extLst>
      <p:ext uri="{BB962C8B-B14F-4D97-AF65-F5344CB8AC3E}">
        <p14:creationId xmlns:p14="http://schemas.microsoft.com/office/powerpoint/2010/main" val="137092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5570756"/>
          </a:xfrm>
          <a:prstGeom prst="rect">
            <a:avLst/>
          </a:prstGeom>
        </p:spPr>
        <p:txBody>
          <a:bodyPr wrap="square">
            <a:spAutoFit/>
          </a:bodyPr>
          <a:lstStyle/>
          <a:p>
            <a:r>
              <a:rPr lang="en-US" sz="3600" b="1" u="sng" dirty="0">
                <a:solidFill>
                  <a:srgbClr val="002B5C"/>
                </a:solidFill>
                <a:latin typeface="Century Gothic" panose="020B0502020202020204" pitchFamily="34" charset="0"/>
              </a:rPr>
              <a:t>Membership</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Membership Director  – Jennifer Garry</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Decision to drop members who are overdue</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Reviewing current and past membership efforts</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Establishing KPIs that will move membership to pre-COVID levels</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Committees and Councils continue to be a key element of membership growth: DE&amp;I, African American Motorcoach, Hispanic Motorcoach, Next Era Leadership, Women in Buses</a:t>
            </a:r>
          </a:p>
          <a:p>
            <a:pPr marL="571500" indent="-571500">
              <a:buFont typeface="Arial" panose="020B0604020202020204" pitchFamily="34" charset="0"/>
              <a:buChar char="•"/>
            </a:pPr>
            <a:endParaRPr lang="en-US" sz="3200" b="1" dirty="0">
              <a:solidFill>
                <a:srgbClr val="002B5C"/>
              </a:solidFill>
              <a:latin typeface="Century Gothic" panose="020B0502020202020204" pitchFamily="34" charset="0"/>
            </a:endParaRPr>
          </a:p>
        </p:txBody>
      </p:sp>
    </p:spTree>
    <p:extLst>
      <p:ext uri="{BB962C8B-B14F-4D97-AF65-F5344CB8AC3E}">
        <p14:creationId xmlns:p14="http://schemas.microsoft.com/office/powerpoint/2010/main" val="39903779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4093428"/>
          </a:xfrm>
          <a:prstGeom prst="rect">
            <a:avLst/>
          </a:prstGeom>
        </p:spPr>
        <p:txBody>
          <a:bodyPr wrap="square">
            <a:spAutoFit/>
          </a:bodyPr>
          <a:lstStyle/>
          <a:p>
            <a:r>
              <a:rPr lang="en-US" sz="3600" b="1" u="sng" dirty="0">
                <a:solidFill>
                  <a:srgbClr val="002B5C"/>
                </a:solidFill>
                <a:latin typeface="Century Gothic" panose="020B0502020202020204" pitchFamily="34" charset="0"/>
              </a:rPr>
              <a:t>Communications</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Communications Director – Ben Rome</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New Website</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Promote Membership, Marketplace, Education, Research, Scholarships, Fundraising</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Providing Crisis Communications Assistance</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Better analytics for publications and communications</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Publishing considerations for magazine and newsletters</a:t>
            </a:r>
          </a:p>
        </p:txBody>
      </p:sp>
    </p:spTree>
    <p:extLst>
      <p:ext uri="{BB962C8B-B14F-4D97-AF65-F5344CB8AC3E}">
        <p14:creationId xmlns:p14="http://schemas.microsoft.com/office/powerpoint/2010/main" val="27361756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4093428"/>
          </a:xfrm>
          <a:prstGeom prst="rect">
            <a:avLst/>
          </a:prstGeom>
        </p:spPr>
        <p:txBody>
          <a:bodyPr wrap="square">
            <a:spAutoFit/>
          </a:bodyPr>
          <a:lstStyle/>
          <a:p>
            <a:r>
              <a:rPr lang="en-US" sz="3600" b="1" u="sng" dirty="0">
                <a:solidFill>
                  <a:srgbClr val="002B5C"/>
                </a:solidFill>
                <a:latin typeface="Century Gothic" panose="020B0502020202020204" pitchFamily="34" charset="0"/>
              </a:rPr>
              <a:t>2024 Meetings and Education</a:t>
            </a:r>
            <a:r>
              <a:rPr lang="en-US" sz="3600" u="sng" dirty="0">
                <a:solidFill>
                  <a:srgbClr val="002B5C"/>
                </a:solidFill>
                <a:latin typeface="Century Gothic" panose="020B0502020202020204" pitchFamily="34" charset="0"/>
              </a:rPr>
              <a:t> </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Marketplace </a:t>
            </a:r>
            <a:r>
              <a:rPr lang="en-US" sz="3200" b="1" i="1" dirty="0">
                <a:solidFill>
                  <a:srgbClr val="00B050"/>
                </a:solidFill>
                <a:latin typeface="Century Gothic" panose="020B0502020202020204" pitchFamily="34" charset="0"/>
              </a:rPr>
              <a:t>SUCCESS</a:t>
            </a:r>
            <a:r>
              <a:rPr lang="en-US" sz="3200" b="1" dirty="0">
                <a:solidFill>
                  <a:srgbClr val="002B5C"/>
                </a:solidFill>
                <a:latin typeface="Century Gothic" panose="020B0502020202020204" pitchFamily="34" charset="0"/>
              </a:rPr>
              <a:t>!</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BISC and BusMARC - January and July</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BISC West – October 2024 with CBA</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BISC East – November 2024 in Atlantic City</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Retained Firm to Find Host Cities for 2026-2028</a:t>
            </a:r>
          </a:p>
          <a:p>
            <a:pPr marL="1028700" lvl="1" indent="-571500">
              <a:buFont typeface="Arial" panose="020B0604020202020204" pitchFamily="34" charset="0"/>
              <a:buChar char="•"/>
            </a:pPr>
            <a:r>
              <a:rPr lang="en-US" sz="3200" b="1" dirty="0">
                <a:solidFill>
                  <a:srgbClr val="002B5C"/>
                </a:solidFill>
                <a:latin typeface="Century Gothic" panose="020B0502020202020204" pitchFamily="34" charset="0"/>
              </a:rPr>
              <a:t>Ongoing Education – Meeting Members’ Needs and integration with Councils’ needs</a:t>
            </a:r>
          </a:p>
        </p:txBody>
      </p:sp>
    </p:spTree>
    <p:extLst>
      <p:ext uri="{BB962C8B-B14F-4D97-AF65-F5344CB8AC3E}">
        <p14:creationId xmlns:p14="http://schemas.microsoft.com/office/powerpoint/2010/main" val="3906183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3600986"/>
          </a:xfrm>
          <a:prstGeom prst="rect">
            <a:avLst/>
          </a:prstGeom>
        </p:spPr>
        <p:txBody>
          <a:bodyPr wrap="square">
            <a:spAutoFit/>
          </a:bodyPr>
          <a:lstStyle/>
          <a:p>
            <a:r>
              <a:rPr lang="en-US" sz="3600" b="1" u="sng" dirty="0">
                <a:solidFill>
                  <a:srgbClr val="002B5C"/>
                </a:solidFill>
                <a:latin typeface="Century Gothic" panose="020B0502020202020204" pitchFamily="34" charset="0"/>
              </a:rPr>
              <a:t>Government Affairs</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Legislative focus on elimination of tax on CERTS, Security Grants, monitoring the budget</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BusPAC Solicitations and Recordkeeping</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Regulatory Proposals/Proceedings/Comments</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State/Local – CARB and NY Congestion Pricing</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Helping Members Navigate Requirements</a:t>
            </a:r>
          </a:p>
        </p:txBody>
      </p:sp>
    </p:spTree>
    <p:extLst>
      <p:ext uri="{BB962C8B-B14F-4D97-AF65-F5344CB8AC3E}">
        <p14:creationId xmlns:p14="http://schemas.microsoft.com/office/powerpoint/2010/main" val="37970611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4708981"/>
          </a:xfrm>
          <a:prstGeom prst="rect">
            <a:avLst/>
          </a:prstGeom>
        </p:spPr>
        <p:txBody>
          <a:bodyPr wrap="square">
            <a:spAutoFit/>
          </a:bodyPr>
          <a:lstStyle/>
          <a:p>
            <a:r>
              <a:rPr lang="en-US" sz="3600" b="1" u="sng" dirty="0">
                <a:solidFill>
                  <a:srgbClr val="002B5C"/>
                </a:solidFill>
                <a:latin typeface="Century Gothic" panose="020B0502020202020204" pitchFamily="34" charset="0"/>
              </a:rPr>
              <a:t>ABA Foundation – Fundraising and Scholarships</a:t>
            </a:r>
            <a:br>
              <a:rPr lang="en-US" sz="3600" b="1" u="sng" dirty="0">
                <a:solidFill>
                  <a:srgbClr val="002B5C"/>
                </a:solidFill>
                <a:latin typeface="Century Gothic" panose="020B0502020202020204" pitchFamily="34" charset="0"/>
              </a:rPr>
            </a:br>
            <a:endParaRPr lang="en-US" sz="3600" b="1" u="sng" dirty="0">
              <a:solidFill>
                <a:srgbClr val="002B5C"/>
              </a:solidFill>
              <a:latin typeface="Century Gothic" panose="020B0502020202020204" pitchFamily="34" charset="0"/>
            </a:endParaRP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2024/25 Scholarship Application closed</a:t>
            </a:r>
          </a:p>
          <a:p>
            <a:pPr marL="571500" indent="-571500">
              <a:buFont typeface="Arial" panose="020B0604020202020204" pitchFamily="34" charset="0"/>
              <a:buChar char="•"/>
            </a:pPr>
            <a:endParaRPr lang="en-US" sz="3200" b="1" dirty="0">
              <a:solidFill>
                <a:srgbClr val="00B0F0"/>
              </a:solidFill>
              <a:latin typeface="Century Gothic" panose="020B0502020202020204" pitchFamily="34" charset="0"/>
            </a:endParaRPr>
          </a:p>
          <a:p>
            <a:pPr marL="571500" indent="-571500">
              <a:buFont typeface="Arial" panose="020B0604020202020204" pitchFamily="34" charset="0"/>
              <a:buChar char="•"/>
            </a:pPr>
            <a:r>
              <a:rPr lang="en-US" sz="3200" b="1" dirty="0">
                <a:solidFill>
                  <a:srgbClr val="00B0F0"/>
                </a:solidFill>
                <a:latin typeface="Century Gothic" panose="020B0502020202020204" pitchFamily="34" charset="0"/>
              </a:rPr>
              <a:t>Scholarship in a Box, </a:t>
            </a:r>
            <a:r>
              <a:rPr lang="en-US" sz="3200" b="1" dirty="0">
                <a:solidFill>
                  <a:schemeClr val="accent1">
                    <a:lumMod val="50000"/>
                  </a:schemeClr>
                </a:solidFill>
                <a:latin typeface="Century Gothic" panose="020B0502020202020204" pitchFamily="34" charset="0"/>
              </a:rPr>
              <a:t>a </a:t>
            </a:r>
            <a:r>
              <a:rPr lang="en-US" sz="3200" b="1" dirty="0">
                <a:solidFill>
                  <a:srgbClr val="002B5C"/>
                </a:solidFill>
                <a:latin typeface="Century Gothic" panose="020B0502020202020204" pitchFamily="34" charset="0"/>
              </a:rPr>
              <a:t>boost to participation</a:t>
            </a:r>
          </a:p>
          <a:p>
            <a:pPr marL="571500" indent="-571500">
              <a:buFont typeface="Arial" panose="020B0604020202020204" pitchFamily="34" charset="0"/>
              <a:buChar char="•"/>
            </a:pPr>
            <a:endParaRPr lang="en-US" sz="3200" b="1" dirty="0">
              <a:solidFill>
                <a:srgbClr val="002B5C"/>
              </a:solidFill>
              <a:latin typeface="Century Gothic" panose="020B0502020202020204" pitchFamily="34" charset="0"/>
            </a:endParaRP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Fundraising at Marketplace – Purses/Accessories Raffle, Silent Auction, Afterglow at Hard Rock</a:t>
            </a:r>
          </a:p>
          <a:p>
            <a:pPr marL="571500" indent="-571500">
              <a:buFont typeface="Arial" panose="020B0604020202020204" pitchFamily="34" charset="0"/>
              <a:buChar char="•"/>
            </a:pPr>
            <a:endParaRPr lang="en-US" sz="3600" b="1" dirty="0">
              <a:solidFill>
                <a:srgbClr val="002B5C"/>
              </a:solidFill>
              <a:latin typeface="Century Gothic" panose="020B0502020202020204" pitchFamily="34" charset="0"/>
            </a:endParaRPr>
          </a:p>
        </p:txBody>
      </p:sp>
    </p:spTree>
    <p:extLst>
      <p:ext uri="{BB962C8B-B14F-4D97-AF65-F5344CB8AC3E}">
        <p14:creationId xmlns:p14="http://schemas.microsoft.com/office/powerpoint/2010/main" val="4142197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6124754"/>
          </a:xfrm>
          <a:prstGeom prst="rect">
            <a:avLst/>
          </a:prstGeom>
        </p:spPr>
        <p:txBody>
          <a:bodyPr wrap="square">
            <a:spAutoFit/>
          </a:bodyPr>
          <a:lstStyle/>
          <a:p>
            <a:r>
              <a:rPr lang="en-US" sz="3600" b="1" u="sng" dirty="0">
                <a:solidFill>
                  <a:srgbClr val="002B5C"/>
                </a:solidFill>
                <a:latin typeface="Century Gothic" panose="020B0502020202020204" pitchFamily="34" charset="0"/>
              </a:rPr>
              <a:t>ABA Foundation – Research </a:t>
            </a:r>
          </a:p>
          <a:p>
            <a:pPr marL="571500" indent="-571500">
              <a:buFont typeface="Arial" panose="020B0604020202020204" pitchFamily="34" charset="0"/>
              <a:buChar char="•"/>
            </a:pPr>
            <a:r>
              <a:rPr lang="en-US" sz="3200" b="1" i="1" dirty="0">
                <a:solidFill>
                  <a:srgbClr val="002B5C"/>
                </a:solidFill>
                <a:latin typeface="Century Gothic" panose="020B0502020202020204" pitchFamily="34" charset="0"/>
              </a:rPr>
              <a:t>NEW</a:t>
            </a:r>
            <a:r>
              <a:rPr lang="en-US" sz="3200" b="1" dirty="0">
                <a:solidFill>
                  <a:srgbClr val="002B5C"/>
                </a:solidFill>
                <a:latin typeface="Century Gothic" panose="020B0502020202020204" pitchFamily="34" charset="0"/>
              </a:rPr>
              <a:t> research firm – Tourism Economics (Oxford Economics replacing John Dunham &amp; Associates)</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Manufacturers’ Sales Survey - Ongoing</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Economic Impact Data – Updated</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Congressional District Impact Update (updating)</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2022 Census completed </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Environmental Modal Comparison Study Update completed</a:t>
            </a:r>
          </a:p>
          <a:p>
            <a:pPr marL="571500" indent="-571500">
              <a:buFont typeface="Arial" panose="020B0604020202020204" pitchFamily="34" charset="0"/>
              <a:buChar char="•"/>
            </a:pPr>
            <a:r>
              <a:rPr lang="en-US" sz="3200" b="1" dirty="0">
                <a:solidFill>
                  <a:srgbClr val="002B5C"/>
                </a:solidFill>
                <a:latin typeface="Century Gothic" panose="020B0502020202020204" pitchFamily="34" charset="0"/>
              </a:rPr>
              <a:t>Electric Motorcoach “Reality”  in draft</a:t>
            </a:r>
          </a:p>
          <a:p>
            <a:pPr marL="571500" indent="-571500">
              <a:buFont typeface="Arial" panose="020B0604020202020204" pitchFamily="34" charset="0"/>
              <a:buChar char="•"/>
            </a:pPr>
            <a:endParaRPr lang="en-US" sz="3200" b="1" dirty="0">
              <a:solidFill>
                <a:srgbClr val="002B5C"/>
              </a:solidFill>
              <a:latin typeface="Century Gothic" panose="020B0502020202020204" pitchFamily="34" charset="0"/>
            </a:endParaRPr>
          </a:p>
          <a:p>
            <a:pPr marL="571500" indent="-571500">
              <a:buFont typeface="Arial" panose="020B0604020202020204" pitchFamily="34" charset="0"/>
              <a:buChar char="•"/>
            </a:pPr>
            <a:endParaRPr lang="en-US" sz="3600" b="1" dirty="0">
              <a:solidFill>
                <a:srgbClr val="002B5C"/>
              </a:solidFill>
              <a:latin typeface="Century Gothic" panose="020B0502020202020204" pitchFamily="34" charset="0"/>
            </a:endParaRPr>
          </a:p>
        </p:txBody>
      </p:sp>
    </p:spTree>
    <p:extLst>
      <p:ext uri="{BB962C8B-B14F-4D97-AF65-F5344CB8AC3E}">
        <p14:creationId xmlns:p14="http://schemas.microsoft.com/office/powerpoint/2010/main" val="3116236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5AAA8242-13FF-4874-A2BA-A039915D973C}"/>
              </a:ext>
            </a:extLst>
          </p:cNvPr>
          <p:cNvSpPr/>
          <p:nvPr/>
        </p:nvSpPr>
        <p:spPr>
          <a:xfrm>
            <a:off x="0" y="0"/>
            <a:ext cx="12192000" cy="1272209"/>
          </a:xfrm>
          <a:prstGeom prst="rect">
            <a:avLst/>
          </a:prstGeom>
          <a:solidFill>
            <a:srgbClr val="E319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5B0D4289-C465-4762-904A-C5D4C7B969DA}"/>
              </a:ext>
            </a:extLst>
          </p:cNvPr>
          <p:cNvSpPr txBox="1"/>
          <p:nvPr/>
        </p:nvSpPr>
        <p:spPr>
          <a:xfrm>
            <a:off x="-665364" y="220603"/>
            <a:ext cx="11180257" cy="830997"/>
          </a:xfrm>
          <a:prstGeom prst="rect">
            <a:avLst/>
          </a:prstGeom>
          <a:noFill/>
        </p:spPr>
        <p:txBody>
          <a:bodyPr wrap="square" rtlCol="0">
            <a:spAutoFit/>
          </a:bodyPr>
          <a:lstStyle/>
          <a:p>
            <a:pPr algn="r"/>
            <a:r>
              <a:rPr lang="en-US" sz="4800" b="1" dirty="0">
                <a:solidFill>
                  <a:schemeClr val="bg1"/>
                </a:solidFill>
                <a:latin typeface="Century Gothic" panose="020B0502020202020204" pitchFamily="34" charset="0"/>
                <a:cs typeface="Arial" panose="020B0604020202020204" pitchFamily="34" charset="0"/>
              </a:rPr>
              <a:t>UPDATE</a:t>
            </a:r>
          </a:p>
        </p:txBody>
      </p:sp>
      <p:pic>
        <p:nvPicPr>
          <p:cNvPr id="4" name="Picture 3" descr="A picture containing bird&#10;&#10;Description automatically generated">
            <a:extLst>
              <a:ext uri="{FF2B5EF4-FFF2-40B4-BE49-F238E27FC236}">
                <a16:creationId xmlns:a16="http://schemas.microsoft.com/office/drawing/2014/main" id="{856387F7-6324-445A-B277-08B929E74BE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93807" y="-77706"/>
            <a:ext cx="1427617" cy="1427617"/>
          </a:xfrm>
          <a:prstGeom prst="rect">
            <a:avLst/>
          </a:prstGeom>
        </p:spPr>
      </p:pic>
      <p:sp>
        <p:nvSpPr>
          <p:cNvPr id="2" name="Rectangle 1">
            <a:extLst>
              <a:ext uri="{FF2B5EF4-FFF2-40B4-BE49-F238E27FC236}">
                <a16:creationId xmlns:a16="http://schemas.microsoft.com/office/drawing/2014/main" id="{F4550EF0-87E8-49BD-9F2A-1251D414AA16}"/>
              </a:ext>
            </a:extLst>
          </p:cNvPr>
          <p:cNvSpPr/>
          <p:nvPr/>
        </p:nvSpPr>
        <p:spPr>
          <a:xfrm>
            <a:off x="226554" y="1445178"/>
            <a:ext cx="11887149" cy="5078313"/>
          </a:xfrm>
          <a:prstGeom prst="rect">
            <a:avLst/>
          </a:prstGeom>
        </p:spPr>
        <p:txBody>
          <a:bodyPr wrap="square">
            <a:spAutoFit/>
          </a:bodyPr>
          <a:lstStyle/>
          <a:p>
            <a:pPr marL="0" indent="0">
              <a:buNone/>
            </a:pPr>
            <a:r>
              <a:rPr lang="en-US" sz="3600" b="1" u="sng" dirty="0">
                <a:solidFill>
                  <a:srgbClr val="002060"/>
                </a:solidFill>
              </a:rPr>
              <a:t>Challenges Facing the Industry</a:t>
            </a:r>
          </a:p>
          <a:p>
            <a:pPr marL="457200" indent="-457200">
              <a:buFont typeface="Arial" panose="020B0604020202020204" pitchFamily="34" charset="0"/>
              <a:buChar char="•"/>
            </a:pPr>
            <a:endParaRPr lang="en-US" sz="3200" b="1" dirty="0">
              <a:solidFill>
                <a:srgbClr val="002060"/>
              </a:solidFill>
            </a:endParaRPr>
          </a:p>
          <a:p>
            <a:pPr marL="457200" indent="-457200">
              <a:buFont typeface="Arial" panose="020B0604020202020204" pitchFamily="34" charset="0"/>
              <a:buChar char="•"/>
            </a:pPr>
            <a:r>
              <a:rPr lang="en-US" sz="3200" b="1" dirty="0">
                <a:solidFill>
                  <a:srgbClr val="002060"/>
                </a:solidFill>
              </a:rPr>
              <a:t>Slow recovery for scheduled/commuter</a:t>
            </a:r>
          </a:p>
          <a:p>
            <a:pPr marL="457200" indent="-457200">
              <a:buFont typeface="Arial" panose="020B0604020202020204" pitchFamily="34" charset="0"/>
              <a:buChar char="•"/>
            </a:pPr>
            <a:r>
              <a:rPr lang="en-US" sz="3200" b="1" dirty="0">
                <a:solidFill>
                  <a:srgbClr val="002060"/>
                </a:solidFill>
              </a:rPr>
              <a:t>Government/regulatory mandates (clean air, NYC/Chicago restrictions, labor requirements, Congestion Pricing, CARB and CARB-like requirements)</a:t>
            </a:r>
          </a:p>
          <a:p>
            <a:pPr marL="457200" indent="-457200">
              <a:buFont typeface="Arial" panose="020B0604020202020204" pitchFamily="34" charset="0"/>
              <a:buChar char="•"/>
            </a:pPr>
            <a:r>
              <a:rPr lang="en-US" sz="3200" b="1" dirty="0">
                <a:solidFill>
                  <a:srgbClr val="002060"/>
                </a:solidFill>
              </a:rPr>
              <a:t>Lack of drivers, training, pipeline of personnel</a:t>
            </a:r>
          </a:p>
          <a:p>
            <a:pPr marL="457200" indent="-457200">
              <a:buFont typeface="Arial" panose="020B0604020202020204" pitchFamily="34" charset="0"/>
              <a:buChar char="•"/>
            </a:pPr>
            <a:r>
              <a:rPr lang="en-US" sz="3200" b="1" dirty="0">
                <a:solidFill>
                  <a:srgbClr val="002060"/>
                </a:solidFill>
              </a:rPr>
              <a:t>Engagement/Ownership – significant shift to the next era owners, leaders, management</a:t>
            </a:r>
          </a:p>
          <a:p>
            <a:pPr marL="457200" indent="-457200">
              <a:buFont typeface="Arial" panose="020B0604020202020204" pitchFamily="34" charset="0"/>
              <a:buChar char="•"/>
            </a:pPr>
            <a:endParaRPr lang="en-US" sz="3200" b="1" dirty="0">
              <a:solidFill>
                <a:srgbClr val="002060"/>
              </a:solidFill>
            </a:endParaRPr>
          </a:p>
        </p:txBody>
      </p:sp>
    </p:spTree>
    <p:extLst>
      <p:ext uri="{BB962C8B-B14F-4D97-AF65-F5344CB8AC3E}">
        <p14:creationId xmlns:p14="http://schemas.microsoft.com/office/powerpoint/2010/main" val="4015654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9C677E7B22E744DBB1AECB4860741A8" ma:contentTypeVersion="16" ma:contentTypeDescription="Create a new document." ma:contentTypeScope="" ma:versionID="a80c946dfaee8d274c7261f34d4888b2">
  <xsd:schema xmlns:xsd="http://www.w3.org/2001/XMLSchema" xmlns:xs="http://www.w3.org/2001/XMLSchema" xmlns:p="http://schemas.microsoft.com/office/2006/metadata/properties" xmlns:ns2="6d1a44b1-20bf-4bbb-b273-1c741c62158a" xmlns:ns3="b26e1384-97f0-4592-8b0b-55abe6df193a" targetNamespace="http://schemas.microsoft.com/office/2006/metadata/properties" ma:root="true" ma:fieldsID="f8f83f20e30a0033e4e428fb169b6adb" ns2:_="" ns3:_="">
    <xsd:import namespace="6d1a44b1-20bf-4bbb-b273-1c741c62158a"/>
    <xsd:import namespace="b26e1384-97f0-4592-8b0b-55abe6df193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2:MediaServiceDateTaken"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1a44b1-20bf-4bbb-b273-1c741c62158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5735bbac-7162-4b8e-994b-7ef6496090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26e1384-97f0-4592-8b0b-55abe6df193a"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90ab2e77-99a1-4acf-ba82-3ff491680e70}" ma:internalName="TaxCatchAll" ma:showField="CatchAllData" ma:web="b26e1384-97f0-4592-8b0b-55abe6df193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b26e1384-97f0-4592-8b0b-55abe6df193a" xsi:nil="true"/>
    <lcf76f155ced4ddcb4097134ff3c332f xmlns="6d1a44b1-20bf-4bbb-b273-1c741c62158a">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7DC495B1-DB95-4A30-97F6-03D87E90734C}">
  <ds:schemaRefs>
    <ds:schemaRef ds:uri="http://schemas.microsoft.com/sharepoint/v3/contenttype/forms"/>
  </ds:schemaRefs>
</ds:datastoreItem>
</file>

<file path=customXml/itemProps2.xml><?xml version="1.0" encoding="utf-8"?>
<ds:datastoreItem xmlns:ds="http://schemas.openxmlformats.org/officeDocument/2006/customXml" ds:itemID="{526A8C7E-2CCC-4DF8-A3E4-22177F525BFB}"/>
</file>

<file path=customXml/itemProps3.xml><?xml version="1.0" encoding="utf-8"?>
<ds:datastoreItem xmlns:ds="http://schemas.openxmlformats.org/officeDocument/2006/customXml" ds:itemID="{957AD514-3994-4E01-A7B0-165D8B808615}">
  <ds:schemaRefs>
    <ds:schemaRef ds:uri="http://schemas.microsoft.com/office/2006/metadata/properties"/>
    <ds:schemaRef ds:uri="http://purl.org/dc/terms/"/>
    <ds:schemaRef ds:uri="http://schemas.microsoft.com/office/2006/documentManagement/types"/>
    <ds:schemaRef ds:uri="http://purl.org/dc/dcmitype/"/>
    <ds:schemaRef ds:uri="http://schemas.microsoft.com/office/infopath/2007/PartnerControls"/>
    <ds:schemaRef ds:uri="http://purl.org/dc/elements/1.1/"/>
    <ds:schemaRef ds:uri="http://schemas.openxmlformats.org/package/2006/metadata/core-properties"/>
    <ds:schemaRef ds:uri="7e97ddf5-6d3e-4514-ad1f-89e343f7b844"/>
    <ds:schemaRef ds:uri="http://www.w3.org/XML/1998/namespace"/>
    <ds:schemaRef ds:uri="6d1a44b1-20bf-4bbb-b273-1c741c62158a"/>
    <ds:schemaRef ds:uri="b26e1384-97f0-4592-8b0b-55abe6df193a"/>
  </ds:schemaRefs>
</ds:datastoreItem>
</file>

<file path=docProps/app.xml><?xml version="1.0" encoding="utf-8"?>
<Properties xmlns="http://schemas.openxmlformats.org/officeDocument/2006/extended-properties" xmlns:vt="http://schemas.openxmlformats.org/officeDocument/2006/docPropsVTypes">
  <TotalTime>2121</TotalTime>
  <Words>1628</Words>
  <Application>Microsoft Office PowerPoint</Application>
  <PresentationFormat>Widescreen</PresentationFormat>
  <Paragraphs>194</Paragraphs>
  <Slides>11</Slides>
  <Notes>9</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 Pantuso</dc:creator>
  <cp:lastModifiedBy>Peter Pantuso</cp:lastModifiedBy>
  <cp:revision>49</cp:revision>
  <cp:lastPrinted>2023-09-15T20:15:29Z</cp:lastPrinted>
  <dcterms:created xsi:type="dcterms:W3CDTF">2021-06-18T21:49:25Z</dcterms:created>
  <dcterms:modified xsi:type="dcterms:W3CDTF">2024-05-03T14:52:27Z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0x010100BC49CE2E7F51B6458D5AA1D87EE44615</vt:lpwstr>
  </property>
  <property fmtid="{D5CDD505-2E9C-101B-9397-08002B2CF9AE}" pid="3" name="MediaServiceImageTags">
    <vt:lpwstr/>
  </property>
</Properties>
</file>