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39" r:id="rId1"/>
  </p:sldMasterIdLst>
  <p:sldIdLst>
    <p:sldId id="274" r:id="rId2"/>
    <p:sldId id="268" r:id="rId3"/>
    <p:sldId id="261" r:id="rId4"/>
    <p:sldId id="269" r:id="rId5"/>
    <p:sldId id="272" r:id="rId6"/>
    <p:sldId id="271" r:id="rId7"/>
    <p:sldId id="277" r:id="rId8"/>
    <p:sldId id="273" r:id="rId9"/>
    <p:sldId id="278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customXml" Target="../customXml/item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customXml" Target="../customXml/item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84DA70-C731-4C70-880D-CCD4705E623C}" type="datetime1">
              <a:rPr lang="en-US" smtClean="0"/>
              <a:t>5/6/2024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676564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2A279-0833-481D-8C56-F67FD0AC6C50}" type="datetime1">
              <a:rPr lang="en-US" smtClean="0"/>
              <a:t>5/6/2024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49954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7DA83-5663-4C9C-B9AA-0B40A3DAFF81}" type="datetime1">
              <a:rPr lang="en-US" smtClean="0"/>
              <a:t>5/6/2024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70294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E1D723-8F53-4F53-90B0-1982A396982E}" type="datetime1">
              <a:rPr lang="en-US" smtClean="0"/>
              <a:t>5/6/2024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67578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69AF7-7BEB-44E4-9852-375E34362B5B}" type="datetime1">
              <a:rPr lang="en-US" smtClean="0"/>
              <a:t>5/6/2024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332878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4937760" cy="402335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AC38D-0552-4C82-B593-E6124DFADBE2}" type="datetime1">
              <a:rPr lang="en-US" smtClean="0"/>
              <a:t>5/6/2024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43095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5"/>
            <a:ext cx="4937760" cy="32867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2867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DF0F1C-5577-4ACB-BB62-DF8F3C494C7E}" type="datetime1">
              <a:rPr lang="en-US" smtClean="0"/>
              <a:t>5/6/2024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0409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75B394-D9F9-4F0C-B15D-605F45CB9E9F}" type="datetime1">
              <a:rPr lang="en-US" smtClean="0"/>
              <a:t>5/6/2024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1303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67345-2558-425A-8533-9BFDBCE15005}" type="datetime1">
              <a:rPr lang="en-US" smtClean="0"/>
              <a:t>5/6/2024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18635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92BEA474-078D-4E9B-9B14-09A87B19DC46}" type="datetime1">
              <a:rPr lang="en-US" smtClean="0"/>
              <a:t>5/6/2024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A98EE3D-8CD1-4C3F-BD1C-C98C9596463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70194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07D986-8816-4272-A432-0437A28A9828}" type="datetime1">
              <a:rPr lang="en-US" smtClean="0"/>
              <a:t>5/6/2024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76215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62D6E202-B606-4609-B914-27C9371A1F6D}" type="datetime1">
              <a:rPr lang="en-US" smtClean="0"/>
              <a:t>5/6/2024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362877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40" r:id="rId1"/>
    <p:sldLayoutId id="2147483841" r:id="rId2"/>
    <p:sldLayoutId id="2147483842" r:id="rId3"/>
    <p:sldLayoutId id="2147483843" r:id="rId4"/>
    <p:sldLayoutId id="2147483844" r:id="rId5"/>
    <p:sldLayoutId id="2147483845" r:id="rId6"/>
    <p:sldLayoutId id="2147483846" r:id="rId7"/>
    <p:sldLayoutId id="2147483847" r:id="rId8"/>
    <p:sldLayoutId id="2147483848" r:id="rId9"/>
    <p:sldLayoutId id="2147483849" r:id="rId10"/>
    <p:sldLayoutId id="2147483850" r:id="rId11"/>
  </p:sldLayoutIdLst>
  <p:hf sldNum="0"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4" name="Rectangle 33">
            <a:extLst>
              <a:ext uri="{FF2B5EF4-FFF2-40B4-BE49-F238E27FC236}">
                <a16:creationId xmlns:a16="http://schemas.microsoft.com/office/drawing/2014/main" id="{0AB6E427-3F73-4C06-A5D5-AE52C3883B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6315" cy="6858000"/>
          </a:xfrm>
          <a:prstGeom prst="rect">
            <a:avLst/>
          </a:prstGeom>
          <a:ln>
            <a:noFill/>
          </a:ln>
        </p:spPr>
        <p:style>
          <a:lnRef idx="2">
            <a:schemeClr val="accent6">
              <a:shade val="50000"/>
            </a:schemeClr>
          </a:lnRef>
          <a:fillRef idx="1001">
            <a:schemeClr val="lt1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D8C9BDAA-0390-4B39-9B5C-BC95E5120D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rgbClr val="2B44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F9DB1FE5-9D46-433B-99D1-2F1B8DC7985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rgbClr val="FF7E5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pic>
        <p:nvPicPr>
          <p:cNvPr id="9" name="Picture 8" descr="A logo for a company&#10;&#10;Description automatically generated">
            <a:extLst>
              <a:ext uri="{FF2B5EF4-FFF2-40B4-BE49-F238E27FC236}">
                <a16:creationId xmlns:a16="http://schemas.microsoft.com/office/drawing/2014/main" id="{AA249D7A-482D-AADA-4369-1419E9382D7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884" b="13737"/>
          <a:stretch/>
        </p:blipFill>
        <p:spPr>
          <a:xfrm>
            <a:off x="4745093" y="149319"/>
            <a:ext cx="6798082" cy="5054411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BAF37E39-07E6-E07D-245B-B5177CFEC7F5}"/>
              </a:ext>
            </a:extLst>
          </p:cNvPr>
          <p:cNvSpPr txBox="1"/>
          <p:nvPr/>
        </p:nvSpPr>
        <p:spPr>
          <a:xfrm>
            <a:off x="4515820" y="5203730"/>
            <a:ext cx="4462182" cy="4746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630936"/>
            <a:r>
              <a:rPr lang="en-US" sz="2484" b="1" i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Sponsored By:</a:t>
            </a:r>
            <a:endParaRPr lang="en-US" b="1" i="1" dirty="0"/>
          </a:p>
        </p:txBody>
      </p:sp>
      <p:pic>
        <p:nvPicPr>
          <p:cNvPr id="5" name="Picture 4" descr="A logo of a video game company&#10;&#10;Description automatically generated">
            <a:extLst>
              <a:ext uri="{FF2B5EF4-FFF2-40B4-BE49-F238E27FC236}">
                <a16:creationId xmlns:a16="http://schemas.microsoft.com/office/drawing/2014/main" id="{59C30DC7-DAF4-B85B-06C5-AEF0A99191E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07757" y="5565680"/>
            <a:ext cx="4782431" cy="11430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93350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6" name="Rectangle 5">
            <a:extLst>
              <a:ext uri="{FF2B5EF4-FFF2-40B4-BE49-F238E27FC236}">
                <a16:creationId xmlns:a16="http://schemas.microsoft.com/office/drawing/2014/main" id="{13BCCAE5-A35B-4B66-A4A7-E23C34A403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6987BDFB-DE64-4B56-B44F-45FAE19FA9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Content Placeholder 4" descr="A logo for a bus association&#10;&#10;Description automatically generated">
            <a:extLst>
              <a:ext uri="{FF2B5EF4-FFF2-40B4-BE49-F238E27FC236}">
                <a16:creationId xmlns:a16="http://schemas.microsoft.com/office/drawing/2014/main" id="{B7D163FE-4FC7-6BEC-F55E-C57E35FA486B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59" t="1370" r="-459" b="19917"/>
          <a:stretch/>
        </p:blipFill>
        <p:spPr>
          <a:xfrm>
            <a:off x="8299175" y="156454"/>
            <a:ext cx="3892826" cy="1539741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BD7A74B5-8367-4A83-ABEC-0FCDDE97B1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rgbClr val="FFA92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2CC184B0-C2C6-4BF0-B078-816C7AF959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rgbClr val="2C425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0476CD99-2BFE-5863-3DD1-837406DCF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792465"/>
            <a:ext cx="10058400" cy="4705983"/>
          </a:xfrm>
        </p:spPr>
        <p:txBody>
          <a:bodyPr>
            <a:normAutofit fontScale="85000" lnSpcReduction="20000"/>
          </a:bodyPr>
          <a:lstStyle/>
          <a:p>
            <a:r>
              <a:rPr lang="en-US" sz="2400" b="1" dirty="0">
                <a:solidFill>
                  <a:schemeClr val="tx2"/>
                </a:solidFill>
                <a:latin typeface="Aptos Black" panose="020F0502020204030204" pitchFamily="34" charset="0"/>
              </a:rPr>
              <a:t>Evan Anderson			Elizabeth Hall*</a:t>
            </a:r>
          </a:p>
          <a:p>
            <a:r>
              <a:rPr lang="en-US" sz="2400" b="1" dirty="0">
                <a:solidFill>
                  <a:schemeClr val="tx2"/>
                </a:solidFill>
                <a:latin typeface="Aptos Black" panose="020F0502020204030204" pitchFamily="34" charset="0"/>
              </a:rPr>
              <a:t>Alex Berardi				John Henry</a:t>
            </a:r>
          </a:p>
          <a:p>
            <a:r>
              <a:rPr lang="en-US" sz="2400" b="1" dirty="0">
                <a:solidFill>
                  <a:schemeClr val="tx2"/>
                </a:solidFill>
                <a:latin typeface="Aptos Black" panose="020F0502020204030204" pitchFamily="34" charset="0"/>
              </a:rPr>
              <a:t>Peter Borowsky			Scott Henry*</a:t>
            </a:r>
          </a:p>
          <a:p>
            <a:r>
              <a:rPr lang="en-US" sz="2400" b="1" dirty="0">
                <a:solidFill>
                  <a:schemeClr val="tx2"/>
                </a:solidFill>
                <a:latin typeface="Aptos Black" panose="020F0502020204030204" pitchFamily="34" charset="0"/>
              </a:rPr>
              <a:t>Luke Busskohl*			Brooks Jalbert</a:t>
            </a:r>
          </a:p>
          <a:p>
            <a:r>
              <a:rPr lang="en-US" sz="2400" b="1" dirty="0">
                <a:solidFill>
                  <a:schemeClr val="tx2"/>
                </a:solidFill>
                <a:latin typeface="Aptos Black" panose="020F0502020204030204" pitchFamily="34" charset="0"/>
              </a:rPr>
              <a:t>Mike Canine*				Shannon </a:t>
            </a:r>
            <a:r>
              <a:rPr lang="en-US" sz="2400" b="1" dirty="0" err="1">
                <a:solidFill>
                  <a:schemeClr val="tx2"/>
                </a:solidFill>
                <a:latin typeface="Aptos Black" panose="020F0502020204030204" pitchFamily="34" charset="0"/>
              </a:rPr>
              <a:t>Kaser</a:t>
            </a:r>
            <a:endParaRPr lang="en-US" sz="2400" b="1" dirty="0">
              <a:solidFill>
                <a:schemeClr val="tx2"/>
              </a:solidFill>
              <a:latin typeface="Aptos Black" panose="020F0502020204030204" pitchFamily="34" charset="0"/>
            </a:endParaRPr>
          </a:p>
          <a:p>
            <a:r>
              <a:rPr lang="en-US" sz="2400" b="1" dirty="0">
                <a:solidFill>
                  <a:schemeClr val="tx2"/>
                </a:solidFill>
                <a:latin typeface="Aptos Black" panose="020F0502020204030204" pitchFamily="34" charset="0"/>
              </a:rPr>
              <a:t>Ryhan Cornell				Jack Kaufman</a:t>
            </a:r>
          </a:p>
          <a:p>
            <a:r>
              <a:rPr lang="en-US" sz="2400" b="1" dirty="0">
                <a:solidFill>
                  <a:schemeClr val="tx2"/>
                </a:solidFill>
                <a:latin typeface="Aptos Black" panose="020F0502020204030204" pitchFamily="34" charset="0"/>
              </a:rPr>
              <a:t>John Croswell				Robert Saucedo</a:t>
            </a:r>
          </a:p>
          <a:p>
            <a:r>
              <a:rPr lang="en-US" sz="2400" b="1" dirty="0">
                <a:solidFill>
                  <a:schemeClr val="tx2"/>
                </a:solidFill>
                <a:latin typeface="Aptos Black" panose="020F0502020204030204" pitchFamily="34" charset="0"/>
              </a:rPr>
              <a:t>Kyle DeVivo				Alison Sherman </a:t>
            </a:r>
          </a:p>
          <a:p>
            <a:r>
              <a:rPr lang="en-US" sz="2400" b="1" dirty="0">
                <a:solidFill>
                  <a:schemeClr val="tx2"/>
                </a:solidFill>
                <a:latin typeface="Aptos Black" panose="020F0502020204030204" pitchFamily="34" charset="0"/>
              </a:rPr>
              <a:t>Michael Giddens			Michelle </a:t>
            </a:r>
            <a:r>
              <a:rPr lang="en-US" sz="2400" b="1" dirty="0" err="1">
                <a:solidFill>
                  <a:schemeClr val="tx2"/>
                </a:solidFill>
                <a:latin typeface="Aptos Black" panose="020F0502020204030204" pitchFamily="34" charset="0"/>
              </a:rPr>
              <a:t>Tupman</a:t>
            </a:r>
            <a:endParaRPr lang="en-US" sz="2400" b="1" dirty="0">
              <a:solidFill>
                <a:schemeClr val="tx2"/>
              </a:solidFill>
              <a:latin typeface="Aptos Black" panose="020F0502020204030204" pitchFamily="34" charset="0"/>
            </a:endParaRPr>
          </a:p>
          <a:p>
            <a:r>
              <a:rPr lang="en-US" sz="2400" b="1" dirty="0">
                <a:solidFill>
                  <a:schemeClr val="tx2"/>
                </a:solidFill>
                <a:latin typeface="Aptos Black" panose="020F0502020204030204" pitchFamily="34" charset="0"/>
              </a:rPr>
              <a:t>Jeff </a:t>
            </a:r>
            <a:r>
              <a:rPr lang="en-US" sz="2400" b="1" dirty="0" err="1">
                <a:solidFill>
                  <a:schemeClr val="tx2"/>
                </a:solidFill>
                <a:latin typeface="Aptos Black" panose="020F0502020204030204" pitchFamily="34" charset="0"/>
              </a:rPr>
              <a:t>Greteman</a:t>
            </a:r>
            <a:r>
              <a:rPr lang="en-US" sz="2400" b="1" dirty="0">
                <a:solidFill>
                  <a:schemeClr val="tx2"/>
                </a:solidFill>
                <a:latin typeface="Aptos Black" panose="020F0502020204030204" pitchFamily="34" charset="0"/>
              </a:rPr>
              <a:t>*</a:t>
            </a:r>
          </a:p>
          <a:p>
            <a:r>
              <a:rPr lang="en-US" sz="2400" b="1" dirty="0">
                <a:solidFill>
                  <a:schemeClr val="tx2"/>
                </a:solidFill>
                <a:latin typeface="Aptos Black" panose="020F0502020204030204" pitchFamily="34" charset="0"/>
              </a:rPr>
              <a:t>Lauren Grote</a:t>
            </a:r>
          </a:p>
          <a:p>
            <a:r>
              <a:rPr lang="en-US" sz="2400" b="1" dirty="0">
                <a:solidFill>
                  <a:schemeClr val="tx2"/>
                </a:solidFill>
                <a:latin typeface="Aptos Black" panose="020F0502020204030204" pitchFamily="34" charset="0"/>
              </a:rPr>
              <a:t>*Current ABA Board Member</a:t>
            </a:r>
          </a:p>
          <a:p>
            <a:endParaRPr lang="en-US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E408D74-AEAD-22E3-2361-20AB34DBB1AE}"/>
              </a:ext>
            </a:extLst>
          </p:cNvPr>
          <p:cNvSpPr txBox="1"/>
          <p:nvPr/>
        </p:nvSpPr>
        <p:spPr>
          <a:xfrm>
            <a:off x="378781" y="417106"/>
            <a:ext cx="7806431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b="1" i="1" dirty="0">
                <a:solidFill>
                  <a:schemeClr val="tx2"/>
                </a:solidFill>
              </a:rPr>
              <a:t>Original Work Group</a:t>
            </a:r>
          </a:p>
        </p:txBody>
      </p:sp>
    </p:spTree>
    <p:extLst>
      <p:ext uri="{BB962C8B-B14F-4D97-AF65-F5344CB8AC3E}">
        <p14:creationId xmlns:p14="http://schemas.microsoft.com/office/powerpoint/2010/main" val="27024516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6" name="Rectangle 5">
            <a:extLst>
              <a:ext uri="{FF2B5EF4-FFF2-40B4-BE49-F238E27FC236}">
                <a16:creationId xmlns:a16="http://schemas.microsoft.com/office/drawing/2014/main" id="{13BCCAE5-A35B-4B66-A4A7-E23C34A403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6987BDFB-DE64-4B56-B44F-45FAE19FA9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442CBF-B4BF-CD8A-A260-C35E839FC40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79" y="1845734"/>
            <a:ext cx="10063213" cy="4023360"/>
          </a:xfrm>
        </p:spPr>
        <p:txBody>
          <a:bodyPr>
            <a:norm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Aptos Black" panose="020F0502020204030204" pitchFamily="34" charset="0"/>
              </a:rPr>
              <a:t>Driving Success Together: Empowering the Future of Motorcoach Travel</a:t>
            </a:r>
          </a:p>
          <a:p>
            <a:pPr algn="ctr"/>
            <a:endParaRPr lang="en-US" sz="2400" b="1" dirty="0">
              <a:solidFill>
                <a:schemeClr val="tx2"/>
              </a:solidFill>
              <a:latin typeface="Aptos Black" panose="020F0502020204030204" pitchFamily="34" charset="0"/>
            </a:endParaRPr>
          </a:p>
          <a:p>
            <a:pPr algn="ctr"/>
            <a:endParaRPr lang="en-US" sz="2400" b="1" dirty="0">
              <a:solidFill>
                <a:schemeClr val="tx2"/>
              </a:solidFill>
              <a:latin typeface="Aptos Black" panose="020F0502020204030204" pitchFamily="34" charset="0"/>
            </a:endParaRPr>
          </a:p>
          <a:p>
            <a:pPr algn="ctr"/>
            <a:r>
              <a:rPr lang="en-US" sz="2400" b="1" dirty="0">
                <a:solidFill>
                  <a:schemeClr val="tx2"/>
                </a:solidFill>
                <a:latin typeface="Aptos Black" panose="020F0502020204030204" pitchFamily="34" charset="0"/>
              </a:rPr>
              <a:t>Support the next generation of Motorcoach owner-operators.  Next Era Leadership Council seeks to preserve the rich and unique history of motorcoach travel while focusing on the long-term future and sustainability of the motorcoach travel and tourism industry.</a:t>
            </a:r>
          </a:p>
        </p:txBody>
      </p:sp>
      <p:pic>
        <p:nvPicPr>
          <p:cNvPr id="4" name="Content Placeholder 4" descr="A logo for a bus association&#10;&#10;Description automatically generated">
            <a:extLst>
              <a:ext uri="{FF2B5EF4-FFF2-40B4-BE49-F238E27FC236}">
                <a16:creationId xmlns:a16="http://schemas.microsoft.com/office/drawing/2014/main" id="{B7D163FE-4FC7-6BEC-F55E-C57E35FA486B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59" t="1370" r="-459" b="19917"/>
          <a:stretch/>
        </p:blipFill>
        <p:spPr>
          <a:xfrm>
            <a:off x="8299175" y="156454"/>
            <a:ext cx="3892826" cy="1539741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BD7A74B5-8367-4A83-ABEC-0FCDDE97B1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rgbClr val="FFA92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2CC184B0-C2C6-4BF0-B078-816C7AF959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rgbClr val="2C425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19829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6" name="Rectangle 5">
            <a:extLst>
              <a:ext uri="{FF2B5EF4-FFF2-40B4-BE49-F238E27FC236}">
                <a16:creationId xmlns:a16="http://schemas.microsoft.com/office/drawing/2014/main" id="{13BCCAE5-A35B-4B66-A4A7-E23C34A403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6987BDFB-DE64-4B56-B44F-45FAE19FA9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442CBF-B4BF-CD8A-A260-C35E839FC40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79" y="1845734"/>
            <a:ext cx="10063213" cy="4023360"/>
          </a:xfrm>
        </p:spPr>
        <p:txBody>
          <a:bodyPr>
            <a:normAutofit/>
          </a:bodyPr>
          <a:lstStyle/>
          <a:p>
            <a:r>
              <a:rPr lang="en-US" sz="2200" b="1" dirty="0">
                <a:solidFill>
                  <a:schemeClr val="tx2"/>
                </a:solidFill>
                <a:latin typeface="Aptos Black" panose="020F0502020204030204" pitchFamily="34" charset="0"/>
              </a:rPr>
              <a:t>Enhance industry future </a:t>
            </a:r>
          </a:p>
          <a:p>
            <a:pPr lvl="1"/>
            <a:r>
              <a:rPr lang="en-US" sz="2000" b="1" dirty="0">
                <a:solidFill>
                  <a:schemeClr val="tx2"/>
                </a:solidFill>
                <a:latin typeface="Aptos Black" panose="020F0502020204030204" pitchFamily="34" charset="0"/>
              </a:rPr>
              <a:t>leadership of ABA</a:t>
            </a:r>
          </a:p>
          <a:p>
            <a:pPr lvl="1"/>
            <a:r>
              <a:rPr lang="en-US" sz="2000" b="1" dirty="0">
                <a:solidFill>
                  <a:schemeClr val="tx2"/>
                </a:solidFill>
                <a:latin typeface="Aptos Black" panose="020F0502020204030204" pitchFamily="34" charset="0"/>
              </a:rPr>
              <a:t>Longevity of industry</a:t>
            </a:r>
          </a:p>
          <a:p>
            <a:pPr lvl="1"/>
            <a:r>
              <a:rPr lang="en-US" sz="2000" b="1" dirty="0">
                <a:solidFill>
                  <a:schemeClr val="tx2"/>
                </a:solidFill>
                <a:latin typeface="Aptos Black" panose="020F0502020204030204" pitchFamily="34" charset="0"/>
              </a:rPr>
              <a:t>Create and engage a pipeline of next-generation team/staff</a:t>
            </a:r>
          </a:p>
          <a:p>
            <a:r>
              <a:rPr lang="en-US" sz="2200" b="1" dirty="0">
                <a:solidFill>
                  <a:schemeClr val="tx2"/>
                </a:solidFill>
                <a:latin typeface="Aptos Black" panose="020F0502020204030204" pitchFamily="34" charset="0"/>
              </a:rPr>
              <a:t>Provide support, resources, and education to encourage and mentor future generations</a:t>
            </a:r>
          </a:p>
          <a:p>
            <a:r>
              <a:rPr lang="en-US" sz="2200" b="1" dirty="0">
                <a:solidFill>
                  <a:schemeClr val="tx2"/>
                </a:solidFill>
                <a:latin typeface="Aptos Black" panose="020F0502020204030204" pitchFamily="34" charset="0"/>
              </a:rPr>
              <a:t>Generate and drive awareness of multigenerational business operations in the motorcoach industry</a:t>
            </a:r>
          </a:p>
        </p:txBody>
      </p:sp>
      <p:pic>
        <p:nvPicPr>
          <p:cNvPr id="4" name="Content Placeholder 4" descr="A logo for a bus association&#10;&#10;Description automatically generated">
            <a:extLst>
              <a:ext uri="{FF2B5EF4-FFF2-40B4-BE49-F238E27FC236}">
                <a16:creationId xmlns:a16="http://schemas.microsoft.com/office/drawing/2014/main" id="{B7D163FE-4FC7-6BEC-F55E-C57E35FA486B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59" t="1370" r="-459" b="19917"/>
          <a:stretch/>
        </p:blipFill>
        <p:spPr>
          <a:xfrm>
            <a:off x="8299175" y="156454"/>
            <a:ext cx="3892826" cy="1539741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BD7A74B5-8367-4A83-ABEC-0FCDDE97B1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rgbClr val="FFA92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2CC184B0-C2C6-4BF0-B078-816C7AF959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rgbClr val="2C425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13E0B86-3F26-6D2B-CEFD-CD6D413C2DB7}"/>
              </a:ext>
            </a:extLst>
          </p:cNvPr>
          <p:cNvSpPr txBox="1"/>
          <p:nvPr/>
        </p:nvSpPr>
        <p:spPr>
          <a:xfrm>
            <a:off x="378781" y="417106"/>
            <a:ext cx="7806431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b="1" i="1" dirty="0">
                <a:solidFill>
                  <a:schemeClr val="tx2"/>
                </a:solidFill>
              </a:rPr>
              <a:t>Goal</a:t>
            </a:r>
          </a:p>
        </p:txBody>
      </p:sp>
    </p:spTree>
    <p:extLst>
      <p:ext uri="{BB962C8B-B14F-4D97-AF65-F5344CB8AC3E}">
        <p14:creationId xmlns:p14="http://schemas.microsoft.com/office/powerpoint/2010/main" val="37271256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6" name="Rectangle 5">
            <a:extLst>
              <a:ext uri="{FF2B5EF4-FFF2-40B4-BE49-F238E27FC236}">
                <a16:creationId xmlns:a16="http://schemas.microsoft.com/office/drawing/2014/main" id="{13BCCAE5-A35B-4B66-A4A7-E23C34A403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6987BDFB-DE64-4B56-B44F-45FAE19FA9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442CBF-B4BF-CD8A-A260-C35E839FC40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13321" y="1845733"/>
            <a:ext cx="10063213" cy="4488581"/>
          </a:xfrm>
        </p:spPr>
        <p:txBody>
          <a:bodyPr>
            <a:normAutofit/>
          </a:bodyPr>
          <a:lstStyle/>
          <a:p>
            <a:r>
              <a:rPr lang="en-US" sz="2200" b="1" dirty="0">
                <a:solidFill>
                  <a:schemeClr val="tx2"/>
                </a:solidFill>
                <a:latin typeface="Aptos Black" panose="020F0502020204030204" pitchFamily="34" charset="0"/>
              </a:rPr>
              <a:t>Vice Chair			Kyle DeVivo</a:t>
            </a:r>
          </a:p>
          <a:p>
            <a:r>
              <a:rPr lang="en-US" sz="2200" b="1" dirty="0">
                <a:solidFill>
                  <a:schemeClr val="tx2"/>
                </a:solidFill>
                <a:latin typeface="Aptos Black" panose="020F0502020204030204" pitchFamily="34" charset="0"/>
              </a:rPr>
              <a:t>Sponsor Liaison		Ryhan Cornell</a:t>
            </a:r>
          </a:p>
          <a:p>
            <a:r>
              <a:rPr lang="en-US" sz="2200" b="1" dirty="0">
                <a:solidFill>
                  <a:schemeClr val="tx2"/>
                </a:solidFill>
                <a:latin typeface="Aptos Black" panose="020F0502020204030204" pitchFamily="34" charset="0"/>
              </a:rPr>
              <a:t>Education 			Jack Kaufman</a:t>
            </a:r>
          </a:p>
          <a:p>
            <a:r>
              <a:rPr lang="en-US" sz="2200" b="1" dirty="0">
                <a:solidFill>
                  <a:schemeClr val="tx2"/>
                </a:solidFill>
                <a:latin typeface="Aptos Black" panose="020F0502020204030204" pitchFamily="34" charset="0"/>
              </a:rPr>
              <a:t>Marketing			Ben Rome - ABA</a:t>
            </a:r>
          </a:p>
          <a:p>
            <a:r>
              <a:rPr lang="en-US" sz="2200" b="1" dirty="0">
                <a:solidFill>
                  <a:schemeClr val="tx2"/>
                </a:solidFill>
                <a:latin typeface="Aptos Black" panose="020F0502020204030204" pitchFamily="34" charset="0"/>
              </a:rPr>
              <a:t>Business Sustainability	Lauren Grote		Jen Stanley</a:t>
            </a:r>
          </a:p>
          <a:p>
            <a:r>
              <a:rPr lang="en-US" sz="2200" b="1" dirty="0">
                <a:solidFill>
                  <a:schemeClr val="tx2"/>
                </a:solidFill>
                <a:latin typeface="Aptos Black" panose="020F0502020204030204" pitchFamily="34" charset="0"/>
              </a:rPr>
              <a:t>Business Planning		Pete Borowsky	Alison Sherman</a:t>
            </a:r>
          </a:p>
          <a:p>
            <a:r>
              <a:rPr lang="en-US" sz="2200" b="1" dirty="0">
                <a:solidFill>
                  <a:schemeClr val="tx2"/>
                </a:solidFill>
                <a:latin typeface="Aptos Black" panose="020F0502020204030204" pitchFamily="34" charset="0"/>
              </a:rPr>
              <a:t>Business Operations	Evan Anderson	John Croswell</a:t>
            </a:r>
          </a:p>
          <a:p>
            <a:r>
              <a:rPr lang="en-US" sz="2200" b="1" dirty="0">
                <a:solidFill>
                  <a:schemeClr val="tx2"/>
                </a:solidFill>
                <a:latin typeface="Aptos Black" panose="020F0502020204030204" pitchFamily="34" charset="0"/>
              </a:rPr>
              <a:t>**Government Affairs	Working with ABA Government Affairs to plan</a:t>
            </a:r>
          </a:p>
          <a:p>
            <a:endParaRPr lang="en-US" sz="2200" b="1" dirty="0">
              <a:solidFill>
                <a:schemeClr val="tx2"/>
              </a:solidFill>
              <a:latin typeface="Aptos Black" panose="020F0502020204030204" pitchFamily="34" charset="0"/>
            </a:endParaRPr>
          </a:p>
        </p:txBody>
      </p:sp>
      <p:pic>
        <p:nvPicPr>
          <p:cNvPr id="4" name="Content Placeholder 4" descr="A logo for a bus association&#10;&#10;Description automatically generated">
            <a:extLst>
              <a:ext uri="{FF2B5EF4-FFF2-40B4-BE49-F238E27FC236}">
                <a16:creationId xmlns:a16="http://schemas.microsoft.com/office/drawing/2014/main" id="{B7D163FE-4FC7-6BEC-F55E-C57E35FA486B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59" t="1370" r="-459" b="19917"/>
          <a:stretch/>
        </p:blipFill>
        <p:spPr>
          <a:xfrm>
            <a:off x="8299175" y="156454"/>
            <a:ext cx="3892826" cy="1539741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BD7A74B5-8367-4A83-ABEC-0FCDDE97B1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rgbClr val="FFA92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2CC184B0-C2C6-4BF0-B078-816C7AF959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rgbClr val="2C425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13E0B86-3F26-6D2B-CEFD-CD6D413C2DB7}"/>
              </a:ext>
            </a:extLst>
          </p:cNvPr>
          <p:cNvSpPr txBox="1"/>
          <p:nvPr/>
        </p:nvSpPr>
        <p:spPr>
          <a:xfrm>
            <a:off x="378781" y="417106"/>
            <a:ext cx="7806431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b="1" i="1" dirty="0">
                <a:solidFill>
                  <a:schemeClr val="tx2"/>
                </a:solidFill>
              </a:rPr>
              <a:t>Leadership Team</a:t>
            </a:r>
          </a:p>
        </p:txBody>
      </p:sp>
    </p:spTree>
    <p:extLst>
      <p:ext uri="{BB962C8B-B14F-4D97-AF65-F5344CB8AC3E}">
        <p14:creationId xmlns:p14="http://schemas.microsoft.com/office/powerpoint/2010/main" val="15880138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6" name="Rectangle 5">
            <a:extLst>
              <a:ext uri="{FF2B5EF4-FFF2-40B4-BE49-F238E27FC236}">
                <a16:creationId xmlns:a16="http://schemas.microsoft.com/office/drawing/2014/main" id="{13BCCAE5-A35B-4B66-A4A7-E23C34A403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6987BDFB-DE64-4B56-B44F-45FAE19FA9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442CBF-B4BF-CD8A-A260-C35E839FC40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79" y="1743985"/>
            <a:ext cx="10063213" cy="5078504"/>
          </a:xfrm>
        </p:spPr>
        <p:txBody>
          <a:bodyPr>
            <a:normAutofit fontScale="92500" lnSpcReduction="10000"/>
          </a:bodyPr>
          <a:lstStyle/>
          <a:p>
            <a:r>
              <a:rPr lang="en-US" sz="2200" b="1" dirty="0">
                <a:solidFill>
                  <a:schemeClr val="tx2"/>
                </a:solidFill>
                <a:latin typeface="Aptos Black" panose="020F0502020204030204" pitchFamily="34" charset="0"/>
              </a:rPr>
              <a:t>Business Sustainability</a:t>
            </a:r>
          </a:p>
          <a:p>
            <a:pPr lvl="1"/>
            <a:r>
              <a:rPr lang="en-US" sz="2000" b="1" dirty="0">
                <a:solidFill>
                  <a:schemeClr val="tx2"/>
                </a:solidFill>
                <a:latin typeface="Aptos Black" panose="020F0502020204030204" pitchFamily="34" charset="0"/>
              </a:rPr>
              <a:t>Industry safety</a:t>
            </a:r>
          </a:p>
          <a:p>
            <a:pPr lvl="1"/>
            <a:r>
              <a:rPr lang="en-US" sz="2000" b="1" dirty="0">
                <a:solidFill>
                  <a:schemeClr val="tx2"/>
                </a:solidFill>
                <a:latin typeface="Aptos Black" panose="020F0502020204030204" pitchFamily="34" charset="0"/>
              </a:rPr>
              <a:t>Customer Experience</a:t>
            </a:r>
          </a:p>
          <a:p>
            <a:r>
              <a:rPr lang="en-US" sz="2200" b="1" dirty="0">
                <a:solidFill>
                  <a:schemeClr val="tx2"/>
                </a:solidFill>
                <a:latin typeface="Aptos Black" panose="020F0502020204030204" pitchFamily="34" charset="0"/>
              </a:rPr>
              <a:t>Business Planning</a:t>
            </a:r>
          </a:p>
          <a:p>
            <a:pPr lvl="1"/>
            <a:r>
              <a:rPr lang="en-US" sz="2000" b="1" dirty="0">
                <a:solidFill>
                  <a:schemeClr val="tx2"/>
                </a:solidFill>
                <a:latin typeface="Aptos Black" panose="020F0502020204030204" pitchFamily="34" charset="0"/>
              </a:rPr>
              <a:t>Transition &amp; Succession Planning</a:t>
            </a:r>
          </a:p>
          <a:p>
            <a:pPr lvl="1"/>
            <a:r>
              <a:rPr lang="en-US" sz="2000" b="1" dirty="0">
                <a:solidFill>
                  <a:schemeClr val="tx2"/>
                </a:solidFill>
                <a:latin typeface="Aptos Black" panose="020F0502020204030204" pitchFamily="34" charset="0"/>
              </a:rPr>
              <a:t>Crisis and Emergency Management Support</a:t>
            </a:r>
          </a:p>
          <a:p>
            <a:pPr lvl="1"/>
            <a:r>
              <a:rPr lang="en-US" sz="2000" b="1" dirty="0">
                <a:solidFill>
                  <a:schemeClr val="tx2"/>
                </a:solidFill>
                <a:latin typeface="Aptos Black" panose="020F0502020204030204" pitchFamily="34" charset="0"/>
              </a:rPr>
              <a:t>Networking and industry support</a:t>
            </a:r>
          </a:p>
          <a:p>
            <a:r>
              <a:rPr lang="en-US" sz="2200" b="1" dirty="0">
                <a:solidFill>
                  <a:schemeClr val="tx2"/>
                </a:solidFill>
                <a:latin typeface="Aptos Black" panose="020F0502020204030204" pitchFamily="34" charset="0"/>
              </a:rPr>
              <a:t>Government Advocacy</a:t>
            </a:r>
          </a:p>
          <a:p>
            <a:pPr lvl="1"/>
            <a:r>
              <a:rPr lang="en-US" sz="2000" b="1" dirty="0">
                <a:solidFill>
                  <a:schemeClr val="tx2"/>
                </a:solidFill>
                <a:latin typeface="Aptos Black" panose="020F0502020204030204" pitchFamily="34" charset="0"/>
              </a:rPr>
              <a:t>Grassroots member development</a:t>
            </a:r>
          </a:p>
          <a:p>
            <a:pPr lvl="1"/>
            <a:r>
              <a:rPr lang="en-US" sz="2000" b="1" dirty="0">
                <a:solidFill>
                  <a:schemeClr val="tx2"/>
                </a:solidFill>
                <a:latin typeface="Aptos Black" panose="020F0502020204030204" pitchFamily="34" charset="0"/>
              </a:rPr>
              <a:t>Education on working with policymakers</a:t>
            </a:r>
          </a:p>
          <a:p>
            <a:r>
              <a:rPr lang="en-US" sz="2200" b="1" dirty="0">
                <a:solidFill>
                  <a:schemeClr val="tx2"/>
                </a:solidFill>
                <a:latin typeface="Aptos Black" panose="020F0502020204030204" pitchFamily="34" charset="0"/>
              </a:rPr>
              <a:t>Business Operations</a:t>
            </a:r>
          </a:p>
          <a:p>
            <a:pPr lvl="1"/>
            <a:r>
              <a:rPr lang="en-US" sz="2000" b="1" dirty="0">
                <a:solidFill>
                  <a:schemeClr val="tx2"/>
                </a:solidFill>
                <a:latin typeface="Aptos Black" panose="020F0502020204030204" pitchFamily="34" charset="0"/>
              </a:rPr>
              <a:t>Recruitment, retention and training all employees</a:t>
            </a:r>
          </a:p>
          <a:p>
            <a:pPr lvl="1"/>
            <a:r>
              <a:rPr lang="en-US" sz="2000" b="1" dirty="0">
                <a:solidFill>
                  <a:schemeClr val="tx2"/>
                </a:solidFill>
                <a:latin typeface="Aptos Black" panose="020F0502020204030204" pitchFamily="34" charset="0"/>
              </a:rPr>
              <a:t>Human resources – Employee engagement and mental health</a:t>
            </a:r>
          </a:p>
          <a:p>
            <a:pPr lvl="1"/>
            <a:r>
              <a:rPr lang="en-US" sz="2000" b="1" dirty="0">
                <a:solidFill>
                  <a:schemeClr val="tx2"/>
                </a:solidFill>
                <a:latin typeface="Aptos Black" panose="020F0502020204030204" pitchFamily="34" charset="0"/>
              </a:rPr>
              <a:t>Technology Development</a:t>
            </a:r>
          </a:p>
          <a:p>
            <a:pPr lvl="1"/>
            <a:endParaRPr lang="en-US" sz="2000" b="1" dirty="0">
              <a:solidFill>
                <a:schemeClr val="tx2"/>
              </a:solidFill>
              <a:latin typeface="Aptos Black" panose="020F0502020204030204" pitchFamily="34" charset="0"/>
            </a:endParaRPr>
          </a:p>
        </p:txBody>
      </p:sp>
      <p:pic>
        <p:nvPicPr>
          <p:cNvPr id="4" name="Content Placeholder 4" descr="A logo for a bus association&#10;&#10;Description automatically generated">
            <a:extLst>
              <a:ext uri="{FF2B5EF4-FFF2-40B4-BE49-F238E27FC236}">
                <a16:creationId xmlns:a16="http://schemas.microsoft.com/office/drawing/2014/main" id="{B7D163FE-4FC7-6BEC-F55E-C57E35FA486B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59" t="1370" r="-459" b="19917"/>
          <a:stretch/>
        </p:blipFill>
        <p:spPr>
          <a:xfrm>
            <a:off x="8299175" y="156454"/>
            <a:ext cx="3892826" cy="1539741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BD7A74B5-8367-4A83-ABEC-0FCDDE97B1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rgbClr val="FFA92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2CC184B0-C2C6-4BF0-B078-816C7AF959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rgbClr val="2C425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13E0B86-3F26-6D2B-CEFD-CD6D413C2DB7}"/>
              </a:ext>
            </a:extLst>
          </p:cNvPr>
          <p:cNvSpPr txBox="1"/>
          <p:nvPr/>
        </p:nvSpPr>
        <p:spPr>
          <a:xfrm>
            <a:off x="378781" y="417106"/>
            <a:ext cx="7806431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b="1" i="1" dirty="0">
                <a:solidFill>
                  <a:schemeClr val="tx2"/>
                </a:solidFill>
              </a:rPr>
              <a:t>Focus and Pillars</a:t>
            </a:r>
          </a:p>
        </p:txBody>
      </p:sp>
    </p:spTree>
    <p:extLst>
      <p:ext uri="{BB962C8B-B14F-4D97-AF65-F5344CB8AC3E}">
        <p14:creationId xmlns:p14="http://schemas.microsoft.com/office/powerpoint/2010/main" val="6512299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6" name="Rectangle 5">
            <a:extLst>
              <a:ext uri="{FF2B5EF4-FFF2-40B4-BE49-F238E27FC236}">
                <a16:creationId xmlns:a16="http://schemas.microsoft.com/office/drawing/2014/main" id="{13BCCAE5-A35B-4B66-A4A7-E23C34A403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6987BDFB-DE64-4B56-B44F-45FAE19FA9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442CBF-B4BF-CD8A-A260-C35E839FC40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79" y="1845733"/>
            <a:ext cx="10063213" cy="4595157"/>
          </a:xfrm>
        </p:spPr>
        <p:txBody>
          <a:bodyPr>
            <a:normAutofit/>
          </a:bodyPr>
          <a:lstStyle/>
          <a:p>
            <a:r>
              <a:rPr lang="en-US" sz="2000" b="1" dirty="0">
                <a:solidFill>
                  <a:schemeClr val="tx2"/>
                </a:solidFill>
                <a:latin typeface="Aptos Black" panose="020F0502020204030204" pitchFamily="34" charset="0"/>
              </a:rPr>
              <a:t>Meeting Frequency </a:t>
            </a:r>
          </a:p>
          <a:p>
            <a:pPr marL="871400" lvl="5" indent="0">
              <a:buNone/>
            </a:pPr>
            <a:r>
              <a:rPr lang="en-US" sz="2000" b="1" dirty="0">
                <a:solidFill>
                  <a:schemeClr val="tx2"/>
                </a:solidFill>
                <a:latin typeface="Aptos Black" panose="020F0502020204030204" pitchFamily="34" charset="0"/>
              </a:rPr>
              <a:t>Quarterly Meetings for members</a:t>
            </a:r>
          </a:p>
          <a:p>
            <a:pPr marL="871400" lvl="5" indent="0">
              <a:buNone/>
            </a:pPr>
            <a:r>
              <a:rPr lang="en-US" sz="2000" b="1" dirty="0">
                <a:solidFill>
                  <a:schemeClr val="tx2"/>
                </a:solidFill>
                <a:latin typeface="Aptos Black" panose="020F0502020204030204" pitchFamily="34" charset="0"/>
              </a:rPr>
              <a:t>Quarterly Meetings for leadership</a:t>
            </a:r>
          </a:p>
          <a:p>
            <a:pPr marL="201168" lvl="1" indent="0">
              <a:buNone/>
            </a:pPr>
            <a:endParaRPr lang="en-US" sz="2000" b="1" dirty="0">
              <a:solidFill>
                <a:schemeClr val="tx2"/>
              </a:solidFill>
              <a:latin typeface="Aptos Black" panose="020F0502020204030204" pitchFamily="34" charset="0"/>
            </a:endParaRPr>
          </a:p>
          <a:p>
            <a:pPr marL="201168" lvl="1" indent="0">
              <a:buNone/>
            </a:pPr>
            <a:r>
              <a:rPr lang="en-US" sz="2000" b="1" dirty="0">
                <a:solidFill>
                  <a:schemeClr val="tx2"/>
                </a:solidFill>
                <a:latin typeface="Aptos Black" panose="020F0502020204030204" pitchFamily="34" charset="0"/>
              </a:rPr>
              <a:t>Future Education and Support </a:t>
            </a:r>
          </a:p>
          <a:p>
            <a:pPr marL="201168" lvl="1" indent="0">
              <a:buNone/>
            </a:pPr>
            <a:r>
              <a:rPr lang="en-US" sz="2000" b="1" dirty="0">
                <a:solidFill>
                  <a:schemeClr val="tx2"/>
                </a:solidFill>
                <a:latin typeface="Aptos Black" panose="020F0502020204030204" pitchFamily="34" charset="0"/>
              </a:rPr>
              <a:t>	Survey to members providing feedback on order of importance</a:t>
            </a:r>
          </a:p>
          <a:p>
            <a:pPr marL="201168" lvl="1" indent="0">
              <a:buNone/>
            </a:pPr>
            <a:endParaRPr lang="en-US" sz="2000" b="1" dirty="0">
              <a:solidFill>
                <a:schemeClr val="tx2"/>
              </a:solidFill>
              <a:latin typeface="Aptos Black" panose="020F0502020204030204" pitchFamily="34" charset="0"/>
            </a:endParaRPr>
          </a:p>
          <a:p>
            <a:pPr marL="201168" lvl="1" indent="0">
              <a:buNone/>
            </a:pPr>
            <a:r>
              <a:rPr lang="en-US" sz="2000" b="1" dirty="0">
                <a:solidFill>
                  <a:schemeClr val="tx2"/>
                </a:solidFill>
                <a:latin typeface="Aptos Black" panose="020F0502020204030204" pitchFamily="34" charset="0"/>
              </a:rPr>
              <a:t>Marketplace – Philadelphia 2025</a:t>
            </a:r>
          </a:p>
          <a:p>
            <a:pPr marL="201168" lvl="1" indent="0">
              <a:buNone/>
            </a:pPr>
            <a:r>
              <a:rPr lang="en-US" sz="2000" b="1" dirty="0">
                <a:solidFill>
                  <a:schemeClr val="tx2"/>
                </a:solidFill>
                <a:latin typeface="Aptos Black" panose="020F0502020204030204" pitchFamily="34" charset="0"/>
              </a:rPr>
              <a:t>			Friday evening - Social Reception </a:t>
            </a:r>
          </a:p>
          <a:p>
            <a:pPr marL="201168" lvl="1" indent="0">
              <a:buNone/>
            </a:pPr>
            <a:r>
              <a:rPr lang="en-US" sz="2000" b="1" dirty="0">
                <a:solidFill>
                  <a:schemeClr val="tx2"/>
                </a:solidFill>
                <a:latin typeface="Aptos Black" panose="020F0502020204030204" pitchFamily="34" charset="0"/>
              </a:rPr>
              <a:t>			Roundtable/Education Session following ABA Board Meeting</a:t>
            </a:r>
          </a:p>
          <a:p>
            <a:pPr marL="201168" lvl="1" indent="0">
              <a:buNone/>
            </a:pPr>
            <a:r>
              <a:rPr lang="en-US" sz="2000" b="1" dirty="0">
                <a:solidFill>
                  <a:schemeClr val="tx2"/>
                </a:solidFill>
                <a:latin typeface="Aptos Black" panose="020F0502020204030204" pitchFamily="34" charset="0"/>
              </a:rPr>
              <a:t>			Designated NELC Education Sessions</a:t>
            </a:r>
          </a:p>
          <a:p>
            <a:pPr lvl="1"/>
            <a:endParaRPr lang="en-US" sz="2000" b="1" dirty="0">
              <a:solidFill>
                <a:schemeClr val="tx2"/>
              </a:solidFill>
              <a:latin typeface="Aptos Black" panose="020F0502020204030204" pitchFamily="34" charset="0"/>
            </a:endParaRPr>
          </a:p>
        </p:txBody>
      </p:sp>
      <p:pic>
        <p:nvPicPr>
          <p:cNvPr id="4" name="Content Placeholder 4" descr="A logo for a bus association&#10;&#10;Description automatically generated">
            <a:extLst>
              <a:ext uri="{FF2B5EF4-FFF2-40B4-BE49-F238E27FC236}">
                <a16:creationId xmlns:a16="http://schemas.microsoft.com/office/drawing/2014/main" id="{B7D163FE-4FC7-6BEC-F55E-C57E35FA486B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59" t="1370" r="-459" b="19917"/>
          <a:stretch/>
        </p:blipFill>
        <p:spPr>
          <a:xfrm>
            <a:off x="8299175" y="156454"/>
            <a:ext cx="3892826" cy="1539741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BD7A74B5-8367-4A83-ABEC-0FCDDE97B1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rgbClr val="FFA92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2CC184B0-C2C6-4BF0-B078-816C7AF959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rgbClr val="2C425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13E0B86-3F26-6D2B-CEFD-CD6D413C2DB7}"/>
              </a:ext>
            </a:extLst>
          </p:cNvPr>
          <p:cNvSpPr txBox="1"/>
          <p:nvPr/>
        </p:nvSpPr>
        <p:spPr>
          <a:xfrm>
            <a:off x="378781" y="417106"/>
            <a:ext cx="7806431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b="1" i="1" dirty="0">
                <a:solidFill>
                  <a:schemeClr val="tx2"/>
                </a:solidFill>
              </a:rPr>
              <a:t>Council Development</a:t>
            </a:r>
          </a:p>
        </p:txBody>
      </p:sp>
    </p:spTree>
    <p:extLst>
      <p:ext uri="{BB962C8B-B14F-4D97-AF65-F5344CB8AC3E}">
        <p14:creationId xmlns:p14="http://schemas.microsoft.com/office/powerpoint/2010/main" val="413964105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6" name="Rectangle 5">
            <a:extLst>
              <a:ext uri="{FF2B5EF4-FFF2-40B4-BE49-F238E27FC236}">
                <a16:creationId xmlns:a16="http://schemas.microsoft.com/office/drawing/2014/main" id="{13BCCAE5-A35B-4B66-A4A7-E23C34A403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6987BDFB-DE64-4B56-B44F-45FAE19FA9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442CBF-B4BF-CD8A-A260-C35E839FC40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79" y="1845733"/>
            <a:ext cx="10063213" cy="4679352"/>
          </a:xfrm>
        </p:spPr>
        <p:txBody>
          <a:bodyPr>
            <a:normAutofit/>
          </a:bodyPr>
          <a:lstStyle/>
          <a:p>
            <a:r>
              <a:rPr lang="en-US" sz="2200" b="1" dirty="0">
                <a:solidFill>
                  <a:schemeClr val="tx2"/>
                </a:solidFill>
                <a:latin typeface="Aptos Black" panose="020F0502020204030204" pitchFamily="34" charset="0"/>
              </a:rPr>
              <a:t>ABA Marketing</a:t>
            </a:r>
          </a:p>
          <a:p>
            <a:pPr lvl="1"/>
            <a:r>
              <a:rPr lang="en-US" sz="2000" b="1" dirty="0">
                <a:solidFill>
                  <a:schemeClr val="tx2"/>
                </a:solidFill>
                <a:latin typeface="Aptos Black" panose="020F0502020204030204" pitchFamily="34" charset="0"/>
              </a:rPr>
              <a:t>NELC Prescence on ABA Communication Platforms</a:t>
            </a:r>
          </a:p>
          <a:p>
            <a:pPr lvl="1"/>
            <a:r>
              <a:rPr lang="en-US" sz="2000" b="1" dirty="0">
                <a:solidFill>
                  <a:schemeClr val="tx2"/>
                </a:solidFill>
                <a:latin typeface="Aptos Black" panose="020F0502020204030204" pitchFamily="34" charset="0"/>
              </a:rPr>
              <a:t>NELC Supporting Materials</a:t>
            </a:r>
            <a:endParaRPr lang="en-US" sz="2200" b="1" dirty="0">
              <a:solidFill>
                <a:schemeClr val="tx2"/>
              </a:solidFill>
              <a:latin typeface="Aptos Black" panose="020F0502020204030204" pitchFamily="34" charset="0"/>
            </a:endParaRPr>
          </a:p>
          <a:p>
            <a:pPr marL="0" indent="0">
              <a:buFont typeface="Calibri" panose="020F0502020204030204" pitchFamily="34" charset="0"/>
              <a:buNone/>
            </a:pPr>
            <a:r>
              <a:rPr lang="en-US" sz="2200" b="1" dirty="0">
                <a:solidFill>
                  <a:schemeClr val="tx2"/>
                </a:solidFill>
                <a:latin typeface="Aptos Black" panose="020F0502020204030204" pitchFamily="34" charset="0"/>
              </a:rPr>
              <a:t>  </a:t>
            </a:r>
            <a:r>
              <a:rPr lang="en-US" b="1" dirty="0">
                <a:solidFill>
                  <a:schemeClr val="tx2"/>
                </a:solidFill>
                <a:latin typeface="Aptos Black" panose="020F0502020204030204" pitchFamily="34" charset="0"/>
              </a:rPr>
              <a:t>Next Era Leadership Award</a:t>
            </a:r>
          </a:p>
          <a:p>
            <a:pPr lvl="1"/>
            <a:r>
              <a:rPr lang="en-US" b="1" dirty="0">
                <a:solidFill>
                  <a:schemeClr val="tx2"/>
                </a:solidFill>
                <a:latin typeface="Aptos Black" panose="020F0502020204030204" pitchFamily="34" charset="0"/>
              </a:rPr>
              <a:t>Innovation and Change</a:t>
            </a:r>
          </a:p>
          <a:p>
            <a:pPr lvl="1"/>
            <a:r>
              <a:rPr lang="en-US" b="1" dirty="0">
                <a:solidFill>
                  <a:schemeClr val="tx2"/>
                </a:solidFill>
                <a:latin typeface="Aptos Black" panose="020F0502020204030204" pitchFamily="34" charset="0"/>
              </a:rPr>
              <a:t>Longevity of Industry</a:t>
            </a:r>
          </a:p>
          <a:p>
            <a:r>
              <a:rPr lang="en-US" sz="2000" b="1" dirty="0">
                <a:solidFill>
                  <a:schemeClr val="tx2"/>
                </a:solidFill>
                <a:latin typeface="Aptos Black" panose="020F0502020204030204" pitchFamily="34" charset="0"/>
              </a:rPr>
              <a:t>Define Membership </a:t>
            </a:r>
          </a:p>
          <a:p>
            <a:pPr lvl="1"/>
            <a:r>
              <a:rPr lang="en-US" b="1" dirty="0">
                <a:solidFill>
                  <a:schemeClr val="tx2"/>
                </a:solidFill>
                <a:latin typeface="Aptos Black" panose="020F0502020204030204" pitchFamily="34" charset="0"/>
              </a:rPr>
              <a:t>Eligibility of membership</a:t>
            </a:r>
          </a:p>
          <a:p>
            <a:pPr lvl="1"/>
            <a:r>
              <a:rPr lang="en-US" b="1" dirty="0">
                <a:solidFill>
                  <a:schemeClr val="tx2"/>
                </a:solidFill>
                <a:latin typeface="Aptos Black" panose="020F0502020204030204" pitchFamily="34" charset="0"/>
              </a:rPr>
              <a:t>Application Process</a:t>
            </a:r>
          </a:p>
          <a:p>
            <a:pPr lvl="1"/>
            <a:r>
              <a:rPr lang="en-US" b="1" dirty="0">
                <a:solidFill>
                  <a:schemeClr val="tx2"/>
                </a:solidFill>
                <a:latin typeface="Aptos Black" panose="020F0502020204030204" pitchFamily="34" charset="0"/>
              </a:rPr>
              <a:t>Member Recruitment</a:t>
            </a:r>
            <a:endParaRPr lang="en-US" sz="2000" b="1" dirty="0">
              <a:solidFill>
                <a:schemeClr val="tx2"/>
              </a:solidFill>
              <a:latin typeface="Aptos Black" panose="020F0502020204030204" pitchFamily="34" charset="0"/>
            </a:endParaRPr>
          </a:p>
          <a:p>
            <a:pPr marL="201168" lvl="1" indent="0">
              <a:buNone/>
            </a:pPr>
            <a:endParaRPr lang="en-US" sz="2000" b="1" dirty="0">
              <a:solidFill>
                <a:schemeClr val="tx2"/>
              </a:solidFill>
              <a:latin typeface="Aptos Black" panose="020F0502020204030204" pitchFamily="34" charset="0"/>
            </a:endParaRPr>
          </a:p>
        </p:txBody>
      </p:sp>
      <p:pic>
        <p:nvPicPr>
          <p:cNvPr id="4" name="Content Placeholder 4" descr="A logo for a bus association&#10;&#10;Description automatically generated">
            <a:extLst>
              <a:ext uri="{FF2B5EF4-FFF2-40B4-BE49-F238E27FC236}">
                <a16:creationId xmlns:a16="http://schemas.microsoft.com/office/drawing/2014/main" id="{B7D163FE-4FC7-6BEC-F55E-C57E35FA486B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59" t="1370" r="-459" b="19917"/>
          <a:stretch/>
        </p:blipFill>
        <p:spPr>
          <a:xfrm>
            <a:off x="8299175" y="156454"/>
            <a:ext cx="3892826" cy="1539741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BD7A74B5-8367-4A83-ABEC-0FCDDE97B1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rgbClr val="FFA92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2CC184B0-C2C6-4BF0-B078-816C7AF959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rgbClr val="2C425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13E0B86-3F26-6D2B-CEFD-CD6D413C2DB7}"/>
              </a:ext>
            </a:extLst>
          </p:cNvPr>
          <p:cNvSpPr txBox="1"/>
          <p:nvPr/>
        </p:nvSpPr>
        <p:spPr>
          <a:xfrm>
            <a:off x="378781" y="417106"/>
            <a:ext cx="7806431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b="1" i="1" dirty="0">
                <a:solidFill>
                  <a:schemeClr val="tx2"/>
                </a:solidFill>
              </a:rPr>
              <a:t>Council Development</a:t>
            </a:r>
          </a:p>
        </p:txBody>
      </p:sp>
    </p:spTree>
    <p:extLst>
      <p:ext uri="{BB962C8B-B14F-4D97-AF65-F5344CB8AC3E}">
        <p14:creationId xmlns:p14="http://schemas.microsoft.com/office/powerpoint/2010/main" val="137903713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6" name="Rectangle 5">
            <a:extLst>
              <a:ext uri="{FF2B5EF4-FFF2-40B4-BE49-F238E27FC236}">
                <a16:creationId xmlns:a16="http://schemas.microsoft.com/office/drawing/2014/main" id="{13BCCAE5-A35B-4B66-A4A7-E23C34A403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6987BDFB-DE64-4B56-B44F-45FAE19FA9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442CBF-B4BF-CD8A-A260-C35E839FC40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79" y="1845733"/>
            <a:ext cx="10063213" cy="4679352"/>
          </a:xfrm>
        </p:spPr>
        <p:txBody>
          <a:bodyPr>
            <a:norm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Aptos Black" panose="020F0502020204030204" pitchFamily="34" charset="0"/>
              </a:rPr>
              <a:t>Questions</a:t>
            </a:r>
          </a:p>
          <a:p>
            <a:pPr algn="ctr"/>
            <a:endParaRPr lang="en-US" sz="3200" b="1" dirty="0">
              <a:solidFill>
                <a:schemeClr val="tx2"/>
              </a:solidFill>
              <a:latin typeface="Aptos Black" panose="020F0502020204030204" pitchFamily="34" charset="0"/>
            </a:endParaRPr>
          </a:p>
          <a:p>
            <a:pPr algn="ctr"/>
            <a:r>
              <a:rPr lang="en-US" sz="3200" b="1" dirty="0">
                <a:solidFill>
                  <a:schemeClr val="tx2"/>
                </a:solidFill>
                <a:latin typeface="Aptos Black" panose="020F0502020204030204" pitchFamily="34" charset="0"/>
              </a:rPr>
              <a:t>ABA Staff Support – Peter Pantuso</a:t>
            </a:r>
          </a:p>
          <a:p>
            <a:pPr algn="ctr"/>
            <a:endParaRPr lang="en-US" sz="3200" b="1" dirty="0">
              <a:solidFill>
                <a:schemeClr val="tx2"/>
              </a:solidFill>
              <a:latin typeface="Aptos Black" panose="020F0502020204030204" pitchFamily="34" charset="0"/>
            </a:endParaRPr>
          </a:p>
          <a:p>
            <a:endParaRPr lang="en-US" sz="2200" b="1" dirty="0">
              <a:solidFill>
                <a:schemeClr val="tx2"/>
              </a:solidFill>
              <a:latin typeface="Aptos Black" panose="020F0502020204030204" pitchFamily="34" charset="0"/>
            </a:endParaRPr>
          </a:p>
          <a:p>
            <a:endParaRPr lang="en-US" sz="2000" b="1" dirty="0">
              <a:solidFill>
                <a:schemeClr val="tx2"/>
              </a:solidFill>
              <a:latin typeface="Aptos Black" panose="020F0502020204030204" pitchFamily="34" charset="0"/>
            </a:endParaRPr>
          </a:p>
          <a:p>
            <a:pPr marL="201168" lvl="1" indent="0">
              <a:buNone/>
            </a:pPr>
            <a:endParaRPr lang="en-US" sz="2000" b="1" dirty="0">
              <a:solidFill>
                <a:schemeClr val="tx2"/>
              </a:solidFill>
              <a:latin typeface="Aptos Black" panose="020F0502020204030204" pitchFamily="34" charset="0"/>
            </a:endParaRPr>
          </a:p>
        </p:txBody>
      </p:sp>
      <p:pic>
        <p:nvPicPr>
          <p:cNvPr id="4" name="Content Placeholder 4" descr="A logo for a bus association&#10;&#10;Description automatically generated">
            <a:extLst>
              <a:ext uri="{FF2B5EF4-FFF2-40B4-BE49-F238E27FC236}">
                <a16:creationId xmlns:a16="http://schemas.microsoft.com/office/drawing/2014/main" id="{B7D163FE-4FC7-6BEC-F55E-C57E35FA486B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59" t="1370" r="-459" b="19917"/>
          <a:stretch/>
        </p:blipFill>
        <p:spPr>
          <a:xfrm>
            <a:off x="8299175" y="156454"/>
            <a:ext cx="3892826" cy="1539741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BD7A74B5-8367-4A83-ABEC-0FCDDE97B1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rgbClr val="FFA92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2CC184B0-C2C6-4BF0-B078-816C7AF959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rgbClr val="2C425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2015960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Retrospect">
      <a:dk1>
        <a:sysClr val="windowText" lastClr="000000"/>
      </a:dk1>
      <a:lt1>
        <a:sysClr val="window" lastClr="FFFFFF"/>
      </a:lt1>
      <a:dk2>
        <a:srgbClr val="344068"/>
      </a:dk2>
      <a:lt2>
        <a:srgbClr val="D9E0E6"/>
      </a:lt2>
      <a:accent1>
        <a:srgbClr val="1CADE4"/>
      </a:accent1>
      <a:accent2>
        <a:srgbClr val="2683C6"/>
      </a:accent2>
      <a:accent3>
        <a:srgbClr val="28C4CC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9CC26709-368C-4D72-9060-94E5B3FF3CD6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9C677E7B22E744DBB1AECB4860741A8" ma:contentTypeVersion="16" ma:contentTypeDescription="Create a new document." ma:contentTypeScope="" ma:versionID="a80c946dfaee8d274c7261f34d4888b2">
  <xsd:schema xmlns:xsd="http://www.w3.org/2001/XMLSchema" xmlns:xs="http://www.w3.org/2001/XMLSchema" xmlns:p="http://schemas.microsoft.com/office/2006/metadata/properties" xmlns:ns2="6d1a44b1-20bf-4bbb-b273-1c741c62158a" xmlns:ns3="b26e1384-97f0-4592-8b0b-55abe6df193a" targetNamespace="http://schemas.microsoft.com/office/2006/metadata/properties" ma:root="true" ma:fieldsID="f8f83f20e30a0033e4e428fb169b6adb" ns2:_="" ns3:_="">
    <xsd:import namespace="6d1a44b1-20bf-4bbb-b273-1c741c62158a"/>
    <xsd:import namespace="b26e1384-97f0-4592-8b0b-55abe6df193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DateTaken" minOccurs="0"/>
                <xsd:element ref="ns2:MediaServiceLocatio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d1a44b1-20bf-4bbb-b273-1c741c62158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6" nillable="true" ma:displayName="Location" ma:internalName="MediaServiceLocation" ma:readOnly="true">
      <xsd:simpleType>
        <xsd:restriction base="dms:Text"/>
      </xsd:simpleType>
    </xsd:element>
    <xsd:element name="MediaLengthInSeconds" ma:index="17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19" nillable="true" ma:taxonomy="true" ma:internalName="lcf76f155ced4ddcb4097134ff3c332f" ma:taxonomyFieldName="MediaServiceImageTags" ma:displayName="Image Tags" ma:readOnly="false" ma:fieldId="{5cf76f15-5ced-4ddc-b409-7134ff3c332f}" ma:taxonomyMulti="true" ma:sspId="5735bbac-7162-4b8e-994b-7ef64960903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26e1384-97f0-4592-8b0b-55abe6df193a" elementFormDefault="qualified">
    <xsd:import namespace="http://schemas.microsoft.com/office/2006/documentManagement/types"/>
    <xsd:import namespace="http://schemas.microsoft.com/office/infopath/2007/PartnerControls"/>
    <xsd:element name="TaxCatchAll" ma:index="20" nillable="true" ma:displayName="Taxonomy Catch All Column" ma:hidden="true" ma:list="{90ab2e77-99a1-4acf-ba82-3ff491680e70}" ma:internalName="TaxCatchAll" ma:showField="CatchAllData" ma:web="b26e1384-97f0-4592-8b0b-55abe6df193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3F788AD6-5049-42F8-BBA9-C5441D95D8B8}"/>
</file>

<file path=customXml/itemProps2.xml><?xml version="1.0" encoding="utf-8"?>
<ds:datastoreItem xmlns:ds="http://schemas.openxmlformats.org/officeDocument/2006/customXml" ds:itemID="{656C9DCC-98D2-4464-B014-0B942ADE1050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119</TotalTime>
  <Words>397</Words>
  <Application>Microsoft Office PowerPoint</Application>
  <PresentationFormat>Widescreen</PresentationFormat>
  <Paragraphs>77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Aptos Black</vt:lpstr>
      <vt:lpstr>Calibri</vt:lpstr>
      <vt:lpstr>Calibri Light</vt:lpstr>
      <vt:lpstr>Retrospect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Information Providers, Inc.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Elizabeth Hall</dc:creator>
  <cp:lastModifiedBy>Elizabeth Hall</cp:lastModifiedBy>
  <cp:revision>8</cp:revision>
  <dcterms:created xsi:type="dcterms:W3CDTF">2024-01-08T11:40:55Z</dcterms:created>
  <dcterms:modified xsi:type="dcterms:W3CDTF">2024-05-06T20:36:08Z</dcterms:modified>
</cp:coreProperties>
</file>