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7"/>
  </p:notesMasterIdLst>
  <p:sldIdLst>
    <p:sldId id="394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16" r:id="rId17"/>
    <p:sldId id="420" r:id="rId18"/>
    <p:sldId id="407" r:id="rId19"/>
    <p:sldId id="408" r:id="rId20"/>
    <p:sldId id="409" r:id="rId21"/>
    <p:sldId id="410" r:id="rId22"/>
    <p:sldId id="411" r:id="rId23"/>
    <p:sldId id="413" r:id="rId24"/>
    <p:sldId id="414" r:id="rId25"/>
    <p:sldId id="415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Hinton" initials="MH" lastIdx="1" clrIdx="0">
    <p:extLst>
      <p:ext uri="{19B8F6BF-5375-455C-9EA6-DF929625EA0E}">
        <p15:presenceInfo xmlns:p15="http://schemas.microsoft.com/office/powerpoint/2012/main" userId="S::mhinton@buses.org::145a868e-55ca-4e2c-9ca9-f44daa2fca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16F"/>
    <a:srgbClr val="002B5C"/>
    <a:srgbClr val="E31937"/>
    <a:srgbClr val="5C4600"/>
    <a:srgbClr val="FFFFFF"/>
    <a:srgbClr val="FF9B9B"/>
    <a:srgbClr val="114716"/>
    <a:srgbClr val="4A5602"/>
    <a:srgbClr val="00823B"/>
    <a:srgbClr val="E8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5842" autoAdjust="0"/>
  </p:normalViewPr>
  <p:slideViewPr>
    <p:cSldViewPr snapToGrid="0">
      <p:cViewPr varScale="1">
        <p:scale>
          <a:sx n="45" d="100"/>
          <a:sy n="45" d="100"/>
        </p:scale>
        <p:origin x="10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Rome" userId="137aa1e4-eb16-4a2d-aa59-d61b4d438e6e" providerId="ADAL" clId="{235C2881-6BE7-48F2-92EE-B6FFB84C9546}"/>
    <pc:docChg chg="delSld">
      <pc:chgData name="Ben Rome" userId="137aa1e4-eb16-4a2d-aa59-d61b4d438e6e" providerId="ADAL" clId="{235C2881-6BE7-48F2-92EE-B6FFB84C9546}" dt="2024-05-03T14:58:56.250" v="0" actId="47"/>
      <pc:docMkLst>
        <pc:docMk/>
      </pc:docMkLst>
      <pc:sldChg chg="del">
        <pc:chgData name="Ben Rome" userId="137aa1e4-eb16-4a2d-aa59-d61b4d438e6e" providerId="ADAL" clId="{235C2881-6BE7-48F2-92EE-B6FFB84C9546}" dt="2024-05-03T14:58:56.250" v="0" actId="47"/>
        <pc:sldMkLst>
          <pc:docMk/>
          <pc:sldMk cId="2606503569" sldId="418"/>
        </pc:sldMkLst>
      </pc:sldChg>
      <pc:sldChg chg="del">
        <pc:chgData name="Ben Rome" userId="137aa1e4-eb16-4a2d-aa59-d61b4d438e6e" providerId="ADAL" clId="{235C2881-6BE7-48F2-92EE-B6FFB84C9546}" dt="2024-05-03T14:58:56.250" v="0" actId="47"/>
        <pc:sldMkLst>
          <pc:docMk/>
          <pc:sldMk cId="3905814494" sldId="4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0C0F00-F88B-4C84-B455-21215C10EEEF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0A51B6-32AF-4F51-A7AE-E8AB4ED83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2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A51B6-32AF-4F51-A7AE-E8AB4ED83E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9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9287-34A7-4157-96FF-0E44F5AD4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6960-3815-4B0D-BA01-29B24A95E0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F702-9C20-4A26-B156-5340EC846B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14F-C1AA-4DAD-8F0B-4CC0EBF34D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9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9536-9B8D-4AF6-991B-10730CF5BD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A292-933D-4CF4-BD3C-7609DC162B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195C-AF75-473F-BFE6-87B6D643C7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501A-61F2-4211-A70D-13005E49E2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8B62-74DE-4F10-B102-58D4DCD7CE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3CBB-0E61-45AC-A235-00AEE6960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49F8-EEAE-4029-B878-A37175B502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416F"/>
            </a:gs>
            <a:gs pos="55000">
              <a:srgbClr val="B9CBE9"/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002B5C"/>
            </a:gs>
            <a:gs pos="71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Communications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Advocacy</a:t>
            </a:r>
          </a:p>
          <a:p>
            <a:pPr lvl="0"/>
            <a:r>
              <a:rPr lang="en-US" dirty="0"/>
              <a:t>Newsletters</a:t>
            </a:r>
          </a:p>
          <a:p>
            <a:pPr lvl="0"/>
            <a:r>
              <a:rPr lang="en-US" dirty="0"/>
              <a:t>Social Media</a:t>
            </a:r>
          </a:p>
          <a:p>
            <a:pPr lvl="0"/>
            <a:r>
              <a:rPr lang="en-US" dirty="0"/>
              <a:t>Website</a:t>
            </a:r>
          </a:p>
          <a:p>
            <a:pPr lvl="0"/>
            <a:r>
              <a:rPr lang="en-US" dirty="0"/>
              <a:t>Road Ahead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3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3D0F79-98BB-420F-AD24-D37195A3E074}" type="datetime1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ABA Board Meeting – Spring 2024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9AEE8914-14F7-9EAC-642A-7F41FC4DC4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416F"/>
            </a:gs>
            <a:gs pos="55000">
              <a:srgbClr val="B9CBE9"/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002B5C"/>
            </a:gs>
            <a:gs pos="71000">
              <a:schemeClr val="accent1">
                <a:lumMod val="30000"/>
                <a:lumOff val="7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6B3D3-7C67-F2AD-F277-2D4DF01DA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r="311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A6734-1248-6F99-0C00-44D8AB4A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5141D-4597-3C60-9838-D43805CFC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Advocacy</a:t>
            </a:r>
          </a:p>
          <a:p>
            <a:r>
              <a:rPr lang="en-US" sz="2000"/>
              <a:t>Newsletters</a:t>
            </a:r>
          </a:p>
          <a:p>
            <a:r>
              <a:rPr lang="en-US" sz="2000"/>
              <a:t>Social Media</a:t>
            </a:r>
          </a:p>
          <a:p>
            <a:r>
              <a:rPr lang="en-US" sz="2000"/>
              <a:t>Website</a:t>
            </a:r>
          </a:p>
          <a:p>
            <a:r>
              <a:rPr lang="en-US" sz="2000"/>
              <a:t>Road Ahead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8305C-08B3-2F4A-7420-8B2957E4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0BF85-1F4B-4177-8137-130E27F1CDF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EFE6B244-8C0D-2013-AE6C-E097E1933A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10701-85EB-8333-0C1A-B871B68B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Social Media: Instagram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54C99B-2D94-7511-4061-18A4012EB0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1815" y="2337520"/>
            <a:ext cx="3687879" cy="336519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0BC038-D91C-7997-3F71-CD7E939430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4156" y="2434074"/>
            <a:ext cx="4483510" cy="317208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11352-566E-11D8-4176-AF4371FA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20BF85-1F4B-4177-8137-130E27F1CDF6}" type="slidenum">
              <a:rPr lang="en-US" sz="1000"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10</a:t>
            </a:fld>
            <a:endParaRPr lang="en-US" sz="1000">
              <a:latin typeface="+mn-lt"/>
              <a:cs typeface="+mn-cs"/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79A27F64-AE5F-0734-4C85-DD136BE309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1038A-396B-5A9E-79C0-A8715552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Social Media: Facebook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1ADB7B-C2B3-C5E2-744F-F4334CFAC1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4518" y="2337520"/>
            <a:ext cx="3982474" cy="336519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BE0DAC-FAFD-43BD-6664-9274DF9085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4156" y="2422865"/>
            <a:ext cx="4483510" cy="31945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65146-0F55-02B4-4319-B669A244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20BF85-1F4B-4177-8137-130E27F1CDF6}" type="slidenum">
              <a:rPr lang="en-US" sz="1000"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11</a:t>
            </a:fld>
            <a:endParaRPr lang="en-US" sz="1000">
              <a:latin typeface="+mn-lt"/>
              <a:cs typeface="+mn-cs"/>
            </a:endParaRP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1F63CFC1-8057-D7E3-58A9-5E43EFD199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DB674-5609-4738-3CA7-33101967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Social Media: LinkedIn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25BB62-2ADF-C7F0-3D42-C3FDA15C0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17604" y="2337520"/>
            <a:ext cx="3496301" cy="336519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1D08C33-4C48-4D94-A18B-E375F58ADA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4156" y="2434074"/>
            <a:ext cx="4483510" cy="317208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E9309-7BA0-4A90-BA26-E4832887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20BF85-1F4B-4177-8137-130E27F1CDF6}" type="slidenum">
              <a:rPr lang="en-US" sz="1000"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12</a:t>
            </a:fld>
            <a:endParaRPr lang="en-US" sz="1000">
              <a:latin typeface="+mn-lt"/>
              <a:cs typeface="+mn-cs"/>
            </a:endParaRP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24A40287-411B-309E-6C1C-488A9DE714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70590-4584-24AE-B345-3904DB95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Media: Eco-friendly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55AEE-E6C7-40CE-6979-8C6B3B807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US" sz="2000"/>
              <a:t>Using the recent TTI research report showcasing motorcoach as most eco-friendly group transport</a:t>
            </a:r>
          </a:p>
          <a:p>
            <a:r>
              <a:rPr lang="en-US" sz="2000"/>
              <a:t>Earth Day posts generated mini-viral movement</a:t>
            </a:r>
          </a:p>
          <a:p>
            <a:r>
              <a:rPr lang="en-US" sz="2000"/>
              <a:t>Provide messaging and graphics to members, to post/share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61643-A1AF-5DBA-D18E-4C8A57D03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Targeted for:</a:t>
            </a:r>
          </a:p>
          <a:p>
            <a:r>
              <a:rPr lang="en-US" sz="2000"/>
              <a:t>June 5 “World Environment Day”</a:t>
            </a:r>
          </a:p>
          <a:p>
            <a:r>
              <a:rPr lang="en-US" sz="2000"/>
              <a:t>September 16 “World Ozone Day”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D497C-7DB1-B86E-3256-610829C6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0BF85-1F4B-4177-8137-130E27F1CDF6}" type="slidenum">
              <a:rPr lang="en-US" sz="1050"/>
              <a:pPr>
                <a:spcAft>
                  <a:spcPts val="600"/>
                </a:spcAft>
              </a:pPr>
              <a:t>13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710339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D497C-7DB1-B86E-3256-610829C6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0BF85-1F4B-4177-8137-130E27F1CDF6}" type="slidenum">
              <a:rPr lang="en-US" sz="1050"/>
              <a:pPr>
                <a:spcAft>
                  <a:spcPts val="600"/>
                </a:spcAft>
              </a:pPr>
              <a:t>14</a:t>
            </a:fld>
            <a:endParaRPr lang="en-US" sz="1050"/>
          </a:p>
        </p:txBody>
      </p:sp>
      <p:pic>
        <p:nvPicPr>
          <p:cNvPr id="12" name="Picture 11" descr="A close-up of a website&#10;&#10;Description automatically generated">
            <a:extLst>
              <a:ext uri="{FF2B5EF4-FFF2-40B4-BE49-F238E27FC236}">
                <a16:creationId xmlns:a16="http://schemas.microsoft.com/office/drawing/2014/main" id="{F10CB518-AE48-4D0D-D6E9-2CBFC5E50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90" y="110449"/>
            <a:ext cx="2836871" cy="66359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664E0C-37AB-C45B-97FD-8B693DC0DE1E}"/>
              </a:ext>
            </a:extLst>
          </p:cNvPr>
          <p:cNvGrpSpPr/>
          <p:nvPr/>
        </p:nvGrpSpPr>
        <p:grpSpPr>
          <a:xfrm>
            <a:off x="4664028" y="714839"/>
            <a:ext cx="5689340" cy="5427175"/>
            <a:chOff x="5380177" y="1385012"/>
            <a:chExt cx="6844466" cy="6589791"/>
          </a:xfrm>
        </p:grpSpPr>
        <p:pic>
          <p:nvPicPr>
            <p:cNvPr id="14" name="Content Placeholder 6" descr="A graph of energy use&#10;&#10;Description automatically generated">
              <a:extLst>
                <a:ext uri="{FF2B5EF4-FFF2-40B4-BE49-F238E27FC236}">
                  <a16:creationId xmlns:a16="http://schemas.microsoft.com/office/drawing/2014/main" id="{E3E0B48B-0A4D-42F7-9AC7-0DA67B2C3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473" y="4805633"/>
              <a:ext cx="3169170" cy="3169170"/>
            </a:xfrm>
            <a:prstGeom prst="rect">
              <a:avLst/>
            </a:prstGeom>
          </p:spPr>
        </p:pic>
        <p:pic>
          <p:nvPicPr>
            <p:cNvPr id="15" name="Content Placeholder 8" descr="A graph showing a number of vehicles on a road&#10;&#10;Description automatically generated">
              <a:extLst>
                <a:ext uri="{FF2B5EF4-FFF2-40B4-BE49-F238E27FC236}">
                  <a16:creationId xmlns:a16="http://schemas.microsoft.com/office/drawing/2014/main" id="{FF8FB450-4AC9-6A3E-6870-9E7012AA8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177" y="4805633"/>
              <a:ext cx="3169170" cy="3169170"/>
            </a:xfrm>
            <a:prstGeom prst="rect">
              <a:avLst/>
            </a:prstGeom>
          </p:spPr>
        </p:pic>
        <p:pic>
          <p:nvPicPr>
            <p:cNvPr id="16" name="Picture 15" descr="A road with text and images&#10;&#10;Description automatically generated with medium confidence">
              <a:extLst>
                <a:ext uri="{FF2B5EF4-FFF2-40B4-BE49-F238E27FC236}">
                  <a16:creationId xmlns:a16="http://schemas.microsoft.com/office/drawing/2014/main" id="{691B1B10-B9BA-89E8-FBEA-1B29D86D0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177" y="1385012"/>
              <a:ext cx="3169170" cy="3169170"/>
            </a:xfrm>
            <a:prstGeom prst="rect">
              <a:avLst/>
            </a:prstGeom>
          </p:spPr>
        </p:pic>
        <p:pic>
          <p:nvPicPr>
            <p:cNvPr id="17" name="Picture 16" descr="A poster with text and images&#10;&#10;Description automatically generated with medium confidence">
              <a:extLst>
                <a:ext uri="{FF2B5EF4-FFF2-40B4-BE49-F238E27FC236}">
                  <a16:creationId xmlns:a16="http://schemas.microsoft.com/office/drawing/2014/main" id="{70AD38EC-62B8-EB2C-4DF5-1C6942E6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472" y="1389850"/>
              <a:ext cx="3169171" cy="3169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843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7E61E-4EFA-2887-6732-04C3C64C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Media: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11F9-5DA8-96C9-DED1-27F490D7C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US" sz="2000"/>
              <a:t>Consistent, rhythmic posting</a:t>
            </a:r>
          </a:p>
          <a:p>
            <a:r>
              <a:rPr lang="en-US" sz="2000"/>
              <a:t>Catering content to channel audience</a:t>
            </a:r>
          </a:p>
          <a:p>
            <a:pPr lvl="1"/>
            <a:r>
              <a:rPr lang="en-US" sz="2000"/>
              <a:t>LinkedIn – primarily bus industry, advocacy news</a:t>
            </a:r>
          </a:p>
          <a:p>
            <a:pPr lvl="1"/>
            <a:r>
              <a:rPr lang="en-US" sz="2000"/>
              <a:t>Facebook/Insta – primarily tour operators, industry-adjacent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7B1C4-157C-E5C6-C921-81F85C577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US" sz="2000"/>
              <a:t>New channels to evaluate</a:t>
            </a:r>
          </a:p>
          <a:p>
            <a:pPr lvl="1"/>
            <a:r>
              <a:rPr lang="en-US" sz="2000"/>
              <a:t>Blue Sky (operated by “old” Twitter staff)</a:t>
            </a:r>
          </a:p>
          <a:p>
            <a:pPr lvl="2"/>
            <a:r>
              <a:rPr lang="en-US"/>
              <a:t>similar functionality, but currently less brand-occupied)</a:t>
            </a:r>
          </a:p>
          <a:p>
            <a:pPr lvl="1"/>
            <a:r>
              <a:rPr lang="en-US" sz="2000"/>
              <a:t>Mastadon</a:t>
            </a:r>
          </a:p>
          <a:p>
            <a:pPr lvl="2"/>
            <a:r>
              <a:rPr lang="en-US"/>
              <a:t>“Unified but separate”</a:t>
            </a:r>
          </a:p>
          <a:p>
            <a:pPr lvl="2"/>
            <a:r>
              <a:rPr lang="en-US"/>
              <a:t>Complex landscape for disseminating</a:t>
            </a:r>
          </a:p>
          <a:p>
            <a:pPr lvl="1"/>
            <a:endParaRPr lang="en-US" sz="2000"/>
          </a:p>
          <a:p>
            <a:pPr lvl="2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604F6-F8BB-BABC-A9A7-677C362E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0BF85-1F4B-4177-8137-130E27F1CDF6}" type="slidenum">
              <a:rPr lang="en-US" sz="1050"/>
              <a:pPr>
                <a:spcAft>
                  <a:spcPts val="600"/>
                </a:spcAft>
              </a:pPr>
              <a:t>15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02175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F3846-2D71-5933-B58A-0EC19B8B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1D988-A7F6-19D7-9713-0D72BD149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latin typeface="+mn-lt"/>
                <a:cs typeface="+mn-cs"/>
              </a:rPr>
              <a:t>Overhaul initiated in Q2 2023</a:t>
            </a:r>
          </a:p>
          <a:p>
            <a:r>
              <a:rPr lang="en-US" sz="1900">
                <a:latin typeface="+mn-lt"/>
                <a:cs typeface="+mn-cs"/>
              </a:rPr>
              <a:t>Move from Raka Creative to YGS Group</a:t>
            </a:r>
          </a:p>
          <a:p>
            <a:r>
              <a:rPr lang="en-US" sz="1900">
                <a:latin typeface="+mn-lt"/>
                <a:cs typeface="+mn-cs"/>
              </a:rPr>
              <a:t>Shift to more robust and compatible Wordpress platform</a:t>
            </a:r>
          </a:p>
          <a:p>
            <a:r>
              <a:rPr lang="en-US" sz="1900">
                <a:latin typeface="+mn-lt"/>
                <a:cs typeface="+mn-cs"/>
              </a:rPr>
              <a:t>Agreement with YGS to be their test bed for new content delivery platform</a:t>
            </a:r>
          </a:p>
          <a:p>
            <a:r>
              <a:rPr lang="en-US" sz="1900">
                <a:latin typeface="+mn-lt"/>
                <a:cs typeface="+mn-cs"/>
              </a:rPr>
              <a:t>More responsive for mobile users (about half our visitors)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73F728-767A-FE21-659A-8ED92EE841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650045"/>
            <a:ext cx="4043378" cy="55579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1D2DF-F1DF-2E98-03A1-3B94C2E6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20BF85-1F4B-4177-8137-130E27F1CDF6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16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EB5B972D-CC93-D547-0CF5-D0D156E181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A6C4C-F337-DF9D-D816-F8FE6970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Website:</a:t>
            </a:r>
            <a:r>
              <a:rPr lang="en-US">
                <a:latin typeface="+mj-lt"/>
                <a:cs typeface="+mj-cs"/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43F0A-9BA7-49DC-AEBE-05DF26BC7117}"/>
              </a:ext>
            </a:extLst>
          </p:cNvPr>
          <p:cNvSpPr txBox="1"/>
          <p:nvPr/>
        </p:nvSpPr>
        <p:spPr>
          <a:xfrm>
            <a:off x="733427" y="2194101"/>
            <a:ext cx="3543298" cy="397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Large chunk of visitors enter via direct URL (typing in the site)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Search accounts for less than half of visitors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Referrals from outside links/shares</a:t>
            </a:r>
          </a:p>
        </p:txBody>
      </p:sp>
      <p:pic>
        <p:nvPicPr>
          <p:cNvPr id="7" name="Google Shape;52;p6">
            <a:extLst>
              <a:ext uri="{FF2B5EF4-FFF2-40B4-BE49-F238E27FC236}">
                <a16:creationId xmlns:a16="http://schemas.microsoft.com/office/drawing/2014/main" id="{5ED5467E-05FA-BE2D-DEA9-F7A9C15A4282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9138" y="2003849"/>
            <a:ext cx="2828925" cy="2850302"/>
          </a:xfrm>
          <a:prstGeom prst="rect">
            <a:avLst/>
          </a:prstGeom>
          <a:noFill/>
        </p:spPr>
      </p:pic>
      <p:pic>
        <p:nvPicPr>
          <p:cNvPr id="6" name="Google Shape;46;p5">
            <a:extLst>
              <a:ext uri="{FF2B5EF4-FFF2-40B4-BE49-F238E27FC236}">
                <a16:creationId xmlns:a16="http://schemas.microsoft.com/office/drawing/2014/main" id="{53488CE8-77DB-1E53-405E-67EE6FC37362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73211" y="2474238"/>
            <a:ext cx="2828925" cy="1909524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7F25B-9F1F-C5C3-5F7C-DE950A58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20BF85-1F4B-4177-8137-130E27F1CDF6}" type="slidenum">
              <a:rPr lang="en-US" sz="1000"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17</a:t>
            </a:fld>
            <a:endParaRPr lang="en-US" sz="1000">
              <a:latin typeface="+mn-lt"/>
              <a:cs typeface="+mn-cs"/>
            </a:endParaRP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4682D30A-70D8-BCD2-A67C-883400488E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0945D-7E2A-F09D-B33B-530D5026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Website: High-level Audit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21F76F1-0290-34B2-BB54-3CB175E1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66" y="2072640"/>
            <a:ext cx="10130392" cy="4128135"/>
          </a:xfrm>
          <a:prstGeom prst="rect">
            <a:avLst/>
          </a:prstGeom>
        </p:spPr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53A8C-DA90-5FEB-A15C-FC29DE66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20BF85-1F4B-4177-8137-130E27F1CDF6}" type="slidenum">
              <a:rPr lang="en-US" sz="1000"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18</a:t>
            </a:fld>
            <a:endParaRPr lang="en-US" sz="1000">
              <a:latin typeface="+mn-lt"/>
              <a:cs typeface="+mn-cs"/>
            </a:endParaRPr>
          </a:p>
        </p:txBody>
      </p:sp>
      <p:pic>
        <p:nvPicPr>
          <p:cNvPr id="46" name="Picture 45" descr="A black and white logo&#10;&#10;Description automatically generated">
            <a:extLst>
              <a:ext uri="{FF2B5EF4-FFF2-40B4-BE49-F238E27FC236}">
                <a16:creationId xmlns:a16="http://schemas.microsoft.com/office/drawing/2014/main" id="{49E0C350-B178-A64B-1046-A12CCE74F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5F6E3-E8A5-9C75-F251-E7F235CA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Website: High-level Audit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ADB45-9192-687F-2C70-D4F5BE764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24" y="2354239"/>
            <a:ext cx="9748352" cy="39480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41FB1-7C2E-F3F3-AD36-C2A490AB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20BF85-1F4B-4177-8137-130E27F1CDF6}" type="slidenum">
              <a:rPr lang="en-US" sz="1000"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19</a:t>
            </a:fld>
            <a:endParaRPr lang="en-US" sz="1000">
              <a:latin typeface="+mn-lt"/>
              <a:cs typeface="+mn-cs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AB5D0340-E70F-FE8A-6E44-3863CF3B8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416F"/>
            </a:gs>
            <a:gs pos="55000">
              <a:srgbClr val="B9CBE9"/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002B5C"/>
            </a:gs>
            <a:gs pos="71000">
              <a:schemeClr val="accent1">
                <a:lumMod val="30000"/>
                <a:lumOff val="7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550DE-F6D3-9F06-C273-C5D867B7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217CA-420F-96E5-5B33-C5EB1BF15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4101"/>
            <a:ext cx="4742771" cy="398341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effectLst/>
                <a:latin typeface="+mn-lt"/>
                <a:cs typeface="+mn-cs"/>
              </a:rPr>
              <a:t>Comms has assisted the GAP team in messaging through various channels regarding key issues over the first few months of this year.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+mn-lt"/>
                <a:cs typeface="+mn-cs"/>
              </a:rPr>
              <a:t>CERT Tax Bill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+mn-lt"/>
                <a:cs typeface="+mn-cs"/>
              </a:rPr>
              <a:t>New York MTA Congestion Tolling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+mn-lt"/>
                <a:cs typeface="+mn-cs"/>
              </a:rPr>
              <a:t>PANJNY Midtown Terminal revamp project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+mn-lt"/>
                <a:cs typeface="+mn-cs"/>
              </a:rPr>
              <a:t>FMCSA CDL Requirements 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+mn-lt"/>
                <a:cs typeface="+mn-cs"/>
              </a:rPr>
              <a:t>EPA GHG Phase 3 final rule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+mn-lt"/>
                <a:cs typeface="+mn-cs"/>
              </a:rPr>
              <a:t>Windstar Line’s Jeff </a:t>
            </a:r>
            <a:r>
              <a:rPr lang="en-US" sz="1900" dirty="0" err="1">
                <a:effectLst/>
                <a:latin typeface="+mn-lt"/>
                <a:cs typeface="+mn-cs"/>
              </a:rPr>
              <a:t>Greteman’s</a:t>
            </a:r>
            <a:r>
              <a:rPr lang="en-US" sz="1900" dirty="0">
                <a:effectLst/>
                <a:latin typeface="+mn-lt"/>
                <a:cs typeface="+mn-cs"/>
              </a:rPr>
              <a:t> testimony in front of the Subcommittee on Highways and Transit of the Committee on Transportation and Infrastructure</a:t>
            </a:r>
          </a:p>
          <a:p>
            <a:pPr marL="342900" marR="0" lvl="0">
              <a:spcBef>
                <a:spcPts val="0"/>
              </a:spcBef>
              <a:spcAft>
                <a:spcPts val="800"/>
              </a:spcAft>
            </a:pPr>
            <a:r>
              <a:rPr lang="en-US" sz="1900" dirty="0">
                <a:effectLst/>
                <a:latin typeface="+mn-lt"/>
                <a:cs typeface="+mn-cs"/>
              </a:rPr>
              <a:t>Monthly GAP report dissemination</a:t>
            </a:r>
          </a:p>
          <a:p>
            <a:endParaRPr lang="en-US" sz="1900" dirty="0">
              <a:latin typeface="+mn-lt"/>
              <a:cs typeface="+mn-cs"/>
            </a:endParaRPr>
          </a:p>
        </p:txBody>
      </p:sp>
      <p:pic>
        <p:nvPicPr>
          <p:cNvPr id="7" name="Content Placeholder 6" descr="A person in a suit speaking into a microphone">
            <a:extLst>
              <a:ext uri="{FF2B5EF4-FFF2-40B4-BE49-F238E27FC236}">
                <a16:creationId xmlns:a16="http://schemas.microsoft.com/office/drawing/2014/main" id="{413DCE07-C330-0BA1-1B12-7157754065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>
          <a:xfrm>
            <a:off x="7239000" y="2194101"/>
            <a:ext cx="4607787" cy="3267969"/>
          </a:xfrm>
          <a:prstGeom prst="rect">
            <a:avLst/>
          </a:prstGeom>
          <a:gradFill>
            <a:gsLst>
              <a:gs pos="0">
                <a:srgbClr val="03416F"/>
              </a:gs>
              <a:gs pos="55000">
                <a:srgbClr val="B9CBE9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rgbClr val="002B5C"/>
              </a:gs>
              <a:gs pos="71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DF1CF-D822-0DF9-8D10-370ABCE3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9C20BF85-1F4B-4177-8137-130E27F1CDF6}" type="slidenum">
              <a:rPr lang="en-US" sz="1000">
                <a:latin typeface="+mn-lt"/>
                <a:cs typeface="+mn-cs"/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 sz="1000">
              <a:latin typeface="+mn-lt"/>
              <a:cs typeface="+mn-cs"/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BD9E6902-07BE-1F6B-3AAF-D5AD49BA63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069BB-573B-9D2D-AF18-54FBE72D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Website: High-level Audit</a:t>
            </a:r>
            <a:r>
              <a:rPr lang="en-US" sz="32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DC43-1E11-E157-7B71-670936BE9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Other recommendations:</a:t>
            </a:r>
          </a:p>
          <a:p>
            <a:r>
              <a:rPr lang="en-US" sz="2000"/>
              <a:t>Member-specific navigation paths</a:t>
            </a:r>
          </a:p>
          <a:p>
            <a:r>
              <a:rPr lang="en-US" sz="2000"/>
              <a:t>Simplify navigation</a:t>
            </a:r>
          </a:p>
          <a:p>
            <a:r>
              <a:rPr lang="en-US" sz="2000"/>
              <a:t>ABAF Research Hub</a:t>
            </a:r>
          </a:p>
          <a:p>
            <a:r>
              <a:rPr lang="en-US" sz="2000"/>
              <a:t>Revamp story visuals</a:t>
            </a:r>
          </a:p>
          <a:p>
            <a:r>
              <a:rPr lang="en-US" sz="2000"/>
              <a:t>Reduce public archival info</a:t>
            </a:r>
          </a:p>
          <a:p>
            <a:pPr lvl="1"/>
            <a:r>
              <a:rPr lang="en-US" sz="2000"/>
              <a:t>Remove outdated; some content goes back to early 2000’s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CB439-6EDF-D448-B7BA-EC6013D52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/>
              <a:t>Update / Re-vision Scholarship information for 2025</a:t>
            </a:r>
          </a:p>
          <a:p>
            <a:pPr lvl="1"/>
            <a:r>
              <a:rPr lang="en-US" sz="1900"/>
              <a:t>Overview and opportunities</a:t>
            </a:r>
          </a:p>
          <a:p>
            <a:pPr lvl="1"/>
            <a:r>
              <a:rPr lang="en-US" sz="1900"/>
              <a:t>Showcase past winners</a:t>
            </a:r>
          </a:p>
          <a:p>
            <a:pPr lvl="1"/>
            <a:r>
              <a:rPr lang="en-US" sz="1900"/>
              <a:t>Update FAQ to site (rather than PDF)</a:t>
            </a:r>
          </a:p>
          <a:p>
            <a:pPr lvl="1"/>
            <a:r>
              <a:rPr lang="en-US" sz="1900"/>
              <a:t>Combine page content </a:t>
            </a:r>
          </a:p>
          <a:p>
            <a:pPr lvl="1"/>
            <a:r>
              <a:rPr lang="en-US" sz="1900"/>
              <a:t>Clear contact information</a:t>
            </a:r>
          </a:p>
          <a:p>
            <a:pPr lvl="1"/>
            <a:r>
              <a:rPr lang="en-US" sz="1900"/>
              <a:t>Landing page for social outreach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B4558-FE40-ACF7-4430-599C15B1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0BF85-1F4B-4177-8137-130E27F1CDF6}" type="slidenum">
              <a:rPr lang="en-US" sz="1050"/>
              <a:pPr>
                <a:spcAft>
                  <a:spcPts val="600"/>
                </a:spcAft>
              </a:pPr>
              <a:t>20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1689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B4037-A468-798A-EAC1-00EA6E85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Website: 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BB2D-2D5A-FCDB-AB1A-A0B39C21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/>
              <a:t>Migration complete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/>
              <a:t>99% of bugs corrected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/>
              <a:t>Minor hiccups in Events section – regarding layout and Upcoming/Past listings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/>
              <a:t>Adding content to News Center for more robust look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/>
              <a:t>Identifying evergreen content for sharing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88BF4-F782-4C3F-10A7-E819F3CFA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Summer tasks: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/>
              <a:t>Navigation audit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/>
              <a:t>Page consolidation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/>
              <a:t>Branded iconography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/>
              <a:t>Updated taxonomy &amp; categories (for better SEO and domain authority)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/>
              <a:t>Toxic backlinks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/>
              <a:t>Generate more member contributed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6F5B3-631C-1615-A1B5-A7D55250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0BF85-1F4B-4177-8137-130E27F1CDF6}" type="slidenum">
              <a:rPr lang="en-US" sz="1050"/>
              <a:pPr>
                <a:spcAft>
                  <a:spcPts val="600"/>
                </a:spcAft>
              </a:pPr>
              <a:t>21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360895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ACF9D-7CC7-CB50-8A65-394818A6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27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 Tasks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A5B57-B402-4C21-FA83-6F1963A4B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Priority</a:t>
            </a:r>
          </a:p>
          <a:p>
            <a:pPr lvl="1"/>
            <a:r>
              <a:rPr lang="en-US" sz="2000"/>
              <a:t>Written SOPs for various website inputs (Events, articles, newsletters, etc.)</a:t>
            </a:r>
          </a:p>
          <a:p>
            <a:pPr lvl="1"/>
            <a:r>
              <a:rPr lang="en-US" sz="2000"/>
              <a:t>ABAF Research Hub</a:t>
            </a:r>
          </a:p>
          <a:p>
            <a:pPr lvl="1"/>
            <a:r>
              <a:rPr lang="en-US" sz="2000"/>
              <a:t>Refresh ABAF Scholarship section</a:t>
            </a:r>
          </a:p>
          <a:p>
            <a:pPr lvl="1"/>
            <a:r>
              <a:rPr lang="en-US" sz="2000"/>
              <a:t>More ABA member-driven and submitted content</a:t>
            </a:r>
          </a:p>
          <a:p>
            <a:pPr lvl="1"/>
            <a:r>
              <a:rPr lang="en-US" sz="2000"/>
              <a:t>UTM spreadsheet for campaigns (better analytics)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758ED-D36E-ABAF-4FBC-D271DDD62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“Nice to do”</a:t>
            </a:r>
          </a:p>
          <a:p>
            <a:pPr lvl="1"/>
            <a:r>
              <a:rPr lang="en-US" sz="2000"/>
              <a:t>Interactive audio training for crisis communications</a:t>
            </a:r>
          </a:p>
          <a:p>
            <a:pPr lvl="1"/>
            <a:r>
              <a:rPr lang="en-US" sz="2000"/>
              <a:t>Prototype crisis comms module for MKPL 25</a:t>
            </a:r>
          </a:p>
          <a:p>
            <a:pPr lvl="1"/>
            <a:r>
              <a:rPr lang="en-US" sz="2000"/>
              <a:t>More video content and strategy</a:t>
            </a:r>
          </a:p>
          <a:p>
            <a:pPr lvl="1"/>
            <a:endParaRPr lang="en-US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52DF3-9E96-5716-07BD-117CA26B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0BF85-1F4B-4177-8137-130E27F1CDF6}" type="slidenum">
              <a:rPr lang="en-US" sz="1050"/>
              <a:pPr>
                <a:spcAft>
                  <a:spcPts val="600"/>
                </a:spcAft>
              </a:pPr>
              <a:t>22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009410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454D4-B3EF-7410-AD56-190766E3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Media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Outreach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672410-4ECE-0C1A-DDD0-01E688C1C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latin typeface="+mn-lt"/>
                <a:cs typeface="+mn-cs"/>
              </a:rPr>
              <a:t>Advisory</a:t>
            </a:r>
            <a:endParaRPr lang="en-US" sz="1100">
              <a:effectLst/>
              <a:latin typeface="+mn-lt"/>
              <a:cs typeface="+mn-cs"/>
            </a:endParaRPr>
          </a:p>
          <a:p>
            <a:pPr marL="342900" marR="0" lvl="0"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+mn-lt"/>
                <a:cs typeface="+mn-cs"/>
              </a:rPr>
              <a:t>Clean Freight Coalition to Release Landmark Study on Cost of Supply Chain Electrification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effectLst/>
                <a:latin typeface="+mn-lt"/>
                <a:cs typeface="+mn-cs"/>
              </a:rPr>
              <a:t>Press Releases</a:t>
            </a:r>
            <a:endParaRPr lang="en-US" sz="1100">
              <a:effectLst/>
              <a:latin typeface="+mn-lt"/>
              <a:cs typeface="+mn-cs"/>
            </a:endParaRP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cs typeface="+mn-cs"/>
              </a:rPr>
              <a:t>ABA Begins Search to Replace Retiring CEO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cs typeface="+mn-cs"/>
              </a:rPr>
              <a:t>ABA Applauds Motorcoaches as Eco-Friendly Transportation Leaders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cs typeface="+mn-cs"/>
              </a:rPr>
              <a:t>Electrification of US Medium- and Heavy-Duty Commercial Fleets Requires Nearly $1 Trillion</a:t>
            </a:r>
          </a:p>
          <a:p>
            <a:pPr marL="342900" marR="0" lvl="0"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+mn-lt"/>
                <a:cs typeface="+mn-cs"/>
              </a:rPr>
              <a:t>ABA Urges Caution in Transition to Electric Vehicles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+mn-lt"/>
                <a:cs typeface="+mn-cs"/>
              </a:rPr>
              <a:t>In addition, a few ABA blog articles also had some traction with the press: 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cs typeface="+mn-cs"/>
              </a:rPr>
              <a:t>ABA Joins Call on Mayor Bowser and DC City Council to Reduce Crime and Enhance Safety</a:t>
            </a:r>
          </a:p>
          <a:p>
            <a:pPr marL="342900" marR="0" lvl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+mn-lt"/>
                <a:cs typeface="+mn-cs"/>
              </a:rPr>
              <a:t>ABA’s Jeff Greteman Testifies Before House Subcommittee on Rural Transportation Challenges</a:t>
            </a:r>
          </a:p>
          <a:p>
            <a:pPr marL="342900" marR="0" lvl="0"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+mn-lt"/>
                <a:cs typeface="+mn-cs"/>
              </a:rPr>
              <a:t>ABA Submits Comments on New York City’s Congestion Pricing Plan</a:t>
            </a:r>
          </a:p>
          <a:p>
            <a:endParaRPr lang="en-US" sz="1100">
              <a:latin typeface="+mn-lt"/>
              <a:cs typeface="+mn-cs"/>
            </a:endParaRPr>
          </a:p>
        </p:txBody>
      </p:sp>
      <p:pic>
        <p:nvPicPr>
          <p:cNvPr id="11" name="Content Placeholder 10" descr="A screenshot of a graph&#10;&#10;Description automatically generated">
            <a:extLst>
              <a:ext uri="{FF2B5EF4-FFF2-40B4-BE49-F238E27FC236}">
                <a16:creationId xmlns:a16="http://schemas.microsoft.com/office/drawing/2014/main" id="{A0E31207-8F93-95E0-D7B6-9D5663CC90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10383" r="15743" b="15016"/>
          <a:stretch/>
        </p:blipFill>
        <p:spPr>
          <a:xfrm>
            <a:off x="5445457" y="923542"/>
            <a:ext cx="6155141" cy="50346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42F5F-6398-FD05-7DE2-B8A6DBA9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20BF85-1F4B-4177-8137-130E27F1CDF6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3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D5706DAC-72B7-69F2-AC86-69380B2F74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D61C1-B9A0-F3D1-32ED-634444FD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Media Outreach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575E7-3330-E1FB-549D-24FEA430F498}"/>
              </a:ext>
            </a:extLst>
          </p:cNvPr>
          <p:cNvSpPr txBox="1"/>
          <p:nvPr/>
        </p:nvSpPr>
        <p:spPr>
          <a:xfrm>
            <a:off x="2426447" y="6019391"/>
            <a:ext cx="7315199" cy="336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616 mentions in the press; news reach of 873M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C40C66-0299-AE90-2B18-096A44B8D7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3087" y="1227716"/>
            <a:ext cx="10945825" cy="29280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9AEFC-4E3E-D76C-696C-AD9625A5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20BF85-1F4B-4177-8137-130E27F1CDF6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576A7E5-65C9-8570-6321-BDF1B4D49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95205-2641-FB68-C9BE-0A0843FF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Looking</a:t>
            </a: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AEFD0-15FE-2F6C-25D2-D62AB9485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latin typeface="+mn-lt"/>
                <a:cs typeface="+mn-cs"/>
              </a:rPr>
              <a:t>More article-oriented posts and blogs on critical topics that affect members</a:t>
            </a:r>
          </a:p>
          <a:p>
            <a:r>
              <a:rPr lang="en-US" sz="2000">
                <a:latin typeface="+mn-lt"/>
                <a:cs typeface="+mn-cs"/>
              </a:rPr>
              <a:t>Articles by members sharing their perspectives on topical issues, industry trends, and other happenings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7AD681-8B93-1607-047E-7B0A47C95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5457" y="1717431"/>
            <a:ext cx="6155141" cy="34468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B5433-CFBF-6EC9-D479-C167EB1D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C20BF85-1F4B-4177-8137-130E27F1CDF6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5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1F08FC02-191E-66B2-62AD-16BF0220C9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9909569" y="136525"/>
            <a:ext cx="2373550" cy="7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AC624-8DA2-21F0-F4C9-E28F0480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Newsletters: 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C3933-A2AA-DC48-A998-4964C535D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US" sz="2000"/>
              <a:t>Tour Stop (weekly)</a:t>
            </a:r>
          </a:p>
          <a:p>
            <a:pPr lvl="1"/>
            <a:r>
              <a:rPr lang="en-US" sz="2000"/>
              <a:t>36% avg open; 4.2% avg CTOR</a:t>
            </a:r>
          </a:p>
          <a:p>
            <a:pPr lvl="1"/>
            <a:r>
              <a:rPr lang="en-US" sz="2000"/>
              <a:t>Best-performing digest format</a:t>
            </a:r>
          </a:p>
          <a:p>
            <a:pPr lvl="1"/>
            <a:endParaRPr lang="en-US" sz="2000"/>
          </a:p>
          <a:p>
            <a:r>
              <a:rPr lang="en-US" sz="2000"/>
              <a:t>Bus Bulletin (4x week)</a:t>
            </a:r>
          </a:p>
          <a:p>
            <a:pPr lvl="1"/>
            <a:r>
              <a:rPr lang="en-US" sz="2000"/>
              <a:t>32% avg open; 2.2% avg CTOR</a:t>
            </a:r>
          </a:p>
          <a:p>
            <a:pPr lvl="1"/>
            <a:r>
              <a:rPr lang="en-US" sz="2000"/>
              <a:t>High send frequency hurting views, increased unsubscribes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82465-96A8-E2C9-B911-F187B13A5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US" sz="1900"/>
              <a:t>Insider (weekly)</a:t>
            </a:r>
          </a:p>
          <a:p>
            <a:pPr lvl="1"/>
            <a:r>
              <a:rPr lang="en-US" sz="1900"/>
              <a:t>26% avg open; 3% avg CTOR</a:t>
            </a:r>
          </a:p>
          <a:p>
            <a:pPr lvl="1"/>
            <a:r>
              <a:rPr lang="en-US" sz="1900"/>
              <a:t>Most advertisements despite poor readership</a:t>
            </a:r>
          </a:p>
          <a:p>
            <a:pPr lvl="1"/>
            <a:r>
              <a:rPr lang="en-US" sz="1900"/>
              <a:t>Hybrid content hurt views (no focus)</a:t>
            </a:r>
          </a:p>
          <a:p>
            <a:pPr lvl="1"/>
            <a:r>
              <a:rPr lang="en-US" sz="1900"/>
              <a:t>Advertisers consulted and moved ad buys to social (better views and exposure)</a:t>
            </a:r>
          </a:p>
          <a:p>
            <a:pPr lvl="1"/>
            <a:r>
              <a:rPr lang="en-US" sz="1900"/>
              <a:t>Telling: no one has asked about the Insider’s “disappearance”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3E935-DEC8-D5DF-169C-FD60D916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0BF85-1F4B-4177-8137-130E27F1CDF6}" type="slidenum">
              <a:rPr lang="en-US" sz="1050"/>
              <a:pPr>
                <a:spcAft>
                  <a:spcPts val="600"/>
                </a:spcAft>
              </a:pPr>
              <a:t>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621798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88B77-9A1B-7CBD-DF3A-A5EFBDAB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Newsletters: After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F76C-27C7-0200-8E8B-6470CDD43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US" sz="2000"/>
              <a:t>Tour Stop</a:t>
            </a:r>
          </a:p>
          <a:p>
            <a:pPr lvl="1"/>
            <a:r>
              <a:rPr lang="en-US" sz="2000"/>
              <a:t>Slight change in format with more images, ties to Destinations articles</a:t>
            </a:r>
          </a:p>
          <a:p>
            <a:r>
              <a:rPr lang="en-US" sz="2000"/>
              <a:t>Bus Bulletin</a:t>
            </a:r>
          </a:p>
          <a:p>
            <a:pPr lvl="1"/>
            <a:r>
              <a:rPr lang="en-US" sz="2000"/>
              <a:t>Frequency shifted to 2x week</a:t>
            </a:r>
          </a:p>
          <a:p>
            <a:pPr lvl="1"/>
            <a:r>
              <a:rPr lang="en-US" sz="2000"/>
              <a:t>Curated articles with expanded content (longer digest w/ more depth)</a:t>
            </a:r>
          </a:p>
          <a:p>
            <a:pPr lvl="1"/>
            <a:r>
              <a:rPr lang="en-US" sz="2000"/>
              <a:t>One month: 39% avg open; 4.2% avg CTOR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4E90D-21C2-C0BE-E614-5B5C01281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US" sz="1700"/>
              <a:t>Monthlies</a:t>
            </a:r>
          </a:p>
          <a:p>
            <a:pPr lvl="1"/>
            <a:r>
              <a:rPr lang="en-US" sz="1700"/>
              <a:t>WIB: reformatting layout for better readability</a:t>
            </a:r>
          </a:p>
          <a:p>
            <a:pPr lvl="1"/>
            <a:r>
              <a:rPr lang="en-US" sz="1700"/>
              <a:t>GAP: Most opened and read; slight format changes for consistency</a:t>
            </a:r>
          </a:p>
          <a:p>
            <a:pPr lvl="1"/>
            <a:r>
              <a:rPr lang="en-US" sz="1700"/>
              <a:t>Itinerary: shifted to a blog presence on the website, promoted via social; no dedicated newsletter</a:t>
            </a:r>
          </a:p>
          <a:p>
            <a:pPr lvl="2"/>
            <a:r>
              <a:rPr lang="en-US" sz="1700"/>
              <a:t>Working with new research partner on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30299-CB29-F270-AC1B-DDC20E8E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0BF85-1F4B-4177-8137-130E27F1CDF6}" type="slidenum">
              <a:rPr lang="en-US" sz="1050"/>
              <a:pPr>
                <a:spcAft>
                  <a:spcPts val="600"/>
                </a:spcAft>
              </a:pPr>
              <a:t>7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83476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F63B4-F185-DAFF-464E-F5FCA281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Newsletters: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9041B-1EED-77C1-AE06-CAB67D4AB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US" sz="2000"/>
              <a:t>Enhance newsletter effectiveness</a:t>
            </a:r>
          </a:p>
          <a:p>
            <a:r>
              <a:rPr lang="en-US" sz="2000"/>
              <a:t>Leverage high-performing content</a:t>
            </a:r>
          </a:p>
          <a:p>
            <a:r>
              <a:rPr lang="en-US" sz="2000"/>
              <a:t>Optimize engagement strategies through ABA’s website and social channels</a:t>
            </a:r>
          </a:p>
          <a:p>
            <a:r>
              <a:rPr lang="en-US" sz="2000"/>
              <a:t>Adjust for other communication priorities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EF791-76EC-917C-02E4-358A5EDC0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US" sz="2000"/>
              <a:t>Transition towards more dynamic and targeted content</a:t>
            </a:r>
          </a:p>
          <a:p>
            <a:r>
              <a:rPr lang="en-US" sz="2000"/>
              <a:t>Reflect a commitment to better serve the association's audience and stakeholders</a:t>
            </a:r>
          </a:p>
          <a:p>
            <a:r>
              <a:rPr lang="en-US" sz="2000"/>
              <a:t>Maximize communication impact across various platforms</a:t>
            </a:r>
          </a:p>
          <a:p>
            <a:endParaRPr lang="en-US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2B9C5-E952-20A2-7E08-C26D0D49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0BF85-1F4B-4177-8137-130E27F1CDF6}" type="slidenum">
              <a:rPr lang="en-US" sz="1050"/>
              <a:pPr>
                <a:spcAft>
                  <a:spcPts val="600"/>
                </a:spcAft>
              </a:pPr>
              <a:t>8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57061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7740A-41DB-0931-E561-F41F1840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EA3DB-AD9D-2FA7-4082-81E747029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US" sz="2000"/>
              <a:t>Evaluation of current channels:</a:t>
            </a:r>
          </a:p>
          <a:p>
            <a:pPr lvl="1"/>
            <a:r>
              <a:rPr lang="en-US" sz="2000"/>
              <a:t>X (Twitter)</a:t>
            </a:r>
          </a:p>
          <a:p>
            <a:pPr lvl="1"/>
            <a:r>
              <a:rPr lang="en-US" sz="2000"/>
              <a:t>YouTube</a:t>
            </a:r>
          </a:p>
          <a:p>
            <a:pPr lvl="1"/>
            <a:r>
              <a:rPr lang="en-US" sz="2000"/>
              <a:t>Instagram</a:t>
            </a:r>
          </a:p>
          <a:p>
            <a:pPr lvl="1"/>
            <a:r>
              <a:rPr lang="en-US" sz="2000"/>
              <a:t>Facebook</a:t>
            </a:r>
          </a:p>
          <a:p>
            <a:pPr lvl="1"/>
            <a:r>
              <a:rPr lang="en-US" sz="2000"/>
              <a:t>LinkedIn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061EB4-AF7C-1BF4-A575-6431A0DC9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pPr marL="0" marR="0" indent="0">
              <a:spcBef>
                <a:spcPts val="400"/>
              </a:spcBef>
              <a:spcAft>
                <a:spcPts val="200"/>
              </a:spcAft>
              <a:buNone/>
            </a:pPr>
            <a:r>
              <a:rPr lang="en-US" sz="1700" b="1" i="1" kern="1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 followers across all social media accounts as of April 22):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7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Facebook: 9,206, compared to UMA’s 4,200 (approx.)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7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Instagram: 2,192, compared to UMA’s 0 (no account)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7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LinkedIn: 5,409, compared to UMA’s 2,012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7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X: 4,810*, compared to UMA’s 1,724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7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700" i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*There has been a flood of spambot accounts “following” many organizations and branded accounts. ABA sees 30-50 of these accounts latch on every month.</a:t>
            </a:r>
            <a:endParaRPr lang="en-US" sz="17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7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92735-B010-A4B0-1792-8742E199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20BF85-1F4B-4177-8137-130E27F1CDF6}" type="slidenum">
              <a:rPr lang="en-US" sz="1050"/>
              <a:pPr>
                <a:spcAft>
                  <a:spcPts val="600"/>
                </a:spcAft>
              </a:pPr>
              <a:t>9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6539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6e1384-97f0-4592-8b0b-55abe6df193a" xsi:nil="true"/>
    <lcf76f155ced4ddcb4097134ff3c332f xmlns="6d1a44b1-20bf-4bbb-b273-1c741c62158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677E7B22E744DBB1AECB4860741A8" ma:contentTypeVersion="16" ma:contentTypeDescription="Create a new document." ma:contentTypeScope="" ma:versionID="a80c946dfaee8d274c7261f34d4888b2">
  <xsd:schema xmlns:xsd="http://www.w3.org/2001/XMLSchema" xmlns:xs="http://www.w3.org/2001/XMLSchema" xmlns:p="http://schemas.microsoft.com/office/2006/metadata/properties" xmlns:ns2="6d1a44b1-20bf-4bbb-b273-1c741c62158a" xmlns:ns3="b26e1384-97f0-4592-8b0b-55abe6df193a" targetNamespace="http://schemas.microsoft.com/office/2006/metadata/properties" ma:root="true" ma:fieldsID="f8f83f20e30a0033e4e428fb169b6adb" ns2:_="" ns3:_="">
    <xsd:import namespace="6d1a44b1-20bf-4bbb-b273-1c741c62158a"/>
    <xsd:import namespace="b26e1384-97f0-4592-8b0b-55abe6df1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44b1-20bf-4bbb-b273-1c741c621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735bbac-7162-4b8e-994b-7ef649609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e1384-97f0-4592-8b0b-55abe6df193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0ab2e77-99a1-4acf-ba82-3ff491680e70}" ma:internalName="TaxCatchAll" ma:showField="CatchAllData" ma:web="b26e1384-97f0-4592-8b0b-55abe6df19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7E64BD-BEAA-44FB-95CC-B0A70B6C9F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93C6A1-04F8-4897-9589-CDC5908E7A04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0b77994-ccb7-4407-8928-450fb21fffa6"/>
    <ds:schemaRef ds:uri="http://purl.org/dc/elements/1.1/"/>
    <ds:schemaRef ds:uri="http://purl.org/dc/terms/"/>
    <ds:schemaRef ds:uri="b26e1384-97f0-4592-8b0b-55abe6df193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DE0E99-E34F-41C5-A249-C38DFCA9E872}"/>
</file>

<file path=docProps/app.xml><?xml version="1.0" encoding="utf-8"?>
<Properties xmlns="http://schemas.openxmlformats.org/officeDocument/2006/extended-properties" xmlns:vt="http://schemas.openxmlformats.org/officeDocument/2006/docPropsVTypes">
  <Template>Board</Template>
  <TotalTime>11628</TotalTime>
  <Words>989</Words>
  <Application>Microsoft Office PowerPoint</Application>
  <PresentationFormat>Widescreen</PresentationFormat>
  <Paragraphs>175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Wingdings</vt:lpstr>
      <vt:lpstr>1_Office Theme</vt:lpstr>
      <vt:lpstr>Communications Update</vt:lpstr>
      <vt:lpstr>Advocacy</vt:lpstr>
      <vt:lpstr>Media Outreach</vt:lpstr>
      <vt:lpstr>Media Outreach</vt:lpstr>
      <vt:lpstr>Looking Ahead</vt:lpstr>
      <vt:lpstr>Newsletters: Before</vt:lpstr>
      <vt:lpstr>Newsletters: After</vt:lpstr>
      <vt:lpstr>Newsletters: Moving Forward</vt:lpstr>
      <vt:lpstr>Social Media</vt:lpstr>
      <vt:lpstr>Social Media: Instagram</vt:lpstr>
      <vt:lpstr>Social Media: Facebook</vt:lpstr>
      <vt:lpstr>Social Media: LinkedIn</vt:lpstr>
      <vt:lpstr>Social Media: Eco-friendly Campaign</vt:lpstr>
      <vt:lpstr>PowerPoint Presentation</vt:lpstr>
      <vt:lpstr>Social Media: Moving Forward</vt:lpstr>
      <vt:lpstr>Website</vt:lpstr>
      <vt:lpstr>Website: Before</vt:lpstr>
      <vt:lpstr>Website: High-level Audit</vt:lpstr>
      <vt:lpstr>Website: High-level Audit</vt:lpstr>
      <vt:lpstr>Website: High-level Audit </vt:lpstr>
      <vt:lpstr>Website: Current state</vt:lpstr>
      <vt:lpstr>Communications Tasks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Newhart</dc:creator>
  <cp:lastModifiedBy>Ben Rome</cp:lastModifiedBy>
  <cp:revision>574</cp:revision>
  <cp:lastPrinted>2018-06-13T14:00:23Z</cp:lastPrinted>
  <dcterms:created xsi:type="dcterms:W3CDTF">2017-01-04T21:50:02Z</dcterms:created>
  <dcterms:modified xsi:type="dcterms:W3CDTF">2024-05-03T14:58:59Z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0x010100318D5A6FF68627499A29394E42C40487</vt:lpwstr>
  </property>
  <property fmtid="{D5CDD505-2E9C-101B-9397-08002B2CF9AE}" pid="3" name="MediaServiceImageTags">
    <vt:lpwstr/>
  </property>
</Properties>
</file>