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2"/>
  </p:notesMasterIdLst>
  <p:sldIdLst>
    <p:sldId id="256" r:id="rId4"/>
    <p:sldId id="257" r:id="rId5"/>
    <p:sldId id="264" r:id="rId6"/>
    <p:sldId id="284" r:id="rId7"/>
    <p:sldId id="283" r:id="rId8"/>
    <p:sldId id="279" r:id="rId9"/>
    <p:sldId id="280" r:id="rId10"/>
    <p:sldId id="278" r:id="rId11"/>
  </p:sldIdLst>
  <p:sldSz cx="15544800" cy="10058400"/>
  <p:notesSz cx="155448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6192" userDrawn="1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F57BAC-AD7F-87AC-A490-F3DDFE9B8FEF}" name="Philice Cowan" initials="PC" userId="S::philice.cowan@transwestern.com::67a00189-d304-4508-891c-07d415f85c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7F4"/>
    <a:srgbClr val="E1E8F6"/>
    <a:srgbClr val="FFFFFF"/>
    <a:srgbClr val="FF00FF"/>
    <a:srgbClr val="00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16" y="44"/>
      </p:cViewPr>
      <p:guideLst>
        <p:guide orient="horz" pos="6192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35763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805863" y="0"/>
            <a:ext cx="6735762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FCE3E-C8A7-4082-8FB8-426BE0F2D0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6735763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805863" y="9553575"/>
            <a:ext cx="6735762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3C865-B490-41D1-AD44-98822429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4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3C865-B490-41D1-AD44-9882242970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3C865-B490-41D1-AD44-9882242970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</a:t>
            </a:r>
            <a:r>
              <a:rPr spc="-95" dirty="0"/>
              <a:t> </a:t>
            </a:r>
            <a:r>
              <a:rPr dirty="0"/>
              <a:t>A</a:t>
            </a:r>
            <a:r>
              <a:rPr spc="-85" dirty="0"/>
              <a:t> </a:t>
            </a:r>
            <a:r>
              <a:rPr spc="140" dirty="0"/>
              <a:t>THFINDER</a:t>
            </a:r>
            <a:r>
              <a:rPr spc="320" dirty="0"/>
              <a:t> </a:t>
            </a:r>
            <a:r>
              <a:rPr spc="135" dirty="0"/>
              <a:t>INTERNA</a:t>
            </a:r>
            <a:r>
              <a:rPr spc="-85" dirty="0"/>
              <a:t> </a:t>
            </a:r>
            <a:r>
              <a:rPr spc="130" dirty="0"/>
              <a:t>TIONAL</a:t>
            </a:r>
            <a:r>
              <a:rPr spc="325" dirty="0"/>
              <a:t> </a:t>
            </a:r>
            <a:r>
              <a:rPr dirty="0"/>
              <a:t>&amp;</a:t>
            </a:r>
            <a:r>
              <a:rPr spc="320" dirty="0"/>
              <a:t> </a:t>
            </a:r>
            <a:r>
              <a:rPr spc="130" dirty="0"/>
              <a:t>TRANSW</a:t>
            </a:r>
            <a:r>
              <a:rPr spc="-70" dirty="0"/>
              <a:t> </a:t>
            </a:r>
            <a:r>
              <a:rPr spc="80" dirty="0"/>
              <a:t>ES</a:t>
            </a:r>
            <a:r>
              <a:rPr spc="-65" dirty="0"/>
              <a:t> </a:t>
            </a:r>
            <a:r>
              <a:rPr spc="120" dirty="0"/>
              <a:t>TERN</a:t>
            </a:r>
            <a:r>
              <a:rPr spc="240" dirty="0"/>
              <a:t>  </a:t>
            </a:r>
            <a:r>
              <a:rPr dirty="0"/>
              <a:t>/</a:t>
            </a:r>
            <a:r>
              <a:rPr spc="245" dirty="0"/>
              <a:t>  </a:t>
            </a:r>
            <a:r>
              <a:rPr dirty="0"/>
              <a:t>J</a:t>
            </a:r>
            <a:r>
              <a:rPr spc="-65" dirty="0"/>
              <a:t> </a:t>
            </a:r>
            <a:r>
              <a:rPr spc="105" dirty="0"/>
              <a:t>ANU</a:t>
            </a:r>
            <a:r>
              <a:rPr spc="-70" dirty="0"/>
              <a:t> </a:t>
            </a:r>
            <a:r>
              <a:rPr spc="80" dirty="0"/>
              <a:t>AR</a:t>
            </a:r>
            <a:r>
              <a:rPr spc="-65" dirty="0"/>
              <a:t> </a:t>
            </a:r>
            <a:r>
              <a:rPr dirty="0"/>
              <a:t>Y</a:t>
            </a:r>
            <a:r>
              <a:rPr spc="320" dirty="0"/>
              <a:t> </a:t>
            </a:r>
            <a:r>
              <a:rPr dirty="0"/>
              <a:t>2</a:t>
            </a:r>
            <a:r>
              <a:rPr spc="-55" dirty="0"/>
              <a:t> </a:t>
            </a:r>
            <a:r>
              <a:rPr dirty="0"/>
              <a:t>0</a:t>
            </a:r>
            <a:r>
              <a:rPr spc="-60" dirty="0"/>
              <a:t> </a:t>
            </a:r>
            <a:r>
              <a:rPr dirty="0"/>
              <a:t>2</a:t>
            </a:r>
            <a:r>
              <a:rPr spc="-75" dirty="0"/>
              <a:t> </a:t>
            </a:r>
            <a:r>
              <a:rPr spc="-50" dirty="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9588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3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3100" y="9596601"/>
            <a:ext cx="464566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pc="-50" dirty="0"/>
              <a:t>CLIENT NAME + TRANSWESTERN 04/24</a:t>
            </a:r>
            <a:endParaRPr spc="-5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9588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3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</a:t>
            </a:r>
            <a:r>
              <a:rPr spc="-95" dirty="0"/>
              <a:t> </a:t>
            </a:r>
            <a:r>
              <a:rPr dirty="0"/>
              <a:t>A</a:t>
            </a:r>
            <a:r>
              <a:rPr spc="-85" dirty="0"/>
              <a:t> </a:t>
            </a:r>
            <a:r>
              <a:rPr spc="140" dirty="0"/>
              <a:t>THFINDER</a:t>
            </a:r>
            <a:r>
              <a:rPr spc="320" dirty="0"/>
              <a:t> </a:t>
            </a:r>
            <a:r>
              <a:rPr spc="135" dirty="0"/>
              <a:t>INTERNA</a:t>
            </a:r>
            <a:r>
              <a:rPr spc="-85" dirty="0"/>
              <a:t> </a:t>
            </a:r>
            <a:r>
              <a:rPr spc="130" dirty="0"/>
              <a:t>TIONAL</a:t>
            </a:r>
            <a:r>
              <a:rPr spc="325" dirty="0"/>
              <a:t> </a:t>
            </a:r>
            <a:r>
              <a:rPr dirty="0"/>
              <a:t>&amp;</a:t>
            </a:r>
            <a:r>
              <a:rPr spc="320" dirty="0"/>
              <a:t> </a:t>
            </a:r>
            <a:r>
              <a:rPr spc="130" dirty="0"/>
              <a:t>TRANSW</a:t>
            </a:r>
            <a:r>
              <a:rPr spc="-70" dirty="0"/>
              <a:t> </a:t>
            </a:r>
            <a:r>
              <a:rPr spc="80" dirty="0"/>
              <a:t>ES</a:t>
            </a:r>
            <a:r>
              <a:rPr spc="-65" dirty="0"/>
              <a:t> </a:t>
            </a:r>
            <a:r>
              <a:rPr spc="120" dirty="0"/>
              <a:t>TERN</a:t>
            </a:r>
            <a:r>
              <a:rPr spc="240" dirty="0"/>
              <a:t>  </a:t>
            </a:r>
            <a:r>
              <a:rPr dirty="0"/>
              <a:t>/</a:t>
            </a:r>
            <a:r>
              <a:rPr spc="245" dirty="0"/>
              <a:t>  </a:t>
            </a:r>
            <a:r>
              <a:rPr dirty="0"/>
              <a:t>J</a:t>
            </a:r>
            <a:r>
              <a:rPr spc="-65" dirty="0"/>
              <a:t> </a:t>
            </a:r>
            <a:r>
              <a:rPr spc="105" dirty="0"/>
              <a:t>ANU</a:t>
            </a:r>
            <a:r>
              <a:rPr spc="-70" dirty="0"/>
              <a:t> </a:t>
            </a:r>
            <a:r>
              <a:rPr spc="80" dirty="0"/>
              <a:t>AR</a:t>
            </a:r>
            <a:r>
              <a:rPr spc="-65" dirty="0"/>
              <a:t> </a:t>
            </a:r>
            <a:r>
              <a:rPr dirty="0"/>
              <a:t>Y</a:t>
            </a:r>
            <a:r>
              <a:rPr spc="320" dirty="0"/>
              <a:t> </a:t>
            </a:r>
            <a:r>
              <a:rPr dirty="0"/>
              <a:t>2</a:t>
            </a:r>
            <a:r>
              <a:rPr spc="-55" dirty="0"/>
              <a:t> </a:t>
            </a:r>
            <a:r>
              <a:rPr dirty="0"/>
              <a:t>0</a:t>
            </a:r>
            <a:r>
              <a:rPr spc="-60" dirty="0"/>
              <a:t> </a:t>
            </a:r>
            <a:r>
              <a:rPr dirty="0"/>
              <a:t>2</a:t>
            </a:r>
            <a:r>
              <a:rPr spc="-75" dirty="0"/>
              <a:t> </a:t>
            </a:r>
            <a:r>
              <a:rPr spc="-50" dirty="0"/>
              <a:t>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9588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3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</a:t>
            </a:r>
            <a:r>
              <a:rPr spc="-95" dirty="0"/>
              <a:t> </a:t>
            </a:r>
            <a:r>
              <a:rPr dirty="0"/>
              <a:t>A</a:t>
            </a:r>
            <a:r>
              <a:rPr spc="-85" dirty="0"/>
              <a:t> </a:t>
            </a:r>
            <a:r>
              <a:rPr spc="140" dirty="0"/>
              <a:t>THFINDER</a:t>
            </a:r>
            <a:r>
              <a:rPr spc="320" dirty="0"/>
              <a:t> </a:t>
            </a:r>
            <a:r>
              <a:rPr spc="135" dirty="0"/>
              <a:t>INTERNA</a:t>
            </a:r>
            <a:r>
              <a:rPr spc="-85" dirty="0"/>
              <a:t> </a:t>
            </a:r>
            <a:r>
              <a:rPr spc="130" dirty="0"/>
              <a:t>TIONAL</a:t>
            </a:r>
            <a:r>
              <a:rPr spc="325" dirty="0"/>
              <a:t> </a:t>
            </a:r>
            <a:r>
              <a:rPr dirty="0"/>
              <a:t>&amp;</a:t>
            </a:r>
            <a:r>
              <a:rPr spc="320" dirty="0"/>
              <a:t> </a:t>
            </a:r>
            <a:r>
              <a:rPr spc="130" dirty="0"/>
              <a:t>TRANSW</a:t>
            </a:r>
            <a:r>
              <a:rPr spc="-70" dirty="0"/>
              <a:t> </a:t>
            </a:r>
            <a:r>
              <a:rPr spc="80" dirty="0"/>
              <a:t>ES</a:t>
            </a:r>
            <a:r>
              <a:rPr spc="-65" dirty="0"/>
              <a:t> </a:t>
            </a:r>
            <a:r>
              <a:rPr spc="120" dirty="0"/>
              <a:t>TERN</a:t>
            </a:r>
            <a:r>
              <a:rPr spc="240" dirty="0"/>
              <a:t>  </a:t>
            </a:r>
            <a:r>
              <a:rPr dirty="0"/>
              <a:t>/</a:t>
            </a:r>
            <a:r>
              <a:rPr spc="245" dirty="0"/>
              <a:t>  </a:t>
            </a:r>
            <a:r>
              <a:rPr dirty="0"/>
              <a:t>J</a:t>
            </a:r>
            <a:r>
              <a:rPr spc="-65" dirty="0"/>
              <a:t> </a:t>
            </a:r>
            <a:r>
              <a:rPr spc="105" dirty="0"/>
              <a:t>ANU</a:t>
            </a:r>
            <a:r>
              <a:rPr spc="-70" dirty="0"/>
              <a:t> </a:t>
            </a:r>
            <a:r>
              <a:rPr spc="80" dirty="0"/>
              <a:t>AR</a:t>
            </a:r>
            <a:r>
              <a:rPr spc="-65" dirty="0"/>
              <a:t> </a:t>
            </a:r>
            <a:r>
              <a:rPr dirty="0"/>
              <a:t>Y</a:t>
            </a:r>
            <a:r>
              <a:rPr spc="320" dirty="0"/>
              <a:t> </a:t>
            </a:r>
            <a:r>
              <a:rPr dirty="0"/>
              <a:t>2</a:t>
            </a:r>
            <a:r>
              <a:rPr spc="-55" dirty="0"/>
              <a:t> </a:t>
            </a:r>
            <a:r>
              <a:rPr dirty="0"/>
              <a:t>0</a:t>
            </a:r>
            <a:r>
              <a:rPr spc="-60" dirty="0"/>
              <a:t> </a:t>
            </a:r>
            <a:r>
              <a:rPr dirty="0"/>
              <a:t>2</a:t>
            </a:r>
            <a:r>
              <a:rPr spc="-75" dirty="0"/>
              <a:t> </a:t>
            </a:r>
            <a:r>
              <a:rPr spc="-50" dirty="0"/>
              <a:t>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9588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905991" y="0"/>
            <a:ext cx="1638935" cy="10058400"/>
          </a:xfrm>
          <a:custGeom>
            <a:avLst/>
            <a:gdLst/>
            <a:ahLst/>
            <a:cxnLst/>
            <a:rect l="l" t="t" r="r" b="b"/>
            <a:pathLst>
              <a:path w="1638934" h="10058400">
                <a:moveTo>
                  <a:pt x="0" y="10058400"/>
                </a:moveTo>
                <a:lnTo>
                  <a:pt x="1638807" y="10058400"/>
                </a:lnTo>
                <a:lnTo>
                  <a:pt x="1638807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0C1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3906500" cy="10058400"/>
          </a:xfrm>
          <a:custGeom>
            <a:avLst/>
            <a:gdLst/>
            <a:ahLst/>
            <a:cxnLst/>
            <a:rect l="l" t="t" r="r" b="b"/>
            <a:pathLst>
              <a:path w="13906500" h="10058400">
                <a:moveTo>
                  <a:pt x="0" y="10058400"/>
                </a:moveTo>
                <a:lnTo>
                  <a:pt x="13905992" y="10058400"/>
                </a:lnTo>
                <a:lnTo>
                  <a:pt x="13905992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006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</a:t>
            </a:r>
            <a:r>
              <a:rPr spc="-95" dirty="0"/>
              <a:t> </a:t>
            </a:r>
            <a:r>
              <a:rPr dirty="0"/>
              <a:t>A</a:t>
            </a:r>
            <a:r>
              <a:rPr spc="-85" dirty="0"/>
              <a:t> </a:t>
            </a:r>
            <a:r>
              <a:rPr spc="140" dirty="0"/>
              <a:t>THFINDER</a:t>
            </a:r>
            <a:r>
              <a:rPr spc="320" dirty="0"/>
              <a:t> </a:t>
            </a:r>
            <a:r>
              <a:rPr spc="135" dirty="0"/>
              <a:t>INTERNA</a:t>
            </a:r>
            <a:r>
              <a:rPr spc="-85" dirty="0"/>
              <a:t> </a:t>
            </a:r>
            <a:r>
              <a:rPr spc="130" dirty="0"/>
              <a:t>TIONAL</a:t>
            </a:r>
            <a:r>
              <a:rPr spc="325" dirty="0"/>
              <a:t> </a:t>
            </a:r>
            <a:r>
              <a:rPr dirty="0"/>
              <a:t>&amp;</a:t>
            </a:r>
            <a:r>
              <a:rPr spc="320" dirty="0"/>
              <a:t> </a:t>
            </a:r>
            <a:r>
              <a:rPr spc="130" dirty="0"/>
              <a:t>TRANSW</a:t>
            </a:r>
            <a:r>
              <a:rPr spc="-70" dirty="0"/>
              <a:t> </a:t>
            </a:r>
            <a:r>
              <a:rPr spc="80" dirty="0"/>
              <a:t>ES</a:t>
            </a:r>
            <a:r>
              <a:rPr spc="-65" dirty="0"/>
              <a:t> </a:t>
            </a:r>
            <a:r>
              <a:rPr spc="120" dirty="0"/>
              <a:t>TERN</a:t>
            </a:r>
            <a:r>
              <a:rPr spc="240" dirty="0"/>
              <a:t>  </a:t>
            </a:r>
            <a:r>
              <a:rPr dirty="0"/>
              <a:t>/</a:t>
            </a:r>
            <a:r>
              <a:rPr spc="245" dirty="0"/>
              <a:t>  </a:t>
            </a:r>
            <a:r>
              <a:rPr dirty="0"/>
              <a:t>J</a:t>
            </a:r>
            <a:r>
              <a:rPr spc="-65" dirty="0"/>
              <a:t> </a:t>
            </a:r>
            <a:r>
              <a:rPr spc="105" dirty="0"/>
              <a:t>ANU</a:t>
            </a:r>
            <a:r>
              <a:rPr spc="-70" dirty="0"/>
              <a:t> </a:t>
            </a:r>
            <a:r>
              <a:rPr spc="80" dirty="0"/>
              <a:t>AR</a:t>
            </a:r>
            <a:r>
              <a:rPr spc="-65" dirty="0"/>
              <a:t> </a:t>
            </a:r>
            <a:r>
              <a:rPr dirty="0"/>
              <a:t>Y</a:t>
            </a:r>
            <a:r>
              <a:rPr spc="320" dirty="0"/>
              <a:t> </a:t>
            </a:r>
            <a:r>
              <a:rPr dirty="0"/>
              <a:t>2</a:t>
            </a:r>
            <a:r>
              <a:rPr spc="-55" dirty="0"/>
              <a:t> </a:t>
            </a:r>
            <a:r>
              <a:rPr dirty="0"/>
              <a:t>0</a:t>
            </a:r>
            <a:r>
              <a:rPr spc="-60" dirty="0"/>
              <a:t> </a:t>
            </a:r>
            <a:r>
              <a:rPr dirty="0"/>
              <a:t>2</a:t>
            </a:r>
            <a:r>
              <a:rPr spc="-75" dirty="0"/>
              <a:t> </a:t>
            </a:r>
            <a:r>
              <a:rPr spc="-50" dirty="0"/>
              <a:t>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9588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4316954"/>
            <a:ext cx="9528175" cy="2849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400" y="3769575"/>
            <a:ext cx="7454900" cy="542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3100" y="9596601"/>
            <a:ext cx="4645660" cy="159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</a:t>
            </a:r>
            <a:r>
              <a:rPr spc="-95" dirty="0"/>
              <a:t> </a:t>
            </a:r>
            <a:r>
              <a:rPr dirty="0"/>
              <a:t>A</a:t>
            </a:r>
            <a:r>
              <a:rPr spc="-85" dirty="0"/>
              <a:t> </a:t>
            </a:r>
            <a:r>
              <a:rPr spc="140" dirty="0"/>
              <a:t>THFINDER</a:t>
            </a:r>
            <a:r>
              <a:rPr spc="320" dirty="0"/>
              <a:t> </a:t>
            </a:r>
            <a:r>
              <a:rPr spc="135" dirty="0"/>
              <a:t>INTERNA</a:t>
            </a:r>
            <a:r>
              <a:rPr spc="-85" dirty="0"/>
              <a:t> </a:t>
            </a:r>
            <a:r>
              <a:rPr spc="130" dirty="0"/>
              <a:t>TIONAL</a:t>
            </a:r>
            <a:r>
              <a:rPr spc="325" dirty="0"/>
              <a:t> </a:t>
            </a:r>
            <a:r>
              <a:rPr dirty="0"/>
              <a:t>&amp;</a:t>
            </a:r>
            <a:r>
              <a:rPr spc="320" dirty="0"/>
              <a:t> </a:t>
            </a:r>
            <a:r>
              <a:rPr spc="130" dirty="0"/>
              <a:t>TRANSW</a:t>
            </a:r>
            <a:r>
              <a:rPr spc="-70" dirty="0"/>
              <a:t> </a:t>
            </a:r>
            <a:r>
              <a:rPr spc="80" dirty="0"/>
              <a:t>ES</a:t>
            </a:r>
            <a:r>
              <a:rPr spc="-65" dirty="0"/>
              <a:t> </a:t>
            </a:r>
            <a:r>
              <a:rPr spc="120" dirty="0"/>
              <a:t>TERN</a:t>
            </a:r>
            <a:r>
              <a:rPr spc="240" dirty="0"/>
              <a:t>  </a:t>
            </a:r>
            <a:r>
              <a:rPr dirty="0"/>
              <a:t>/</a:t>
            </a:r>
            <a:r>
              <a:rPr spc="245" dirty="0"/>
              <a:t>  </a:t>
            </a:r>
            <a:r>
              <a:rPr dirty="0"/>
              <a:t>J</a:t>
            </a:r>
            <a:r>
              <a:rPr spc="-65" dirty="0"/>
              <a:t> </a:t>
            </a:r>
            <a:r>
              <a:rPr spc="105" dirty="0"/>
              <a:t>ANU</a:t>
            </a:r>
            <a:r>
              <a:rPr spc="-70" dirty="0"/>
              <a:t> </a:t>
            </a:r>
            <a:r>
              <a:rPr spc="80" dirty="0"/>
              <a:t>AR</a:t>
            </a:r>
            <a:r>
              <a:rPr spc="-65" dirty="0"/>
              <a:t> </a:t>
            </a:r>
            <a:r>
              <a:rPr dirty="0"/>
              <a:t>Y</a:t>
            </a:r>
            <a:r>
              <a:rPr spc="320" dirty="0"/>
              <a:t> </a:t>
            </a:r>
            <a:r>
              <a:rPr dirty="0"/>
              <a:t>2</a:t>
            </a:r>
            <a:r>
              <a:rPr spc="-55" dirty="0"/>
              <a:t> </a:t>
            </a:r>
            <a:r>
              <a:rPr dirty="0"/>
              <a:t>0</a:t>
            </a:r>
            <a:r>
              <a:rPr spc="-60" dirty="0"/>
              <a:t> </a:t>
            </a:r>
            <a:r>
              <a:rPr dirty="0"/>
              <a:t>2</a:t>
            </a:r>
            <a:r>
              <a:rPr spc="-75" dirty="0"/>
              <a:t> </a:t>
            </a:r>
            <a:r>
              <a:rPr spc="-50" dirty="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09219" y="9596601"/>
            <a:ext cx="235584" cy="159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Montserrat Medium"/>
                <a:cs typeface="Montserrat Medium"/>
              </a:defRPr>
            </a:lvl1pPr>
          </a:lstStyle>
          <a:p>
            <a:pPr marL="9588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hyperlink" Target="mailto:yler.marshall@transwester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hyperlink" Target="mailto:eric.west@transwestern.com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47604"/>
            <a:ext cx="15544800" cy="10106004"/>
            <a:chOff x="0" y="-47604"/>
            <a:chExt cx="15544800" cy="10106004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" r="9157"/>
            <a:stretch/>
          </p:blipFill>
          <p:spPr>
            <a:xfrm flipH="1">
              <a:off x="0" y="-47604"/>
              <a:ext cx="15544800" cy="101060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4097000" cy="10058400"/>
            </a:xfrm>
            <a:custGeom>
              <a:avLst/>
              <a:gdLst/>
              <a:ahLst/>
              <a:cxnLst/>
              <a:rect l="l" t="t" r="r" b="b"/>
              <a:pathLst>
                <a:path w="13906500" h="10058400">
                  <a:moveTo>
                    <a:pt x="0" y="10058400"/>
                  </a:moveTo>
                  <a:lnTo>
                    <a:pt x="13905992" y="10058400"/>
                  </a:lnTo>
                  <a:lnTo>
                    <a:pt x="13905992" y="0"/>
                  </a:lnTo>
                  <a:lnTo>
                    <a:pt x="0" y="0"/>
                  </a:lnTo>
                  <a:lnTo>
                    <a:pt x="0" y="1005840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50000"/>
                    <a:alpha val="7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1080000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26484" y="1680209"/>
            <a:ext cx="2533015" cy="308610"/>
            <a:chOff x="3926484" y="1680209"/>
            <a:chExt cx="2533015" cy="308610"/>
          </a:xfrm>
        </p:grpSpPr>
        <p:sp>
          <p:nvSpPr>
            <p:cNvPr id="8" name="object 8"/>
            <p:cNvSpPr/>
            <p:nvPr/>
          </p:nvSpPr>
          <p:spPr>
            <a:xfrm>
              <a:off x="4323232" y="1763750"/>
              <a:ext cx="144780" cy="181610"/>
            </a:xfrm>
            <a:custGeom>
              <a:avLst/>
              <a:gdLst/>
              <a:ahLst/>
              <a:cxnLst/>
              <a:rect l="l" t="t" r="r" b="b"/>
              <a:pathLst>
                <a:path w="144779" h="181610">
                  <a:moveTo>
                    <a:pt x="144335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55930" y="29210"/>
                  </a:lnTo>
                  <a:lnTo>
                    <a:pt x="55930" y="181610"/>
                  </a:lnTo>
                  <a:lnTo>
                    <a:pt x="88404" y="181610"/>
                  </a:lnTo>
                  <a:lnTo>
                    <a:pt x="88404" y="29210"/>
                  </a:lnTo>
                  <a:lnTo>
                    <a:pt x="144335" y="29210"/>
                  </a:lnTo>
                  <a:lnTo>
                    <a:pt x="144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333" y="1763664"/>
              <a:ext cx="137642" cy="1818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4990" y="1763665"/>
              <a:ext cx="186093" cy="1818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76584" y="1763673"/>
              <a:ext cx="164465" cy="182245"/>
            </a:xfrm>
            <a:custGeom>
              <a:avLst/>
              <a:gdLst/>
              <a:ahLst/>
              <a:cxnLst/>
              <a:rect l="l" t="t" r="r" b="b"/>
              <a:pathLst>
                <a:path w="164464" h="182244">
                  <a:moveTo>
                    <a:pt x="164452" y="0"/>
                  </a:moveTo>
                  <a:lnTo>
                    <a:pt x="131965" y="0"/>
                  </a:lnTo>
                  <a:lnTo>
                    <a:pt x="131965" y="135128"/>
                  </a:lnTo>
                  <a:lnTo>
                    <a:pt x="131711" y="135382"/>
                  </a:lnTo>
                  <a:lnTo>
                    <a:pt x="131457" y="135648"/>
                  </a:lnTo>
                  <a:lnTo>
                    <a:pt x="131711" y="135382"/>
                  </a:lnTo>
                  <a:lnTo>
                    <a:pt x="131445" y="135128"/>
                  </a:lnTo>
                  <a:lnTo>
                    <a:pt x="70764" y="42379"/>
                  </a:lnTo>
                  <a:lnTo>
                    <a:pt x="43040" y="0"/>
                  </a:lnTo>
                  <a:lnTo>
                    <a:pt x="0" y="0"/>
                  </a:lnTo>
                  <a:lnTo>
                    <a:pt x="0" y="181889"/>
                  </a:lnTo>
                  <a:lnTo>
                    <a:pt x="32486" y="181889"/>
                  </a:lnTo>
                  <a:lnTo>
                    <a:pt x="32486" y="42379"/>
                  </a:lnTo>
                  <a:lnTo>
                    <a:pt x="32994" y="42379"/>
                  </a:lnTo>
                  <a:lnTo>
                    <a:pt x="123215" y="181889"/>
                  </a:lnTo>
                  <a:lnTo>
                    <a:pt x="164452" y="181889"/>
                  </a:lnTo>
                  <a:lnTo>
                    <a:pt x="164452" y="135648"/>
                  </a:lnTo>
                  <a:lnTo>
                    <a:pt x="164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6362" y="1759038"/>
              <a:ext cx="126555" cy="1911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5042" y="1763669"/>
              <a:ext cx="252844" cy="1818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94401" y="1764093"/>
              <a:ext cx="125730" cy="181610"/>
            </a:xfrm>
            <a:custGeom>
              <a:avLst/>
              <a:gdLst/>
              <a:ahLst/>
              <a:cxnLst/>
              <a:rect l="l" t="t" r="r" b="b"/>
              <a:pathLst>
                <a:path w="125729" h="181610">
                  <a:moveTo>
                    <a:pt x="125514" y="152400"/>
                  </a:moveTo>
                  <a:lnTo>
                    <a:pt x="32461" y="152400"/>
                  </a:lnTo>
                  <a:lnTo>
                    <a:pt x="32461" y="102870"/>
                  </a:lnTo>
                  <a:lnTo>
                    <a:pt x="116243" y="102870"/>
                  </a:lnTo>
                  <a:lnTo>
                    <a:pt x="116243" y="73660"/>
                  </a:lnTo>
                  <a:lnTo>
                    <a:pt x="32461" y="73660"/>
                  </a:lnTo>
                  <a:lnTo>
                    <a:pt x="32461" y="29210"/>
                  </a:lnTo>
                  <a:lnTo>
                    <a:pt x="120865" y="29210"/>
                  </a:lnTo>
                  <a:lnTo>
                    <a:pt x="120865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0" y="73660"/>
                  </a:lnTo>
                  <a:lnTo>
                    <a:pt x="0" y="102870"/>
                  </a:lnTo>
                  <a:lnTo>
                    <a:pt x="0" y="152400"/>
                  </a:lnTo>
                  <a:lnTo>
                    <a:pt x="0" y="181610"/>
                  </a:lnTo>
                  <a:lnTo>
                    <a:pt x="125514" y="181610"/>
                  </a:lnTo>
                  <a:lnTo>
                    <a:pt x="125514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6673" y="1759038"/>
              <a:ext cx="126542" cy="1911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01042" y="1763750"/>
              <a:ext cx="299085" cy="182245"/>
            </a:xfrm>
            <a:custGeom>
              <a:avLst/>
              <a:gdLst/>
              <a:ahLst/>
              <a:cxnLst/>
              <a:rect l="l" t="t" r="r" b="b"/>
              <a:pathLst>
                <a:path w="299085" h="182244">
                  <a:moveTo>
                    <a:pt x="14432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55918" y="29210"/>
                  </a:lnTo>
                  <a:lnTo>
                    <a:pt x="55918" y="181610"/>
                  </a:lnTo>
                  <a:lnTo>
                    <a:pt x="88392" y="181610"/>
                  </a:lnTo>
                  <a:lnTo>
                    <a:pt x="88392" y="29210"/>
                  </a:lnTo>
                  <a:lnTo>
                    <a:pt x="144322" y="29210"/>
                  </a:lnTo>
                  <a:lnTo>
                    <a:pt x="144322" y="0"/>
                  </a:lnTo>
                  <a:close/>
                </a:path>
                <a:path w="299085" h="182244">
                  <a:moveTo>
                    <a:pt x="298615" y="152742"/>
                  </a:moveTo>
                  <a:lnTo>
                    <a:pt x="205574" y="152742"/>
                  </a:lnTo>
                  <a:lnTo>
                    <a:pt x="205574" y="103212"/>
                  </a:lnTo>
                  <a:lnTo>
                    <a:pt x="289331" y="103212"/>
                  </a:lnTo>
                  <a:lnTo>
                    <a:pt x="289331" y="74002"/>
                  </a:lnTo>
                  <a:lnTo>
                    <a:pt x="205574" y="74002"/>
                  </a:lnTo>
                  <a:lnTo>
                    <a:pt x="205574" y="29552"/>
                  </a:lnTo>
                  <a:lnTo>
                    <a:pt x="293979" y="29552"/>
                  </a:lnTo>
                  <a:lnTo>
                    <a:pt x="293979" y="342"/>
                  </a:lnTo>
                  <a:lnTo>
                    <a:pt x="173101" y="342"/>
                  </a:lnTo>
                  <a:lnTo>
                    <a:pt x="173101" y="29552"/>
                  </a:lnTo>
                  <a:lnTo>
                    <a:pt x="173101" y="74002"/>
                  </a:lnTo>
                  <a:lnTo>
                    <a:pt x="173101" y="103212"/>
                  </a:lnTo>
                  <a:lnTo>
                    <a:pt x="173101" y="152742"/>
                  </a:lnTo>
                  <a:lnTo>
                    <a:pt x="173101" y="181952"/>
                  </a:lnTo>
                  <a:lnTo>
                    <a:pt x="298615" y="181952"/>
                  </a:lnTo>
                  <a:lnTo>
                    <a:pt x="298615" y="152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7310" y="1763664"/>
              <a:ext cx="137642" cy="18188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26484" y="1680209"/>
              <a:ext cx="2533015" cy="308610"/>
            </a:xfrm>
            <a:custGeom>
              <a:avLst/>
              <a:gdLst/>
              <a:ahLst/>
              <a:cxnLst/>
              <a:rect l="l" t="t" r="r" b="b"/>
              <a:pathLst>
                <a:path w="2533015" h="308610">
                  <a:moveTo>
                    <a:pt x="309943" y="0"/>
                  </a:moveTo>
                  <a:lnTo>
                    <a:pt x="255841" y="0"/>
                  </a:lnTo>
                  <a:lnTo>
                    <a:pt x="255841" y="52070"/>
                  </a:lnTo>
                  <a:lnTo>
                    <a:pt x="255841" y="82550"/>
                  </a:lnTo>
                  <a:lnTo>
                    <a:pt x="255841" y="96520"/>
                  </a:lnTo>
                  <a:lnTo>
                    <a:pt x="255841" y="127000"/>
                  </a:lnTo>
                  <a:lnTo>
                    <a:pt x="195237" y="127000"/>
                  </a:lnTo>
                  <a:lnTo>
                    <a:pt x="195237" y="264160"/>
                  </a:lnTo>
                  <a:lnTo>
                    <a:pt x="114719" y="264160"/>
                  </a:lnTo>
                  <a:lnTo>
                    <a:pt x="114719" y="127000"/>
                  </a:lnTo>
                  <a:lnTo>
                    <a:pt x="54127" y="127000"/>
                  </a:lnTo>
                  <a:lnTo>
                    <a:pt x="54127" y="96520"/>
                  </a:lnTo>
                  <a:lnTo>
                    <a:pt x="146748" y="96520"/>
                  </a:lnTo>
                  <a:lnTo>
                    <a:pt x="146748" y="263855"/>
                  </a:lnTo>
                  <a:lnTo>
                    <a:pt x="163207" y="263855"/>
                  </a:lnTo>
                  <a:lnTo>
                    <a:pt x="163207" y="96520"/>
                  </a:lnTo>
                  <a:lnTo>
                    <a:pt x="255841" y="96520"/>
                  </a:lnTo>
                  <a:lnTo>
                    <a:pt x="255841" y="82550"/>
                  </a:lnTo>
                  <a:lnTo>
                    <a:pt x="54127" y="82550"/>
                  </a:lnTo>
                  <a:lnTo>
                    <a:pt x="54127" y="52070"/>
                  </a:lnTo>
                  <a:lnTo>
                    <a:pt x="255841" y="52070"/>
                  </a:lnTo>
                  <a:lnTo>
                    <a:pt x="255841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82550"/>
                  </a:lnTo>
                  <a:lnTo>
                    <a:pt x="0" y="96520"/>
                  </a:lnTo>
                  <a:lnTo>
                    <a:pt x="0" y="12700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09943" y="308610"/>
                  </a:lnTo>
                  <a:lnTo>
                    <a:pt x="309943" y="51562"/>
                  </a:lnTo>
                  <a:lnTo>
                    <a:pt x="309943" y="0"/>
                  </a:lnTo>
                  <a:close/>
                </a:path>
                <a:path w="2533015" h="308610">
                  <a:moveTo>
                    <a:pt x="2532621" y="83464"/>
                  </a:moveTo>
                  <a:lnTo>
                    <a:pt x="2500160" y="83464"/>
                  </a:lnTo>
                  <a:lnTo>
                    <a:pt x="2500160" y="218592"/>
                  </a:lnTo>
                  <a:lnTo>
                    <a:pt x="2499906" y="218846"/>
                  </a:lnTo>
                  <a:lnTo>
                    <a:pt x="2499639" y="219113"/>
                  </a:lnTo>
                  <a:lnTo>
                    <a:pt x="2499893" y="218846"/>
                  </a:lnTo>
                  <a:lnTo>
                    <a:pt x="2499639" y="218592"/>
                  </a:lnTo>
                  <a:lnTo>
                    <a:pt x="2438958" y="125844"/>
                  </a:lnTo>
                  <a:lnTo>
                    <a:pt x="2411222" y="83464"/>
                  </a:lnTo>
                  <a:lnTo>
                    <a:pt x="2368194" y="83464"/>
                  </a:lnTo>
                  <a:lnTo>
                    <a:pt x="2368194" y="265353"/>
                  </a:lnTo>
                  <a:lnTo>
                    <a:pt x="2400655" y="265353"/>
                  </a:lnTo>
                  <a:lnTo>
                    <a:pt x="2400655" y="125844"/>
                  </a:lnTo>
                  <a:lnTo>
                    <a:pt x="2401176" y="125844"/>
                  </a:lnTo>
                  <a:lnTo>
                    <a:pt x="2491384" y="265353"/>
                  </a:lnTo>
                  <a:lnTo>
                    <a:pt x="2532621" y="265353"/>
                  </a:lnTo>
                  <a:lnTo>
                    <a:pt x="2532621" y="219113"/>
                  </a:lnTo>
                  <a:lnTo>
                    <a:pt x="2532621" y="83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77756" y="8294650"/>
            <a:ext cx="4313342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400" b="1" spc="300" dirty="0">
                <a:solidFill>
                  <a:srgbClr val="FFFFFF"/>
                </a:solidFill>
                <a:latin typeface="+mj-lt"/>
                <a:cs typeface="Arial Black"/>
              </a:rPr>
              <a:t>MAY 7, 2024</a:t>
            </a:r>
            <a:endParaRPr sz="2400" b="1" spc="300" dirty="0">
              <a:latin typeface="+mj-lt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0112" y="5029200"/>
            <a:ext cx="11061700" cy="3484928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algn="l">
              <a:lnSpc>
                <a:spcPts val="12900"/>
              </a:lnSpc>
              <a:spcBef>
                <a:spcPts val="600"/>
              </a:spcBef>
            </a:pPr>
            <a:r>
              <a:rPr lang="en-US" b="1" spc="-300" dirty="0">
                <a:latin typeface="Minion Pro" panose="02040503050306020203" pitchFamily="18" charset="0"/>
                <a:cs typeface="Times New Roman" panose="02020603050405020304" pitchFamily="18" charset="0"/>
              </a:rPr>
              <a:t>Office Space Overview</a:t>
            </a:r>
            <a:endParaRPr b="1" spc="-300" dirty="0">
              <a:latin typeface="Minion Pro" panose="020405030503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A black and white logo&#10;&#10;Description automatically generated">
            <a:extLst>
              <a:ext uri="{FF2B5EF4-FFF2-40B4-BE49-F238E27FC236}">
                <a16:creationId xmlns:a16="http://schemas.microsoft.com/office/drawing/2014/main" id="{74950011-DC23-9936-AFAD-E8867850DF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83" y="1190067"/>
            <a:ext cx="2533015" cy="1137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406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15544800" y="0"/>
                </a:moveTo>
                <a:lnTo>
                  <a:pt x="0" y="0"/>
                </a:lnTo>
                <a:lnTo>
                  <a:pt x="0" y="10058400"/>
                </a:lnTo>
                <a:lnTo>
                  <a:pt x="15544800" y="10058400"/>
                </a:lnTo>
                <a:lnTo>
                  <a:pt x="15544800" y="0"/>
                </a:lnTo>
                <a:close/>
              </a:path>
            </a:pathLst>
          </a:custGeom>
          <a:solidFill>
            <a:srgbClr val="E0E9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633664" y="6520677"/>
            <a:ext cx="3548936" cy="122706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960"/>
              </a:spcBef>
            </a:pPr>
            <a:r>
              <a:rPr sz="3600" b="1" dirty="0">
                <a:solidFill>
                  <a:srgbClr val="FF8200"/>
                </a:solidFill>
                <a:latin typeface="+mj-lt"/>
                <a:cs typeface="Lucida Sans"/>
              </a:rPr>
              <a:t>POTENTIAL OPTIONS.</a:t>
            </a:r>
            <a:endParaRPr sz="3600" dirty="0">
              <a:latin typeface="+mj-lt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12268" y="5036606"/>
            <a:ext cx="4404696" cy="122597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960"/>
              </a:spcBef>
            </a:pPr>
            <a:r>
              <a:rPr lang="en-US" sz="3600" b="1" dirty="0">
                <a:solidFill>
                  <a:srgbClr val="00B393"/>
                </a:solidFill>
                <a:latin typeface="+mj-lt"/>
                <a:cs typeface="Lucida Sans"/>
              </a:rPr>
              <a:t>OFFICE </a:t>
            </a:r>
            <a:r>
              <a:rPr sz="3600" b="1" dirty="0">
                <a:solidFill>
                  <a:srgbClr val="00B393"/>
                </a:solidFill>
                <a:latin typeface="+mj-lt"/>
                <a:cs typeface="Lucida Sans"/>
              </a:rPr>
              <a:t>MARKET </a:t>
            </a:r>
            <a:r>
              <a:rPr lang="en-US" sz="3600" b="1" dirty="0">
                <a:solidFill>
                  <a:srgbClr val="00B393"/>
                </a:solidFill>
                <a:latin typeface="+mj-lt"/>
                <a:cs typeface="Lucida Sans"/>
              </a:rPr>
              <a:t>OVERVIEW</a:t>
            </a:r>
            <a:r>
              <a:rPr sz="3600" b="1" dirty="0">
                <a:solidFill>
                  <a:srgbClr val="00B393"/>
                </a:solidFill>
                <a:latin typeface="+mj-lt"/>
                <a:cs typeface="Lucida Sans"/>
              </a:rPr>
              <a:t>.</a:t>
            </a:r>
            <a:endParaRPr sz="3600" dirty="0">
              <a:latin typeface="+mj-lt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33664" y="2081250"/>
            <a:ext cx="4082336" cy="1226618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62865">
              <a:lnSpc>
                <a:spcPts val="4320"/>
              </a:lnSpc>
              <a:spcBef>
                <a:spcPts val="965"/>
              </a:spcBef>
            </a:pPr>
            <a:r>
              <a:rPr lang="en-US" sz="3600" b="1" dirty="0">
                <a:solidFill>
                  <a:srgbClr val="006EB6"/>
                </a:solidFill>
                <a:latin typeface="+mj-lt"/>
                <a:cs typeface="Lucida Sans"/>
              </a:rPr>
              <a:t>ABA’S CURRENT SITUATION</a:t>
            </a:r>
            <a:r>
              <a:rPr sz="3600" b="1" dirty="0">
                <a:solidFill>
                  <a:srgbClr val="006EB6"/>
                </a:solidFill>
                <a:latin typeface="+mj-lt"/>
                <a:cs typeface="Lucida Sans"/>
              </a:rPr>
              <a:t>.</a:t>
            </a:r>
            <a:endParaRPr sz="3600" dirty="0">
              <a:latin typeface="+mj-lt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55149" y="3433047"/>
            <a:ext cx="4361815" cy="0"/>
          </a:xfrm>
          <a:custGeom>
            <a:avLst/>
            <a:gdLst/>
            <a:ahLst/>
            <a:cxnLst/>
            <a:rect l="l" t="t" r="r" b="b"/>
            <a:pathLst>
              <a:path w="4361815">
                <a:moveTo>
                  <a:pt x="0" y="0"/>
                </a:moveTo>
                <a:lnTo>
                  <a:pt x="4361688" y="0"/>
                </a:lnTo>
              </a:path>
            </a:pathLst>
          </a:custGeom>
          <a:ln w="11430">
            <a:solidFill>
              <a:srgbClr val="B5BF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2231" y="4917343"/>
            <a:ext cx="4361815" cy="0"/>
          </a:xfrm>
          <a:custGeom>
            <a:avLst/>
            <a:gdLst/>
            <a:ahLst/>
            <a:cxnLst/>
            <a:rect l="l" t="t" r="r" b="b"/>
            <a:pathLst>
              <a:path w="4361815">
                <a:moveTo>
                  <a:pt x="0" y="0"/>
                </a:moveTo>
                <a:lnTo>
                  <a:pt x="4361688" y="0"/>
                </a:lnTo>
              </a:path>
            </a:pathLst>
          </a:custGeom>
          <a:ln w="11430">
            <a:solidFill>
              <a:srgbClr val="B5BF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22231" y="6401644"/>
            <a:ext cx="4361815" cy="0"/>
          </a:xfrm>
          <a:custGeom>
            <a:avLst/>
            <a:gdLst/>
            <a:ahLst/>
            <a:cxnLst/>
            <a:rect l="l" t="t" r="r" b="b"/>
            <a:pathLst>
              <a:path w="4361815">
                <a:moveTo>
                  <a:pt x="0" y="0"/>
                </a:moveTo>
                <a:lnTo>
                  <a:pt x="4361688" y="0"/>
                </a:lnTo>
              </a:path>
            </a:pathLst>
          </a:custGeom>
          <a:ln w="11430">
            <a:solidFill>
              <a:srgbClr val="B5BF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3100" y="5582503"/>
            <a:ext cx="5364924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spc="-300" dirty="0">
                <a:solidFill>
                  <a:srgbClr val="0C1F42"/>
                </a:solidFill>
                <a:latin typeface="Minion Pro" panose="02040503050306020203" pitchFamily="18" charset="0"/>
                <a:cs typeface="Palatino Linotype"/>
              </a:rPr>
              <a:t>Today’s</a:t>
            </a:r>
            <a:endParaRPr sz="10000" b="1" spc="-300" dirty="0">
              <a:latin typeface="Minion Pro" panose="02040503050306020203" pitchFamily="18" charset="0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099" y="6825984"/>
            <a:ext cx="5695473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spc="-300" dirty="0">
                <a:solidFill>
                  <a:srgbClr val="0C1F42"/>
                </a:solidFill>
                <a:latin typeface="Minion Pro" panose="02040503050306020203" pitchFamily="18" charset="0"/>
                <a:cs typeface="Palatino Linotype"/>
              </a:rPr>
              <a:t>Discussion</a:t>
            </a:r>
            <a:endParaRPr sz="10000" b="1" spc="-300" dirty="0">
              <a:latin typeface="Minion Pro" panose="02040503050306020203" pitchFamily="18" charset="0"/>
              <a:cs typeface="Palatino Linotype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14BE6B8D-2A59-52B2-6BC2-C4CEEF63CE32}"/>
              </a:ext>
            </a:extLst>
          </p:cNvPr>
          <p:cNvSpPr txBox="1"/>
          <p:nvPr/>
        </p:nvSpPr>
        <p:spPr>
          <a:xfrm>
            <a:off x="9624588" y="3567551"/>
            <a:ext cx="3786612" cy="1226618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62865">
              <a:lnSpc>
                <a:spcPts val="4320"/>
              </a:lnSpc>
              <a:spcBef>
                <a:spcPts val="965"/>
              </a:spcBef>
            </a:pPr>
            <a:r>
              <a:rPr lang="en-US" sz="3600" b="1" dirty="0">
                <a:solidFill>
                  <a:srgbClr val="00B0F0"/>
                </a:solidFill>
                <a:latin typeface="+mj-lt"/>
                <a:cs typeface="Lucida Sans"/>
              </a:rPr>
              <a:t>BUILDING</a:t>
            </a:r>
            <a:r>
              <a:rPr sz="3600" b="1" dirty="0">
                <a:solidFill>
                  <a:srgbClr val="00B0F0"/>
                </a:solidFill>
                <a:latin typeface="+mj-lt"/>
                <a:cs typeface="Lucida Sans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+mj-lt"/>
                <a:cs typeface="Lucida Sans"/>
              </a:rPr>
              <a:t>OVERVIEW</a:t>
            </a:r>
            <a:endParaRPr sz="3600" dirty="0">
              <a:solidFill>
                <a:srgbClr val="00B0F0"/>
              </a:solidFill>
              <a:latin typeface="+mj-lt"/>
              <a:cs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500" y="1389788"/>
            <a:ext cx="7454900" cy="1863972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 marR="5080">
              <a:lnSpc>
                <a:spcPts val="6300"/>
              </a:lnSpc>
              <a:spcBef>
                <a:spcPts val="1560"/>
              </a:spcBef>
            </a:pPr>
            <a:r>
              <a:rPr lang="en-US" sz="6500" b="1" spc="-150" dirty="0">
                <a:solidFill>
                  <a:srgbClr val="0C1F42"/>
                </a:solidFill>
                <a:latin typeface="Minion Pro" panose="02040503050306020203" pitchFamily="18" charset="0"/>
              </a:rPr>
              <a:t>ABA’s Current Situation</a:t>
            </a:r>
            <a:endParaRPr sz="6500" b="1" spc="-150" dirty="0">
              <a:latin typeface="Minion Pro" panose="02040503050306020203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6990" y="685800"/>
            <a:ext cx="5436209" cy="8686800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673100" y="9596602"/>
            <a:ext cx="5499100" cy="1410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pc="100" dirty="0">
                <a:latin typeface="+mn-lt"/>
              </a:rPr>
              <a:t>AMERICAN BUS ASSOCIATION</a:t>
            </a:r>
            <a:r>
              <a:rPr spc="100" dirty="0">
                <a:latin typeface="+mn-lt"/>
              </a:rPr>
              <a:t> &amp; TRANSWESTERN  /  </a:t>
            </a:r>
            <a:r>
              <a:rPr lang="en-US" spc="100" dirty="0">
                <a:latin typeface="+mn-lt"/>
              </a:rPr>
              <a:t>MAY </a:t>
            </a:r>
            <a:r>
              <a:rPr spc="100" dirty="0">
                <a:latin typeface="+mn-lt"/>
              </a:rPr>
              <a:t>2</a:t>
            </a:r>
            <a:r>
              <a:rPr lang="en-US" spc="100" dirty="0">
                <a:latin typeface="+mn-lt"/>
              </a:rPr>
              <a:t>024</a:t>
            </a:r>
            <a:endParaRPr spc="100" dirty="0">
              <a:latin typeface="+mn-l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4009219" y="9596601"/>
            <a:ext cx="235584" cy="1410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35" dirty="0">
                <a:latin typeface="+mn-lt"/>
              </a:rPr>
              <a:t>3</a:t>
            </a:fld>
            <a:r>
              <a:rPr dirty="0">
                <a:latin typeface="+mn-lt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BE1042-4138-378D-1451-C9DE58C3FCD3}"/>
              </a:ext>
            </a:extLst>
          </p:cNvPr>
          <p:cNvSpPr/>
          <p:nvPr/>
        </p:nvSpPr>
        <p:spPr>
          <a:xfrm>
            <a:off x="698502" y="684813"/>
            <a:ext cx="2730498" cy="46307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B59D81-5182-769A-CFD0-E105CB54E213}"/>
              </a:ext>
            </a:extLst>
          </p:cNvPr>
          <p:cNvSpPr txBox="1"/>
          <p:nvPr/>
        </p:nvSpPr>
        <p:spPr>
          <a:xfrm>
            <a:off x="634378" y="752048"/>
            <a:ext cx="49359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935">
              <a:lnSpc>
                <a:spcPct val="100000"/>
              </a:lnSpc>
              <a:spcBef>
                <a:spcPts val="605"/>
              </a:spcBef>
            </a:pPr>
            <a:r>
              <a:rPr lang="en-US" sz="1600" b="1" spc="200" dirty="0">
                <a:solidFill>
                  <a:srgbClr val="FFFFFF"/>
                </a:solidFill>
                <a:latin typeface="+mj-lt"/>
                <a:cs typeface="Lucida Sans"/>
              </a:rPr>
              <a:t>CURRENT SITUATION</a:t>
            </a:r>
            <a:endParaRPr lang="en-US" sz="1600" spc="200" dirty="0">
              <a:latin typeface="+mj-lt"/>
              <a:cs typeface="Lucida San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F26F67-965F-CB44-BD43-0677B7A1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35336"/>
              </p:ext>
            </p:extLst>
          </p:nvPr>
        </p:nvGraphicFramePr>
        <p:xfrm>
          <a:off x="698500" y="3282335"/>
          <a:ext cx="6692900" cy="2670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1100">
                  <a:extLst>
                    <a:ext uri="{9D8B030D-6E8A-4147-A177-3AD203B41FA5}">
                      <a16:colId xmlns:a16="http://schemas.microsoft.com/office/drawing/2014/main" val="256404177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214353334"/>
                    </a:ext>
                  </a:extLst>
                </a:gridCol>
              </a:tblGrid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pc="100" baseline="0" dirty="0">
                          <a:effectLst/>
                          <a:latin typeface="+mn-lt"/>
                        </a:rPr>
                        <a:t>SPACE SIZE</a:t>
                      </a:r>
                      <a:endParaRPr lang="en-US" sz="1400" b="1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spc="100" baseline="0" dirty="0">
                          <a:effectLst/>
                          <a:latin typeface="+mn-lt"/>
                        </a:rPr>
                        <a:t>8,980 SF</a:t>
                      </a:r>
                      <a:endParaRPr lang="en-US" sz="140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901639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pc="100" baseline="0" dirty="0">
                          <a:effectLst/>
                          <a:latin typeface="+mn-lt"/>
                        </a:rPr>
                        <a:t>PURCHASE PRICE</a:t>
                      </a:r>
                      <a:endParaRPr lang="en-US" sz="1400" b="1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spc="100" baseline="0" dirty="0">
                          <a:effectLst/>
                          <a:latin typeface="+mn-lt"/>
                        </a:rPr>
                        <a:t>$4,762,000</a:t>
                      </a:r>
                      <a:endParaRPr lang="en-US" sz="140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290513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pc="100" baseline="0" dirty="0">
                          <a:effectLst/>
                          <a:latin typeface="+mn-lt"/>
                        </a:rPr>
                        <a:t>DOWN PAYMENT AND RENOVATION COST</a:t>
                      </a:r>
                      <a:endParaRPr lang="en-US" sz="1400" b="1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spc="100" baseline="0" dirty="0">
                          <a:effectLst/>
                          <a:latin typeface="+mn-lt"/>
                        </a:rPr>
                        <a:t>$2,000,000</a:t>
                      </a:r>
                      <a:endParaRPr lang="en-US" sz="140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239281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pc="100" baseline="0" dirty="0">
                          <a:effectLst/>
                          <a:latin typeface="+mn-lt"/>
                        </a:rPr>
                        <a:t>CURRENT DEBT</a:t>
                      </a:r>
                      <a:endParaRPr lang="en-US" sz="1400" b="1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$2,527,000 @ 2.60% Interest</a:t>
                      </a: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97613"/>
                  </a:ext>
                </a:extLst>
              </a:tr>
              <a:tr h="448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pc="100" baseline="0" dirty="0">
                          <a:effectLst/>
                          <a:latin typeface="+mn-lt"/>
                        </a:rPr>
                        <a:t>DEBT MATURITY</a:t>
                      </a:r>
                      <a:endParaRPr lang="en-US" sz="1400" b="1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spc="100" baseline="0" dirty="0">
                          <a:effectLst/>
                          <a:latin typeface="+mn-lt"/>
                        </a:rPr>
                        <a:t>April 2030</a:t>
                      </a:r>
                      <a:endParaRPr lang="en-US" sz="140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33737"/>
                  </a:ext>
                </a:extLst>
              </a:tr>
              <a:tr h="448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spc="10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EST. OWNERSHIP COST LESS DEPRECIATION</a:t>
                      </a:r>
                      <a:endParaRPr lang="en-US" sz="1400" b="1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spc="10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$301,818 // $33.61 PSF</a:t>
                      </a:r>
                      <a:endParaRPr lang="en-US" sz="140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496079"/>
                  </a:ext>
                </a:extLst>
              </a:tr>
            </a:tbl>
          </a:graphicData>
        </a:graphic>
      </p:graphicFrame>
      <p:pic>
        <p:nvPicPr>
          <p:cNvPr id="1026" name="Picture 2" descr="American Bus Association">
            <a:extLst>
              <a:ext uri="{FF2B5EF4-FFF2-40B4-BE49-F238E27FC236}">
                <a16:creationId xmlns:a16="http://schemas.microsoft.com/office/drawing/2014/main" id="{19146694-221C-0AC4-32C3-5C0DEBA32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6" r="14435"/>
          <a:stretch/>
        </p:blipFill>
        <p:spPr bwMode="auto">
          <a:xfrm>
            <a:off x="8736990" y="656238"/>
            <a:ext cx="5436209" cy="87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500" y="1389788"/>
            <a:ext cx="7454900" cy="1056058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 marR="5080">
              <a:lnSpc>
                <a:spcPts val="6300"/>
              </a:lnSpc>
              <a:spcBef>
                <a:spcPts val="1560"/>
              </a:spcBef>
            </a:pPr>
            <a:r>
              <a:rPr lang="en-US" sz="6500" b="1" spc="-150" dirty="0">
                <a:solidFill>
                  <a:srgbClr val="0C1F42"/>
                </a:solidFill>
                <a:latin typeface="Minion Pro" panose="02040503050306020203" pitchFamily="18" charset="0"/>
              </a:rPr>
              <a:t>111 K Street NE</a:t>
            </a:r>
            <a:endParaRPr sz="6500" b="1" spc="-150" dirty="0">
              <a:latin typeface="Minion Pro" panose="02040503050306020203" pitchFamily="18" charset="0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673100" y="9596602"/>
            <a:ext cx="5499100" cy="1410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pc="100" dirty="0">
                <a:latin typeface="+mn-lt"/>
              </a:rPr>
              <a:t>AMERICAN BUS ASSOCIATION</a:t>
            </a:r>
            <a:r>
              <a:rPr spc="100" dirty="0">
                <a:latin typeface="+mn-lt"/>
              </a:rPr>
              <a:t> &amp; TRANSWESTERN  /  </a:t>
            </a:r>
            <a:r>
              <a:rPr lang="en-US" spc="100" dirty="0">
                <a:latin typeface="+mn-lt"/>
              </a:rPr>
              <a:t>MAY </a:t>
            </a:r>
            <a:r>
              <a:rPr spc="100" dirty="0">
                <a:latin typeface="+mn-lt"/>
              </a:rPr>
              <a:t>2</a:t>
            </a:r>
            <a:r>
              <a:rPr lang="en-US" spc="100" dirty="0">
                <a:latin typeface="+mn-lt"/>
              </a:rPr>
              <a:t>024</a:t>
            </a:r>
            <a:endParaRPr spc="100" dirty="0">
              <a:latin typeface="+mn-l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4009219" y="9596601"/>
            <a:ext cx="235584" cy="1410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35" dirty="0">
                <a:latin typeface="+mn-lt"/>
              </a:rPr>
              <a:t>4</a:t>
            </a:fld>
            <a:r>
              <a:rPr dirty="0">
                <a:latin typeface="+mn-lt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BE1042-4138-378D-1451-C9DE58C3FCD3}"/>
              </a:ext>
            </a:extLst>
          </p:cNvPr>
          <p:cNvSpPr/>
          <p:nvPr/>
        </p:nvSpPr>
        <p:spPr>
          <a:xfrm>
            <a:off x="698502" y="684813"/>
            <a:ext cx="2730498" cy="46307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B59D81-5182-769A-CFD0-E105CB54E213}"/>
              </a:ext>
            </a:extLst>
          </p:cNvPr>
          <p:cNvSpPr txBox="1"/>
          <p:nvPr/>
        </p:nvSpPr>
        <p:spPr>
          <a:xfrm>
            <a:off x="634378" y="752048"/>
            <a:ext cx="49359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935">
              <a:lnSpc>
                <a:spcPct val="100000"/>
              </a:lnSpc>
              <a:spcBef>
                <a:spcPts val="605"/>
              </a:spcBef>
            </a:pPr>
            <a:r>
              <a:rPr lang="en-US" sz="1600" b="1" spc="200" dirty="0">
                <a:solidFill>
                  <a:srgbClr val="FFFFFF"/>
                </a:solidFill>
                <a:latin typeface="+mj-lt"/>
                <a:cs typeface="Lucida Sans"/>
              </a:rPr>
              <a:t>BUILDING SITUATION</a:t>
            </a:r>
            <a:endParaRPr lang="en-US" sz="1600" spc="200" dirty="0">
              <a:latin typeface="+mj-lt"/>
              <a:cs typeface="Lucida San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F26F67-965F-CB44-BD43-0677B7A1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70392"/>
              </p:ext>
            </p:extLst>
          </p:nvPr>
        </p:nvGraphicFramePr>
        <p:xfrm>
          <a:off x="6324600" y="2571970"/>
          <a:ext cx="7010400" cy="2266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909">
                  <a:extLst>
                    <a:ext uri="{9D8B030D-6E8A-4147-A177-3AD203B41FA5}">
                      <a16:colId xmlns:a16="http://schemas.microsoft.com/office/drawing/2014/main" val="2564041778"/>
                    </a:ext>
                  </a:extLst>
                </a:gridCol>
                <a:gridCol w="4620491">
                  <a:extLst>
                    <a:ext uri="{9D8B030D-6E8A-4147-A177-3AD203B41FA5}">
                      <a16:colId xmlns:a16="http://schemas.microsoft.com/office/drawing/2014/main" val="2214353334"/>
                    </a:ext>
                  </a:extLst>
                </a:gridCol>
              </a:tblGrid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OWNERSHIP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Condominium consisting of Rubenstein Partners (78%) NASPA (~11%), ABA (~11%)</a:t>
                      </a:r>
                    </a:p>
                  </a:txBody>
                  <a:tcPr marL="6350" marR="6350" marT="63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901639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SIZE</a:t>
                      </a:r>
                    </a:p>
                  </a:txBody>
                  <a:tcPr marL="6350" marR="6350" marT="635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98,780 SF</a:t>
                      </a:r>
                    </a:p>
                  </a:txBody>
                  <a:tcPr marL="6350" marR="6350" marT="6350" anchor="ctr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290513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LEASING CO.</a:t>
                      </a:r>
                    </a:p>
                  </a:txBody>
                  <a:tcPr marL="6350" marR="6350" marT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Lincoln Property Company</a:t>
                      </a:r>
                    </a:p>
                  </a:txBody>
                  <a:tcPr marL="6350" marR="6350" marT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239281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AVAILABILITY</a:t>
                      </a:r>
                    </a:p>
                  </a:txBody>
                  <a:tcPr marL="6350" marR="6350" marT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35,920 SF (36.4%)</a:t>
                      </a:r>
                    </a:p>
                  </a:txBody>
                  <a:tcPr marL="6350" marR="6350" marT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97613"/>
                  </a:ext>
                </a:extLst>
              </a:tr>
              <a:tr h="448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ASKING RENTS</a:t>
                      </a:r>
                    </a:p>
                  </a:txBody>
                  <a:tcPr marL="6350" marR="6350" marT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$46.00 - $59.50 PSF FS</a:t>
                      </a:r>
                    </a:p>
                  </a:txBody>
                  <a:tcPr marL="6350" marR="6350" marT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33737"/>
                  </a:ext>
                </a:extLst>
              </a:tr>
            </a:tbl>
          </a:graphicData>
        </a:graphic>
      </p:graphicFrame>
      <p:pic>
        <p:nvPicPr>
          <p:cNvPr id="6" name="Picture 5" descr="A glass building with a street corner&#10;&#10;Description automatically generated">
            <a:extLst>
              <a:ext uri="{FF2B5EF4-FFF2-40B4-BE49-F238E27FC236}">
                <a16:creationId xmlns:a16="http://schemas.microsoft.com/office/drawing/2014/main" id="{2F1BA499-3643-E245-444B-C7E7F44F1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595846"/>
            <a:ext cx="54864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7470D7-D8E4-2639-ABE4-E469DC90D746}"/>
              </a:ext>
            </a:extLst>
          </p:cNvPr>
          <p:cNvSpPr txBox="1"/>
          <p:nvPr/>
        </p:nvSpPr>
        <p:spPr>
          <a:xfrm>
            <a:off x="6236819" y="4850911"/>
            <a:ext cx="7772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600" b="1" i="0" u="none" strike="noStrike" spc="100" baseline="0" dirty="0">
                <a:solidFill>
                  <a:srgbClr val="000000"/>
                </a:solidFill>
                <a:effectLst/>
                <a:latin typeface="+mn-lt"/>
              </a:rPr>
              <a:t>BUILDIN</a:t>
            </a:r>
            <a:r>
              <a:rPr lang="en-US" sz="1600" b="1" spc="100" dirty="0">
                <a:solidFill>
                  <a:srgbClr val="000000"/>
                </a:solidFill>
                <a:latin typeface="+mn-lt"/>
              </a:rPr>
              <a:t>G / LANDLORD INFO:</a:t>
            </a:r>
            <a:endParaRPr lang="en-US" sz="1600" b="1" i="0" u="none" strike="noStrike" spc="100" baseline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6B7C8-198C-052B-140E-BC034E1E447E}"/>
              </a:ext>
            </a:extLst>
          </p:cNvPr>
          <p:cNvSpPr txBox="1"/>
          <p:nvPr/>
        </p:nvSpPr>
        <p:spPr>
          <a:xfrm>
            <a:off x="6323505" y="5220243"/>
            <a:ext cx="51064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Available space in the building has been on the market for an average of 49 months</a:t>
            </a:r>
          </a:p>
          <a:p>
            <a:pPr marL="285750" indent="-285750" algn="l" fontAlgn="b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In 2018, Rubenstein Partners purchased ~78% condominium interest for $27.5M / $424 PSF </a:t>
            </a:r>
          </a:p>
        </p:txBody>
      </p:sp>
    </p:spTree>
    <p:extLst>
      <p:ext uri="{BB962C8B-B14F-4D97-AF65-F5344CB8AC3E}">
        <p14:creationId xmlns:p14="http://schemas.microsoft.com/office/powerpoint/2010/main" val="212833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3100" y="3537286"/>
          <a:ext cx="6718300" cy="4847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60">
                  <a:extLst>
                    <a:ext uri="{9D8B030D-6E8A-4147-A177-3AD203B41FA5}">
                      <a16:colId xmlns:a16="http://schemas.microsoft.com/office/drawing/2014/main" val="150919451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925">
                <a:tc gridSpan="2">
                  <a:txBody>
                    <a:bodyPr/>
                    <a:lstStyle/>
                    <a:p>
                      <a:pPr marR="37909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b="1" spc="100" baseline="0" dirty="0">
                          <a:solidFill>
                            <a:srgbClr val="006EB6"/>
                          </a:solidFill>
                          <a:latin typeface="+mj-lt"/>
                          <a:cs typeface="Lucida Sans"/>
                        </a:rPr>
                        <a:t>Q1 202</a:t>
                      </a:r>
                      <a:r>
                        <a:rPr lang="en-US" sz="1400" b="1" spc="100" baseline="0" dirty="0">
                          <a:solidFill>
                            <a:srgbClr val="006EB6"/>
                          </a:solidFill>
                          <a:latin typeface="+mj-lt"/>
                          <a:cs typeface="Lucida Sans"/>
                        </a:rPr>
                        <a:t>3</a:t>
                      </a:r>
                      <a:endParaRPr sz="1400" spc="100" baseline="0" dirty="0">
                        <a:latin typeface="+mj-lt"/>
                        <a:cs typeface="Lucida Sans"/>
                      </a:endParaRPr>
                    </a:p>
                  </a:txBody>
                  <a:tcPr marL="0" marR="0" marT="128905" marB="0">
                    <a:lnB w="12700">
                      <a:solidFill>
                        <a:srgbClr val="002C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100" baseline="0" dirty="0">
                          <a:solidFill>
                            <a:srgbClr val="006EB6"/>
                          </a:solidFill>
                          <a:latin typeface="+mj-lt"/>
                          <a:ea typeface="+mn-ea"/>
                          <a:cs typeface="Lucida Sans"/>
                        </a:rPr>
                        <a:t>TRENDING</a:t>
                      </a:r>
                      <a:endParaRPr lang="en-US" sz="1400" spc="1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ucida Sans"/>
                      </a:endParaRPr>
                    </a:p>
                  </a:txBody>
                  <a:tcPr marL="0" marR="0" marT="128905" marB="0">
                    <a:lnB w="12700" cap="flat" cmpd="sng" algn="ctr">
                      <a:solidFill>
                        <a:srgbClr val="002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b="1" spc="100" baseline="0" dirty="0">
                          <a:solidFill>
                            <a:srgbClr val="006EB6"/>
                          </a:solidFill>
                          <a:latin typeface="+mj-lt"/>
                          <a:cs typeface="Lucida Sans"/>
                        </a:rPr>
                        <a:t>Q</a:t>
                      </a:r>
                      <a:r>
                        <a:rPr lang="en-US" sz="1400" b="1" spc="100" baseline="0" dirty="0">
                          <a:solidFill>
                            <a:srgbClr val="006EB6"/>
                          </a:solidFill>
                          <a:latin typeface="+mj-lt"/>
                          <a:cs typeface="Lucida Sans"/>
                        </a:rPr>
                        <a:t>1</a:t>
                      </a:r>
                      <a:r>
                        <a:rPr sz="1400" b="1" spc="100" baseline="0" dirty="0">
                          <a:solidFill>
                            <a:srgbClr val="006EB6"/>
                          </a:solidFill>
                          <a:latin typeface="+mj-lt"/>
                          <a:cs typeface="Lucida Sans"/>
                        </a:rPr>
                        <a:t> 202</a:t>
                      </a:r>
                      <a:r>
                        <a:rPr lang="en-US" sz="1400" b="1" spc="100" baseline="0" dirty="0">
                          <a:solidFill>
                            <a:srgbClr val="006EB6"/>
                          </a:solidFill>
                          <a:latin typeface="+mj-lt"/>
                          <a:cs typeface="Lucida Sans"/>
                        </a:rPr>
                        <a:t>4</a:t>
                      </a:r>
                      <a:endParaRPr sz="1400" spc="100" baseline="0" dirty="0">
                        <a:latin typeface="+mj-lt"/>
                        <a:cs typeface="Lucida Sans"/>
                      </a:endParaRPr>
                    </a:p>
                  </a:txBody>
                  <a:tcPr marL="0" marR="0" marT="128905" marB="0">
                    <a:lnB w="12700" cap="flat" cmpd="sng" algn="ctr">
                      <a:solidFill>
                        <a:srgbClr val="002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b="1" spc="100" baseline="0" dirty="0">
                          <a:solidFill>
                            <a:srgbClr val="006EB6"/>
                          </a:solidFill>
                          <a:latin typeface="+mn-lt"/>
                          <a:cs typeface="Lucida Sans"/>
                        </a:rPr>
                        <a:t>WASHINGTON DC</a:t>
                      </a:r>
                      <a:endParaRPr sz="1400" b="1" spc="100" baseline="0" dirty="0">
                        <a:latin typeface="+mn-lt"/>
                        <a:cs typeface="Lucida Sans"/>
                      </a:endParaRPr>
                    </a:p>
                  </a:txBody>
                  <a:tcPr marL="0" marR="0" marT="84455" marB="0">
                    <a:lnT w="12700">
                      <a:solidFill>
                        <a:srgbClr val="002C5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spc="100" baseline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2C5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002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002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INVENTORY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145.4 MSF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144.9 MSF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CONSTRUCTION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741K SF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849K SF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VACANCY RATE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13.9%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AVAILABILITY RATE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19.4%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21.4%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SUBLEASE SPACE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 MSF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 MSF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LEASING ACTIVITY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 MSF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 MSF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YOY NET ABSORPTION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(-47K SF)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spc="10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(-1.9 MSF)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400" b="1" spc="100" baseline="0" dirty="0">
                        <a:latin typeface="+mn-lt"/>
                        <a:cs typeface="Lucida Sans"/>
                      </a:endParaRPr>
                    </a:p>
                  </a:txBody>
                  <a:tcPr marL="0" marR="0" marT="8445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b="1" spc="100" baseline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spc="100" baseline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spc="100" baseline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259249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1400" b="1" spc="100" baseline="0" dirty="0">
                          <a:solidFill>
                            <a:srgbClr val="006EB6"/>
                          </a:solidFill>
                          <a:latin typeface="+mn-lt"/>
                          <a:cs typeface="Lucida Sans"/>
                        </a:rPr>
                        <a:t>NOMA</a:t>
                      </a:r>
                      <a:endParaRPr sz="1400" b="1" spc="100" baseline="0" dirty="0">
                        <a:latin typeface="+mn-lt"/>
                        <a:cs typeface="Lucida Sans"/>
                      </a:endParaRPr>
                    </a:p>
                  </a:txBody>
                  <a:tcPr marL="0" marR="0" marT="8445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b="1" spc="100" baseline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spc="100" baseline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spc="100" baseline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INVENTORY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 MSF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1050" spc="100" baseline="0" dirty="0">
                        <a:latin typeface="+mn-lt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 MSF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CONSTRUCTION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32K SF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050" spc="100" baseline="0" dirty="0">
                        <a:latin typeface="+mn-lt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32K SF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VACANCY RATE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4.9%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050" spc="100" baseline="0" dirty="0">
                        <a:latin typeface="+mn-lt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6.8%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AVAILABILITY RATE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12.8%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050" spc="100" baseline="0" dirty="0">
                        <a:latin typeface="+mn-lt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13.8%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SUBLEASE SPACE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212K SF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endParaRPr sz="1050" spc="100" baseline="0" dirty="0">
                        <a:latin typeface="+mn-lt"/>
                        <a:cs typeface="Arial"/>
                      </a:endParaRPr>
                    </a:p>
                  </a:txBody>
                  <a:tcPr marL="0" marR="0" marT="4571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235K SF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LEASING ACTIVITY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51K SF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050" spc="100" baseline="0" dirty="0">
                        <a:latin typeface="+mn-lt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34K SF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YOY NET ABSORPTION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(-12K SF)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050" spc="100" baseline="0" dirty="0">
                        <a:latin typeface="+mn-lt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pc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(-304K SF)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500" y="1389788"/>
            <a:ext cx="6007100" cy="1863972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 marR="5080">
              <a:lnSpc>
                <a:spcPts val="6300"/>
              </a:lnSpc>
              <a:spcBef>
                <a:spcPts val="1560"/>
              </a:spcBef>
            </a:pPr>
            <a:r>
              <a:rPr sz="6500" b="1" spc="-150" dirty="0">
                <a:solidFill>
                  <a:srgbClr val="0C1F42"/>
                </a:solidFill>
                <a:latin typeface="Minion Pro" panose="02040503050306020203" pitchFamily="18" charset="0"/>
              </a:rPr>
              <a:t>Washington, DC Market Updates</a:t>
            </a:r>
            <a:endParaRPr sz="6500" b="1" spc="-150" dirty="0">
              <a:latin typeface="Minion Pro" panose="02040503050306020203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6990" y="685800"/>
            <a:ext cx="5436209" cy="86868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030470" y="4653668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60">
                <a:moveTo>
                  <a:pt x="75285" y="0"/>
                </a:moveTo>
                <a:lnTo>
                  <a:pt x="0" y="136842"/>
                </a:lnTo>
                <a:lnTo>
                  <a:pt x="150571" y="136842"/>
                </a:lnTo>
                <a:lnTo>
                  <a:pt x="75285" y="0"/>
                </a:lnTo>
                <a:close/>
              </a:path>
            </a:pathLst>
          </a:custGeom>
          <a:solidFill>
            <a:srgbClr val="7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0470" y="4892115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60">
                <a:moveTo>
                  <a:pt x="75285" y="0"/>
                </a:moveTo>
                <a:lnTo>
                  <a:pt x="0" y="136842"/>
                </a:lnTo>
                <a:lnTo>
                  <a:pt x="150571" y="136842"/>
                </a:lnTo>
                <a:lnTo>
                  <a:pt x="75285" y="0"/>
                </a:lnTo>
                <a:close/>
              </a:path>
            </a:pathLst>
          </a:custGeom>
          <a:solidFill>
            <a:srgbClr val="7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0470" y="5130557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60">
                <a:moveTo>
                  <a:pt x="75285" y="0"/>
                </a:moveTo>
                <a:lnTo>
                  <a:pt x="0" y="136842"/>
                </a:lnTo>
                <a:lnTo>
                  <a:pt x="150571" y="136842"/>
                </a:lnTo>
                <a:lnTo>
                  <a:pt x="75285" y="0"/>
                </a:lnTo>
                <a:close/>
              </a:path>
            </a:pathLst>
          </a:custGeom>
          <a:solidFill>
            <a:srgbClr val="7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0470" y="5574583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60">
                <a:moveTo>
                  <a:pt x="150571" y="0"/>
                </a:moveTo>
                <a:lnTo>
                  <a:pt x="0" y="0"/>
                </a:lnTo>
                <a:lnTo>
                  <a:pt x="75285" y="136842"/>
                </a:lnTo>
                <a:lnTo>
                  <a:pt x="150571" y="0"/>
                </a:lnTo>
                <a:close/>
              </a:path>
            </a:pathLst>
          </a:custGeom>
          <a:solidFill>
            <a:srgbClr val="F2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6524" y="4410668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59">
                <a:moveTo>
                  <a:pt x="150571" y="0"/>
                </a:moveTo>
                <a:lnTo>
                  <a:pt x="0" y="0"/>
                </a:lnTo>
                <a:lnTo>
                  <a:pt x="75285" y="136842"/>
                </a:lnTo>
                <a:lnTo>
                  <a:pt x="150571" y="0"/>
                </a:lnTo>
                <a:close/>
              </a:path>
            </a:pathLst>
          </a:custGeom>
          <a:solidFill>
            <a:srgbClr val="F2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524" y="7239000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59">
                <a:moveTo>
                  <a:pt x="75285" y="0"/>
                </a:moveTo>
                <a:lnTo>
                  <a:pt x="0" y="136842"/>
                </a:lnTo>
                <a:lnTo>
                  <a:pt x="150571" y="136842"/>
                </a:lnTo>
                <a:lnTo>
                  <a:pt x="75285" y="0"/>
                </a:lnTo>
                <a:close/>
              </a:path>
            </a:pathLst>
          </a:custGeom>
          <a:solidFill>
            <a:srgbClr val="7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6524" y="7477447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59">
                <a:moveTo>
                  <a:pt x="75285" y="0"/>
                </a:moveTo>
                <a:lnTo>
                  <a:pt x="0" y="136842"/>
                </a:lnTo>
                <a:lnTo>
                  <a:pt x="150571" y="136842"/>
                </a:lnTo>
                <a:lnTo>
                  <a:pt x="75285" y="0"/>
                </a:lnTo>
                <a:close/>
              </a:path>
            </a:pathLst>
          </a:custGeom>
          <a:solidFill>
            <a:srgbClr val="7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6524" y="7715895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59">
                <a:moveTo>
                  <a:pt x="75285" y="0"/>
                </a:moveTo>
                <a:lnTo>
                  <a:pt x="0" y="136842"/>
                </a:lnTo>
                <a:lnTo>
                  <a:pt x="150571" y="136842"/>
                </a:lnTo>
                <a:lnTo>
                  <a:pt x="75285" y="0"/>
                </a:lnTo>
                <a:close/>
              </a:path>
            </a:pathLst>
          </a:custGeom>
          <a:solidFill>
            <a:srgbClr val="7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30600" y="6752473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59">
                <a:moveTo>
                  <a:pt x="150571" y="0"/>
                </a:moveTo>
                <a:lnTo>
                  <a:pt x="0" y="0"/>
                </a:lnTo>
                <a:lnTo>
                  <a:pt x="75285" y="136842"/>
                </a:lnTo>
                <a:lnTo>
                  <a:pt x="150571" y="0"/>
                </a:lnTo>
                <a:close/>
              </a:path>
            </a:pathLst>
          </a:custGeom>
          <a:solidFill>
            <a:srgbClr val="F2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8497" y="5825588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59">
                <a:moveTo>
                  <a:pt x="150571" y="0"/>
                </a:moveTo>
                <a:lnTo>
                  <a:pt x="0" y="0"/>
                </a:lnTo>
                <a:lnTo>
                  <a:pt x="75285" y="136842"/>
                </a:lnTo>
                <a:lnTo>
                  <a:pt x="150571" y="0"/>
                </a:lnTo>
                <a:close/>
              </a:path>
            </a:pathLst>
          </a:custGeom>
          <a:solidFill>
            <a:srgbClr val="F2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673100" y="9596602"/>
            <a:ext cx="5499100" cy="1410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pc="100" dirty="0">
                <a:latin typeface="+mn-lt"/>
              </a:rPr>
              <a:t>AMERICAN BUS ASSOCIATION</a:t>
            </a:r>
            <a:r>
              <a:rPr spc="100" dirty="0">
                <a:latin typeface="+mn-lt"/>
              </a:rPr>
              <a:t> &amp; TRANSWESTERN  /  </a:t>
            </a:r>
            <a:r>
              <a:rPr lang="en-US" spc="100" dirty="0">
                <a:latin typeface="+mn-lt"/>
              </a:rPr>
              <a:t>MAY </a:t>
            </a:r>
            <a:r>
              <a:rPr spc="100" dirty="0">
                <a:latin typeface="+mn-lt"/>
              </a:rPr>
              <a:t>2</a:t>
            </a:r>
            <a:r>
              <a:rPr lang="en-US" spc="100" dirty="0">
                <a:latin typeface="+mn-lt"/>
              </a:rPr>
              <a:t>024</a:t>
            </a:r>
            <a:endParaRPr spc="100" dirty="0">
              <a:latin typeface="+mn-l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4009219" y="9596601"/>
            <a:ext cx="235584" cy="1410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35" dirty="0">
                <a:latin typeface="+mn-lt"/>
              </a:rPr>
              <a:t>5</a:t>
            </a:fld>
            <a:r>
              <a:rPr dirty="0">
                <a:latin typeface="+mn-lt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BE1042-4138-378D-1451-C9DE58C3FCD3}"/>
              </a:ext>
            </a:extLst>
          </p:cNvPr>
          <p:cNvSpPr/>
          <p:nvPr/>
        </p:nvSpPr>
        <p:spPr>
          <a:xfrm>
            <a:off x="698502" y="684813"/>
            <a:ext cx="5245098" cy="46307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B59D81-5182-769A-CFD0-E105CB54E213}"/>
              </a:ext>
            </a:extLst>
          </p:cNvPr>
          <p:cNvSpPr txBox="1"/>
          <p:nvPr/>
        </p:nvSpPr>
        <p:spPr>
          <a:xfrm>
            <a:off x="634378" y="752048"/>
            <a:ext cx="5309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935">
              <a:lnSpc>
                <a:spcPct val="100000"/>
              </a:lnSpc>
              <a:spcBef>
                <a:spcPts val="605"/>
              </a:spcBef>
            </a:pPr>
            <a:r>
              <a:rPr lang="en-US" sz="1600" b="1" spc="200" dirty="0">
                <a:solidFill>
                  <a:srgbClr val="FFFFFF"/>
                </a:solidFill>
                <a:latin typeface="+mj-lt"/>
                <a:cs typeface="Lucida Sans"/>
              </a:rPr>
              <a:t>MARKET, OWNER, &amp; BUILDING CONDITIONS</a:t>
            </a:r>
            <a:endParaRPr lang="en-US" sz="1600" spc="200" dirty="0">
              <a:latin typeface="+mj-lt"/>
              <a:cs typeface="Lucida Sans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B220EB62-C821-0AC9-1CC0-55B625CFCC96}"/>
              </a:ext>
            </a:extLst>
          </p:cNvPr>
          <p:cNvSpPr/>
          <p:nvPr/>
        </p:nvSpPr>
        <p:spPr>
          <a:xfrm>
            <a:off x="5028497" y="5339588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60">
                <a:moveTo>
                  <a:pt x="75285" y="0"/>
                </a:moveTo>
                <a:lnTo>
                  <a:pt x="0" y="136842"/>
                </a:lnTo>
                <a:lnTo>
                  <a:pt x="150571" y="136842"/>
                </a:lnTo>
                <a:lnTo>
                  <a:pt x="75285" y="0"/>
                </a:lnTo>
                <a:close/>
              </a:path>
            </a:pathLst>
          </a:custGeom>
          <a:solidFill>
            <a:srgbClr val="7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2CC72BB8-F680-AD5E-B602-8AE4E82F7F50}"/>
              </a:ext>
            </a:extLst>
          </p:cNvPr>
          <p:cNvSpPr/>
          <p:nvPr/>
        </p:nvSpPr>
        <p:spPr>
          <a:xfrm>
            <a:off x="5028497" y="7950677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60">
                <a:moveTo>
                  <a:pt x="150571" y="0"/>
                </a:moveTo>
                <a:lnTo>
                  <a:pt x="0" y="0"/>
                </a:lnTo>
                <a:lnTo>
                  <a:pt x="75285" y="136842"/>
                </a:lnTo>
                <a:lnTo>
                  <a:pt x="150571" y="0"/>
                </a:lnTo>
                <a:close/>
              </a:path>
            </a:pathLst>
          </a:custGeom>
          <a:solidFill>
            <a:srgbClr val="F2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1">
            <a:extLst>
              <a:ext uri="{FF2B5EF4-FFF2-40B4-BE49-F238E27FC236}">
                <a16:creationId xmlns:a16="http://schemas.microsoft.com/office/drawing/2014/main" id="{3ED4619F-C9AA-43A1-7BFC-7EEFFD4A9822}"/>
              </a:ext>
            </a:extLst>
          </p:cNvPr>
          <p:cNvSpPr/>
          <p:nvPr/>
        </p:nvSpPr>
        <p:spPr>
          <a:xfrm>
            <a:off x="5026524" y="8185459"/>
            <a:ext cx="151130" cy="137160"/>
          </a:xfrm>
          <a:custGeom>
            <a:avLst/>
            <a:gdLst/>
            <a:ahLst/>
            <a:cxnLst/>
            <a:rect l="l" t="t" r="r" b="b"/>
            <a:pathLst>
              <a:path w="151129" h="137159">
                <a:moveTo>
                  <a:pt x="150571" y="0"/>
                </a:moveTo>
                <a:lnTo>
                  <a:pt x="0" y="0"/>
                </a:lnTo>
                <a:lnTo>
                  <a:pt x="75285" y="136842"/>
                </a:lnTo>
                <a:lnTo>
                  <a:pt x="150571" y="0"/>
                </a:lnTo>
                <a:close/>
              </a:path>
            </a:pathLst>
          </a:custGeom>
          <a:solidFill>
            <a:srgbClr val="F2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05B586-B0FA-69FE-F17D-C567D07B8E07}"/>
              </a:ext>
            </a:extLst>
          </p:cNvPr>
          <p:cNvCxnSpPr/>
          <p:nvPr/>
        </p:nvCxnSpPr>
        <p:spPr>
          <a:xfrm>
            <a:off x="4989762" y="7086600"/>
            <a:ext cx="224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16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35" dirty="0"/>
              <a:t>6</a:t>
            </a:fld>
            <a:r>
              <a:rPr dirty="0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BE1042-4138-378D-1451-C9DE58C3FCD3}"/>
              </a:ext>
            </a:extLst>
          </p:cNvPr>
          <p:cNvSpPr/>
          <p:nvPr/>
        </p:nvSpPr>
        <p:spPr>
          <a:xfrm>
            <a:off x="698502" y="685800"/>
            <a:ext cx="2882898" cy="462082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B59D81-5182-769A-CFD0-E105CB54E213}"/>
              </a:ext>
            </a:extLst>
          </p:cNvPr>
          <p:cNvSpPr txBox="1"/>
          <p:nvPr/>
        </p:nvSpPr>
        <p:spPr>
          <a:xfrm>
            <a:off x="634378" y="752048"/>
            <a:ext cx="3023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935">
              <a:lnSpc>
                <a:spcPct val="100000"/>
              </a:lnSpc>
              <a:spcBef>
                <a:spcPts val="605"/>
              </a:spcBef>
            </a:pPr>
            <a:r>
              <a:rPr lang="en-US" sz="1600" b="1" spc="200" dirty="0">
                <a:solidFill>
                  <a:srgbClr val="FFFFFF"/>
                </a:solidFill>
                <a:latin typeface="+mj-lt"/>
                <a:cs typeface="Lucida Sans"/>
              </a:rPr>
              <a:t>SALES COMPARATIVES</a:t>
            </a:r>
            <a:endParaRPr lang="en-US" sz="1600" spc="200" dirty="0">
              <a:latin typeface="+mj-lt"/>
              <a:cs typeface="Lucida San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286DF3-E658-3206-54F9-7EF27D4D0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76244"/>
              </p:ext>
            </p:extLst>
          </p:nvPr>
        </p:nvGraphicFramePr>
        <p:xfrm>
          <a:off x="711199" y="1507824"/>
          <a:ext cx="14376402" cy="6152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3130">
                  <a:extLst>
                    <a:ext uri="{9D8B030D-6E8A-4147-A177-3AD203B41FA5}">
                      <a16:colId xmlns:a16="http://schemas.microsoft.com/office/drawing/2014/main" val="788821376"/>
                    </a:ext>
                  </a:extLst>
                </a:gridCol>
                <a:gridCol w="1270683">
                  <a:extLst>
                    <a:ext uri="{9D8B030D-6E8A-4147-A177-3AD203B41FA5}">
                      <a16:colId xmlns:a16="http://schemas.microsoft.com/office/drawing/2014/main" val="1135137451"/>
                    </a:ext>
                  </a:extLst>
                </a:gridCol>
                <a:gridCol w="1270683">
                  <a:extLst>
                    <a:ext uri="{9D8B030D-6E8A-4147-A177-3AD203B41FA5}">
                      <a16:colId xmlns:a16="http://schemas.microsoft.com/office/drawing/2014/main" val="2523770248"/>
                    </a:ext>
                  </a:extLst>
                </a:gridCol>
                <a:gridCol w="1026854">
                  <a:extLst>
                    <a:ext uri="{9D8B030D-6E8A-4147-A177-3AD203B41FA5}">
                      <a16:colId xmlns:a16="http://schemas.microsoft.com/office/drawing/2014/main" val="305929529"/>
                    </a:ext>
                  </a:extLst>
                </a:gridCol>
                <a:gridCol w="1026854">
                  <a:extLst>
                    <a:ext uri="{9D8B030D-6E8A-4147-A177-3AD203B41FA5}">
                      <a16:colId xmlns:a16="http://schemas.microsoft.com/office/drawing/2014/main" val="149654728"/>
                    </a:ext>
                  </a:extLst>
                </a:gridCol>
                <a:gridCol w="1026854">
                  <a:extLst>
                    <a:ext uri="{9D8B030D-6E8A-4147-A177-3AD203B41FA5}">
                      <a16:colId xmlns:a16="http://schemas.microsoft.com/office/drawing/2014/main" val="1380070253"/>
                    </a:ext>
                  </a:extLst>
                </a:gridCol>
                <a:gridCol w="1026854">
                  <a:extLst>
                    <a:ext uri="{9D8B030D-6E8A-4147-A177-3AD203B41FA5}">
                      <a16:colId xmlns:a16="http://schemas.microsoft.com/office/drawing/2014/main" val="909583475"/>
                    </a:ext>
                  </a:extLst>
                </a:gridCol>
                <a:gridCol w="2607245">
                  <a:extLst>
                    <a:ext uri="{9D8B030D-6E8A-4147-A177-3AD203B41FA5}">
                      <a16:colId xmlns:a16="http://schemas.microsoft.com/office/drawing/2014/main" val="3983745287"/>
                    </a:ext>
                  </a:extLst>
                </a:gridCol>
                <a:gridCol w="2607245">
                  <a:extLst>
                    <a:ext uri="{9D8B030D-6E8A-4147-A177-3AD203B41FA5}">
                      <a16:colId xmlns:a16="http://schemas.microsoft.com/office/drawing/2014/main" val="2964523951"/>
                    </a:ext>
                  </a:extLst>
                </a:gridCol>
              </a:tblGrid>
              <a:tr h="5518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Address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Submarket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Property Type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SF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Sale Date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Sale Price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Price PSF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Buyer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Seller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03488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1510 H St NW (Condo)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East End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Condo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6,007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2/16/24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$4,000,000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$666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BAU International University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Rust Insurance Agency, LLC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270790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1430 K St NW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East End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Condo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11,728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3/24/24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$5,300,000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$452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Yunus Emre Foundation Inc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American Sociological Association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896623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4400 MacArthur Blvd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Uptown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Condo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52,730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10/31/23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$1,675,000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$318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HRGM Corp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Cameron Building Envelope Specialists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276508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2112 F St NW (Condo)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Condo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6,053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11/18/22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$1,632,500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$270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King Street Properties, LLP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Roberta M Braun | Martin Braun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04613"/>
                  </a:ext>
                </a:extLst>
              </a:tr>
              <a:tr h="448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1621 New Hampshire Ave NW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Dupont Circle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Office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7,066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5/23/24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$4,055,000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$574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AK Party Representation to the     United States LLC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The Fund For American Studies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0964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2201 R St NW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Dupont Circle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Office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13,604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6/23/24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$7,100,000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$522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Abdul Hafeez Khan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Government of Islamic Republic of Pakistan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80140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471-473 H St NW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East End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Office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9,227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12/8/23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$3,000,000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$325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Aventus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Pay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Loewinger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, Brand &amp;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Kappstatter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937849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1710 16th St NW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Dupont Circle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Office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4/28/23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$1,850,000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$308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Ashkan Rahimi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American Association of Geographers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553845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2001 Rhode Island Ave NE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Northeast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Office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8,616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5/1/23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$2,650,000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$308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July/ Residential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Teamsters Local Union 730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146190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1722-1724 Connecticut Ave NW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Dupont Circle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Office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12,524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12/21/23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$3,500,000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American Housing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Circle Management Company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126738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5305 Dana Pl NW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Uptown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Office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6,527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5/16/23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$1,775,000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$272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C&amp;O Real Estate Partners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Jaffray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W Ford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286656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2385 Rhode Island Ave NE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Northeast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Office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7,300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12/13/22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$1,740,000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$238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Olatunde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Ogungbade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Mohammad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Fridy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277280"/>
                  </a:ext>
                </a:extLst>
              </a:tr>
              <a:tr h="425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4626 Wisconsin Ave NW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Uptown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Office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12,089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2/28/24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$1,500,000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$124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Advanced Computer Center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Columbia Typographical Union No 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278421"/>
                  </a:ext>
                </a:extLst>
              </a:tr>
            </a:tbl>
          </a:graphicData>
        </a:graphic>
      </p:graphicFrame>
      <p:sp>
        <p:nvSpPr>
          <p:cNvPr id="12" name="object 22">
            <a:extLst>
              <a:ext uri="{FF2B5EF4-FFF2-40B4-BE49-F238E27FC236}">
                <a16:creationId xmlns:a16="http://schemas.microsoft.com/office/drawing/2014/main" id="{AC7777EB-857C-C23F-6C04-9D5EBC5480E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3100" y="9596602"/>
            <a:ext cx="5499100" cy="1410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pc="100" dirty="0">
                <a:latin typeface="+mn-lt"/>
              </a:rPr>
              <a:t>AMERICAN BUS ASSOCIATION</a:t>
            </a:r>
            <a:r>
              <a:rPr spc="100" dirty="0">
                <a:latin typeface="+mn-lt"/>
              </a:rPr>
              <a:t> &amp; TRANSWESTERN  /  </a:t>
            </a:r>
            <a:r>
              <a:rPr lang="en-US" spc="100" dirty="0">
                <a:latin typeface="+mn-lt"/>
              </a:rPr>
              <a:t>MAY </a:t>
            </a:r>
            <a:r>
              <a:rPr spc="100" dirty="0">
                <a:latin typeface="+mn-lt"/>
              </a:rPr>
              <a:t>2</a:t>
            </a:r>
            <a:r>
              <a:rPr lang="en-US" spc="100" dirty="0">
                <a:latin typeface="+mn-lt"/>
              </a:rPr>
              <a:t>024</a:t>
            </a:r>
            <a:endParaRPr spc="1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1E2AD-DCA9-88D7-DAB0-1FD4FED9602A}"/>
              </a:ext>
            </a:extLst>
          </p:cNvPr>
          <p:cNvSpPr txBox="1"/>
          <p:nvPr/>
        </p:nvSpPr>
        <p:spPr>
          <a:xfrm>
            <a:off x="698502" y="7881384"/>
            <a:ext cx="777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400" b="1" u="none" strike="noStrike" dirty="0">
                <a:solidFill>
                  <a:srgbClr val="000000"/>
                </a:solidFill>
                <a:effectLst/>
                <a:latin typeface="+mn-lt"/>
              </a:rPr>
              <a:t>Note: The median price $308 PSF</a:t>
            </a:r>
            <a:endParaRPr lang="en-US" sz="1400" b="1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31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3EC751-A9B0-7D9A-B205-ADFEA4893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07" y="938762"/>
            <a:ext cx="11026593" cy="8723119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35" dirty="0"/>
              <a:t>7</a:t>
            </a:fld>
            <a:r>
              <a:rPr dirty="0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BE1042-4138-378D-1451-C9DE58C3FCD3}"/>
              </a:ext>
            </a:extLst>
          </p:cNvPr>
          <p:cNvSpPr/>
          <p:nvPr/>
        </p:nvSpPr>
        <p:spPr>
          <a:xfrm>
            <a:off x="698502" y="685800"/>
            <a:ext cx="2730498" cy="462082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B59D81-5182-769A-CFD0-E105CB54E213}"/>
              </a:ext>
            </a:extLst>
          </p:cNvPr>
          <p:cNvSpPr txBox="1"/>
          <p:nvPr/>
        </p:nvSpPr>
        <p:spPr>
          <a:xfrm>
            <a:off x="609600" y="752048"/>
            <a:ext cx="3023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935">
              <a:lnSpc>
                <a:spcPct val="100000"/>
              </a:lnSpc>
              <a:spcBef>
                <a:spcPts val="605"/>
              </a:spcBef>
            </a:pPr>
            <a:r>
              <a:rPr lang="en-US" sz="1600" b="1" spc="200" dirty="0">
                <a:solidFill>
                  <a:srgbClr val="FFFFFF"/>
                </a:solidFill>
                <a:latin typeface="+mj-lt"/>
                <a:cs typeface="Lucida Sans"/>
              </a:rPr>
              <a:t>FINANCIAL ANALYSIS</a:t>
            </a:r>
            <a:endParaRPr lang="en-US" sz="1600" spc="200" dirty="0">
              <a:latin typeface="+mj-lt"/>
              <a:cs typeface="Lucida Sans"/>
            </a:endParaRPr>
          </a:p>
        </p:txBody>
      </p:sp>
      <p:sp>
        <p:nvSpPr>
          <p:cNvPr id="2" name="object 22">
            <a:extLst>
              <a:ext uri="{FF2B5EF4-FFF2-40B4-BE49-F238E27FC236}">
                <a16:creationId xmlns:a16="http://schemas.microsoft.com/office/drawing/2014/main" id="{783AB798-3766-21A7-8244-8E926DEE258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3100" y="9596602"/>
            <a:ext cx="5499100" cy="1410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pc="100" dirty="0">
                <a:latin typeface="+mn-lt"/>
              </a:rPr>
              <a:t>AMERICAN BUS ASSOCIATION</a:t>
            </a:r>
            <a:r>
              <a:rPr spc="100" dirty="0">
                <a:latin typeface="+mn-lt"/>
              </a:rPr>
              <a:t> &amp; TRANSWESTERN  /  </a:t>
            </a:r>
            <a:r>
              <a:rPr lang="en-US" spc="100" dirty="0">
                <a:latin typeface="+mn-lt"/>
              </a:rPr>
              <a:t>MAY </a:t>
            </a:r>
            <a:r>
              <a:rPr spc="100" dirty="0">
                <a:latin typeface="+mn-lt"/>
              </a:rPr>
              <a:t>2</a:t>
            </a:r>
            <a:r>
              <a:rPr lang="en-US" spc="100" dirty="0">
                <a:latin typeface="+mn-lt"/>
              </a:rPr>
              <a:t>024</a:t>
            </a:r>
            <a:endParaRPr spc="1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5D89F0-19CB-65B1-9CF7-59F551082CB6}"/>
              </a:ext>
            </a:extLst>
          </p:cNvPr>
          <p:cNvSpPr/>
          <p:nvPr/>
        </p:nvSpPr>
        <p:spPr>
          <a:xfrm>
            <a:off x="685800" y="8377118"/>
            <a:ext cx="10820400" cy="4620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16C6A-EC36-97BA-6D6E-B3199E3A3FE6}"/>
              </a:ext>
            </a:extLst>
          </p:cNvPr>
          <p:cNvSpPr txBox="1"/>
          <p:nvPr/>
        </p:nvSpPr>
        <p:spPr>
          <a:xfrm>
            <a:off x="11887200" y="3810000"/>
            <a:ext cx="2895600" cy="101566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lIns="182880" tIns="182880" rIns="182880" bIns="182880">
            <a:spAutoFit/>
          </a:bodyPr>
          <a:lstStyle/>
          <a:p>
            <a:pPr algn="l" fontAlgn="b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2011-2024 NET OWNERSHIP COST</a:t>
            </a:r>
          </a:p>
          <a:p>
            <a:pPr marL="285750" indent="-285750" algn="l" fontAlgn="b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Total aggregate $3,072,591</a:t>
            </a:r>
          </a:p>
          <a:p>
            <a:pPr marL="285750" indent="-285750" algn="l" fontAlgn="b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Average annual $219,471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39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47604"/>
            <a:ext cx="15544800" cy="10106004"/>
            <a:chOff x="0" y="-47604"/>
            <a:chExt cx="15544800" cy="10106004"/>
          </a:xfrm>
        </p:grpSpPr>
        <p:pic>
          <p:nvPicPr>
            <p:cNvPr id="3" name="object 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" r="9157"/>
            <a:stretch/>
          </p:blipFill>
          <p:spPr>
            <a:xfrm flipH="1">
              <a:off x="0" y="-47604"/>
              <a:ext cx="15544800" cy="101060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4097000" cy="10058400"/>
            </a:xfrm>
            <a:custGeom>
              <a:avLst/>
              <a:gdLst/>
              <a:ahLst/>
              <a:cxnLst/>
              <a:rect l="l" t="t" r="r" b="b"/>
              <a:pathLst>
                <a:path w="13906500" h="10058400">
                  <a:moveTo>
                    <a:pt x="0" y="10058400"/>
                  </a:moveTo>
                  <a:lnTo>
                    <a:pt x="13905992" y="10058400"/>
                  </a:lnTo>
                  <a:lnTo>
                    <a:pt x="13905992" y="0"/>
                  </a:lnTo>
                  <a:lnTo>
                    <a:pt x="0" y="0"/>
                  </a:lnTo>
                  <a:lnTo>
                    <a:pt x="0" y="1005840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50000"/>
                    <a:alpha val="7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1080000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26484" y="1680209"/>
            <a:ext cx="2533015" cy="308610"/>
            <a:chOff x="3926484" y="1680209"/>
            <a:chExt cx="2533015" cy="308610"/>
          </a:xfrm>
        </p:grpSpPr>
        <p:sp>
          <p:nvSpPr>
            <p:cNvPr id="8" name="object 8"/>
            <p:cNvSpPr/>
            <p:nvPr/>
          </p:nvSpPr>
          <p:spPr>
            <a:xfrm>
              <a:off x="4323232" y="1763750"/>
              <a:ext cx="144780" cy="181610"/>
            </a:xfrm>
            <a:custGeom>
              <a:avLst/>
              <a:gdLst/>
              <a:ahLst/>
              <a:cxnLst/>
              <a:rect l="l" t="t" r="r" b="b"/>
              <a:pathLst>
                <a:path w="144779" h="181610">
                  <a:moveTo>
                    <a:pt x="144335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55930" y="29210"/>
                  </a:lnTo>
                  <a:lnTo>
                    <a:pt x="55930" y="181610"/>
                  </a:lnTo>
                  <a:lnTo>
                    <a:pt x="88404" y="181610"/>
                  </a:lnTo>
                  <a:lnTo>
                    <a:pt x="88404" y="29210"/>
                  </a:lnTo>
                  <a:lnTo>
                    <a:pt x="144335" y="29210"/>
                  </a:lnTo>
                  <a:lnTo>
                    <a:pt x="144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333" y="1763664"/>
              <a:ext cx="137642" cy="1818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4990" y="1763665"/>
              <a:ext cx="186093" cy="1818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76584" y="1763673"/>
              <a:ext cx="164465" cy="182245"/>
            </a:xfrm>
            <a:custGeom>
              <a:avLst/>
              <a:gdLst/>
              <a:ahLst/>
              <a:cxnLst/>
              <a:rect l="l" t="t" r="r" b="b"/>
              <a:pathLst>
                <a:path w="164464" h="182244">
                  <a:moveTo>
                    <a:pt x="164452" y="0"/>
                  </a:moveTo>
                  <a:lnTo>
                    <a:pt x="131965" y="0"/>
                  </a:lnTo>
                  <a:lnTo>
                    <a:pt x="131965" y="135128"/>
                  </a:lnTo>
                  <a:lnTo>
                    <a:pt x="131711" y="135382"/>
                  </a:lnTo>
                  <a:lnTo>
                    <a:pt x="131457" y="135648"/>
                  </a:lnTo>
                  <a:lnTo>
                    <a:pt x="131711" y="135382"/>
                  </a:lnTo>
                  <a:lnTo>
                    <a:pt x="131445" y="135128"/>
                  </a:lnTo>
                  <a:lnTo>
                    <a:pt x="70764" y="42379"/>
                  </a:lnTo>
                  <a:lnTo>
                    <a:pt x="43040" y="0"/>
                  </a:lnTo>
                  <a:lnTo>
                    <a:pt x="0" y="0"/>
                  </a:lnTo>
                  <a:lnTo>
                    <a:pt x="0" y="181889"/>
                  </a:lnTo>
                  <a:lnTo>
                    <a:pt x="32486" y="181889"/>
                  </a:lnTo>
                  <a:lnTo>
                    <a:pt x="32486" y="42379"/>
                  </a:lnTo>
                  <a:lnTo>
                    <a:pt x="32994" y="42379"/>
                  </a:lnTo>
                  <a:lnTo>
                    <a:pt x="123215" y="181889"/>
                  </a:lnTo>
                  <a:lnTo>
                    <a:pt x="164452" y="181889"/>
                  </a:lnTo>
                  <a:lnTo>
                    <a:pt x="164452" y="135648"/>
                  </a:lnTo>
                  <a:lnTo>
                    <a:pt x="164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66362" y="1759038"/>
              <a:ext cx="126555" cy="1911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5042" y="1763669"/>
              <a:ext cx="252844" cy="1818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94401" y="1764093"/>
              <a:ext cx="125730" cy="181610"/>
            </a:xfrm>
            <a:custGeom>
              <a:avLst/>
              <a:gdLst/>
              <a:ahLst/>
              <a:cxnLst/>
              <a:rect l="l" t="t" r="r" b="b"/>
              <a:pathLst>
                <a:path w="125729" h="181610">
                  <a:moveTo>
                    <a:pt x="125514" y="152400"/>
                  </a:moveTo>
                  <a:lnTo>
                    <a:pt x="32461" y="152400"/>
                  </a:lnTo>
                  <a:lnTo>
                    <a:pt x="32461" y="102870"/>
                  </a:lnTo>
                  <a:lnTo>
                    <a:pt x="116243" y="102870"/>
                  </a:lnTo>
                  <a:lnTo>
                    <a:pt x="116243" y="73660"/>
                  </a:lnTo>
                  <a:lnTo>
                    <a:pt x="32461" y="73660"/>
                  </a:lnTo>
                  <a:lnTo>
                    <a:pt x="32461" y="29210"/>
                  </a:lnTo>
                  <a:lnTo>
                    <a:pt x="120865" y="29210"/>
                  </a:lnTo>
                  <a:lnTo>
                    <a:pt x="120865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0" y="73660"/>
                  </a:lnTo>
                  <a:lnTo>
                    <a:pt x="0" y="102870"/>
                  </a:lnTo>
                  <a:lnTo>
                    <a:pt x="0" y="152400"/>
                  </a:lnTo>
                  <a:lnTo>
                    <a:pt x="0" y="181610"/>
                  </a:lnTo>
                  <a:lnTo>
                    <a:pt x="125514" y="181610"/>
                  </a:lnTo>
                  <a:lnTo>
                    <a:pt x="125514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673" y="1759038"/>
              <a:ext cx="126542" cy="1911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01042" y="1763750"/>
              <a:ext cx="299085" cy="182245"/>
            </a:xfrm>
            <a:custGeom>
              <a:avLst/>
              <a:gdLst/>
              <a:ahLst/>
              <a:cxnLst/>
              <a:rect l="l" t="t" r="r" b="b"/>
              <a:pathLst>
                <a:path w="299085" h="182244">
                  <a:moveTo>
                    <a:pt x="14432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55918" y="29210"/>
                  </a:lnTo>
                  <a:lnTo>
                    <a:pt x="55918" y="181610"/>
                  </a:lnTo>
                  <a:lnTo>
                    <a:pt x="88392" y="181610"/>
                  </a:lnTo>
                  <a:lnTo>
                    <a:pt x="88392" y="29210"/>
                  </a:lnTo>
                  <a:lnTo>
                    <a:pt x="144322" y="29210"/>
                  </a:lnTo>
                  <a:lnTo>
                    <a:pt x="144322" y="0"/>
                  </a:lnTo>
                  <a:close/>
                </a:path>
                <a:path w="299085" h="182244">
                  <a:moveTo>
                    <a:pt x="298615" y="152742"/>
                  </a:moveTo>
                  <a:lnTo>
                    <a:pt x="205574" y="152742"/>
                  </a:lnTo>
                  <a:lnTo>
                    <a:pt x="205574" y="103212"/>
                  </a:lnTo>
                  <a:lnTo>
                    <a:pt x="289331" y="103212"/>
                  </a:lnTo>
                  <a:lnTo>
                    <a:pt x="289331" y="74002"/>
                  </a:lnTo>
                  <a:lnTo>
                    <a:pt x="205574" y="74002"/>
                  </a:lnTo>
                  <a:lnTo>
                    <a:pt x="205574" y="29552"/>
                  </a:lnTo>
                  <a:lnTo>
                    <a:pt x="293979" y="29552"/>
                  </a:lnTo>
                  <a:lnTo>
                    <a:pt x="293979" y="342"/>
                  </a:lnTo>
                  <a:lnTo>
                    <a:pt x="173101" y="342"/>
                  </a:lnTo>
                  <a:lnTo>
                    <a:pt x="173101" y="29552"/>
                  </a:lnTo>
                  <a:lnTo>
                    <a:pt x="173101" y="74002"/>
                  </a:lnTo>
                  <a:lnTo>
                    <a:pt x="173101" y="103212"/>
                  </a:lnTo>
                  <a:lnTo>
                    <a:pt x="173101" y="152742"/>
                  </a:lnTo>
                  <a:lnTo>
                    <a:pt x="173101" y="181952"/>
                  </a:lnTo>
                  <a:lnTo>
                    <a:pt x="298615" y="181952"/>
                  </a:lnTo>
                  <a:lnTo>
                    <a:pt x="298615" y="152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7310" y="1763664"/>
              <a:ext cx="137642" cy="18188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26484" y="1680209"/>
              <a:ext cx="2533015" cy="308610"/>
            </a:xfrm>
            <a:custGeom>
              <a:avLst/>
              <a:gdLst/>
              <a:ahLst/>
              <a:cxnLst/>
              <a:rect l="l" t="t" r="r" b="b"/>
              <a:pathLst>
                <a:path w="2533015" h="308610">
                  <a:moveTo>
                    <a:pt x="309943" y="0"/>
                  </a:moveTo>
                  <a:lnTo>
                    <a:pt x="255841" y="0"/>
                  </a:lnTo>
                  <a:lnTo>
                    <a:pt x="255841" y="52070"/>
                  </a:lnTo>
                  <a:lnTo>
                    <a:pt x="255841" y="82550"/>
                  </a:lnTo>
                  <a:lnTo>
                    <a:pt x="255841" y="96520"/>
                  </a:lnTo>
                  <a:lnTo>
                    <a:pt x="255841" y="127000"/>
                  </a:lnTo>
                  <a:lnTo>
                    <a:pt x="195237" y="127000"/>
                  </a:lnTo>
                  <a:lnTo>
                    <a:pt x="195237" y="264160"/>
                  </a:lnTo>
                  <a:lnTo>
                    <a:pt x="114719" y="264160"/>
                  </a:lnTo>
                  <a:lnTo>
                    <a:pt x="114719" y="127000"/>
                  </a:lnTo>
                  <a:lnTo>
                    <a:pt x="54127" y="127000"/>
                  </a:lnTo>
                  <a:lnTo>
                    <a:pt x="54127" y="96520"/>
                  </a:lnTo>
                  <a:lnTo>
                    <a:pt x="146748" y="96520"/>
                  </a:lnTo>
                  <a:lnTo>
                    <a:pt x="146748" y="263855"/>
                  </a:lnTo>
                  <a:lnTo>
                    <a:pt x="163207" y="263855"/>
                  </a:lnTo>
                  <a:lnTo>
                    <a:pt x="163207" y="96520"/>
                  </a:lnTo>
                  <a:lnTo>
                    <a:pt x="255841" y="96520"/>
                  </a:lnTo>
                  <a:lnTo>
                    <a:pt x="255841" y="82550"/>
                  </a:lnTo>
                  <a:lnTo>
                    <a:pt x="54127" y="82550"/>
                  </a:lnTo>
                  <a:lnTo>
                    <a:pt x="54127" y="52070"/>
                  </a:lnTo>
                  <a:lnTo>
                    <a:pt x="255841" y="52070"/>
                  </a:lnTo>
                  <a:lnTo>
                    <a:pt x="255841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82550"/>
                  </a:lnTo>
                  <a:lnTo>
                    <a:pt x="0" y="96520"/>
                  </a:lnTo>
                  <a:lnTo>
                    <a:pt x="0" y="12700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09943" y="308610"/>
                  </a:lnTo>
                  <a:lnTo>
                    <a:pt x="309943" y="51562"/>
                  </a:lnTo>
                  <a:lnTo>
                    <a:pt x="309943" y="0"/>
                  </a:lnTo>
                  <a:close/>
                </a:path>
                <a:path w="2533015" h="308610">
                  <a:moveTo>
                    <a:pt x="2532621" y="83464"/>
                  </a:moveTo>
                  <a:lnTo>
                    <a:pt x="2500160" y="83464"/>
                  </a:lnTo>
                  <a:lnTo>
                    <a:pt x="2500160" y="218592"/>
                  </a:lnTo>
                  <a:lnTo>
                    <a:pt x="2499906" y="218846"/>
                  </a:lnTo>
                  <a:lnTo>
                    <a:pt x="2499639" y="219113"/>
                  </a:lnTo>
                  <a:lnTo>
                    <a:pt x="2499893" y="218846"/>
                  </a:lnTo>
                  <a:lnTo>
                    <a:pt x="2499639" y="218592"/>
                  </a:lnTo>
                  <a:lnTo>
                    <a:pt x="2438958" y="125844"/>
                  </a:lnTo>
                  <a:lnTo>
                    <a:pt x="2411222" y="83464"/>
                  </a:lnTo>
                  <a:lnTo>
                    <a:pt x="2368194" y="83464"/>
                  </a:lnTo>
                  <a:lnTo>
                    <a:pt x="2368194" y="265353"/>
                  </a:lnTo>
                  <a:lnTo>
                    <a:pt x="2400655" y="265353"/>
                  </a:lnTo>
                  <a:lnTo>
                    <a:pt x="2400655" y="125844"/>
                  </a:lnTo>
                  <a:lnTo>
                    <a:pt x="2401176" y="125844"/>
                  </a:lnTo>
                  <a:lnTo>
                    <a:pt x="2491384" y="265353"/>
                  </a:lnTo>
                  <a:lnTo>
                    <a:pt x="2532621" y="265353"/>
                  </a:lnTo>
                  <a:lnTo>
                    <a:pt x="2532621" y="219113"/>
                  </a:lnTo>
                  <a:lnTo>
                    <a:pt x="2532621" y="83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0112" y="5029200"/>
            <a:ext cx="11061700" cy="183062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algn="l">
              <a:lnSpc>
                <a:spcPts val="12900"/>
              </a:lnSpc>
              <a:spcBef>
                <a:spcPts val="600"/>
              </a:spcBef>
            </a:pPr>
            <a:r>
              <a:rPr lang="en-US" b="1" spc="-300" dirty="0">
                <a:latin typeface="Minion Pro" panose="02040503050306020203" pitchFamily="18" charset="0"/>
                <a:cs typeface="Times New Roman" panose="02020603050405020304" pitchFamily="18" charset="0"/>
              </a:rPr>
              <a:t>Thank you</a:t>
            </a:r>
            <a:endParaRPr b="1" spc="-300" dirty="0">
              <a:latin typeface="Minion Pro" panose="020405030503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A black and white logo&#10;&#10;Description automatically generated">
            <a:extLst>
              <a:ext uri="{FF2B5EF4-FFF2-40B4-BE49-F238E27FC236}">
                <a16:creationId xmlns:a16="http://schemas.microsoft.com/office/drawing/2014/main" id="{74950011-DC23-9936-AFAD-E8867850DF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83" y="1190067"/>
            <a:ext cx="2533015" cy="1137942"/>
          </a:xfrm>
          <a:prstGeom prst="rect">
            <a:avLst/>
          </a:prstGeom>
        </p:spPr>
      </p:pic>
      <p:sp>
        <p:nvSpPr>
          <p:cNvPr id="4" name="object 17">
            <a:extLst>
              <a:ext uri="{FF2B5EF4-FFF2-40B4-BE49-F238E27FC236}">
                <a16:creationId xmlns:a16="http://schemas.microsoft.com/office/drawing/2014/main" id="{8D26CDDE-7554-2A95-F46F-C8687B437D7C}"/>
              </a:ext>
            </a:extLst>
          </p:cNvPr>
          <p:cNvSpPr txBox="1"/>
          <p:nvPr/>
        </p:nvSpPr>
        <p:spPr>
          <a:xfrm>
            <a:off x="901700" y="8137392"/>
            <a:ext cx="19177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-150" dirty="0">
                <a:solidFill>
                  <a:srgbClr val="00B395"/>
                </a:solidFill>
                <a:latin typeface="Minion Pro SmBd" panose="02040603060306020203" pitchFamily="18" charset="0"/>
                <a:cs typeface="Palatino Linotype"/>
              </a:rPr>
              <a:t>Eric </a:t>
            </a:r>
            <a:r>
              <a:rPr lang="en-US" sz="3200" spc="-150" dirty="0">
                <a:solidFill>
                  <a:srgbClr val="00B395"/>
                </a:solidFill>
                <a:latin typeface="Minion Pro SmBd" panose="02040603060306020203" pitchFamily="18" charset="0"/>
                <a:cs typeface="Palatino Linotype"/>
              </a:rPr>
              <a:t>W</a:t>
            </a:r>
            <a:r>
              <a:rPr sz="3200" spc="-150" dirty="0">
                <a:solidFill>
                  <a:srgbClr val="00B395"/>
                </a:solidFill>
                <a:latin typeface="Minion Pro SmBd" panose="02040603060306020203" pitchFamily="18" charset="0"/>
                <a:cs typeface="Palatino Linotype"/>
              </a:rPr>
              <a:t>est</a:t>
            </a:r>
            <a:endParaRPr sz="3200" spc="-150" dirty="0">
              <a:latin typeface="Minion Pro SmBd" panose="02040603060306020203" pitchFamily="18" charset="0"/>
              <a:cs typeface="Palatino Linotype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7C24F5D1-EF0E-B787-AF5F-A1002CFCEA5D}"/>
              </a:ext>
            </a:extLst>
          </p:cNvPr>
          <p:cNvSpPr txBox="1"/>
          <p:nvPr/>
        </p:nvSpPr>
        <p:spPr>
          <a:xfrm>
            <a:off x="901700" y="8591923"/>
            <a:ext cx="3421532" cy="55656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00" b="1" dirty="0">
                <a:solidFill>
                  <a:srgbClr val="FFFFFF"/>
                </a:solidFill>
                <a:latin typeface="+mn-lt"/>
                <a:cs typeface="Arial"/>
              </a:rPr>
              <a:t>202.835.3652</a:t>
            </a:r>
            <a:endParaRPr sz="1700" b="1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00" b="1" dirty="0">
                <a:solidFill>
                  <a:srgbClr val="FFFFFF"/>
                </a:solidFill>
                <a:latin typeface="+mn-lt"/>
                <a:cs typeface="Arial"/>
                <a:hlinkClick r:id="rId11"/>
              </a:rPr>
              <a:t>eric.west@transwestern.com</a:t>
            </a:r>
            <a:endParaRPr sz="1700" b="1" dirty="0">
              <a:latin typeface="+mn-lt"/>
              <a:cs typeface="Arial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FB744BC6-F6AF-04C7-E0CE-ECE05DDC89B7}"/>
              </a:ext>
            </a:extLst>
          </p:cNvPr>
          <p:cNvSpPr txBox="1"/>
          <p:nvPr/>
        </p:nvSpPr>
        <p:spPr>
          <a:xfrm>
            <a:off x="4271272" y="8137392"/>
            <a:ext cx="3653528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3200" spc="-150" dirty="0">
                <a:solidFill>
                  <a:srgbClr val="00B395"/>
                </a:solidFill>
                <a:latin typeface="Minion Pro SmBd" panose="02040603060306020203" pitchFamily="18" charset="0"/>
                <a:cs typeface="Palatino Linotype"/>
              </a:rPr>
              <a:t>Tyler Marshall</a:t>
            </a:r>
            <a:endParaRPr sz="3200" spc="-150" dirty="0">
              <a:latin typeface="Minion Pro SmBd" panose="02040603060306020203" pitchFamily="18" charset="0"/>
              <a:cs typeface="Palatino Linotype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5722DF84-4629-6F59-B24E-BBC37DCAEBBE}"/>
              </a:ext>
            </a:extLst>
          </p:cNvPr>
          <p:cNvSpPr txBox="1"/>
          <p:nvPr/>
        </p:nvSpPr>
        <p:spPr>
          <a:xfrm>
            <a:off x="4271272" y="8591923"/>
            <a:ext cx="3421532" cy="55656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00" b="1" dirty="0">
                <a:solidFill>
                  <a:srgbClr val="FFFFFF"/>
                </a:solidFill>
                <a:latin typeface="+mn-lt"/>
                <a:cs typeface="Arial"/>
              </a:rPr>
              <a:t>202</a:t>
            </a:r>
            <a:r>
              <a:rPr lang="en-US" sz="1700" b="1" dirty="0">
                <a:solidFill>
                  <a:srgbClr val="FFFFFF"/>
                </a:solidFill>
                <a:latin typeface="+mn-lt"/>
                <a:cs typeface="Arial"/>
              </a:rPr>
              <a:t>.835.1208</a:t>
            </a:r>
            <a:endParaRPr sz="1700" b="1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700" b="1" dirty="0">
                <a:solidFill>
                  <a:srgbClr val="FFFFFF"/>
                </a:solidFill>
                <a:latin typeface="+mn-lt"/>
                <a:cs typeface="Arial"/>
                <a:hlinkClick r:id="rId11"/>
              </a:rPr>
              <a:t>t</a:t>
            </a:r>
            <a:r>
              <a:rPr lang="en-US" sz="1700" b="1" dirty="0">
                <a:solidFill>
                  <a:srgbClr val="FFFFFF"/>
                </a:solidFill>
                <a:latin typeface="+mn-lt"/>
                <a:cs typeface="Arial"/>
                <a:hlinkClick r:id="rId12"/>
              </a:rPr>
              <a:t>yler.marshall</a:t>
            </a:r>
            <a:r>
              <a:rPr sz="1700" b="1" dirty="0">
                <a:solidFill>
                  <a:srgbClr val="FFFFFF"/>
                </a:solidFill>
                <a:latin typeface="+mn-lt"/>
                <a:cs typeface="Arial"/>
                <a:hlinkClick r:id="rId12"/>
              </a:rPr>
              <a:t>@transwestern.com</a:t>
            </a:r>
            <a:endParaRPr sz="17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380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Custom 3">
      <a:majorFont>
        <a:latin typeface="Roboto"/>
        <a:ea typeface=""/>
        <a:cs typeface=""/>
      </a:majorFont>
      <a:minorFont>
        <a:latin typeface="Goo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677E7B22E744DBB1AECB4860741A8" ma:contentTypeVersion="16" ma:contentTypeDescription="Create a new document." ma:contentTypeScope="" ma:versionID="a80c946dfaee8d274c7261f34d4888b2">
  <xsd:schema xmlns:xsd="http://www.w3.org/2001/XMLSchema" xmlns:xs="http://www.w3.org/2001/XMLSchema" xmlns:p="http://schemas.microsoft.com/office/2006/metadata/properties" xmlns:ns2="6d1a44b1-20bf-4bbb-b273-1c741c62158a" xmlns:ns3="b26e1384-97f0-4592-8b0b-55abe6df193a" targetNamespace="http://schemas.microsoft.com/office/2006/metadata/properties" ma:root="true" ma:fieldsID="f8f83f20e30a0033e4e428fb169b6adb" ns2:_="" ns3:_="">
    <xsd:import namespace="6d1a44b1-20bf-4bbb-b273-1c741c62158a"/>
    <xsd:import namespace="b26e1384-97f0-4592-8b0b-55abe6df1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44b1-20bf-4bbb-b273-1c741c621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735bbac-7162-4b8e-994b-7ef649609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e1384-97f0-4592-8b0b-55abe6df193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0ab2e77-99a1-4acf-ba82-3ff491680e70}" ma:internalName="TaxCatchAll" ma:showField="CatchAllData" ma:web="b26e1384-97f0-4592-8b0b-55abe6df19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BE6772-1783-456B-B11E-35524B357510}"/>
</file>

<file path=customXml/itemProps2.xml><?xml version="1.0" encoding="utf-8"?>
<ds:datastoreItem xmlns:ds="http://schemas.openxmlformats.org/officeDocument/2006/customXml" ds:itemID="{1BDE113B-E5F6-4003-97B8-92330FED5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19993</TotalTime>
  <Words>661</Words>
  <Application>Microsoft Office PowerPoint</Application>
  <PresentationFormat>Custom</PresentationFormat>
  <Paragraphs>237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Good pro</vt:lpstr>
      <vt:lpstr>Minion Pro</vt:lpstr>
      <vt:lpstr>Minion Pro SmBd</vt:lpstr>
      <vt:lpstr>Montserrat Medium</vt:lpstr>
      <vt:lpstr>Palatino Linotype</vt:lpstr>
      <vt:lpstr>Times New Roman</vt:lpstr>
      <vt:lpstr>Office Theme</vt:lpstr>
      <vt:lpstr>Office Space Overview</vt:lpstr>
      <vt:lpstr>PowerPoint Presentation</vt:lpstr>
      <vt:lpstr>ABA’s Current Situation</vt:lpstr>
      <vt:lpstr>111 K Street NE</vt:lpstr>
      <vt:lpstr>Washington, DC Market Updates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NANT ADVISORY SE RVICE S Annual Review</dc:title>
  <dc:creator>Philice Cowan</dc:creator>
  <cp:lastModifiedBy>Tyler Marshall</cp:lastModifiedBy>
  <cp:revision>6</cp:revision>
  <dcterms:created xsi:type="dcterms:W3CDTF">2024-04-16T13:24:06Z</dcterms:created>
  <dcterms:modified xsi:type="dcterms:W3CDTF">2024-05-07T14:14:21Z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2024-01-30T00:00:00Z</vt:filetime>
  </property>
  <property fmtid="{D5CDD505-2E9C-101B-9397-08002B2CF9AE}" pid="3" name="Creator">
    <vt:lpwstr>Adobe InDesign 19.0 (Windows)</vt:lpwstr>
  </property>
  <property fmtid="{D5CDD505-2E9C-101B-9397-08002B2CF9AE}" pid="4" name="LastSaved">
    <vt:filetime>2024-04-16T00:00:00Z</vt:filetime>
  </property>
  <property fmtid="{D5CDD505-2E9C-101B-9397-08002B2CF9AE}" pid="5" name="Producer">
    <vt:lpwstr>Adobe PDF Library 17.0</vt:lpwstr>
  </property>
</Properties>
</file>