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51"/>
  </p:notesMasterIdLst>
  <p:handoutMasterIdLst>
    <p:handoutMasterId r:id="rId52"/>
  </p:handoutMasterIdLst>
  <p:sldIdLst>
    <p:sldId id="261" r:id="rId2"/>
    <p:sldId id="298" r:id="rId3"/>
    <p:sldId id="318" r:id="rId4"/>
    <p:sldId id="317" r:id="rId5"/>
    <p:sldId id="270" r:id="rId6"/>
    <p:sldId id="304" r:id="rId7"/>
    <p:sldId id="321" r:id="rId8"/>
    <p:sldId id="268" r:id="rId9"/>
    <p:sldId id="269" r:id="rId10"/>
    <p:sldId id="322" r:id="rId11"/>
    <p:sldId id="272" r:id="rId12"/>
    <p:sldId id="273" r:id="rId13"/>
    <p:sldId id="271" r:id="rId14"/>
    <p:sldId id="276" r:id="rId15"/>
    <p:sldId id="277" r:id="rId16"/>
    <p:sldId id="278" r:id="rId17"/>
    <p:sldId id="308" r:id="rId18"/>
    <p:sldId id="309" r:id="rId19"/>
    <p:sldId id="295" r:id="rId20"/>
    <p:sldId id="274" r:id="rId21"/>
    <p:sldId id="330" r:id="rId22"/>
    <p:sldId id="323" r:id="rId23"/>
    <p:sldId id="324" r:id="rId24"/>
    <p:sldId id="326" r:id="rId25"/>
    <p:sldId id="325" r:id="rId26"/>
    <p:sldId id="299" r:id="rId27"/>
    <p:sldId id="279" r:id="rId28"/>
    <p:sldId id="280" r:id="rId29"/>
    <p:sldId id="292" r:id="rId30"/>
    <p:sldId id="291" r:id="rId31"/>
    <p:sldId id="281" r:id="rId32"/>
    <p:sldId id="296" r:id="rId33"/>
    <p:sldId id="289" r:id="rId34"/>
    <p:sldId id="294" r:id="rId35"/>
    <p:sldId id="327" r:id="rId36"/>
    <p:sldId id="329" r:id="rId37"/>
    <p:sldId id="331" r:id="rId38"/>
    <p:sldId id="332" r:id="rId39"/>
    <p:sldId id="333" r:id="rId40"/>
    <p:sldId id="282" r:id="rId41"/>
    <p:sldId id="312" r:id="rId42"/>
    <p:sldId id="320" r:id="rId43"/>
    <p:sldId id="336" r:id="rId44"/>
    <p:sldId id="335" r:id="rId45"/>
    <p:sldId id="334" r:id="rId46"/>
    <p:sldId id="337" r:id="rId47"/>
    <p:sldId id="316" r:id="rId48"/>
    <p:sldId id="310" r:id="rId49"/>
    <p:sldId id="311" r:id="rId50"/>
  </p:sldIdLst>
  <p:sldSz cx="9144000" cy="6858000" type="screen4x3"/>
  <p:notesSz cx="7034213"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020">
          <p15:clr>
            <a:srgbClr val="A4A3A4"/>
          </p15:clr>
        </p15:guide>
        <p15:guide id="2" pos="570">
          <p15:clr>
            <a:srgbClr val="A4A3A4"/>
          </p15:clr>
        </p15:guide>
        <p15:guide id="3" pos="654">
          <p15:clr>
            <a:srgbClr val="A4A3A4"/>
          </p15:clr>
        </p15:guide>
        <p15:guide id="4" pos="834">
          <p15:clr>
            <a:srgbClr val="A4A3A4"/>
          </p15:clr>
        </p15:guide>
        <p15:guide id="5" pos="372">
          <p15:clr>
            <a:srgbClr val="A4A3A4"/>
          </p15:clr>
        </p15:guide>
        <p15:guide id="6" pos="1110">
          <p15:clr>
            <a:srgbClr val="A4A3A4"/>
          </p15:clr>
        </p15:guide>
        <p15:guide id="7" pos="9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2C4"/>
    <a:srgbClr val="F66D18"/>
    <a:srgbClr val="F07D1E"/>
    <a:srgbClr val="0CA413"/>
    <a:srgbClr val="C21F04"/>
    <a:srgbClr val="F2AF36"/>
    <a:srgbClr val="F5D961"/>
    <a:srgbClr val="F3B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652" autoAdjust="0"/>
  </p:normalViewPr>
  <p:slideViewPr>
    <p:cSldViewPr snapToGrid="0">
      <p:cViewPr varScale="1">
        <p:scale>
          <a:sx n="74" d="100"/>
          <a:sy n="74" d="100"/>
        </p:scale>
        <p:origin x="-708" y="-90"/>
      </p:cViewPr>
      <p:guideLst>
        <p:guide orient="horz" pos="1020"/>
        <p:guide pos="570"/>
        <p:guide pos="654"/>
        <p:guide pos="834"/>
        <p:guide pos="372"/>
        <p:guide pos="1110"/>
        <p:guide pos="9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54992-1CD7-417F-AB45-AC808E32BDB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71B2063B-4C85-4483-8CCF-CC5D4C4F2BE5}">
      <dgm:prSet phldrT="[Text]"/>
      <dgm:spPr/>
      <dgm:t>
        <a:bodyPr/>
        <a:lstStyle/>
        <a:p>
          <a:r>
            <a:rPr lang="en-US" dirty="0" smtClean="0"/>
            <a:t>Typical Process</a:t>
          </a:r>
          <a:endParaRPr lang="en-US" dirty="0"/>
        </a:p>
      </dgm:t>
    </dgm:pt>
    <dgm:pt modelId="{8DC95F9E-DF12-499C-B56E-54792583C487}" type="parTrans" cxnId="{AAEA38BD-568A-4567-82B3-589458BA5AEC}">
      <dgm:prSet/>
      <dgm:spPr/>
      <dgm:t>
        <a:bodyPr/>
        <a:lstStyle/>
        <a:p>
          <a:endParaRPr lang="en-US"/>
        </a:p>
      </dgm:t>
    </dgm:pt>
    <dgm:pt modelId="{AB1D9F01-6903-41A4-B5F2-68AB2B640F87}" type="sibTrans" cxnId="{AAEA38BD-568A-4567-82B3-589458BA5AEC}">
      <dgm:prSet/>
      <dgm:spPr/>
      <dgm:t>
        <a:bodyPr/>
        <a:lstStyle/>
        <a:p>
          <a:endParaRPr lang="en-US"/>
        </a:p>
      </dgm:t>
    </dgm:pt>
    <dgm:pt modelId="{05BD9630-7961-49C3-9365-CC1352D529D5}">
      <dgm:prSet phldrT="[Text]"/>
      <dgm:spPr/>
      <dgm:t>
        <a:bodyPr/>
        <a:lstStyle/>
        <a:p>
          <a:r>
            <a:rPr lang="en-US" dirty="0" smtClean="0"/>
            <a:t>Application</a:t>
          </a:r>
          <a:endParaRPr lang="en-US" dirty="0"/>
        </a:p>
      </dgm:t>
    </dgm:pt>
    <dgm:pt modelId="{85466D0D-109D-4AA4-9C16-46D627DA1101}" type="parTrans" cxnId="{984C13FC-70D9-4042-A165-533501CD1452}">
      <dgm:prSet/>
      <dgm:spPr/>
      <dgm:t>
        <a:bodyPr/>
        <a:lstStyle/>
        <a:p>
          <a:endParaRPr lang="en-US" dirty="0"/>
        </a:p>
      </dgm:t>
    </dgm:pt>
    <dgm:pt modelId="{356910EE-302F-4B2C-A7BA-000573751CA1}" type="sibTrans" cxnId="{984C13FC-70D9-4042-A165-533501CD1452}">
      <dgm:prSet/>
      <dgm:spPr/>
      <dgm:t>
        <a:bodyPr/>
        <a:lstStyle/>
        <a:p>
          <a:endParaRPr lang="en-US"/>
        </a:p>
      </dgm:t>
    </dgm:pt>
    <dgm:pt modelId="{935775C3-8F67-4454-BC11-2E6F206B8F43}">
      <dgm:prSet phldrT="[Text]"/>
      <dgm:spPr/>
      <dgm:t>
        <a:bodyPr/>
        <a:lstStyle/>
        <a:p>
          <a:r>
            <a:rPr lang="en-US" dirty="0" smtClean="0"/>
            <a:t>Interview</a:t>
          </a:r>
          <a:endParaRPr lang="en-US" dirty="0"/>
        </a:p>
      </dgm:t>
    </dgm:pt>
    <dgm:pt modelId="{31D71721-A6FC-42A5-A5E0-28138837E1E2}" type="parTrans" cxnId="{3055369C-2CA9-4A50-AEBA-4668B3A37215}">
      <dgm:prSet/>
      <dgm:spPr/>
      <dgm:t>
        <a:bodyPr/>
        <a:lstStyle/>
        <a:p>
          <a:endParaRPr lang="en-US" dirty="0"/>
        </a:p>
      </dgm:t>
    </dgm:pt>
    <dgm:pt modelId="{F0BBE99D-AB34-40E5-A4B7-E0F19250527B}" type="sibTrans" cxnId="{3055369C-2CA9-4A50-AEBA-4668B3A37215}">
      <dgm:prSet/>
      <dgm:spPr/>
      <dgm:t>
        <a:bodyPr/>
        <a:lstStyle/>
        <a:p>
          <a:endParaRPr lang="en-US"/>
        </a:p>
      </dgm:t>
    </dgm:pt>
    <dgm:pt modelId="{A52C6EC7-F4DA-4C6B-8BBA-F387E7619B2B}">
      <dgm:prSet phldrT="[Text]"/>
      <dgm:spPr/>
      <dgm:t>
        <a:bodyPr/>
        <a:lstStyle/>
        <a:p>
          <a:r>
            <a:rPr lang="en-US" dirty="0" smtClean="0"/>
            <a:t>Road Test</a:t>
          </a:r>
          <a:endParaRPr lang="en-US" dirty="0"/>
        </a:p>
      </dgm:t>
    </dgm:pt>
    <dgm:pt modelId="{641C4DB0-FA1E-41DE-AF9F-688D5A7DAED1}" type="parTrans" cxnId="{F898B2AD-3137-4C10-AE79-F616A2B475C9}">
      <dgm:prSet/>
      <dgm:spPr/>
      <dgm:t>
        <a:bodyPr/>
        <a:lstStyle/>
        <a:p>
          <a:endParaRPr lang="en-US" dirty="0"/>
        </a:p>
      </dgm:t>
    </dgm:pt>
    <dgm:pt modelId="{35020673-2F74-41DB-BD2B-C34E1C8FEE87}" type="sibTrans" cxnId="{F898B2AD-3137-4C10-AE79-F616A2B475C9}">
      <dgm:prSet/>
      <dgm:spPr/>
      <dgm:t>
        <a:bodyPr/>
        <a:lstStyle/>
        <a:p>
          <a:endParaRPr lang="en-US"/>
        </a:p>
      </dgm:t>
    </dgm:pt>
    <dgm:pt modelId="{765C6C00-B3F7-4400-B145-C1B5B0FB5191}">
      <dgm:prSet phldrT="[Text]"/>
      <dgm:spPr/>
      <dgm:t>
        <a:bodyPr/>
        <a:lstStyle/>
        <a:p>
          <a:endParaRPr lang="en-US" dirty="0"/>
        </a:p>
      </dgm:t>
    </dgm:pt>
    <dgm:pt modelId="{AAAD35F1-B8AB-4E1E-A016-AC42FA94A252}" type="parTrans" cxnId="{09050FBF-683B-43F2-B451-5C7698093B83}">
      <dgm:prSet/>
      <dgm:spPr/>
      <dgm:t>
        <a:bodyPr/>
        <a:lstStyle/>
        <a:p>
          <a:endParaRPr lang="en-US"/>
        </a:p>
      </dgm:t>
    </dgm:pt>
    <dgm:pt modelId="{5B35FC4B-5DC6-4154-97F4-57DBF876F790}" type="sibTrans" cxnId="{09050FBF-683B-43F2-B451-5C7698093B83}">
      <dgm:prSet/>
      <dgm:spPr/>
      <dgm:t>
        <a:bodyPr/>
        <a:lstStyle/>
        <a:p>
          <a:endParaRPr lang="en-US"/>
        </a:p>
      </dgm:t>
    </dgm:pt>
    <dgm:pt modelId="{8B514041-455B-4577-BD7D-62C915CCB0C2}">
      <dgm:prSet phldrT="[Text]"/>
      <dgm:spPr/>
      <dgm:t>
        <a:bodyPr/>
        <a:lstStyle/>
        <a:p>
          <a:r>
            <a:rPr lang="en-US" dirty="0" smtClean="0"/>
            <a:t>MVR review</a:t>
          </a:r>
          <a:endParaRPr lang="en-US" dirty="0"/>
        </a:p>
      </dgm:t>
    </dgm:pt>
    <dgm:pt modelId="{8CF9881C-1E48-40D3-AB41-64B4F87B63B0}" type="parTrans" cxnId="{CD8788EE-C2F0-49EC-8AD4-B16E6CABA560}">
      <dgm:prSet/>
      <dgm:spPr/>
      <dgm:t>
        <a:bodyPr/>
        <a:lstStyle/>
        <a:p>
          <a:endParaRPr lang="en-US" dirty="0"/>
        </a:p>
      </dgm:t>
    </dgm:pt>
    <dgm:pt modelId="{F6ACE4CA-0DC2-4048-B96F-9E0F60D1B85C}" type="sibTrans" cxnId="{CD8788EE-C2F0-49EC-8AD4-B16E6CABA560}">
      <dgm:prSet/>
      <dgm:spPr/>
      <dgm:t>
        <a:bodyPr/>
        <a:lstStyle/>
        <a:p>
          <a:endParaRPr lang="en-US"/>
        </a:p>
      </dgm:t>
    </dgm:pt>
    <dgm:pt modelId="{FC93F139-AA23-4C46-A4CC-7F15F1072942}">
      <dgm:prSet phldrT="[Text]"/>
      <dgm:spPr/>
      <dgm:t>
        <a:bodyPr/>
        <a:lstStyle/>
        <a:p>
          <a:r>
            <a:rPr lang="en-US" dirty="0" smtClean="0"/>
            <a:t>PSP</a:t>
          </a:r>
          <a:endParaRPr lang="en-US" dirty="0"/>
        </a:p>
      </dgm:t>
    </dgm:pt>
    <dgm:pt modelId="{F3C8A715-F22B-4796-A454-4A89F9B89BE6}" type="parTrans" cxnId="{FC1A3DEB-834D-42DC-B055-D70D8ED834A1}">
      <dgm:prSet/>
      <dgm:spPr/>
      <dgm:t>
        <a:bodyPr/>
        <a:lstStyle/>
        <a:p>
          <a:endParaRPr lang="en-US" dirty="0"/>
        </a:p>
      </dgm:t>
    </dgm:pt>
    <dgm:pt modelId="{2B8CDE98-E96A-4C2D-AD9D-56E398D41FF3}" type="sibTrans" cxnId="{FC1A3DEB-834D-42DC-B055-D70D8ED834A1}">
      <dgm:prSet/>
      <dgm:spPr/>
      <dgm:t>
        <a:bodyPr/>
        <a:lstStyle/>
        <a:p>
          <a:endParaRPr lang="en-US"/>
        </a:p>
      </dgm:t>
    </dgm:pt>
    <dgm:pt modelId="{3741F977-7185-4D4A-82C8-A8F0058EC105}">
      <dgm:prSet phldrT="[Text]"/>
      <dgm:spPr/>
      <dgm:t>
        <a:bodyPr/>
        <a:lstStyle/>
        <a:p>
          <a:r>
            <a:rPr lang="en-US" dirty="0" smtClean="0"/>
            <a:t>Criminal background</a:t>
          </a:r>
          <a:endParaRPr lang="en-US" dirty="0"/>
        </a:p>
      </dgm:t>
    </dgm:pt>
    <dgm:pt modelId="{BF5D36CD-281C-4AAF-90C5-7988BC28DE92}" type="parTrans" cxnId="{21082BCE-BC3E-48EB-84F8-9696D4AB1DF9}">
      <dgm:prSet/>
      <dgm:spPr/>
      <dgm:t>
        <a:bodyPr/>
        <a:lstStyle/>
        <a:p>
          <a:endParaRPr lang="en-US" dirty="0"/>
        </a:p>
      </dgm:t>
    </dgm:pt>
    <dgm:pt modelId="{257A29CA-AB98-4241-9E04-77148792B370}" type="sibTrans" cxnId="{21082BCE-BC3E-48EB-84F8-9696D4AB1DF9}">
      <dgm:prSet/>
      <dgm:spPr/>
      <dgm:t>
        <a:bodyPr/>
        <a:lstStyle/>
        <a:p>
          <a:endParaRPr lang="en-US"/>
        </a:p>
      </dgm:t>
    </dgm:pt>
    <dgm:pt modelId="{FD8E21F5-5C87-4E35-A480-CD67B352C0A3}">
      <dgm:prSet phldrT="[Text]"/>
      <dgm:spPr/>
      <dgm:t>
        <a:bodyPr/>
        <a:lstStyle/>
        <a:p>
          <a:r>
            <a:rPr lang="en-US" dirty="0" smtClean="0"/>
            <a:t>Post offer Physical Abilities Test (PAT)</a:t>
          </a:r>
          <a:endParaRPr lang="en-US" dirty="0"/>
        </a:p>
      </dgm:t>
    </dgm:pt>
    <dgm:pt modelId="{9D9A151E-9F67-41C6-8C88-C0A041DBC8E9}" type="parTrans" cxnId="{02256144-ED69-4F7F-B410-8BC602697241}">
      <dgm:prSet/>
      <dgm:spPr/>
      <dgm:t>
        <a:bodyPr/>
        <a:lstStyle/>
        <a:p>
          <a:endParaRPr lang="en-US" dirty="0"/>
        </a:p>
      </dgm:t>
    </dgm:pt>
    <dgm:pt modelId="{27A0431B-E83B-43DC-BF69-D35F16F7E51F}" type="sibTrans" cxnId="{02256144-ED69-4F7F-B410-8BC602697241}">
      <dgm:prSet/>
      <dgm:spPr/>
      <dgm:t>
        <a:bodyPr/>
        <a:lstStyle/>
        <a:p>
          <a:endParaRPr lang="en-US"/>
        </a:p>
      </dgm:t>
    </dgm:pt>
    <dgm:pt modelId="{D580727E-B884-4560-A1D9-97942C2FBE8D}" type="pres">
      <dgm:prSet presAssocID="{FE854992-1CD7-417F-AB45-AC808E32BDBB}" presName="cycle" presStyleCnt="0">
        <dgm:presLayoutVars>
          <dgm:chMax val="1"/>
          <dgm:dir/>
          <dgm:animLvl val="ctr"/>
          <dgm:resizeHandles val="exact"/>
        </dgm:presLayoutVars>
      </dgm:prSet>
      <dgm:spPr/>
      <dgm:t>
        <a:bodyPr/>
        <a:lstStyle/>
        <a:p>
          <a:endParaRPr lang="en-US"/>
        </a:p>
      </dgm:t>
    </dgm:pt>
    <dgm:pt modelId="{4095D7D3-37C8-4604-90C6-8DBDBBA60FE9}" type="pres">
      <dgm:prSet presAssocID="{71B2063B-4C85-4483-8CCF-CC5D4C4F2BE5}" presName="centerShape" presStyleLbl="node0" presStyleIdx="0" presStyleCnt="1"/>
      <dgm:spPr/>
      <dgm:t>
        <a:bodyPr/>
        <a:lstStyle/>
        <a:p>
          <a:endParaRPr lang="en-US"/>
        </a:p>
      </dgm:t>
    </dgm:pt>
    <dgm:pt modelId="{B4D5F239-0AD8-4982-9634-D18FEC05C098}" type="pres">
      <dgm:prSet presAssocID="{85466D0D-109D-4AA4-9C16-46D627DA1101}" presName="Name9" presStyleLbl="parChTrans1D2" presStyleIdx="0" presStyleCnt="7"/>
      <dgm:spPr/>
      <dgm:t>
        <a:bodyPr/>
        <a:lstStyle/>
        <a:p>
          <a:endParaRPr lang="en-US"/>
        </a:p>
      </dgm:t>
    </dgm:pt>
    <dgm:pt modelId="{53C39EAC-6195-4FDD-9138-3561EA9B7E86}" type="pres">
      <dgm:prSet presAssocID="{85466D0D-109D-4AA4-9C16-46D627DA1101}" presName="connTx" presStyleLbl="parChTrans1D2" presStyleIdx="0" presStyleCnt="7"/>
      <dgm:spPr/>
      <dgm:t>
        <a:bodyPr/>
        <a:lstStyle/>
        <a:p>
          <a:endParaRPr lang="en-US"/>
        </a:p>
      </dgm:t>
    </dgm:pt>
    <dgm:pt modelId="{B3F48A60-36E6-4E66-A01F-D1063C609079}" type="pres">
      <dgm:prSet presAssocID="{05BD9630-7961-49C3-9365-CC1352D529D5}" presName="node" presStyleLbl="node1" presStyleIdx="0" presStyleCnt="7">
        <dgm:presLayoutVars>
          <dgm:bulletEnabled val="1"/>
        </dgm:presLayoutVars>
      </dgm:prSet>
      <dgm:spPr/>
      <dgm:t>
        <a:bodyPr/>
        <a:lstStyle/>
        <a:p>
          <a:endParaRPr lang="en-US"/>
        </a:p>
      </dgm:t>
    </dgm:pt>
    <dgm:pt modelId="{209A2630-BB1B-400E-A004-CFCBAABB0034}" type="pres">
      <dgm:prSet presAssocID="{8CF9881C-1E48-40D3-AB41-64B4F87B63B0}" presName="Name9" presStyleLbl="parChTrans1D2" presStyleIdx="1" presStyleCnt="7"/>
      <dgm:spPr/>
      <dgm:t>
        <a:bodyPr/>
        <a:lstStyle/>
        <a:p>
          <a:endParaRPr lang="en-US"/>
        </a:p>
      </dgm:t>
    </dgm:pt>
    <dgm:pt modelId="{0AA83EF5-ED8A-4E28-8DC6-05417DAF41FD}" type="pres">
      <dgm:prSet presAssocID="{8CF9881C-1E48-40D3-AB41-64B4F87B63B0}" presName="connTx" presStyleLbl="parChTrans1D2" presStyleIdx="1" presStyleCnt="7"/>
      <dgm:spPr/>
      <dgm:t>
        <a:bodyPr/>
        <a:lstStyle/>
        <a:p>
          <a:endParaRPr lang="en-US"/>
        </a:p>
      </dgm:t>
    </dgm:pt>
    <dgm:pt modelId="{B22D3A61-2FA8-4B03-815C-74C06B3D0750}" type="pres">
      <dgm:prSet presAssocID="{8B514041-455B-4577-BD7D-62C915CCB0C2}" presName="node" presStyleLbl="node1" presStyleIdx="1" presStyleCnt="7">
        <dgm:presLayoutVars>
          <dgm:bulletEnabled val="1"/>
        </dgm:presLayoutVars>
      </dgm:prSet>
      <dgm:spPr/>
      <dgm:t>
        <a:bodyPr/>
        <a:lstStyle/>
        <a:p>
          <a:endParaRPr lang="en-US"/>
        </a:p>
      </dgm:t>
    </dgm:pt>
    <dgm:pt modelId="{104284D0-8CBD-403F-8CC0-A49CAFC149CD}" type="pres">
      <dgm:prSet presAssocID="{F3C8A715-F22B-4796-A454-4A89F9B89BE6}" presName="Name9" presStyleLbl="parChTrans1D2" presStyleIdx="2" presStyleCnt="7"/>
      <dgm:spPr/>
      <dgm:t>
        <a:bodyPr/>
        <a:lstStyle/>
        <a:p>
          <a:endParaRPr lang="en-US"/>
        </a:p>
      </dgm:t>
    </dgm:pt>
    <dgm:pt modelId="{49E37EDC-B6C1-4664-A8E9-B6A160973CB3}" type="pres">
      <dgm:prSet presAssocID="{F3C8A715-F22B-4796-A454-4A89F9B89BE6}" presName="connTx" presStyleLbl="parChTrans1D2" presStyleIdx="2" presStyleCnt="7"/>
      <dgm:spPr/>
      <dgm:t>
        <a:bodyPr/>
        <a:lstStyle/>
        <a:p>
          <a:endParaRPr lang="en-US"/>
        </a:p>
      </dgm:t>
    </dgm:pt>
    <dgm:pt modelId="{49EFC762-FF1A-4BD2-817E-CBF8A5466270}" type="pres">
      <dgm:prSet presAssocID="{FC93F139-AA23-4C46-A4CC-7F15F1072942}" presName="node" presStyleLbl="node1" presStyleIdx="2" presStyleCnt="7">
        <dgm:presLayoutVars>
          <dgm:bulletEnabled val="1"/>
        </dgm:presLayoutVars>
      </dgm:prSet>
      <dgm:spPr/>
      <dgm:t>
        <a:bodyPr/>
        <a:lstStyle/>
        <a:p>
          <a:endParaRPr lang="en-US"/>
        </a:p>
      </dgm:t>
    </dgm:pt>
    <dgm:pt modelId="{A8D8C46A-55AB-4E6C-BA1A-5BC801BDDE97}" type="pres">
      <dgm:prSet presAssocID="{31D71721-A6FC-42A5-A5E0-28138837E1E2}" presName="Name9" presStyleLbl="parChTrans1D2" presStyleIdx="3" presStyleCnt="7"/>
      <dgm:spPr/>
      <dgm:t>
        <a:bodyPr/>
        <a:lstStyle/>
        <a:p>
          <a:endParaRPr lang="en-US"/>
        </a:p>
      </dgm:t>
    </dgm:pt>
    <dgm:pt modelId="{C6F37192-3AA6-448E-A89B-4B72695C7CBE}" type="pres">
      <dgm:prSet presAssocID="{31D71721-A6FC-42A5-A5E0-28138837E1E2}" presName="connTx" presStyleLbl="parChTrans1D2" presStyleIdx="3" presStyleCnt="7"/>
      <dgm:spPr/>
      <dgm:t>
        <a:bodyPr/>
        <a:lstStyle/>
        <a:p>
          <a:endParaRPr lang="en-US"/>
        </a:p>
      </dgm:t>
    </dgm:pt>
    <dgm:pt modelId="{4901281E-ACE9-4A2C-B1C0-CD70CEBEF1AC}" type="pres">
      <dgm:prSet presAssocID="{935775C3-8F67-4454-BC11-2E6F206B8F43}" presName="node" presStyleLbl="node1" presStyleIdx="3" presStyleCnt="7">
        <dgm:presLayoutVars>
          <dgm:bulletEnabled val="1"/>
        </dgm:presLayoutVars>
      </dgm:prSet>
      <dgm:spPr/>
      <dgm:t>
        <a:bodyPr/>
        <a:lstStyle/>
        <a:p>
          <a:endParaRPr lang="en-US"/>
        </a:p>
      </dgm:t>
    </dgm:pt>
    <dgm:pt modelId="{BDCEDDCB-6555-4432-8257-EBCFB0F0DCBA}" type="pres">
      <dgm:prSet presAssocID="{641C4DB0-FA1E-41DE-AF9F-688D5A7DAED1}" presName="Name9" presStyleLbl="parChTrans1D2" presStyleIdx="4" presStyleCnt="7"/>
      <dgm:spPr/>
      <dgm:t>
        <a:bodyPr/>
        <a:lstStyle/>
        <a:p>
          <a:endParaRPr lang="en-US"/>
        </a:p>
      </dgm:t>
    </dgm:pt>
    <dgm:pt modelId="{1E279EC2-C45C-4C33-88AC-ACB07AE2FC21}" type="pres">
      <dgm:prSet presAssocID="{641C4DB0-FA1E-41DE-AF9F-688D5A7DAED1}" presName="connTx" presStyleLbl="parChTrans1D2" presStyleIdx="4" presStyleCnt="7"/>
      <dgm:spPr/>
      <dgm:t>
        <a:bodyPr/>
        <a:lstStyle/>
        <a:p>
          <a:endParaRPr lang="en-US"/>
        </a:p>
      </dgm:t>
    </dgm:pt>
    <dgm:pt modelId="{A5B80A5A-E66E-4C06-8C92-9D07B71028C3}" type="pres">
      <dgm:prSet presAssocID="{A52C6EC7-F4DA-4C6B-8BBA-F387E7619B2B}" presName="node" presStyleLbl="node1" presStyleIdx="4" presStyleCnt="7">
        <dgm:presLayoutVars>
          <dgm:bulletEnabled val="1"/>
        </dgm:presLayoutVars>
      </dgm:prSet>
      <dgm:spPr/>
      <dgm:t>
        <a:bodyPr/>
        <a:lstStyle/>
        <a:p>
          <a:endParaRPr lang="en-US"/>
        </a:p>
      </dgm:t>
    </dgm:pt>
    <dgm:pt modelId="{C95BE4B2-9DB2-4F27-936A-DDEAE062B44B}" type="pres">
      <dgm:prSet presAssocID="{BF5D36CD-281C-4AAF-90C5-7988BC28DE92}" presName="Name9" presStyleLbl="parChTrans1D2" presStyleIdx="5" presStyleCnt="7"/>
      <dgm:spPr/>
      <dgm:t>
        <a:bodyPr/>
        <a:lstStyle/>
        <a:p>
          <a:endParaRPr lang="en-US"/>
        </a:p>
      </dgm:t>
    </dgm:pt>
    <dgm:pt modelId="{7E7CC906-4FB8-4EE2-A99A-140E12E97D2D}" type="pres">
      <dgm:prSet presAssocID="{BF5D36CD-281C-4AAF-90C5-7988BC28DE92}" presName="connTx" presStyleLbl="parChTrans1D2" presStyleIdx="5" presStyleCnt="7"/>
      <dgm:spPr/>
      <dgm:t>
        <a:bodyPr/>
        <a:lstStyle/>
        <a:p>
          <a:endParaRPr lang="en-US"/>
        </a:p>
      </dgm:t>
    </dgm:pt>
    <dgm:pt modelId="{DF6F3071-3AD2-4D29-B891-BFC178D2912D}" type="pres">
      <dgm:prSet presAssocID="{3741F977-7185-4D4A-82C8-A8F0058EC105}" presName="node" presStyleLbl="node1" presStyleIdx="5" presStyleCnt="7">
        <dgm:presLayoutVars>
          <dgm:bulletEnabled val="1"/>
        </dgm:presLayoutVars>
      </dgm:prSet>
      <dgm:spPr/>
      <dgm:t>
        <a:bodyPr/>
        <a:lstStyle/>
        <a:p>
          <a:endParaRPr lang="en-US"/>
        </a:p>
      </dgm:t>
    </dgm:pt>
    <dgm:pt modelId="{86C57F49-54C3-4633-B25F-FE20A865ED9B}" type="pres">
      <dgm:prSet presAssocID="{9D9A151E-9F67-41C6-8C88-C0A041DBC8E9}" presName="Name9" presStyleLbl="parChTrans1D2" presStyleIdx="6" presStyleCnt="7"/>
      <dgm:spPr/>
      <dgm:t>
        <a:bodyPr/>
        <a:lstStyle/>
        <a:p>
          <a:endParaRPr lang="en-US"/>
        </a:p>
      </dgm:t>
    </dgm:pt>
    <dgm:pt modelId="{C849D1CD-5B40-48E9-BBEA-0C4771B3EE10}" type="pres">
      <dgm:prSet presAssocID="{9D9A151E-9F67-41C6-8C88-C0A041DBC8E9}" presName="connTx" presStyleLbl="parChTrans1D2" presStyleIdx="6" presStyleCnt="7"/>
      <dgm:spPr/>
      <dgm:t>
        <a:bodyPr/>
        <a:lstStyle/>
        <a:p>
          <a:endParaRPr lang="en-US"/>
        </a:p>
      </dgm:t>
    </dgm:pt>
    <dgm:pt modelId="{55310225-D306-42DC-B8E9-9762A8A3D209}" type="pres">
      <dgm:prSet presAssocID="{FD8E21F5-5C87-4E35-A480-CD67B352C0A3}" presName="node" presStyleLbl="node1" presStyleIdx="6" presStyleCnt="7">
        <dgm:presLayoutVars>
          <dgm:bulletEnabled val="1"/>
        </dgm:presLayoutVars>
      </dgm:prSet>
      <dgm:spPr/>
      <dgm:t>
        <a:bodyPr/>
        <a:lstStyle/>
        <a:p>
          <a:endParaRPr lang="en-US"/>
        </a:p>
      </dgm:t>
    </dgm:pt>
  </dgm:ptLst>
  <dgm:cxnLst>
    <dgm:cxn modelId="{199094CE-C563-4C60-9473-AE1BFB41FD0C}" type="presOf" srcId="{31D71721-A6FC-42A5-A5E0-28138837E1E2}" destId="{A8D8C46A-55AB-4E6C-BA1A-5BC801BDDE97}" srcOrd="0" destOrd="0" presId="urn:microsoft.com/office/officeart/2005/8/layout/radial1"/>
    <dgm:cxn modelId="{FA3B54FC-F358-4008-AE26-A0A7A1F8381B}" type="presOf" srcId="{9D9A151E-9F67-41C6-8C88-C0A041DBC8E9}" destId="{C849D1CD-5B40-48E9-BBEA-0C4771B3EE10}" srcOrd="1" destOrd="0" presId="urn:microsoft.com/office/officeart/2005/8/layout/radial1"/>
    <dgm:cxn modelId="{F4FB8532-019D-4ABC-B7C1-E8967BFF8B57}" type="presOf" srcId="{8B514041-455B-4577-BD7D-62C915CCB0C2}" destId="{B22D3A61-2FA8-4B03-815C-74C06B3D0750}" srcOrd="0" destOrd="0" presId="urn:microsoft.com/office/officeart/2005/8/layout/radial1"/>
    <dgm:cxn modelId="{24F065B0-0D68-4083-8175-CAA567110ACE}" type="presOf" srcId="{FD8E21F5-5C87-4E35-A480-CD67B352C0A3}" destId="{55310225-D306-42DC-B8E9-9762A8A3D209}" srcOrd="0" destOrd="0" presId="urn:microsoft.com/office/officeart/2005/8/layout/radial1"/>
    <dgm:cxn modelId="{FC1A3DEB-834D-42DC-B055-D70D8ED834A1}" srcId="{71B2063B-4C85-4483-8CCF-CC5D4C4F2BE5}" destId="{FC93F139-AA23-4C46-A4CC-7F15F1072942}" srcOrd="2" destOrd="0" parTransId="{F3C8A715-F22B-4796-A454-4A89F9B89BE6}" sibTransId="{2B8CDE98-E96A-4C2D-AD9D-56E398D41FF3}"/>
    <dgm:cxn modelId="{21082BCE-BC3E-48EB-84F8-9696D4AB1DF9}" srcId="{71B2063B-4C85-4483-8CCF-CC5D4C4F2BE5}" destId="{3741F977-7185-4D4A-82C8-A8F0058EC105}" srcOrd="5" destOrd="0" parTransId="{BF5D36CD-281C-4AAF-90C5-7988BC28DE92}" sibTransId="{257A29CA-AB98-4241-9E04-77148792B370}"/>
    <dgm:cxn modelId="{F898B2AD-3137-4C10-AE79-F616A2B475C9}" srcId="{71B2063B-4C85-4483-8CCF-CC5D4C4F2BE5}" destId="{A52C6EC7-F4DA-4C6B-8BBA-F387E7619B2B}" srcOrd="4" destOrd="0" parTransId="{641C4DB0-FA1E-41DE-AF9F-688D5A7DAED1}" sibTransId="{35020673-2F74-41DB-BD2B-C34E1C8FEE87}"/>
    <dgm:cxn modelId="{631C0747-B152-49DC-A120-3FCD9025D935}" type="presOf" srcId="{F3C8A715-F22B-4796-A454-4A89F9B89BE6}" destId="{104284D0-8CBD-403F-8CC0-A49CAFC149CD}" srcOrd="0" destOrd="0" presId="urn:microsoft.com/office/officeart/2005/8/layout/radial1"/>
    <dgm:cxn modelId="{AAEA38BD-568A-4567-82B3-589458BA5AEC}" srcId="{FE854992-1CD7-417F-AB45-AC808E32BDBB}" destId="{71B2063B-4C85-4483-8CCF-CC5D4C4F2BE5}" srcOrd="0" destOrd="0" parTransId="{8DC95F9E-DF12-499C-B56E-54792583C487}" sibTransId="{AB1D9F01-6903-41A4-B5F2-68AB2B640F87}"/>
    <dgm:cxn modelId="{D535A2D4-D7C8-48D6-88CA-58673ED2F389}" type="presOf" srcId="{935775C3-8F67-4454-BC11-2E6F206B8F43}" destId="{4901281E-ACE9-4A2C-B1C0-CD70CEBEF1AC}" srcOrd="0" destOrd="0" presId="urn:microsoft.com/office/officeart/2005/8/layout/radial1"/>
    <dgm:cxn modelId="{09050FBF-683B-43F2-B451-5C7698093B83}" srcId="{FE854992-1CD7-417F-AB45-AC808E32BDBB}" destId="{765C6C00-B3F7-4400-B145-C1B5B0FB5191}" srcOrd="1" destOrd="0" parTransId="{AAAD35F1-B8AB-4E1E-A016-AC42FA94A252}" sibTransId="{5B35FC4B-5DC6-4154-97F4-57DBF876F790}"/>
    <dgm:cxn modelId="{984C13FC-70D9-4042-A165-533501CD1452}" srcId="{71B2063B-4C85-4483-8CCF-CC5D4C4F2BE5}" destId="{05BD9630-7961-49C3-9365-CC1352D529D5}" srcOrd="0" destOrd="0" parTransId="{85466D0D-109D-4AA4-9C16-46D627DA1101}" sibTransId="{356910EE-302F-4B2C-A7BA-000573751CA1}"/>
    <dgm:cxn modelId="{47F14E49-F7BA-49EC-A535-E527B4990E16}" type="presOf" srcId="{85466D0D-109D-4AA4-9C16-46D627DA1101}" destId="{53C39EAC-6195-4FDD-9138-3561EA9B7E86}" srcOrd="1" destOrd="0" presId="urn:microsoft.com/office/officeart/2005/8/layout/radial1"/>
    <dgm:cxn modelId="{2FC00399-4F25-41CE-90A1-A3F15EB34A13}" type="presOf" srcId="{3741F977-7185-4D4A-82C8-A8F0058EC105}" destId="{DF6F3071-3AD2-4D29-B891-BFC178D2912D}" srcOrd="0" destOrd="0" presId="urn:microsoft.com/office/officeart/2005/8/layout/radial1"/>
    <dgm:cxn modelId="{F2F0196B-1FDB-45B9-8460-FDAD36E4C7A9}" type="presOf" srcId="{05BD9630-7961-49C3-9365-CC1352D529D5}" destId="{B3F48A60-36E6-4E66-A01F-D1063C609079}" srcOrd="0" destOrd="0" presId="urn:microsoft.com/office/officeart/2005/8/layout/radial1"/>
    <dgm:cxn modelId="{A7FE92D0-3FBA-414E-8CA1-D695A91C2119}" type="presOf" srcId="{8CF9881C-1E48-40D3-AB41-64B4F87B63B0}" destId="{209A2630-BB1B-400E-A004-CFCBAABB0034}" srcOrd="0" destOrd="0" presId="urn:microsoft.com/office/officeart/2005/8/layout/radial1"/>
    <dgm:cxn modelId="{FC1D8541-787C-4C4C-B48C-CA0B0D05EC65}" type="presOf" srcId="{FE854992-1CD7-417F-AB45-AC808E32BDBB}" destId="{D580727E-B884-4560-A1D9-97942C2FBE8D}" srcOrd="0" destOrd="0" presId="urn:microsoft.com/office/officeart/2005/8/layout/radial1"/>
    <dgm:cxn modelId="{ABC37728-BE1B-4ED7-AFE2-F84E9BBFB997}" type="presOf" srcId="{8CF9881C-1E48-40D3-AB41-64B4F87B63B0}" destId="{0AA83EF5-ED8A-4E28-8DC6-05417DAF41FD}" srcOrd="1" destOrd="0" presId="urn:microsoft.com/office/officeart/2005/8/layout/radial1"/>
    <dgm:cxn modelId="{6D359171-6F12-433C-986D-C941E6820F2F}" type="presOf" srcId="{31D71721-A6FC-42A5-A5E0-28138837E1E2}" destId="{C6F37192-3AA6-448E-A89B-4B72695C7CBE}" srcOrd="1" destOrd="0" presId="urn:microsoft.com/office/officeart/2005/8/layout/radial1"/>
    <dgm:cxn modelId="{C1F2E85C-7A94-414C-A034-EB900A012C22}" type="presOf" srcId="{F3C8A715-F22B-4796-A454-4A89F9B89BE6}" destId="{49E37EDC-B6C1-4664-A8E9-B6A160973CB3}" srcOrd="1" destOrd="0" presId="urn:microsoft.com/office/officeart/2005/8/layout/radial1"/>
    <dgm:cxn modelId="{3055369C-2CA9-4A50-AEBA-4668B3A37215}" srcId="{71B2063B-4C85-4483-8CCF-CC5D4C4F2BE5}" destId="{935775C3-8F67-4454-BC11-2E6F206B8F43}" srcOrd="3" destOrd="0" parTransId="{31D71721-A6FC-42A5-A5E0-28138837E1E2}" sibTransId="{F0BBE99D-AB34-40E5-A4B7-E0F19250527B}"/>
    <dgm:cxn modelId="{838D765C-C511-49D8-9A76-0A996857CEA5}" type="presOf" srcId="{FC93F139-AA23-4C46-A4CC-7F15F1072942}" destId="{49EFC762-FF1A-4BD2-817E-CBF8A5466270}" srcOrd="0" destOrd="0" presId="urn:microsoft.com/office/officeart/2005/8/layout/radial1"/>
    <dgm:cxn modelId="{DD47E75C-6E8B-47D5-8C22-87035C157A1C}" type="presOf" srcId="{85466D0D-109D-4AA4-9C16-46D627DA1101}" destId="{B4D5F239-0AD8-4982-9634-D18FEC05C098}" srcOrd="0" destOrd="0" presId="urn:microsoft.com/office/officeart/2005/8/layout/radial1"/>
    <dgm:cxn modelId="{6A5D729B-6081-4691-8C67-73D0F177D362}" type="presOf" srcId="{641C4DB0-FA1E-41DE-AF9F-688D5A7DAED1}" destId="{BDCEDDCB-6555-4432-8257-EBCFB0F0DCBA}" srcOrd="0" destOrd="0" presId="urn:microsoft.com/office/officeart/2005/8/layout/radial1"/>
    <dgm:cxn modelId="{FE4A946D-FFCA-4B86-91C4-08F36F06EEA7}" type="presOf" srcId="{71B2063B-4C85-4483-8CCF-CC5D4C4F2BE5}" destId="{4095D7D3-37C8-4604-90C6-8DBDBBA60FE9}" srcOrd="0" destOrd="0" presId="urn:microsoft.com/office/officeart/2005/8/layout/radial1"/>
    <dgm:cxn modelId="{B13AFC99-705B-4996-B5E1-1C21F62781BF}" type="presOf" srcId="{641C4DB0-FA1E-41DE-AF9F-688D5A7DAED1}" destId="{1E279EC2-C45C-4C33-88AC-ACB07AE2FC21}" srcOrd="1" destOrd="0" presId="urn:microsoft.com/office/officeart/2005/8/layout/radial1"/>
    <dgm:cxn modelId="{298CF856-B144-47A1-8674-6BCBBE826B21}" type="presOf" srcId="{A52C6EC7-F4DA-4C6B-8BBA-F387E7619B2B}" destId="{A5B80A5A-E66E-4C06-8C92-9D07B71028C3}" srcOrd="0" destOrd="0" presId="urn:microsoft.com/office/officeart/2005/8/layout/radial1"/>
    <dgm:cxn modelId="{56EB5FDF-DFF9-499D-92DE-44DA45AC6F20}" type="presOf" srcId="{9D9A151E-9F67-41C6-8C88-C0A041DBC8E9}" destId="{86C57F49-54C3-4633-B25F-FE20A865ED9B}" srcOrd="0" destOrd="0" presId="urn:microsoft.com/office/officeart/2005/8/layout/radial1"/>
    <dgm:cxn modelId="{CD8788EE-C2F0-49EC-8AD4-B16E6CABA560}" srcId="{71B2063B-4C85-4483-8CCF-CC5D4C4F2BE5}" destId="{8B514041-455B-4577-BD7D-62C915CCB0C2}" srcOrd="1" destOrd="0" parTransId="{8CF9881C-1E48-40D3-AB41-64B4F87B63B0}" sibTransId="{F6ACE4CA-0DC2-4048-B96F-9E0F60D1B85C}"/>
    <dgm:cxn modelId="{02256144-ED69-4F7F-B410-8BC602697241}" srcId="{71B2063B-4C85-4483-8CCF-CC5D4C4F2BE5}" destId="{FD8E21F5-5C87-4E35-A480-CD67B352C0A3}" srcOrd="6" destOrd="0" parTransId="{9D9A151E-9F67-41C6-8C88-C0A041DBC8E9}" sibTransId="{27A0431B-E83B-43DC-BF69-D35F16F7E51F}"/>
    <dgm:cxn modelId="{6382A190-8FDC-4883-A7E7-4F9D2E8B029C}" type="presOf" srcId="{BF5D36CD-281C-4AAF-90C5-7988BC28DE92}" destId="{C95BE4B2-9DB2-4F27-936A-DDEAE062B44B}" srcOrd="0" destOrd="0" presId="urn:microsoft.com/office/officeart/2005/8/layout/radial1"/>
    <dgm:cxn modelId="{B65830F7-6074-42E6-8060-6AE9A8F5EB78}" type="presOf" srcId="{BF5D36CD-281C-4AAF-90C5-7988BC28DE92}" destId="{7E7CC906-4FB8-4EE2-A99A-140E12E97D2D}" srcOrd="1" destOrd="0" presId="urn:microsoft.com/office/officeart/2005/8/layout/radial1"/>
    <dgm:cxn modelId="{5A79C452-F49A-4981-B354-AABCBFED9D02}" type="presParOf" srcId="{D580727E-B884-4560-A1D9-97942C2FBE8D}" destId="{4095D7D3-37C8-4604-90C6-8DBDBBA60FE9}" srcOrd="0" destOrd="0" presId="urn:microsoft.com/office/officeart/2005/8/layout/radial1"/>
    <dgm:cxn modelId="{9113B2D1-2686-47DE-9B93-CDD4592E43BC}" type="presParOf" srcId="{D580727E-B884-4560-A1D9-97942C2FBE8D}" destId="{B4D5F239-0AD8-4982-9634-D18FEC05C098}" srcOrd="1" destOrd="0" presId="urn:microsoft.com/office/officeart/2005/8/layout/radial1"/>
    <dgm:cxn modelId="{B01D7082-7DE1-4FD3-9C2A-91A5648E19C8}" type="presParOf" srcId="{B4D5F239-0AD8-4982-9634-D18FEC05C098}" destId="{53C39EAC-6195-4FDD-9138-3561EA9B7E86}" srcOrd="0" destOrd="0" presId="urn:microsoft.com/office/officeart/2005/8/layout/radial1"/>
    <dgm:cxn modelId="{E2CC434E-1CF0-4699-B895-F158B8B4AB3D}" type="presParOf" srcId="{D580727E-B884-4560-A1D9-97942C2FBE8D}" destId="{B3F48A60-36E6-4E66-A01F-D1063C609079}" srcOrd="2" destOrd="0" presId="urn:microsoft.com/office/officeart/2005/8/layout/radial1"/>
    <dgm:cxn modelId="{06B453B6-93E4-40B7-9835-49B4C3E224E1}" type="presParOf" srcId="{D580727E-B884-4560-A1D9-97942C2FBE8D}" destId="{209A2630-BB1B-400E-A004-CFCBAABB0034}" srcOrd="3" destOrd="0" presId="urn:microsoft.com/office/officeart/2005/8/layout/radial1"/>
    <dgm:cxn modelId="{CB1B2881-5D22-41E4-AF88-7D9A8E1F06F0}" type="presParOf" srcId="{209A2630-BB1B-400E-A004-CFCBAABB0034}" destId="{0AA83EF5-ED8A-4E28-8DC6-05417DAF41FD}" srcOrd="0" destOrd="0" presId="urn:microsoft.com/office/officeart/2005/8/layout/radial1"/>
    <dgm:cxn modelId="{28875B49-593C-4003-ACCD-E01107225ED4}" type="presParOf" srcId="{D580727E-B884-4560-A1D9-97942C2FBE8D}" destId="{B22D3A61-2FA8-4B03-815C-74C06B3D0750}" srcOrd="4" destOrd="0" presId="urn:microsoft.com/office/officeart/2005/8/layout/radial1"/>
    <dgm:cxn modelId="{F51BCA29-40EB-4F6C-9CF9-11B70788AB9D}" type="presParOf" srcId="{D580727E-B884-4560-A1D9-97942C2FBE8D}" destId="{104284D0-8CBD-403F-8CC0-A49CAFC149CD}" srcOrd="5" destOrd="0" presId="urn:microsoft.com/office/officeart/2005/8/layout/radial1"/>
    <dgm:cxn modelId="{42F4CB12-40F9-4D53-8FE7-AE08D16B648F}" type="presParOf" srcId="{104284D0-8CBD-403F-8CC0-A49CAFC149CD}" destId="{49E37EDC-B6C1-4664-A8E9-B6A160973CB3}" srcOrd="0" destOrd="0" presId="urn:microsoft.com/office/officeart/2005/8/layout/radial1"/>
    <dgm:cxn modelId="{732F490E-6D6C-418E-86BE-2203F5925638}" type="presParOf" srcId="{D580727E-B884-4560-A1D9-97942C2FBE8D}" destId="{49EFC762-FF1A-4BD2-817E-CBF8A5466270}" srcOrd="6" destOrd="0" presId="urn:microsoft.com/office/officeart/2005/8/layout/radial1"/>
    <dgm:cxn modelId="{AB51D95C-4C95-4818-95E9-9491BF66E696}" type="presParOf" srcId="{D580727E-B884-4560-A1D9-97942C2FBE8D}" destId="{A8D8C46A-55AB-4E6C-BA1A-5BC801BDDE97}" srcOrd="7" destOrd="0" presId="urn:microsoft.com/office/officeart/2005/8/layout/radial1"/>
    <dgm:cxn modelId="{50DE8CFB-98F2-4FBE-BE46-A15E3E134DD8}" type="presParOf" srcId="{A8D8C46A-55AB-4E6C-BA1A-5BC801BDDE97}" destId="{C6F37192-3AA6-448E-A89B-4B72695C7CBE}" srcOrd="0" destOrd="0" presId="urn:microsoft.com/office/officeart/2005/8/layout/radial1"/>
    <dgm:cxn modelId="{6D1B70CC-F3CE-4F51-8EDF-A76AE4A75F0D}" type="presParOf" srcId="{D580727E-B884-4560-A1D9-97942C2FBE8D}" destId="{4901281E-ACE9-4A2C-B1C0-CD70CEBEF1AC}" srcOrd="8" destOrd="0" presId="urn:microsoft.com/office/officeart/2005/8/layout/radial1"/>
    <dgm:cxn modelId="{F290644E-F2CC-4D5E-8AA4-210079425B46}" type="presParOf" srcId="{D580727E-B884-4560-A1D9-97942C2FBE8D}" destId="{BDCEDDCB-6555-4432-8257-EBCFB0F0DCBA}" srcOrd="9" destOrd="0" presId="urn:microsoft.com/office/officeart/2005/8/layout/radial1"/>
    <dgm:cxn modelId="{BE7A0CDF-1465-4927-81B8-F01FA416E036}" type="presParOf" srcId="{BDCEDDCB-6555-4432-8257-EBCFB0F0DCBA}" destId="{1E279EC2-C45C-4C33-88AC-ACB07AE2FC21}" srcOrd="0" destOrd="0" presId="urn:microsoft.com/office/officeart/2005/8/layout/radial1"/>
    <dgm:cxn modelId="{F732D979-E500-4E7C-92F7-8014A3A91A7D}" type="presParOf" srcId="{D580727E-B884-4560-A1D9-97942C2FBE8D}" destId="{A5B80A5A-E66E-4C06-8C92-9D07B71028C3}" srcOrd="10" destOrd="0" presId="urn:microsoft.com/office/officeart/2005/8/layout/radial1"/>
    <dgm:cxn modelId="{02910164-F9BB-4C07-B198-7DD105E3148D}" type="presParOf" srcId="{D580727E-B884-4560-A1D9-97942C2FBE8D}" destId="{C95BE4B2-9DB2-4F27-936A-DDEAE062B44B}" srcOrd="11" destOrd="0" presId="urn:microsoft.com/office/officeart/2005/8/layout/radial1"/>
    <dgm:cxn modelId="{3E5F2D22-5705-4C31-AF72-44192B35963A}" type="presParOf" srcId="{C95BE4B2-9DB2-4F27-936A-DDEAE062B44B}" destId="{7E7CC906-4FB8-4EE2-A99A-140E12E97D2D}" srcOrd="0" destOrd="0" presId="urn:microsoft.com/office/officeart/2005/8/layout/radial1"/>
    <dgm:cxn modelId="{6FA4EC79-A6AF-4FCB-AEC7-F2CA0031F5B5}" type="presParOf" srcId="{D580727E-B884-4560-A1D9-97942C2FBE8D}" destId="{DF6F3071-3AD2-4D29-B891-BFC178D2912D}" srcOrd="12" destOrd="0" presId="urn:microsoft.com/office/officeart/2005/8/layout/radial1"/>
    <dgm:cxn modelId="{6D230353-A29D-4699-80D6-FDF3B37EB5B6}" type="presParOf" srcId="{D580727E-B884-4560-A1D9-97942C2FBE8D}" destId="{86C57F49-54C3-4633-B25F-FE20A865ED9B}" srcOrd="13" destOrd="0" presId="urn:microsoft.com/office/officeart/2005/8/layout/radial1"/>
    <dgm:cxn modelId="{8006D570-A8C9-4B98-BAD2-E9A07831B5E7}" type="presParOf" srcId="{86C57F49-54C3-4633-B25F-FE20A865ED9B}" destId="{C849D1CD-5B40-48E9-BBEA-0C4771B3EE10}" srcOrd="0" destOrd="0" presId="urn:microsoft.com/office/officeart/2005/8/layout/radial1"/>
    <dgm:cxn modelId="{4E06330C-6F99-4E00-9609-85CBFEFD5AA2}" type="presParOf" srcId="{D580727E-B884-4560-A1D9-97942C2FBE8D}" destId="{55310225-D306-42DC-B8E9-9762A8A3D209}"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CDEC2-BBFA-464C-A807-ECCCA2C0C39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B962714-72B2-4748-963C-B3F2F1CA5835}">
      <dgm:prSet phldrT="[Text]" custT="1"/>
      <dgm:spPr>
        <a:solidFill>
          <a:srgbClr val="FF0000"/>
        </a:solidFill>
      </dgm:spPr>
      <dgm:t>
        <a:bodyPr/>
        <a:lstStyle/>
        <a:p>
          <a:r>
            <a:rPr lang="en-US" sz="1600" b="1" dirty="0" smtClean="0"/>
            <a:t>Violence by customers</a:t>
          </a:r>
          <a:endParaRPr lang="en-US" sz="1600" b="1" dirty="0"/>
        </a:p>
      </dgm:t>
    </dgm:pt>
    <dgm:pt modelId="{BA48EDCD-A1B3-46A2-B177-7362A75BC19D}" type="parTrans" cxnId="{C60612B3-10BB-47CF-A36B-5AB632D3828E}">
      <dgm:prSet/>
      <dgm:spPr/>
      <dgm:t>
        <a:bodyPr/>
        <a:lstStyle/>
        <a:p>
          <a:endParaRPr lang="en-US"/>
        </a:p>
      </dgm:t>
    </dgm:pt>
    <dgm:pt modelId="{5C3F2A5A-33EA-4A9A-BFAC-618B9FA7B607}" type="sibTrans" cxnId="{C60612B3-10BB-47CF-A36B-5AB632D3828E}">
      <dgm:prSet/>
      <dgm:spPr/>
      <dgm:t>
        <a:bodyPr/>
        <a:lstStyle/>
        <a:p>
          <a:endParaRPr lang="en-US"/>
        </a:p>
      </dgm:t>
    </dgm:pt>
    <dgm:pt modelId="{FDDA8AB6-143D-452B-B62C-005B25D513F5}">
      <dgm:prSet phldrT="[Text]" custT="1"/>
      <dgm:spPr>
        <a:solidFill>
          <a:srgbClr val="F66D18"/>
        </a:solidFill>
      </dgm:spPr>
      <dgm:t>
        <a:bodyPr/>
        <a:lstStyle/>
        <a:p>
          <a:r>
            <a:rPr lang="en-US" sz="1600" b="1" dirty="0" smtClean="0"/>
            <a:t>Violence by employee</a:t>
          </a:r>
          <a:endParaRPr lang="en-US" sz="1600" b="1" dirty="0"/>
        </a:p>
      </dgm:t>
    </dgm:pt>
    <dgm:pt modelId="{5D8E804C-F53D-446C-BF70-B601C826CF61}" type="parTrans" cxnId="{95C52812-0C90-4921-8F45-EEC53BF4EA7D}">
      <dgm:prSet/>
      <dgm:spPr/>
      <dgm:t>
        <a:bodyPr/>
        <a:lstStyle/>
        <a:p>
          <a:endParaRPr lang="en-US"/>
        </a:p>
      </dgm:t>
    </dgm:pt>
    <dgm:pt modelId="{9FF12B84-BE87-43A1-BF34-BA1DDD4C3A6E}" type="sibTrans" cxnId="{95C52812-0C90-4921-8F45-EEC53BF4EA7D}">
      <dgm:prSet/>
      <dgm:spPr/>
      <dgm:t>
        <a:bodyPr/>
        <a:lstStyle/>
        <a:p>
          <a:endParaRPr lang="en-US"/>
        </a:p>
      </dgm:t>
    </dgm:pt>
    <dgm:pt modelId="{5600A49B-4BB6-4088-AD59-E8224A3C9DB1}">
      <dgm:prSet phldrT="[Text]" custT="1"/>
      <dgm:spPr>
        <a:solidFill>
          <a:srgbClr val="1E02C4"/>
        </a:solidFill>
      </dgm:spPr>
      <dgm:t>
        <a:bodyPr/>
        <a:lstStyle/>
        <a:p>
          <a:r>
            <a:rPr lang="en-US" sz="1600" b="1" dirty="0" smtClean="0"/>
            <a:t>Violence by someone known by employee </a:t>
          </a:r>
          <a:endParaRPr lang="en-US" sz="1600" b="1" dirty="0"/>
        </a:p>
      </dgm:t>
    </dgm:pt>
    <dgm:pt modelId="{49D93087-6D36-4706-9484-36B5534FEE0A}" type="parTrans" cxnId="{B7FBEB5D-5696-4C08-B4A2-C7353B22E0D2}">
      <dgm:prSet/>
      <dgm:spPr/>
      <dgm:t>
        <a:bodyPr/>
        <a:lstStyle/>
        <a:p>
          <a:endParaRPr lang="en-US"/>
        </a:p>
      </dgm:t>
    </dgm:pt>
    <dgm:pt modelId="{2DD0451C-9A91-4959-988B-EA4CE724D54B}" type="sibTrans" cxnId="{B7FBEB5D-5696-4C08-B4A2-C7353B22E0D2}">
      <dgm:prSet/>
      <dgm:spPr/>
      <dgm:t>
        <a:bodyPr/>
        <a:lstStyle/>
        <a:p>
          <a:endParaRPr lang="en-US"/>
        </a:p>
      </dgm:t>
    </dgm:pt>
    <dgm:pt modelId="{0B1B1CF9-0065-49B4-A5C3-74FF862C4EB6}">
      <dgm:prSet phldrT="[Text]" custT="1"/>
      <dgm:spPr>
        <a:solidFill>
          <a:srgbClr val="0CA413"/>
        </a:solidFill>
      </dgm:spPr>
      <dgm:t>
        <a:bodyPr/>
        <a:lstStyle/>
        <a:p>
          <a:r>
            <a:rPr lang="en-US" sz="1400" b="1" dirty="0" smtClean="0"/>
            <a:t>Violence committed during a crime</a:t>
          </a:r>
          <a:endParaRPr lang="en-US" sz="1400" b="1" dirty="0"/>
        </a:p>
      </dgm:t>
    </dgm:pt>
    <dgm:pt modelId="{848E44EF-FF15-4D3B-A6FE-68C8C7398CBC}" type="parTrans" cxnId="{035B8244-107E-4600-A1A4-CA1CCC4AA015}">
      <dgm:prSet/>
      <dgm:spPr/>
      <dgm:t>
        <a:bodyPr/>
        <a:lstStyle/>
        <a:p>
          <a:endParaRPr lang="en-US"/>
        </a:p>
      </dgm:t>
    </dgm:pt>
    <dgm:pt modelId="{4224C2E6-5097-41B0-A95E-523D6468C711}" type="sibTrans" cxnId="{035B8244-107E-4600-A1A4-CA1CCC4AA015}">
      <dgm:prSet/>
      <dgm:spPr/>
      <dgm:t>
        <a:bodyPr/>
        <a:lstStyle/>
        <a:p>
          <a:endParaRPr lang="en-US"/>
        </a:p>
      </dgm:t>
    </dgm:pt>
    <dgm:pt modelId="{740BA4E1-3570-46C0-922A-87819D3D8BE2}" type="pres">
      <dgm:prSet presAssocID="{C4FCDEC2-BBFA-464C-A807-ECCCA2C0C395}" presName="cycle" presStyleCnt="0">
        <dgm:presLayoutVars>
          <dgm:dir/>
          <dgm:resizeHandles val="exact"/>
        </dgm:presLayoutVars>
      </dgm:prSet>
      <dgm:spPr/>
      <dgm:t>
        <a:bodyPr/>
        <a:lstStyle/>
        <a:p>
          <a:endParaRPr lang="en-US"/>
        </a:p>
      </dgm:t>
    </dgm:pt>
    <dgm:pt modelId="{DFC96FF9-B46E-46CE-B40F-A8D8E88B9145}" type="pres">
      <dgm:prSet presAssocID="{6B962714-72B2-4748-963C-B3F2F1CA5835}" presName="node" presStyleLbl="node1" presStyleIdx="0" presStyleCnt="4">
        <dgm:presLayoutVars>
          <dgm:bulletEnabled val="1"/>
        </dgm:presLayoutVars>
      </dgm:prSet>
      <dgm:spPr/>
      <dgm:t>
        <a:bodyPr/>
        <a:lstStyle/>
        <a:p>
          <a:endParaRPr lang="en-US"/>
        </a:p>
      </dgm:t>
    </dgm:pt>
    <dgm:pt modelId="{6F17B507-03A6-43AF-B5D2-39825C37A0D5}" type="pres">
      <dgm:prSet presAssocID="{5C3F2A5A-33EA-4A9A-BFAC-618B9FA7B607}" presName="sibTrans" presStyleLbl="sibTrans2D1" presStyleIdx="0" presStyleCnt="4"/>
      <dgm:spPr/>
      <dgm:t>
        <a:bodyPr/>
        <a:lstStyle/>
        <a:p>
          <a:endParaRPr lang="en-US"/>
        </a:p>
      </dgm:t>
    </dgm:pt>
    <dgm:pt modelId="{BB66EE2B-43F6-4B5E-832D-7BDCD507A32D}" type="pres">
      <dgm:prSet presAssocID="{5C3F2A5A-33EA-4A9A-BFAC-618B9FA7B607}" presName="connectorText" presStyleLbl="sibTrans2D1" presStyleIdx="0" presStyleCnt="4"/>
      <dgm:spPr/>
      <dgm:t>
        <a:bodyPr/>
        <a:lstStyle/>
        <a:p>
          <a:endParaRPr lang="en-US"/>
        </a:p>
      </dgm:t>
    </dgm:pt>
    <dgm:pt modelId="{EF982A0B-6A38-46CB-915B-9B6CC43DE0C9}" type="pres">
      <dgm:prSet presAssocID="{FDDA8AB6-143D-452B-B62C-005B25D513F5}" presName="node" presStyleLbl="node1" presStyleIdx="1" presStyleCnt="4">
        <dgm:presLayoutVars>
          <dgm:bulletEnabled val="1"/>
        </dgm:presLayoutVars>
      </dgm:prSet>
      <dgm:spPr/>
      <dgm:t>
        <a:bodyPr/>
        <a:lstStyle/>
        <a:p>
          <a:endParaRPr lang="en-US"/>
        </a:p>
      </dgm:t>
    </dgm:pt>
    <dgm:pt modelId="{50AC6197-1C91-4451-BE9D-0A19B1FD16F3}" type="pres">
      <dgm:prSet presAssocID="{9FF12B84-BE87-43A1-BF34-BA1DDD4C3A6E}" presName="sibTrans" presStyleLbl="sibTrans2D1" presStyleIdx="1" presStyleCnt="4"/>
      <dgm:spPr/>
      <dgm:t>
        <a:bodyPr/>
        <a:lstStyle/>
        <a:p>
          <a:endParaRPr lang="en-US"/>
        </a:p>
      </dgm:t>
    </dgm:pt>
    <dgm:pt modelId="{C2F3C0B0-B2FE-4A06-A685-DBD378C1D2AE}" type="pres">
      <dgm:prSet presAssocID="{9FF12B84-BE87-43A1-BF34-BA1DDD4C3A6E}" presName="connectorText" presStyleLbl="sibTrans2D1" presStyleIdx="1" presStyleCnt="4"/>
      <dgm:spPr/>
      <dgm:t>
        <a:bodyPr/>
        <a:lstStyle/>
        <a:p>
          <a:endParaRPr lang="en-US"/>
        </a:p>
      </dgm:t>
    </dgm:pt>
    <dgm:pt modelId="{D814B01F-7B68-4081-965E-C7E7EB420062}" type="pres">
      <dgm:prSet presAssocID="{5600A49B-4BB6-4088-AD59-E8224A3C9DB1}" presName="node" presStyleLbl="node1" presStyleIdx="2" presStyleCnt="4" custScaleX="108338" custScaleY="108403" custRadScaleRad="96608" custRadScaleInc="886">
        <dgm:presLayoutVars>
          <dgm:bulletEnabled val="1"/>
        </dgm:presLayoutVars>
      </dgm:prSet>
      <dgm:spPr/>
      <dgm:t>
        <a:bodyPr/>
        <a:lstStyle/>
        <a:p>
          <a:endParaRPr lang="en-US"/>
        </a:p>
      </dgm:t>
    </dgm:pt>
    <dgm:pt modelId="{E36C4F61-A242-45B9-B110-51390584F84F}" type="pres">
      <dgm:prSet presAssocID="{2DD0451C-9A91-4959-988B-EA4CE724D54B}" presName="sibTrans" presStyleLbl="sibTrans2D1" presStyleIdx="2" presStyleCnt="4"/>
      <dgm:spPr/>
      <dgm:t>
        <a:bodyPr/>
        <a:lstStyle/>
        <a:p>
          <a:endParaRPr lang="en-US"/>
        </a:p>
      </dgm:t>
    </dgm:pt>
    <dgm:pt modelId="{A2718745-422B-43E2-B86E-014BACE8CC40}" type="pres">
      <dgm:prSet presAssocID="{2DD0451C-9A91-4959-988B-EA4CE724D54B}" presName="connectorText" presStyleLbl="sibTrans2D1" presStyleIdx="2" presStyleCnt="4"/>
      <dgm:spPr/>
      <dgm:t>
        <a:bodyPr/>
        <a:lstStyle/>
        <a:p>
          <a:endParaRPr lang="en-US"/>
        </a:p>
      </dgm:t>
    </dgm:pt>
    <dgm:pt modelId="{CFCBCCD7-1EA7-433F-9E29-13EED0927721}" type="pres">
      <dgm:prSet presAssocID="{0B1B1CF9-0065-49B4-A5C3-74FF862C4EB6}" presName="node" presStyleLbl="node1" presStyleIdx="3" presStyleCnt="4">
        <dgm:presLayoutVars>
          <dgm:bulletEnabled val="1"/>
        </dgm:presLayoutVars>
      </dgm:prSet>
      <dgm:spPr/>
      <dgm:t>
        <a:bodyPr/>
        <a:lstStyle/>
        <a:p>
          <a:endParaRPr lang="en-US"/>
        </a:p>
      </dgm:t>
    </dgm:pt>
    <dgm:pt modelId="{89745681-93BE-4D50-9D6E-66C9767A9505}" type="pres">
      <dgm:prSet presAssocID="{4224C2E6-5097-41B0-A95E-523D6468C711}" presName="sibTrans" presStyleLbl="sibTrans2D1" presStyleIdx="3" presStyleCnt="4"/>
      <dgm:spPr/>
      <dgm:t>
        <a:bodyPr/>
        <a:lstStyle/>
        <a:p>
          <a:endParaRPr lang="en-US"/>
        </a:p>
      </dgm:t>
    </dgm:pt>
    <dgm:pt modelId="{85BC15E7-7505-4556-83E8-2A515D6CC0C6}" type="pres">
      <dgm:prSet presAssocID="{4224C2E6-5097-41B0-A95E-523D6468C711}" presName="connectorText" presStyleLbl="sibTrans2D1" presStyleIdx="3" presStyleCnt="4"/>
      <dgm:spPr/>
      <dgm:t>
        <a:bodyPr/>
        <a:lstStyle/>
        <a:p>
          <a:endParaRPr lang="en-US"/>
        </a:p>
      </dgm:t>
    </dgm:pt>
  </dgm:ptLst>
  <dgm:cxnLst>
    <dgm:cxn modelId="{C60612B3-10BB-47CF-A36B-5AB632D3828E}" srcId="{C4FCDEC2-BBFA-464C-A807-ECCCA2C0C395}" destId="{6B962714-72B2-4748-963C-B3F2F1CA5835}" srcOrd="0" destOrd="0" parTransId="{BA48EDCD-A1B3-46A2-B177-7362A75BC19D}" sibTransId="{5C3F2A5A-33EA-4A9A-BFAC-618B9FA7B607}"/>
    <dgm:cxn modelId="{354BABD3-2732-4F36-847D-D99E962E7989}" type="presOf" srcId="{4224C2E6-5097-41B0-A95E-523D6468C711}" destId="{85BC15E7-7505-4556-83E8-2A515D6CC0C6}" srcOrd="1" destOrd="0" presId="urn:microsoft.com/office/officeart/2005/8/layout/cycle2"/>
    <dgm:cxn modelId="{3BB1113B-86AA-4944-9088-BF22B8690A80}" type="presOf" srcId="{5C3F2A5A-33EA-4A9A-BFAC-618B9FA7B607}" destId="{6F17B507-03A6-43AF-B5D2-39825C37A0D5}" srcOrd="0" destOrd="0" presId="urn:microsoft.com/office/officeart/2005/8/layout/cycle2"/>
    <dgm:cxn modelId="{EE0945F8-269D-433D-BE30-1D7789900CA9}" type="presOf" srcId="{9FF12B84-BE87-43A1-BF34-BA1DDD4C3A6E}" destId="{50AC6197-1C91-4451-BE9D-0A19B1FD16F3}" srcOrd="0" destOrd="0" presId="urn:microsoft.com/office/officeart/2005/8/layout/cycle2"/>
    <dgm:cxn modelId="{95C52812-0C90-4921-8F45-EEC53BF4EA7D}" srcId="{C4FCDEC2-BBFA-464C-A807-ECCCA2C0C395}" destId="{FDDA8AB6-143D-452B-B62C-005B25D513F5}" srcOrd="1" destOrd="0" parTransId="{5D8E804C-F53D-446C-BF70-B601C826CF61}" sibTransId="{9FF12B84-BE87-43A1-BF34-BA1DDD4C3A6E}"/>
    <dgm:cxn modelId="{E17F85C1-6C17-424D-A23C-97412F9B0C17}" type="presOf" srcId="{2DD0451C-9A91-4959-988B-EA4CE724D54B}" destId="{E36C4F61-A242-45B9-B110-51390584F84F}" srcOrd="0" destOrd="0" presId="urn:microsoft.com/office/officeart/2005/8/layout/cycle2"/>
    <dgm:cxn modelId="{ABC9BB30-A2F5-4816-B9A4-2494DCAAF8E1}" type="presOf" srcId="{2DD0451C-9A91-4959-988B-EA4CE724D54B}" destId="{A2718745-422B-43E2-B86E-014BACE8CC40}" srcOrd="1" destOrd="0" presId="urn:microsoft.com/office/officeart/2005/8/layout/cycle2"/>
    <dgm:cxn modelId="{035B8244-107E-4600-A1A4-CA1CCC4AA015}" srcId="{C4FCDEC2-BBFA-464C-A807-ECCCA2C0C395}" destId="{0B1B1CF9-0065-49B4-A5C3-74FF862C4EB6}" srcOrd="3" destOrd="0" parTransId="{848E44EF-FF15-4D3B-A6FE-68C8C7398CBC}" sibTransId="{4224C2E6-5097-41B0-A95E-523D6468C711}"/>
    <dgm:cxn modelId="{B7FBEB5D-5696-4C08-B4A2-C7353B22E0D2}" srcId="{C4FCDEC2-BBFA-464C-A807-ECCCA2C0C395}" destId="{5600A49B-4BB6-4088-AD59-E8224A3C9DB1}" srcOrd="2" destOrd="0" parTransId="{49D93087-6D36-4706-9484-36B5534FEE0A}" sibTransId="{2DD0451C-9A91-4959-988B-EA4CE724D54B}"/>
    <dgm:cxn modelId="{C0BF6C41-B6B9-4F58-A6F1-8A620B7259FF}" type="presOf" srcId="{9FF12B84-BE87-43A1-BF34-BA1DDD4C3A6E}" destId="{C2F3C0B0-B2FE-4A06-A685-DBD378C1D2AE}" srcOrd="1" destOrd="0" presId="urn:microsoft.com/office/officeart/2005/8/layout/cycle2"/>
    <dgm:cxn modelId="{CA9D20D9-383E-4AA0-9328-4CB7E2CC6D20}" type="presOf" srcId="{6B962714-72B2-4748-963C-B3F2F1CA5835}" destId="{DFC96FF9-B46E-46CE-B40F-A8D8E88B9145}" srcOrd="0" destOrd="0" presId="urn:microsoft.com/office/officeart/2005/8/layout/cycle2"/>
    <dgm:cxn modelId="{F7170C56-864C-47FE-ABFA-2E63C8926F0B}" type="presOf" srcId="{0B1B1CF9-0065-49B4-A5C3-74FF862C4EB6}" destId="{CFCBCCD7-1EA7-433F-9E29-13EED0927721}" srcOrd="0" destOrd="0" presId="urn:microsoft.com/office/officeart/2005/8/layout/cycle2"/>
    <dgm:cxn modelId="{F7111DC4-82E9-4B83-84F0-C2E447B5D5EB}" type="presOf" srcId="{FDDA8AB6-143D-452B-B62C-005B25D513F5}" destId="{EF982A0B-6A38-46CB-915B-9B6CC43DE0C9}" srcOrd="0" destOrd="0" presId="urn:microsoft.com/office/officeart/2005/8/layout/cycle2"/>
    <dgm:cxn modelId="{6A93FEA0-A920-43D9-AB3F-A41D8B3B5748}" type="presOf" srcId="{5C3F2A5A-33EA-4A9A-BFAC-618B9FA7B607}" destId="{BB66EE2B-43F6-4B5E-832D-7BDCD507A32D}" srcOrd="1" destOrd="0" presId="urn:microsoft.com/office/officeart/2005/8/layout/cycle2"/>
    <dgm:cxn modelId="{C913D9C7-1C3C-4897-B324-9B487A7A28CF}" type="presOf" srcId="{4224C2E6-5097-41B0-A95E-523D6468C711}" destId="{89745681-93BE-4D50-9D6E-66C9767A9505}" srcOrd="0" destOrd="0" presId="urn:microsoft.com/office/officeart/2005/8/layout/cycle2"/>
    <dgm:cxn modelId="{5EA37B29-1C94-48B1-83F1-108C88E6454A}" type="presOf" srcId="{C4FCDEC2-BBFA-464C-A807-ECCCA2C0C395}" destId="{740BA4E1-3570-46C0-922A-87819D3D8BE2}" srcOrd="0" destOrd="0" presId="urn:microsoft.com/office/officeart/2005/8/layout/cycle2"/>
    <dgm:cxn modelId="{21CFBEF3-3A90-4848-885D-4403F85A6648}" type="presOf" srcId="{5600A49B-4BB6-4088-AD59-E8224A3C9DB1}" destId="{D814B01F-7B68-4081-965E-C7E7EB420062}" srcOrd="0" destOrd="0" presId="urn:microsoft.com/office/officeart/2005/8/layout/cycle2"/>
    <dgm:cxn modelId="{F70A6D51-1EFB-4271-82A3-51EACDDAF9C9}" type="presParOf" srcId="{740BA4E1-3570-46C0-922A-87819D3D8BE2}" destId="{DFC96FF9-B46E-46CE-B40F-A8D8E88B9145}" srcOrd="0" destOrd="0" presId="urn:microsoft.com/office/officeart/2005/8/layout/cycle2"/>
    <dgm:cxn modelId="{A55AAF4A-FDE4-47F5-9DEC-F0C70553B70E}" type="presParOf" srcId="{740BA4E1-3570-46C0-922A-87819D3D8BE2}" destId="{6F17B507-03A6-43AF-B5D2-39825C37A0D5}" srcOrd="1" destOrd="0" presId="urn:microsoft.com/office/officeart/2005/8/layout/cycle2"/>
    <dgm:cxn modelId="{B9C1FE4D-2613-4269-8441-175E6CDDFABA}" type="presParOf" srcId="{6F17B507-03A6-43AF-B5D2-39825C37A0D5}" destId="{BB66EE2B-43F6-4B5E-832D-7BDCD507A32D}" srcOrd="0" destOrd="0" presId="urn:microsoft.com/office/officeart/2005/8/layout/cycle2"/>
    <dgm:cxn modelId="{10A6BF95-F6FC-4B80-BB74-F554F2C650E5}" type="presParOf" srcId="{740BA4E1-3570-46C0-922A-87819D3D8BE2}" destId="{EF982A0B-6A38-46CB-915B-9B6CC43DE0C9}" srcOrd="2" destOrd="0" presId="urn:microsoft.com/office/officeart/2005/8/layout/cycle2"/>
    <dgm:cxn modelId="{81FB2D86-9388-4E38-A2E9-7CB00907A177}" type="presParOf" srcId="{740BA4E1-3570-46C0-922A-87819D3D8BE2}" destId="{50AC6197-1C91-4451-BE9D-0A19B1FD16F3}" srcOrd="3" destOrd="0" presId="urn:microsoft.com/office/officeart/2005/8/layout/cycle2"/>
    <dgm:cxn modelId="{EC5B7473-2812-4574-B8D4-995D1A996119}" type="presParOf" srcId="{50AC6197-1C91-4451-BE9D-0A19B1FD16F3}" destId="{C2F3C0B0-B2FE-4A06-A685-DBD378C1D2AE}" srcOrd="0" destOrd="0" presId="urn:microsoft.com/office/officeart/2005/8/layout/cycle2"/>
    <dgm:cxn modelId="{40673C0E-EB68-4F45-809E-F7691106B12C}" type="presParOf" srcId="{740BA4E1-3570-46C0-922A-87819D3D8BE2}" destId="{D814B01F-7B68-4081-965E-C7E7EB420062}" srcOrd="4" destOrd="0" presId="urn:microsoft.com/office/officeart/2005/8/layout/cycle2"/>
    <dgm:cxn modelId="{8A6A4DC0-532F-4959-B685-A5AD8C736CEB}" type="presParOf" srcId="{740BA4E1-3570-46C0-922A-87819D3D8BE2}" destId="{E36C4F61-A242-45B9-B110-51390584F84F}" srcOrd="5" destOrd="0" presId="urn:microsoft.com/office/officeart/2005/8/layout/cycle2"/>
    <dgm:cxn modelId="{FAD40E9E-C62A-4A0B-8CE4-0321E0A4211A}" type="presParOf" srcId="{E36C4F61-A242-45B9-B110-51390584F84F}" destId="{A2718745-422B-43E2-B86E-014BACE8CC40}" srcOrd="0" destOrd="0" presId="urn:microsoft.com/office/officeart/2005/8/layout/cycle2"/>
    <dgm:cxn modelId="{8C8B59BA-1D23-497D-9894-B9B9B368E548}" type="presParOf" srcId="{740BA4E1-3570-46C0-922A-87819D3D8BE2}" destId="{CFCBCCD7-1EA7-433F-9E29-13EED0927721}" srcOrd="6" destOrd="0" presId="urn:microsoft.com/office/officeart/2005/8/layout/cycle2"/>
    <dgm:cxn modelId="{51C16210-37F3-41CF-8257-4036196E0100}" type="presParOf" srcId="{740BA4E1-3570-46C0-922A-87819D3D8BE2}" destId="{89745681-93BE-4D50-9D6E-66C9767A9505}" srcOrd="7" destOrd="0" presId="urn:microsoft.com/office/officeart/2005/8/layout/cycle2"/>
    <dgm:cxn modelId="{5610F38B-012B-443B-9632-AF98756938EE}" type="presParOf" srcId="{89745681-93BE-4D50-9D6E-66C9767A9505}" destId="{85BC15E7-7505-4556-83E8-2A515D6CC0C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5FED0-EA7A-4749-B819-9F4AEAC44605}"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2622640E-75F2-4752-ACB3-8ED5744EDB50}">
      <dgm:prSet phldrT="[Text]"/>
      <dgm:spPr>
        <a:solidFill>
          <a:srgbClr val="F07D1E"/>
        </a:solidFill>
      </dgm:spPr>
      <dgm:t>
        <a:bodyPr/>
        <a:lstStyle/>
        <a:p>
          <a:r>
            <a:rPr lang="en-US" dirty="0" smtClean="0"/>
            <a:t>Management and worker involvement</a:t>
          </a:r>
          <a:endParaRPr lang="en-US" dirty="0"/>
        </a:p>
      </dgm:t>
    </dgm:pt>
    <dgm:pt modelId="{2571BCC5-0356-4884-9C58-511CC569906B}" type="parTrans" cxnId="{465160BF-E4EB-4294-B00A-0FBB94785985}">
      <dgm:prSet/>
      <dgm:spPr/>
      <dgm:t>
        <a:bodyPr/>
        <a:lstStyle/>
        <a:p>
          <a:endParaRPr lang="en-US"/>
        </a:p>
      </dgm:t>
    </dgm:pt>
    <dgm:pt modelId="{8FE7DEBA-70F3-4143-B950-F76262165D54}" type="sibTrans" cxnId="{465160BF-E4EB-4294-B00A-0FBB94785985}">
      <dgm:prSet/>
      <dgm:spPr/>
      <dgm:t>
        <a:bodyPr/>
        <a:lstStyle/>
        <a:p>
          <a:endParaRPr lang="en-US"/>
        </a:p>
      </dgm:t>
    </dgm:pt>
    <dgm:pt modelId="{161B662A-5426-4B1F-984D-E4E6B8A2D43B}">
      <dgm:prSet phldrT="[Text]"/>
      <dgm:spPr>
        <a:solidFill>
          <a:srgbClr val="F07D1E"/>
        </a:solidFill>
      </dgm:spPr>
      <dgm:t>
        <a:bodyPr/>
        <a:lstStyle/>
        <a:p>
          <a:r>
            <a:rPr lang="en-US" dirty="0" smtClean="0"/>
            <a:t>Safety and Health training</a:t>
          </a:r>
          <a:endParaRPr lang="en-US" dirty="0"/>
        </a:p>
      </dgm:t>
    </dgm:pt>
    <dgm:pt modelId="{012EA676-35CF-4206-9868-340BB15BAF92}" type="parTrans" cxnId="{51FB2834-F535-4942-AD8F-6C1AB1EE9CC1}">
      <dgm:prSet/>
      <dgm:spPr/>
      <dgm:t>
        <a:bodyPr/>
        <a:lstStyle/>
        <a:p>
          <a:endParaRPr lang="en-US"/>
        </a:p>
      </dgm:t>
    </dgm:pt>
    <dgm:pt modelId="{2DDE494A-B868-4C02-9316-A4DE3A358ECD}" type="sibTrans" cxnId="{51FB2834-F535-4942-AD8F-6C1AB1EE9CC1}">
      <dgm:prSet/>
      <dgm:spPr/>
      <dgm:t>
        <a:bodyPr/>
        <a:lstStyle/>
        <a:p>
          <a:endParaRPr lang="en-US"/>
        </a:p>
      </dgm:t>
    </dgm:pt>
    <dgm:pt modelId="{27B17210-291E-4414-9359-D2B98EF19756}">
      <dgm:prSet phldrT="[Text]"/>
      <dgm:spPr>
        <a:solidFill>
          <a:srgbClr val="F3BF3D"/>
        </a:solidFill>
      </dgm:spPr>
      <dgm:t>
        <a:bodyPr/>
        <a:lstStyle/>
        <a:p>
          <a:r>
            <a:rPr lang="en-US" dirty="0" smtClean="0"/>
            <a:t>Hazard prevention</a:t>
          </a:r>
          <a:endParaRPr lang="en-US" dirty="0"/>
        </a:p>
      </dgm:t>
    </dgm:pt>
    <dgm:pt modelId="{F5A301B4-A10C-4D0D-AF47-8C4826FC3E73}" type="parTrans" cxnId="{2831645D-7C46-4555-B14F-C5FCF6F308B9}">
      <dgm:prSet/>
      <dgm:spPr/>
      <dgm:t>
        <a:bodyPr/>
        <a:lstStyle/>
        <a:p>
          <a:endParaRPr lang="en-US"/>
        </a:p>
      </dgm:t>
    </dgm:pt>
    <dgm:pt modelId="{B42A5310-D47F-4927-B07D-8AC2610AB44D}" type="sibTrans" cxnId="{2831645D-7C46-4555-B14F-C5FCF6F308B9}">
      <dgm:prSet/>
      <dgm:spPr/>
      <dgm:t>
        <a:bodyPr/>
        <a:lstStyle/>
        <a:p>
          <a:endParaRPr lang="en-US"/>
        </a:p>
      </dgm:t>
    </dgm:pt>
    <dgm:pt modelId="{1B53E555-DF9C-4057-8CAB-1A63AFEA2842}">
      <dgm:prSet phldrT="[Text]"/>
      <dgm:spPr>
        <a:solidFill>
          <a:schemeClr val="accent6">
            <a:lumMod val="75000"/>
          </a:schemeClr>
        </a:solidFill>
      </dgm:spPr>
      <dgm:t>
        <a:bodyPr/>
        <a:lstStyle/>
        <a:p>
          <a:r>
            <a:rPr lang="en-US" dirty="0" smtClean="0"/>
            <a:t>Worksite analysis</a:t>
          </a:r>
          <a:endParaRPr lang="en-US" dirty="0"/>
        </a:p>
      </dgm:t>
    </dgm:pt>
    <dgm:pt modelId="{685A0442-CC74-4953-AC4C-DDA716B6A281}" type="parTrans" cxnId="{56F455C2-3539-41D3-A7D8-ACD708C89E98}">
      <dgm:prSet/>
      <dgm:spPr/>
      <dgm:t>
        <a:bodyPr/>
        <a:lstStyle/>
        <a:p>
          <a:endParaRPr lang="en-US"/>
        </a:p>
      </dgm:t>
    </dgm:pt>
    <dgm:pt modelId="{5BD5F8C9-4211-4857-BFD3-24CD894E5D1F}" type="sibTrans" cxnId="{56F455C2-3539-41D3-A7D8-ACD708C89E98}">
      <dgm:prSet/>
      <dgm:spPr/>
      <dgm:t>
        <a:bodyPr/>
        <a:lstStyle/>
        <a:p>
          <a:endParaRPr lang="en-US"/>
        </a:p>
      </dgm:t>
    </dgm:pt>
    <dgm:pt modelId="{8F9262CE-06A9-4E81-8893-5C68FE491ECF}" type="pres">
      <dgm:prSet presAssocID="{4875FED0-EA7A-4749-B819-9F4AEAC44605}" presName="compositeShape" presStyleCnt="0">
        <dgm:presLayoutVars>
          <dgm:chMax val="9"/>
          <dgm:dir/>
          <dgm:resizeHandles val="exact"/>
        </dgm:presLayoutVars>
      </dgm:prSet>
      <dgm:spPr/>
      <dgm:t>
        <a:bodyPr/>
        <a:lstStyle/>
        <a:p>
          <a:endParaRPr lang="en-US"/>
        </a:p>
      </dgm:t>
    </dgm:pt>
    <dgm:pt modelId="{9B4721FA-1B30-44D7-BB17-678A2B95E7E1}" type="pres">
      <dgm:prSet presAssocID="{4875FED0-EA7A-4749-B819-9F4AEAC44605}" presName="triangle1" presStyleLbl="node1" presStyleIdx="0" presStyleCnt="4">
        <dgm:presLayoutVars>
          <dgm:bulletEnabled val="1"/>
        </dgm:presLayoutVars>
      </dgm:prSet>
      <dgm:spPr/>
      <dgm:t>
        <a:bodyPr/>
        <a:lstStyle/>
        <a:p>
          <a:endParaRPr lang="en-US"/>
        </a:p>
      </dgm:t>
    </dgm:pt>
    <dgm:pt modelId="{FE79DA5D-5562-42AB-A512-6E23FE17C28A}" type="pres">
      <dgm:prSet presAssocID="{4875FED0-EA7A-4749-B819-9F4AEAC44605}" presName="triangle2" presStyleLbl="node1" presStyleIdx="1" presStyleCnt="4">
        <dgm:presLayoutVars>
          <dgm:bulletEnabled val="1"/>
        </dgm:presLayoutVars>
      </dgm:prSet>
      <dgm:spPr/>
      <dgm:t>
        <a:bodyPr/>
        <a:lstStyle/>
        <a:p>
          <a:endParaRPr lang="en-US"/>
        </a:p>
      </dgm:t>
    </dgm:pt>
    <dgm:pt modelId="{705226C5-E670-4069-A8A3-2CE6F7F07282}" type="pres">
      <dgm:prSet presAssocID="{4875FED0-EA7A-4749-B819-9F4AEAC44605}" presName="triangle3" presStyleLbl="node1" presStyleIdx="2" presStyleCnt="4">
        <dgm:presLayoutVars>
          <dgm:bulletEnabled val="1"/>
        </dgm:presLayoutVars>
      </dgm:prSet>
      <dgm:spPr/>
      <dgm:t>
        <a:bodyPr/>
        <a:lstStyle/>
        <a:p>
          <a:endParaRPr lang="en-US"/>
        </a:p>
      </dgm:t>
    </dgm:pt>
    <dgm:pt modelId="{F3183431-4F19-4818-B4D8-8F0C66F9C98A}" type="pres">
      <dgm:prSet presAssocID="{4875FED0-EA7A-4749-B819-9F4AEAC44605}" presName="triangle4" presStyleLbl="node1" presStyleIdx="3" presStyleCnt="4">
        <dgm:presLayoutVars>
          <dgm:bulletEnabled val="1"/>
        </dgm:presLayoutVars>
      </dgm:prSet>
      <dgm:spPr/>
      <dgm:t>
        <a:bodyPr/>
        <a:lstStyle/>
        <a:p>
          <a:endParaRPr lang="en-US"/>
        </a:p>
      </dgm:t>
    </dgm:pt>
  </dgm:ptLst>
  <dgm:cxnLst>
    <dgm:cxn modelId="{356C088B-87B3-4D64-BA7F-FE0A41557B2C}" type="presOf" srcId="{2622640E-75F2-4752-ACB3-8ED5744EDB50}" destId="{9B4721FA-1B30-44D7-BB17-678A2B95E7E1}" srcOrd="0" destOrd="0" presId="urn:microsoft.com/office/officeart/2005/8/layout/pyramid4"/>
    <dgm:cxn modelId="{903284BA-ACEA-458C-B1F3-B930D3A1C28D}" type="presOf" srcId="{4875FED0-EA7A-4749-B819-9F4AEAC44605}" destId="{8F9262CE-06A9-4E81-8893-5C68FE491ECF}" srcOrd="0" destOrd="0" presId="urn:microsoft.com/office/officeart/2005/8/layout/pyramid4"/>
    <dgm:cxn modelId="{465160BF-E4EB-4294-B00A-0FBB94785985}" srcId="{4875FED0-EA7A-4749-B819-9F4AEAC44605}" destId="{2622640E-75F2-4752-ACB3-8ED5744EDB50}" srcOrd="0" destOrd="0" parTransId="{2571BCC5-0356-4884-9C58-511CC569906B}" sibTransId="{8FE7DEBA-70F3-4143-B950-F76262165D54}"/>
    <dgm:cxn modelId="{51FB2834-F535-4942-AD8F-6C1AB1EE9CC1}" srcId="{4875FED0-EA7A-4749-B819-9F4AEAC44605}" destId="{161B662A-5426-4B1F-984D-E4E6B8A2D43B}" srcOrd="1" destOrd="0" parTransId="{012EA676-35CF-4206-9868-340BB15BAF92}" sibTransId="{2DDE494A-B868-4C02-9316-A4DE3A358ECD}"/>
    <dgm:cxn modelId="{E04E7CE6-290E-4F82-8303-AE32F2113AB5}" type="presOf" srcId="{1B53E555-DF9C-4057-8CAB-1A63AFEA2842}" destId="{F3183431-4F19-4818-B4D8-8F0C66F9C98A}" srcOrd="0" destOrd="0" presId="urn:microsoft.com/office/officeart/2005/8/layout/pyramid4"/>
    <dgm:cxn modelId="{FDFDCCB5-2B9B-4D2D-853E-ACCD5B587EE6}" type="presOf" srcId="{27B17210-291E-4414-9359-D2B98EF19756}" destId="{705226C5-E670-4069-A8A3-2CE6F7F07282}" srcOrd="0" destOrd="0" presId="urn:microsoft.com/office/officeart/2005/8/layout/pyramid4"/>
    <dgm:cxn modelId="{56F455C2-3539-41D3-A7D8-ACD708C89E98}" srcId="{4875FED0-EA7A-4749-B819-9F4AEAC44605}" destId="{1B53E555-DF9C-4057-8CAB-1A63AFEA2842}" srcOrd="3" destOrd="0" parTransId="{685A0442-CC74-4953-AC4C-DDA716B6A281}" sibTransId="{5BD5F8C9-4211-4857-BFD3-24CD894E5D1F}"/>
    <dgm:cxn modelId="{2831645D-7C46-4555-B14F-C5FCF6F308B9}" srcId="{4875FED0-EA7A-4749-B819-9F4AEAC44605}" destId="{27B17210-291E-4414-9359-D2B98EF19756}" srcOrd="2" destOrd="0" parTransId="{F5A301B4-A10C-4D0D-AF47-8C4826FC3E73}" sibTransId="{B42A5310-D47F-4927-B07D-8AC2610AB44D}"/>
    <dgm:cxn modelId="{4618463A-CD25-4035-AC7C-D27868D1B58A}" type="presOf" srcId="{161B662A-5426-4B1F-984D-E4E6B8A2D43B}" destId="{FE79DA5D-5562-42AB-A512-6E23FE17C28A}" srcOrd="0" destOrd="0" presId="urn:microsoft.com/office/officeart/2005/8/layout/pyramid4"/>
    <dgm:cxn modelId="{515925F4-86E2-4D34-A2A1-804591060692}" type="presParOf" srcId="{8F9262CE-06A9-4E81-8893-5C68FE491ECF}" destId="{9B4721FA-1B30-44D7-BB17-678A2B95E7E1}" srcOrd="0" destOrd="0" presId="urn:microsoft.com/office/officeart/2005/8/layout/pyramid4"/>
    <dgm:cxn modelId="{D32E440B-60AE-441E-B512-6A9FB1496BD8}" type="presParOf" srcId="{8F9262CE-06A9-4E81-8893-5C68FE491ECF}" destId="{FE79DA5D-5562-42AB-A512-6E23FE17C28A}" srcOrd="1" destOrd="0" presId="urn:microsoft.com/office/officeart/2005/8/layout/pyramid4"/>
    <dgm:cxn modelId="{473516F2-B3E5-4D8B-8060-1A3EC2A570DA}" type="presParOf" srcId="{8F9262CE-06A9-4E81-8893-5C68FE491ECF}" destId="{705226C5-E670-4069-A8A3-2CE6F7F07282}" srcOrd="2" destOrd="0" presId="urn:microsoft.com/office/officeart/2005/8/layout/pyramid4"/>
    <dgm:cxn modelId="{82B65B22-D4E6-42C1-BE3B-5E1CD35C0B9E}" type="presParOf" srcId="{8F9262CE-06A9-4E81-8893-5C68FE491ECF}" destId="{F3183431-4F19-4818-B4D8-8F0C66F9C98A}" srcOrd="3" destOrd="0" presId="urn:microsoft.com/office/officeart/2005/8/layout/pyramid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E7D25D-A7D9-41E7-971D-A3068B4080EF}" type="doc">
      <dgm:prSet loTypeId="urn:microsoft.com/office/officeart/2005/8/layout/venn1" loCatId="relationship" qsTypeId="urn:microsoft.com/office/officeart/2005/8/quickstyle/3d2" qsCatId="3D" csTypeId="urn:microsoft.com/office/officeart/2005/8/colors/colorful1" csCatId="colorful" phldr="1"/>
      <dgm:spPr/>
    </dgm:pt>
    <dgm:pt modelId="{71954119-0E6A-4FBB-BE2D-395976717F1F}">
      <dgm:prSet phldrT="[Text]"/>
      <dgm:spPr/>
      <dgm:t>
        <a:bodyPr/>
        <a:lstStyle/>
        <a:p>
          <a:r>
            <a:rPr lang="en-US" dirty="0" smtClean="0"/>
            <a:t>Vehicular Accidents</a:t>
          </a:r>
          <a:endParaRPr lang="en-US" dirty="0"/>
        </a:p>
      </dgm:t>
    </dgm:pt>
    <dgm:pt modelId="{01D7ACF7-43F3-437E-9F0F-66BD792C84D4}" type="parTrans" cxnId="{07B575B0-E334-4248-BCA9-ADAD363E8BD1}">
      <dgm:prSet/>
      <dgm:spPr/>
      <dgm:t>
        <a:bodyPr/>
        <a:lstStyle/>
        <a:p>
          <a:endParaRPr lang="en-US"/>
        </a:p>
      </dgm:t>
    </dgm:pt>
    <dgm:pt modelId="{E896665F-8D4D-41B7-AE56-5291986F0302}" type="sibTrans" cxnId="{07B575B0-E334-4248-BCA9-ADAD363E8BD1}">
      <dgm:prSet/>
      <dgm:spPr/>
      <dgm:t>
        <a:bodyPr/>
        <a:lstStyle/>
        <a:p>
          <a:endParaRPr lang="en-US"/>
        </a:p>
      </dgm:t>
    </dgm:pt>
    <dgm:pt modelId="{9FB5D2A6-3AB3-43F1-9A78-7094C238BAE9}">
      <dgm:prSet phldrT="[Text]"/>
      <dgm:spPr/>
      <dgm:t>
        <a:bodyPr/>
        <a:lstStyle/>
        <a:p>
          <a:r>
            <a:rPr lang="en-US" dirty="0" smtClean="0"/>
            <a:t>Lower Back Injuries</a:t>
          </a:r>
          <a:endParaRPr lang="en-US" dirty="0"/>
        </a:p>
      </dgm:t>
    </dgm:pt>
    <dgm:pt modelId="{18F2C5FF-1594-4B6D-867B-ADCDFA7BE1B6}" type="parTrans" cxnId="{25B8A1A7-64F7-4039-B894-324CE1FDAB8B}">
      <dgm:prSet/>
      <dgm:spPr/>
      <dgm:t>
        <a:bodyPr/>
        <a:lstStyle/>
        <a:p>
          <a:endParaRPr lang="en-US"/>
        </a:p>
      </dgm:t>
    </dgm:pt>
    <dgm:pt modelId="{4F175D89-CBE1-4446-8901-DEEE2E74BAE9}" type="sibTrans" cxnId="{25B8A1A7-64F7-4039-B894-324CE1FDAB8B}">
      <dgm:prSet/>
      <dgm:spPr/>
      <dgm:t>
        <a:bodyPr/>
        <a:lstStyle/>
        <a:p>
          <a:endParaRPr lang="en-US"/>
        </a:p>
      </dgm:t>
    </dgm:pt>
    <dgm:pt modelId="{C5CCCDE7-FB15-4F6D-A112-6A4857A79EC8}">
      <dgm:prSet phldrT="[Text]"/>
      <dgm:spPr/>
      <dgm:t>
        <a:bodyPr/>
        <a:lstStyle/>
        <a:p>
          <a:r>
            <a:rPr lang="en-US" dirty="0" smtClean="0"/>
            <a:t>Workplace Violence</a:t>
          </a:r>
          <a:endParaRPr lang="en-US" dirty="0"/>
        </a:p>
      </dgm:t>
    </dgm:pt>
    <dgm:pt modelId="{0E1B6604-18E3-4DA2-B3BD-5BB4302D8107}" type="parTrans" cxnId="{8EE238C0-2425-40E7-8340-B5C1B3138C6B}">
      <dgm:prSet/>
      <dgm:spPr/>
      <dgm:t>
        <a:bodyPr/>
        <a:lstStyle/>
        <a:p>
          <a:endParaRPr lang="en-US"/>
        </a:p>
      </dgm:t>
    </dgm:pt>
    <dgm:pt modelId="{FA946E75-F7EF-4D99-B88C-1DB62D64A13D}" type="sibTrans" cxnId="{8EE238C0-2425-40E7-8340-B5C1B3138C6B}">
      <dgm:prSet/>
      <dgm:spPr/>
      <dgm:t>
        <a:bodyPr/>
        <a:lstStyle/>
        <a:p>
          <a:endParaRPr lang="en-US"/>
        </a:p>
      </dgm:t>
    </dgm:pt>
    <dgm:pt modelId="{1DAD5C09-3C91-4008-8052-9D0BD90F31D7}" type="pres">
      <dgm:prSet presAssocID="{D6E7D25D-A7D9-41E7-971D-A3068B4080EF}" presName="compositeShape" presStyleCnt="0">
        <dgm:presLayoutVars>
          <dgm:chMax val="7"/>
          <dgm:dir/>
          <dgm:resizeHandles val="exact"/>
        </dgm:presLayoutVars>
      </dgm:prSet>
      <dgm:spPr/>
    </dgm:pt>
    <dgm:pt modelId="{A64E09A5-CD3F-48EA-9A7D-C478E7D97E01}" type="pres">
      <dgm:prSet presAssocID="{71954119-0E6A-4FBB-BE2D-395976717F1F}" presName="circ1" presStyleLbl="vennNode1" presStyleIdx="0" presStyleCnt="3"/>
      <dgm:spPr/>
      <dgm:t>
        <a:bodyPr/>
        <a:lstStyle/>
        <a:p>
          <a:endParaRPr lang="en-US"/>
        </a:p>
      </dgm:t>
    </dgm:pt>
    <dgm:pt modelId="{14AF1AF3-0EE7-4217-9A7E-C8F41185D158}" type="pres">
      <dgm:prSet presAssocID="{71954119-0E6A-4FBB-BE2D-395976717F1F}" presName="circ1Tx" presStyleLbl="revTx" presStyleIdx="0" presStyleCnt="0">
        <dgm:presLayoutVars>
          <dgm:chMax val="0"/>
          <dgm:chPref val="0"/>
          <dgm:bulletEnabled val="1"/>
        </dgm:presLayoutVars>
      </dgm:prSet>
      <dgm:spPr/>
      <dgm:t>
        <a:bodyPr/>
        <a:lstStyle/>
        <a:p>
          <a:endParaRPr lang="en-US"/>
        </a:p>
      </dgm:t>
    </dgm:pt>
    <dgm:pt modelId="{D4B21A64-4E05-4FF0-BEB8-B34DA3598970}" type="pres">
      <dgm:prSet presAssocID="{9FB5D2A6-3AB3-43F1-9A78-7094C238BAE9}" presName="circ2" presStyleLbl="vennNode1" presStyleIdx="1" presStyleCnt="3"/>
      <dgm:spPr/>
      <dgm:t>
        <a:bodyPr/>
        <a:lstStyle/>
        <a:p>
          <a:endParaRPr lang="en-US"/>
        </a:p>
      </dgm:t>
    </dgm:pt>
    <dgm:pt modelId="{2F1C6AD9-7AA1-45CE-A9A6-025D3CC89522}" type="pres">
      <dgm:prSet presAssocID="{9FB5D2A6-3AB3-43F1-9A78-7094C238BAE9}" presName="circ2Tx" presStyleLbl="revTx" presStyleIdx="0" presStyleCnt="0">
        <dgm:presLayoutVars>
          <dgm:chMax val="0"/>
          <dgm:chPref val="0"/>
          <dgm:bulletEnabled val="1"/>
        </dgm:presLayoutVars>
      </dgm:prSet>
      <dgm:spPr/>
      <dgm:t>
        <a:bodyPr/>
        <a:lstStyle/>
        <a:p>
          <a:endParaRPr lang="en-US"/>
        </a:p>
      </dgm:t>
    </dgm:pt>
    <dgm:pt modelId="{97158F99-E2D3-41DD-A229-45AB04899FAB}" type="pres">
      <dgm:prSet presAssocID="{C5CCCDE7-FB15-4F6D-A112-6A4857A79EC8}" presName="circ3" presStyleLbl="vennNode1" presStyleIdx="2" presStyleCnt="3"/>
      <dgm:spPr/>
      <dgm:t>
        <a:bodyPr/>
        <a:lstStyle/>
        <a:p>
          <a:endParaRPr lang="en-US"/>
        </a:p>
      </dgm:t>
    </dgm:pt>
    <dgm:pt modelId="{3120147F-8DDC-4FEE-A9B8-A98C577484CE}" type="pres">
      <dgm:prSet presAssocID="{C5CCCDE7-FB15-4F6D-A112-6A4857A79EC8}" presName="circ3Tx" presStyleLbl="revTx" presStyleIdx="0" presStyleCnt="0">
        <dgm:presLayoutVars>
          <dgm:chMax val="0"/>
          <dgm:chPref val="0"/>
          <dgm:bulletEnabled val="1"/>
        </dgm:presLayoutVars>
      </dgm:prSet>
      <dgm:spPr/>
      <dgm:t>
        <a:bodyPr/>
        <a:lstStyle/>
        <a:p>
          <a:endParaRPr lang="en-US"/>
        </a:p>
      </dgm:t>
    </dgm:pt>
  </dgm:ptLst>
  <dgm:cxnLst>
    <dgm:cxn modelId="{260320C3-1A55-4358-BB75-964561C56CCB}" type="presOf" srcId="{C5CCCDE7-FB15-4F6D-A112-6A4857A79EC8}" destId="{3120147F-8DDC-4FEE-A9B8-A98C577484CE}" srcOrd="1" destOrd="0" presId="urn:microsoft.com/office/officeart/2005/8/layout/venn1"/>
    <dgm:cxn modelId="{BCFFE1B7-860E-4932-99AF-AC61148949FD}" type="presOf" srcId="{D6E7D25D-A7D9-41E7-971D-A3068B4080EF}" destId="{1DAD5C09-3C91-4008-8052-9D0BD90F31D7}" srcOrd="0" destOrd="0" presId="urn:microsoft.com/office/officeart/2005/8/layout/venn1"/>
    <dgm:cxn modelId="{FB19625F-F90E-4F5D-8CE4-2A75D3CC1D88}" type="presOf" srcId="{71954119-0E6A-4FBB-BE2D-395976717F1F}" destId="{14AF1AF3-0EE7-4217-9A7E-C8F41185D158}" srcOrd="1" destOrd="0" presId="urn:microsoft.com/office/officeart/2005/8/layout/venn1"/>
    <dgm:cxn modelId="{9E2021D1-8A4C-4F1A-9EF3-D73B32FE4B6D}" type="presOf" srcId="{9FB5D2A6-3AB3-43F1-9A78-7094C238BAE9}" destId="{D4B21A64-4E05-4FF0-BEB8-B34DA3598970}" srcOrd="0" destOrd="0" presId="urn:microsoft.com/office/officeart/2005/8/layout/venn1"/>
    <dgm:cxn modelId="{25B8A1A7-64F7-4039-B894-324CE1FDAB8B}" srcId="{D6E7D25D-A7D9-41E7-971D-A3068B4080EF}" destId="{9FB5D2A6-3AB3-43F1-9A78-7094C238BAE9}" srcOrd="1" destOrd="0" parTransId="{18F2C5FF-1594-4B6D-867B-ADCDFA7BE1B6}" sibTransId="{4F175D89-CBE1-4446-8901-DEEE2E74BAE9}"/>
    <dgm:cxn modelId="{74B9A586-35D2-48B3-B66D-9840AEB2CDC6}" type="presOf" srcId="{71954119-0E6A-4FBB-BE2D-395976717F1F}" destId="{A64E09A5-CD3F-48EA-9A7D-C478E7D97E01}" srcOrd="0" destOrd="0" presId="urn:microsoft.com/office/officeart/2005/8/layout/venn1"/>
    <dgm:cxn modelId="{8EE238C0-2425-40E7-8340-B5C1B3138C6B}" srcId="{D6E7D25D-A7D9-41E7-971D-A3068B4080EF}" destId="{C5CCCDE7-FB15-4F6D-A112-6A4857A79EC8}" srcOrd="2" destOrd="0" parTransId="{0E1B6604-18E3-4DA2-B3BD-5BB4302D8107}" sibTransId="{FA946E75-F7EF-4D99-B88C-1DB62D64A13D}"/>
    <dgm:cxn modelId="{07B575B0-E334-4248-BCA9-ADAD363E8BD1}" srcId="{D6E7D25D-A7D9-41E7-971D-A3068B4080EF}" destId="{71954119-0E6A-4FBB-BE2D-395976717F1F}" srcOrd="0" destOrd="0" parTransId="{01D7ACF7-43F3-437E-9F0F-66BD792C84D4}" sibTransId="{E896665F-8D4D-41B7-AE56-5291986F0302}"/>
    <dgm:cxn modelId="{71334CCC-E8D9-4E2D-821E-CAF4F2AAA6DE}" type="presOf" srcId="{C5CCCDE7-FB15-4F6D-A112-6A4857A79EC8}" destId="{97158F99-E2D3-41DD-A229-45AB04899FAB}" srcOrd="0" destOrd="0" presId="urn:microsoft.com/office/officeart/2005/8/layout/venn1"/>
    <dgm:cxn modelId="{3E09400A-0038-42F8-A451-745437665B57}" type="presOf" srcId="{9FB5D2A6-3AB3-43F1-9A78-7094C238BAE9}" destId="{2F1C6AD9-7AA1-45CE-A9A6-025D3CC89522}" srcOrd="1" destOrd="0" presId="urn:microsoft.com/office/officeart/2005/8/layout/venn1"/>
    <dgm:cxn modelId="{F5A333E0-BA16-4ECA-8E6D-5F0678BD250B}" type="presParOf" srcId="{1DAD5C09-3C91-4008-8052-9D0BD90F31D7}" destId="{A64E09A5-CD3F-48EA-9A7D-C478E7D97E01}" srcOrd="0" destOrd="0" presId="urn:microsoft.com/office/officeart/2005/8/layout/venn1"/>
    <dgm:cxn modelId="{7206F70B-66E7-4D1F-BE06-00C1678142FE}" type="presParOf" srcId="{1DAD5C09-3C91-4008-8052-9D0BD90F31D7}" destId="{14AF1AF3-0EE7-4217-9A7E-C8F41185D158}" srcOrd="1" destOrd="0" presId="urn:microsoft.com/office/officeart/2005/8/layout/venn1"/>
    <dgm:cxn modelId="{4D05E2EA-B3DD-4D93-9224-28782763F33D}" type="presParOf" srcId="{1DAD5C09-3C91-4008-8052-9D0BD90F31D7}" destId="{D4B21A64-4E05-4FF0-BEB8-B34DA3598970}" srcOrd="2" destOrd="0" presId="urn:microsoft.com/office/officeart/2005/8/layout/venn1"/>
    <dgm:cxn modelId="{1BEF8C62-2D71-4D41-8F74-D3125958A482}" type="presParOf" srcId="{1DAD5C09-3C91-4008-8052-9D0BD90F31D7}" destId="{2F1C6AD9-7AA1-45CE-A9A6-025D3CC89522}" srcOrd="3" destOrd="0" presId="urn:microsoft.com/office/officeart/2005/8/layout/venn1"/>
    <dgm:cxn modelId="{280AB92E-84B2-4133-8E55-35D3F6BEF5A0}" type="presParOf" srcId="{1DAD5C09-3C91-4008-8052-9D0BD90F31D7}" destId="{97158F99-E2D3-41DD-A229-45AB04899FAB}" srcOrd="4" destOrd="0" presId="urn:microsoft.com/office/officeart/2005/8/layout/venn1"/>
    <dgm:cxn modelId="{3DCBC3B8-6C32-44E1-B4A1-728C3F63C4AB}" type="presParOf" srcId="{1DAD5C09-3C91-4008-8052-9D0BD90F31D7}" destId="{3120147F-8DDC-4FEE-A9B8-A98C577484C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5D7D3-37C8-4604-90C6-8DBDBBA60FE9}">
      <dsp:nvSpPr>
        <dsp:cNvPr id="0" name=""/>
        <dsp:cNvSpPr/>
      </dsp:nvSpPr>
      <dsp:spPr>
        <a:xfrm>
          <a:off x="2641408" y="2064006"/>
          <a:ext cx="1375157" cy="1375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Typical Process</a:t>
          </a:r>
          <a:endParaRPr lang="en-US" sz="2400" kern="1200" dirty="0"/>
        </a:p>
      </dsp:txBody>
      <dsp:txXfrm>
        <a:off x="2842795" y="2265393"/>
        <a:ext cx="972383" cy="972383"/>
      </dsp:txXfrm>
    </dsp:sp>
    <dsp:sp modelId="{B4D5F239-0AD8-4982-9634-D18FEC05C098}">
      <dsp:nvSpPr>
        <dsp:cNvPr id="0" name=""/>
        <dsp:cNvSpPr/>
      </dsp:nvSpPr>
      <dsp:spPr>
        <a:xfrm rot="16200000">
          <a:off x="2986102" y="1702533"/>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11843" y="1703977"/>
        <a:ext cx="34288" cy="34288"/>
      </dsp:txXfrm>
    </dsp:sp>
    <dsp:sp modelId="{B3F48A60-36E6-4E66-A01F-D1063C609079}">
      <dsp:nvSpPr>
        <dsp:cNvPr id="0" name=""/>
        <dsp:cNvSpPr/>
      </dsp:nvSpPr>
      <dsp:spPr>
        <a:xfrm>
          <a:off x="2641408" y="3079"/>
          <a:ext cx="1375157" cy="13751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Application</a:t>
          </a:r>
          <a:endParaRPr lang="en-US" sz="1500" kern="1200" dirty="0"/>
        </a:p>
      </dsp:txBody>
      <dsp:txXfrm>
        <a:off x="2842795" y="204466"/>
        <a:ext cx="972383" cy="972383"/>
      </dsp:txXfrm>
    </dsp:sp>
    <dsp:sp modelId="{209A2630-BB1B-400E-A004-CFCBAABB0034}">
      <dsp:nvSpPr>
        <dsp:cNvPr id="0" name=""/>
        <dsp:cNvSpPr/>
      </dsp:nvSpPr>
      <dsp:spPr>
        <a:xfrm rot="19285714">
          <a:off x="3791751" y="2090513"/>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7492" y="2091957"/>
        <a:ext cx="34288" cy="34288"/>
      </dsp:txXfrm>
    </dsp:sp>
    <dsp:sp modelId="{B22D3A61-2FA8-4B03-815C-74C06B3D0750}">
      <dsp:nvSpPr>
        <dsp:cNvPr id="0" name=""/>
        <dsp:cNvSpPr/>
      </dsp:nvSpPr>
      <dsp:spPr>
        <a:xfrm>
          <a:off x="4252706" y="779039"/>
          <a:ext cx="1375157" cy="137515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MVR review</a:t>
          </a:r>
          <a:endParaRPr lang="en-US" sz="1500" kern="1200" dirty="0"/>
        </a:p>
      </dsp:txBody>
      <dsp:txXfrm>
        <a:off x="4454093" y="980426"/>
        <a:ext cx="972383" cy="972383"/>
      </dsp:txXfrm>
    </dsp:sp>
    <dsp:sp modelId="{104284D0-8CBD-403F-8CC0-A49CAFC149CD}">
      <dsp:nvSpPr>
        <dsp:cNvPr id="0" name=""/>
        <dsp:cNvSpPr/>
      </dsp:nvSpPr>
      <dsp:spPr>
        <a:xfrm rot="771429">
          <a:off x="3990730" y="2962296"/>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16470" y="2963740"/>
        <a:ext cx="34288" cy="34288"/>
      </dsp:txXfrm>
    </dsp:sp>
    <dsp:sp modelId="{49EFC762-FF1A-4BD2-817E-CBF8A5466270}">
      <dsp:nvSpPr>
        <dsp:cNvPr id="0" name=""/>
        <dsp:cNvSpPr/>
      </dsp:nvSpPr>
      <dsp:spPr>
        <a:xfrm>
          <a:off x="4650663" y="2522605"/>
          <a:ext cx="1375157" cy="137515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PSP</a:t>
          </a:r>
          <a:endParaRPr lang="en-US" sz="1500" kern="1200" dirty="0"/>
        </a:p>
      </dsp:txBody>
      <dsp:txXfrm>
        <a:off x="4852050" y="2723992"/>
        <a:ext cx="972383" cy="972383"/>
      </dsp:txXfrm>
    </dsp:sp>
    <dsp:sp modelId="{A8D8C46A-55AB-4E6C-BA1A-5BC801BDDE97}">
      <dsp:nvSpPr>
        <dsp:cNvPr id="0" name=""/>
        <dsp:cNvSpPr/>
      </dsp:nvSpPr>
      <dsp:spPr>
        <a:xfrm rot="3857143">
          <a:off x="3433204" y="3661412"/>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58944" y="3662856"/>
        <a:ext cx="34288" cy="34288"/>
      </dsp:txXfrm>
    </dsp:sp>
    <dsp:sp modelId="{4901281E-ACE9-4A2C-B1C0-CD70CEBEF1AC}">
      <dsp:nvSpPr>
        <dsp:cNvPr id="0" name=""/>
        <dsp:cNvSpPr/>
      </dsp:nvSpPr>
      <dsp:spPr>
        <a:xfrm>
          <a:off x="3535611" y="3920837"/>
          <a:ext cx="1375157" cy="137515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Interview</a:t>
          </a:r>
          <a:endParaRPr lang="en-US" sz="1500" kern="1200" dirty="0"/>
        </a:p>
      </dsp:txBody>
      <dsp:txXfrm>
        <a:off x="3736998" y="4122224"/>
        <a:ext cx="972383" cy="972383"/>
      </dsp:txXfrm>
    </dsp:sp>
    <dsp:sp modelId="{BDCEDDCB-6555-4432-8257-EBCFB0F0DCBA}">
      <dsp:nvSpPr>
        <dsp:cNvPr id="0" name=""/>
        <dsp:cNvSpPr/>
      </dsp:nvSpPr>
      <dsp:spPr>
        <a:xfrm rot="6942857">
          <a:off x="2539001" y="3661412"/>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64741" y="3662856"/>
        <a:ext cx="34288" cy="34288"/>
      </dsp:txXfrm>
    </dsp:sp>
    <dsp:sp modelId="{A5B80A5A-E66E-4C06-8C92-9D07B71028C3}">
      <dsp:nvSpPr>
        <dsp:cNvPr id="0" name=""/>
        <dsp:cNvSpPr/>
      </dsp:nvSpPr>
      <dsp:spPr>
        <a:xfrm>
          <a:off x="1747205" y="3920837"/>
          <a:ext cx="1375157" cy="137515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Road Test</a:t>
          </a:r>
          <a:endParaRPr lang="en-US" sz="1500" kern="1200" dirty="0"/>
        </a:p>
      </dsp:txBody>
      <dsp:txXfrm>
        <a:off x="1948592" y="4122224"/>
        <a:ext cx="972383" cy="972383"/>
      </dsp:txXfrm>
    </dsp:sp>
    <dsp:sp modelId="{C95BE4B2-9DB2-4F27-936A-DDEAE062B44B}">
      <dsp:nvSpPr>
        <dsp:cNvPr id="0" name=""/>
        <dsp:cNvSpPr/>
      </dsp:nvSpPr>
      <dsp:spPr>
        <a:xfrm rot="10028571">
          <a:off x="1981475" y="2962296"/>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307215" y="2963740"/>
        <a:ext cx="34288" cy="34288"/>
      </dsp:txXfrm>
    </dsp:sp>
    <dsp:sp modelId="{DF6F3071-3AD2-4D29-B891-BFC178D2912D}">
      <dsp:nvSpPr>
        <dsp:cNvPr id="0" name=""/>
        <dsp:cNvSpPr/>
      </dsp:nvSpPr>
      <dsp:spPr>
        <a:xfrm>
          <a:off x="632153" y="2522605"/>
          <a:ext cx="1375157" cy="13751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Criminal background</a:t>
          </a:r>
          <a:endParaRPr lang="en-US" sz="1500" kern="1200" dirty="0"/>
        </a:p>
      </dsp:txBody>
      <dsp:txXfrm>
        <a:off x="833540" y="2723992"/>
        <a:ext cx="972383" cy="972383"/>
      </dsp:txXfrm>
    </dsp:sp>
    <dsp:sp modelId="{86C57F49-54C3-4633-B25F-FE20A865ED9B}">
      <dsp:nvSpPr>
        <dsp:cNvPr id="0" name=""/>
        <dsp:cNvSpPr/>
      </dsp:nvSpPr>
      <dsp:spPr>
        <a:xfrm rot="13114286">
          <a:off x="2180454" y="2090513"/>
          <a:ext cx="685769" cy="37177"/>
        </a:xfrm>
        <a:custGeom>
          <a:avLst/>
          <a:gdLst/>
          <a:ahLst/>
          <a:cxnLst/>
          <a:rect l="0" t="0" r="0" b="0"/>
          <a:pathLst>
            <a:path>
              <a:moveTo>
                <a:pt x="0" y="18588"/>
              </a:moveTo>
              <a:lnTo>
                <a:pt x="685769" y="185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06194" y="2091957"/>
        <a:ext cx="34288" cy="34288"/>
      </dsp:txXfrm>
    </dsp:sp>
    <dsp:sp modelId="{55310225-D306-42DC-B8E9-9762A8A3D209}">
      <dsp:nvSpPr>
        <dsp:cNvPr id="0" name=""/>
        <dsp:cNvSpPr/>
      </dsp:nvSpPr>
      <dsp:spPr>
        <a:xfrm>
          <a:off x="1030110" y="779039"/>
          <a:ext cx="1375157" cy="137515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Post offer Physical Abilities Test (PAT)</a:t>
          </a:r>
          <a:endParaRPr lang="en-US" sz="1500" kern="1200" dirty="0"/>
        </a:p>
      </dsp:txBody>
      <dsp:txXfrm>
        <a:off x="1231497" y="980426"/>
        <a:ext cx="972383" cy="972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96FF9-B46E-46CE-B40F-A8D8E88B9145}">
      <dsp:nvSpPr>
        <dsp:cNvPr id="0" name=""/>
        <dsp:cNvSpPr/>
      </dsp:nvSpPr>
      <dsp:spPr>
        <a:xfrm>
          <a:off x="2397621" y="-26243"/>
          <a:ext cx="1300757" cy="130075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Violence by customers</a:t>
          </a:r>
          <a:endParaRPr lang="en-US" sz="1600" b="1" kern="1200" dirty="0"/>
        </a:p>
      </dsp:txBody>
      <dsp:txXfrm>
        <a:off x="2588112" y="164248"/>
        <a:ext cx="919775" cy="919775"/>
      </dsp:txXfrm>
    </dsp:sp>
    <dsp:sp modelId="{6F17B507-03A6-43AF-B5D2-39825C37A0D5}">
      <dsp:nvSpPr>
        <dsp:cNvPr id="0" name=""/>
        <dsp:cNvSpPr/>
      </dsp:nvSpPr>
      <dsp:spPr>
        <a:xfrm rot="2700000">
          <a:off x="3558679" y="1087990"/>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73852" y="1139160"/>
        <a:ext cx="241751" cy="263403"/>
      </dsp:txXfrm>
    </dsp:sp>
    <dsp:sp modelId="{EF982A0B-6A38-46CB-915B-9B6CC43DE0C9}">
      <dsp:nvSpPr>
        <dsp:cNvPr id="0" name=""/>
        <dsp:cNvSpPr/>
      </dsp:nvSpPr>
      <dsp:spPr>
        <a:xfrm>
          <a:off x="3778160" y="1354295"/>
          <a:ext cx="1300757" cy="1300757"/>
        </a:xfrm>
        <a:prstGeom prst="ellipse">
          <a:avLst/>
        </a:prstGeom>
        <a:solidFill>
          <a:srgbClr val="F66D1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Violence by employee</a:t>
          </a:r>
          <a:endParaRPr lang="en-US" sz="1600" b="1" kern="1200" dirty="0"/>
        </a:p>
      </dsp:txBody>
      <dsp:txXfrm>
        <a:off x="3968651" y="1544786"/>
        <a:ext cx="919775" cy="919775"/>
      </dsp:txXfrm>
    </dsp:sp>
    <dsp:sp modelId="{50AC6197-1C91-4451-BE9D-0A19B1FD16F3}">
      <dsp:nvSpPr>
        <dsp:cNvPr id="0" name=""/>
        <dsp:cNvSpPr/>
      </dsp:nvSpPr>
      <dsp:spPr>
        <a:xfrm rot="8170854">
          <a:off x="3608124" y="2427236"/>
          <a:ext cx="302643"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686275" y="2483605"/>
        <a:ext cx="211850" cy="263403"/>
      </dsp:txXfrm>
    </dsp:sp>
    <dsp:sp modelId="{D814B01F-7B68-4081-965E-C7E7EB420062}">
      <dsp:nvSpPr>
        <dsp:cNvPr id="0" name=""/>
        <dsp:cNvSpPr/>
      </dsp:nvSpPr>
      <dsp:spPr>
        <a:xfrm>
          <a:off x="2334111" y="2633323"/>
          <a:ext cx="1409214" cy="1410060"/>
        </a:xfrm>
        <a:prstGeom prst="ellipse">
          <a:avLst/>
        </a:prstGeom>
        <a:solidFill>
          <a:srgbClr val="1E02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Violence by someone known by employee </a:t>
          </a:r>
          <a:endParaRPr lang="en-US" sz="1600" b="1" kern="1200" dirty="0"/>
        </a:p>
      </dsp:txBody>
      <dsp:txXfrm>
        <a:off x="2540486" y="2839822"/>
        <a:ext cx="996464" cy="997062"/>
      </dsp:txXfrm>
    </dsp:sp>
    <dsp:sp modelId="{E36C4F61-A242-45B9-B110-51390584F84F}">
      <dsp:nvSpPr>
        <dsp:cNvPr id="0" name=""/>
        <dsp:cNvSpPr/>
      </dsp:nvSpPr>
      <dsp:spPr>
        <a:xfrm rot="13452243">
          <a:off x="2191792" y="2438867"/>
          <a:ext cx="295566"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267909" y="2557579"/>
        <a:ext cx="206896" cy="263403"/>
      </dsp:txXfrm>
    </dsp:sp>
    <dsp:sp modelId="{CFCBCCD7-1EA7-433F-9E29-13EED0927721}">
      <dsp:nvSpPr>
        <dsp:cNvPr id="0" name=""/>
        <dsp:cNvSpPr/>
      </dsp:nvSpPr>
      <dsp:spPr>
        <a:xfrm>
          <a:off x="1017081" y="1354295"/>
          <a:ext cx="1300757" cy="1300757"/>
        </a:xfrm>
        <a:prstGeom prst="ellipse">
          <a:avLst/>
        </a:prstGeom>
        <a:solidFill>
          <a:srgbClr val="0CA4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Violence committed during a crime</a:t>
          </a:r>
          <a:endParaRPr lang="en-US" sz="1400" b="1" kern="1200" dirty="0"/>
        </a:p>
      </dsp:txBody>
      <dsp:txXfrm>
        <a:off x="1207572" y="1544786"/>
        <a:ext cx="919775" cy="919775"/>
      </dsp:txXfrm>
    </dsp:sp>
    <dsp:sp modelId="{89745681-93BE-4D50-9D6E-66C9767A9505}">
      <dsp:nvSpPr>
        <dsp:cNvPr id="0" name=""/>
        <dsp:cNvSpPr/>
      </dsp:nvSpPr>
      <dsp:spPr>
        <a:xfrm rot="18900000">
          <a:off x="2178139" y="1101813"/>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193312" y="1226245"/>
        <a:ext cx="241751" cy="263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721FA-1B30-44D7-BB17-678A2B95E7E1}">
      <dsp:nvSpPr>
        <dsp:cNvPr id="0" name=""/>
        <dsp:cNvSpPr/>
      </dsp:nvSpPr>
      <dsp:spPr>
        <a:xfrm>
          <a:off x="1841500" y="0"/>
          <a:ext cx="2032000" cy="2032000"/>
        </a:xfrm>
        <a:prstGeom prst="triangle">
          <a:avLst/>
        </a:prstGeom>
        <a:solidFill>
          <a:srgbClr val="F07D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Management and worker involvement</a:t>
          </a:r>
          <a:endParaRPr lang="en-US" sz="1300" kern="1200" dirty="0"/>
        </a:p>
      </dsp:txBody>
      <dsp:txXfrm>
        <a:off x="2349500" y="1016000"/>
        <a:ext cx="1016000" cy="1016000"/>
      </dsp:txXfrm>
    </dsp:sp>
    <dsp:sp modelId="{FE79DA5D-5562-42AB-A512-6E23FE17C28A}">
      <dsp:nvSpPr>
        <dsp:cNvPr id="0" name=""/>
        <dsp:cNvSpPr/>
      </dsp:nvSpPr>
      <dsp:spPr>
        <a:xfrm>
          <a:off x="825500" y="2032000"/>
          <a:ext cx="2032000" cy="2032000"/>
        </a:xfrm>
        <a:prstGeom prst="triangle">
          <a:avLst/>
        </a:prstGeom>
        <a:solidFill>
          <a:srgbClr val="F07D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Safety and Health training</a:t>
          </a:r>
          <a:endParaRPr lang="en-US" sz="1300" kern="1200" dirty="0"/>
        </a:p>
      </dsp:txBody>
      <dsp:txXfrm>
        <a:off x="1333500" y="3048000"/>
        <a:ext cx="1016000" cy="1016000"/>
      </dsp:txXfrm>
    </dsp:sp>
    <dsp:sp modelId="{705226C5-E670-4069-A8A3-2CE6F7F07282}">
      <dsp:nvSpPr>
        <dsp:cNvPr id="0" name=""/>
        <dsp:cNvSpPr/>
      </dsp:nvSpPr>
      <dsp:spPr>
        <a:xfrm rot="10800000">
          <a:off x="1841500" y="2032000"/>
          <a:ext cx="2032000" cy="2032000"/>
        </a:xfrm>
        <a:prstGeom prst="triangle">
          <a:avLst/>
        </a:prstGeom>
        <a:solidFill>
          <a:srgbClr val="F3BF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Hazard prevention</a:t>
          </a:r>
          <a:endParaRPr lang="en-US" sz="1300" kern="1200" dirty="0"/>
        </a:p>
      </dsp:txBody>
      <dsp:txXfrm rot="10800000">
        <a:off x="2349500" y="2032000"/>
        <a:ext cx="1016000" cy="1016000"/>
      </dsp:txXfrm>
    </dsp:sp>
    <dsp:sp modelId="{F3183431-4F19-4818-B4D8-8F0C66F9C98A}">
      <dsp:nvSpPr>
        <dsp:cNvPr id="0" name=""/>
        <dsp:cNvSpPr/>
      </dsp:nvSpPr>
      <dsp:spPr>
        <a:xfrm>
          <a:off x="2857500" y="2032000"/>
          <a:ext cx="2032000" cy="2032000"/>
        </a:xfrm>
        <a:prstGeom prst="triangl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Worksite analysis</a:t>
          </a:r>
          <a:endParaRPr lang="en-US" sz="1300" kern="1200" dirty="0"/>
        </a:p>
      </dsp:txBody>
      <dsp:txXfrm>
        <a:off x="3365500" y="3048000"/>
        <a:ext cx="1016000" cy="10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E09A5-CD3F-48EA-9A7D-C478E7D97E01}">
      <dsp:nvSpPr>
        <dsp:cNvPr id="0" name=""/>
        <dsp:cNvSpPr/>
      </dsp:nvSpPr>
      <dsp:spPr>
        <a:xfrm>
          <a:off x="1828799" y="50799"/>
          <a:ext cx="2438400" cy="2438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Vehicular Accidents</a:t>
          </a:r>
          <a:endParaRPr lang="en-US" sz="2600" kern="1200" dirty="0"/>
        </a:p>
      </dsp:txBody>
      <dsp:txXfrm>
        <a:off x="2153920" y="477519"/>
        <a:ext cx="1788160" cy="1097280"/>
      </dsp:txXfrm>
    </dsp:sp>
    <dsp:sp modelId="{D4B21A64-4E05-4FF0-BEB8-B34DA3598970}">
      <dsp:nvSpPr>
        <dsp:cNvPr id="0" name=""/>
        <dsp:cNvSpPr/>
      </dsp:nvSpPr>
      <dsp:spPr>
        <a:xfrm>
          <a:off x="2708656" y="1574800"/>
          <a:ext cx="2438400" cy="243840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Lower Back Injuries</a:t>
          </a:r>
          <a:endParaRPr lang="en-US" sz="2600" kern="1200" dirty="0"/>
        </a:p>
      </dsp:txBody>
      <dsp:txXfrm>
        <a:off x="3454400" y="2204720"/>
        <a:ext cx="1463040" cy="1341120"/>
      </dsp:txXfrm>
    </dsp:sp>
    <dsp:sp modelId="{97158F99-E2D3-41DD-A229-45AB04899FAB}">
      <dsp:nvSpPr>
        <dsp:cNvPr id="0" name=""/>
        <dsp:cNvSpPr/>
      </dsp:nvSpPr>
      <dsp:spPr>
        <a:xfrm>
          <a:off x="948943" y="1574800"/>
          <a:ext cx="2438400" cy="243840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Workplace Violence</a:t>
          </a:r>
          <a:endParaRPr lang="en-US" sz="26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205856F-9B99-4FD1-9320-F00282A57886}" type="datetimeFigureOut">
              <a:rPr lang="en-US" altLang="en-US"/>
              <a:pPr>
                <a:defRPr/>
              </a:pPr>
              <a:t>10/23/2018</a:t>
            </a:fld>
            <a:endParaRPr lang="en-US" altLang="en-US" dirty="0"/>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072F3A-0FBD-4DEB-8DF0-3CAD93E262BB}" type="slidenum">
              <a:rPr lang="en-US" altLang="en-US"/>
              <a:pPr/>
              <a:t>‹#›</a:t>
            </a:fld>
            <a:endParaRPr lang="en-US" altLang="en-US"/>
          </a:p>
        </p:txBody>
      </p:sp>
    </p:spTree>
    <p:extLst>
      <p:ext uri="{BB962C8B-B14F-4D97-AF65-F5344CB8AC3E}">
        <p14:creationId xmlns:p14="http://schemas.microsoft.com/office/powerpoint/2010/main" val="186870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3241" tIns="46621" rIns="93241" bIns="46621"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84625" y="0"/>
            <a:ext cx="3048000" cy="463550"/>
          </a:xfrm>
          <a:prstGeom prst="rect">
            <a:avLst/>
          </a:prstGeom>
        </p:spPr>
        <p:txBody>
          <a:bodyPr vert="horz" wrap="square" lIns="93241" tIns="46621" rIns="93241" bIns="46621" numCol="1" anchor="t" anchorCtr="0" compatLnSpc="1">
            <a:prstTxWarp prst="textNoShape">
              <a:avLst/>
            </a:prstTxWarp>
          </a:bodyPr>
          <a:lstStyle>
            <a:lvl1pPr algn="r">
              <a:defRPr sz="1200"/>
            </a:lvl1pPr>
          </a:lstStyle>
          <a:p>
            <a:pPr>
              <a:defRPr/>
            </a:pPr>
            <a:fld id="{89EB5344-FBDE-4DE1-AD6F-C422184AB6E6}" type="datetimeFigureOut">
              <a:rPr lang="en-US" altLang="en-US"/>
              <a:pPr>
                <a:defRPr/>
              </a:pPr>
              <a:t>10/23/2018</a:t>
            </a:fld>
            <a:endParaRPr lang="en-US" altLang="en-US" dirty="0"/>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3241" tIns="46621" rIns="93241" bIns="46621" rtlCol="0" anchor="ctr"/>
          <a:lstStyle/>
          <a:p>
            <a:pPr lvl="0"/>
            <a:endParaRPr lang="en-US" noProof="0" dirty="0"/>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3241" tIns="46621" rIns="93241" bIns="4662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48000" cy="463550"/>
          </a:xfrm>
          <a:prstGeom prst="rect">
            <a:avLst/>
          </a:prstGeom>
        </p:spPr>
        <p:txBody>
          <a:bodyPr vert="horz" lIns="93241" tIns="46621" rIns="93241" bIns="46621"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wrap="square" lIns="93241" tIns="46621" rIns="93241" bIns="46621" numCol="1" anchor="b" anchorCtr="0" compatLnSpc="1">
            <a:prstTxWarp prst="textNoShape">
              <a:avLst/>
            </a:prstTxWarp>
          </a:bodyPr>
          <a:lstStyle>
            <a:lvl1pPr algn="r">
              <a:defRPr sz="1200"/>
            </a:lvl1pPr>
          </a:lstStyle>
          <a:p>
            <a:fld id="{D296DFEF-B76E-469F-A8E0-52399704294E}" type="slidenum">
              <a:rPr lang="en-US" altLang="en-US"/>
              <a:pPr/>
              <a:t>‹#›</a:t>
            </a:fld>
            <a:endParaRPr lang="en-US" altLang="en-US"/>
          </a:p>
        </p:txBody>
      </p:sp>
    </p:spTree>
    <p:extLst>
      <p:ext uri="{BB962C8B-B14F-4D97-AF65-F5344CB8AC3E}">
        <p14:creationId xmlns:p14="http://schemas.microsoft.com/office/powerpoint/2010/main" val="1825715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0E11240-2467-47B7-BEB7-44A6516290AE}"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196955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We’ve paid out right around $13,000,000 in auto liability over the past three years for just these three types of claims.  When we look at the most frequent types of losses by dollars incurred, Struck By Other and Rear End Other Vehicle are still the two most common types of losses but Sideswipe is replaced by Intersection collisions.  We’ve paid out over $500,000 more in Intersection collisions than Sideswipes over the past three years.  But these dollar amounts don’t account for ANY driver injuries, only payments to others.</a:t>
            </a:r>
          </a:p>
          <a:p>
            <a:endParaRPr lang="en-US" altLang="en-US" smtClean="0"/>
          </a:p>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6D18ED9-C2B6-4A6D-801E-76A48CCD1795}"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163961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AE80729-2E10-4E4B-BC9D-1223D7BCA397}"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339076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A6C0F890-75C0-4A51-8DF7-044A3B589555}"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9076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B68094B-66CC-426E-A675-8E7DEFE6702B}"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334072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4A2C741-F39A-4C60-BE2F-74798A7C2C32}"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78463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6C3D188-FC24-4556-99EB-0BBBF1ACA22D}"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160994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E8B8D12-50DA-4EC6-9260-7B3A4BEA39D7}"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159240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80D2F23-0A19-404F-93B0-7702DC8D6024}"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3007473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1D28E93-679A-4608-9C68-86DE76D2289B}"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63550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014C6EA-5856-461F-928F-B28660F290E0}"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66314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3E1AE6A-6E70-45D5-8110-BCACD93D0D32}"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98206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6D219CD-918F-49BE-9996-33EA92FE7176}"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398424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6AB1626-E98D-464A-93EB-92EDD190678E}"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333947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8473961-243E-4D02-928E-F5FE8B6C3DD3}"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3556026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65F409D-3CB7-4E4E-8619-DC687A3F1238}"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224207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59EAF62-6CD1-431E-9A22-F43E58025073}"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224350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417D6A6-5A81-40E5-8D48-C7FCEBE3A739}"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873966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3873F8EC-CDA2-4A9B-A637-8C0030986561}"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75920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E744231C-BC17-4E73-810C-0B82793ED816}"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3155166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740B080-4070-41B4-A735-1A070F7D6987}"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2890575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693BED0-BB81-4DB4-BE91-4AA11A66373F}"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263961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455A8AB5-625D-4A3D-A867-5B83198B5CB9}"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171601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723A7CD-87F6-4FEB-8314-0B66D84CBED7}"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2098078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B8EA9ED-C709-4538-9266-AE894F5196E5}"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300651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6589EC7F-EC9A-4D4F-AA53-EC7971C8B765}"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219480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average cost of a slip/fall injury is over $37,000 and the average cost for a pedestrian or bicyclist injury is over $28,000.</a:t>
            </a:r>
          </a:p>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5B913DB8-91E4-4CAD-8474-279BC20BEE5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72463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first thing is to identify who we are really hiring. Let’s make sure we aren’t hiring our problems to begin with.</a:t>
            </a:r>
          </a:p>
          <a:p>
            <a:endParaRPr lang="en-US" altLang="en-US" smtClean="0"/>
          </a:p>
          <a:p>
            <a:r>
              <a:rPr lang="en-US" altLang="en-US" smtClean="0"/>
              <a:t>The second is what are we doing about training our drivers to prevent injuries during a collision?</a:t>
            </a:r>
          </a:p>
          <a:p>
            <a:endParaRPr lang="en-US" altLang="en-US" smtClean="0"/>
          </a:p>
          <a:p>
            <a:r>
              <a:rPr lang="en-US" altLang="en-US" smtClean="0"/>
              <a:t>The third is reviewing maintenance policies and procedures to ensure equipment issues are not causing accidents. Let’s spend some time talking about these three accident prevention measures.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406BED4-15D3-4C37-8CBE-E899E854CEA6}"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392416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0429062-8A79-4E31-887B-AA87F43AF3A4}"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68442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019AD46-21D1-42DF-8B35-78F6E4589BD6}"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158118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AA825C21-92AC-4342-8FE3-0D5D16914EF2}"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4243730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p;F Title Slide">
    <p:spTree>
      <p:nvGrpSpPr>
        <p:cNvPr id="1" name=""/>
        <p:cNvGrpSpPr/>
        <p:nvPr/>
      </p:nvGrpSpPr>
      <p:grpSpPr>
        <a:xfrm>
          <a:off x="0" y="0"/>
          <a:ext cx="0" cy="0"/>
          <a:chOff x="0" y="0"/>
          <a:chExt cx="0" cy="0"/>
        </a:xfrm>
      </p:grpSpPr>
      <p:pic>
        <p:nvPicPr>
          <p:cNvPr id="2" name="Picture 1" descr="CF-corporate-logo_PMS-0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13" y="1892300"/>
            <a:ext cx="61737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83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mp;F Title and Text">
    <p:spTree>
      <p:nvGrpSpPr>
        <p:cNvPr id="1" name=""/>
        <p:cNvGrpSpPr/>
        <p:nvPr/>
      </p:nvGrpSpPr>
      <p:grpSpPr>
        <a:xfrm>
          <a:off x="0" y="0"/>
          <a:ext cx="0" cy="0"/>
          <a:chOff x="0" y="0"/>
          <a:chExt cx="0" cy="0"/>
        </a:xfrm>
      </p:grpSpPr>
      <p:cxnSp>
        <p:nvCxnSpPr>
          <p:cNvPr id="4" name="Straight Connector 3"/>
          <p:cNvCxnSpPr/>
          <p:nvPr userDrawn="1"/>
        </p:nvCxnSpPr>
        <p:spPr>
          <a:xfrm>
            <a:off x="457200" y="1066800"/>
            <a:ext cx="8229600" cy="0"/>
          </a:xfrm>
          <a:prstGeom prst="line">
            <a:avLst/>
          </a:prstGeom>
          <a:ln>
            <a:solidFill>
              <a:srgbClr val="005294"/>
            </a:solidFill>
          </a:ln>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0" y="6354763"/>
            <a:ext cx="17033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92162"/>
          </a:xfrm>
          <a:prstGeom prst="rect">
            <a:avLst/>
          </a:prstGeo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66724" y="1266825"/>
            <a:ext cx="8220075" cy="4762500"/>
          </a:xfrm>
          <a:prstGeom prst="rect">
            <a:avLst/>
          </a:prstGeom>
        </p:spPr>
        <p:txBody>
          <a:bodyPr/>
          <a:lstStyle>
            <a:lvl1pPr>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2"/>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7F7F7F"/>
                </a:solidFill>
              </a:defRPr>
            </a:lvl1pPr>
          </a:lstStyle>
          <a:p>
            <a:fld id="{31A4C998-942E-4770-BFE8-EAE7105E0484}" type="slidenum">
              <a:rPr lang="en-US" altLang="en-US"/>
              <a:pPr/>
              <a:t>‹#›</a:t>
            </a:fld>
            <a:endParaRPr lang="en-US" altLang="en-US"/>
          </a:p>
        </p:txBody>
      </p:sp>
    </p:spTree>
    <p:extLst>
      <p:ext uri="{BB962C8B-B14F-4D97-AF65-F5344CB8AC3E}">
        <p14:creationId xmlns:p14="http://schemas.microsoft.com/office/powerpoint/2010/main" val="134374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mp;F Section Titl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0" y="6354763"/>
            <a:ext cx="17033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57200" y="1066800"/>
            <a:ext cx="8229600" cy="0"/>
          </a:xfrm>
          <a:prstGeom prst="line">
            <a:avLst/>
          </a:prstGeom>
          <a:ln>
            <a:solidFill>
              <a:srgbClr val="005294"/>
            </a:solidFill>
          </a:ln>
          <a:effectLst/>
        </p:spPr>
        <p:style>
          <a:lnRef idx="2">
            <a:schemeClr val="accent2"/>
          </a:lnRef>
          <a:fillRef idx="0">
            <a:schemeClr val="accent2"/>
          </a:fillRef>
          <a:effectRef idx="1">
            <a:schemeClr val="accent2"/>
          </a:effectRef>
          <a:fontRef idx="minor">
            <a:schemeClr val="tx1"/>
          </a:fontRef>
        </p:style>
      </p:cxnSp>
      <p:sp>
        <p:nvSpPr>
          <p:cNvPr id="7" name="Text Placeholder 4"/>
          <p:cNvSpPr>
            <a:spLocks noGrp="1"/>
          </p:cNvSpPr>
          <p:nvPr>
            <p:ph type="body" sz="quarter" idx="11"/>
          </p:nvPr>
        </p:nvSpPr>
        <p:spPr>
          <a:xfrm>
            <a:off x="466724" y="1270000"/>
            <a:ext cx="8220075" cy="4759325"/>
          </a:xfrm>
          <a:prstGeom prst="rect">
            <a:avLst/>
          </a:prstGeom>
        </p:spPr>
        <p:txBody>
          <a:bodyPr/>
          <a:lstStyle>
            <a:lvl1pPr>
              <a:defRPr/>
            </a:lvl1pPr>
            <a:lvl2pPr>
              <a:defRPr/>
            </a:lvl2pPr>
            <a:lvl3pPr>
              <a:defRPr/>
            </a:lvl3pPr>
          </a:lstStyle>
          <a:p>
            <a:pPr lvl="0"/>
            <a:r>
              <a:rPr lang="en-US" smtClean="0"/>
              <a:t>Click to edit Master text styles</a:t>
            </a:r>
          </a:p>
        </p:txBody>
      </p:sp>
      <p:sp>
        <p:nvSpPr>
          <p:cNvPr id="13" name="Title 1"/>
          <p:cNvSpPr>
            <a:spLocks noGrp="1"/>
          </p:cNvSpPr>
          <p:nvPr>
            <p:ph type="title"/>
          </p:nvPr>
        </p:nvSpPr>
        <p:spPr>
          <a:xfrm>
            <a:off x="457200" y="274638"/>
            <a:ext cx="8229600" cy="792162"/>
          </a:xfrm>
          <a:prstGeom prst="rect">
            <a:avLst/>
          </a:prstGeom>
        </p:spPr>
        <p:txBody>
          <a:bodyPr/>
          <a:lstStyle>
            <a:lvl1pPr>
              <a:defRPr/>
            </a:lvl1pPr>
          </a:lstStyle>
          <a:p>
            <a:r>
              <a:rPr lang="en-US" smtClean="0"/>
              <a:t>Click to edit Master title style</a:t>
            </a:r>
            <a:endParaRPr lang="en-US" dirty="0"/>
          </a:p>
        </p:txBody>
      </p:sp>
      <p:sp>
        <p:nvSpPr>
          <p:cNvPr id="6" name="Slide Number Placeholder 2"/>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7F7F7F"/>
                </a:solidFill>
              </a:defRPr>
            </a:lvl1pPr>
          </a:lstStyle>
          <a:p>
            <a:fld id="{05C67B98-05FC-4F30-A7F2-85D9FDBC52F5}" type="slidenum">
              <a:rPr lang="en-US" altLang="en-US"/>
              <a:pPr/>
              <a:t>‹#›</a:t>
            </a:fld>
            <a:endParaRPr lang="en-US" altLang="en-US"/>
          </a:p>
        </p:txBody>
      </p:sp>
    </p:spTree>
    <p:extLst>
      <p:ext uri="{BB962C8B-B14F-4D97-AF65-F5344CB8AC3E}">
        <p14:creationId xmlns:p14="http://schemas.microsoft.com/office/powerpoint/2010/main" val="108858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1" descr="CF-corporate-logo_PMS-0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0513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0413" y="2181225"/>
            <a:ext cx="40719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3"/>
          </p:nvPr>
        </p:nvSpPr>
        <p:spPr>
          <a:xfrm>
            <a:off x="457752" y="2180701"/>
            <a:ext cx="3386899" cy="2708275"/>
          </a:xfrm>
          <a:prstGeom prst="rect">
            <a:avLst/>
          </a:prstGeom>
        </p:spPr>
        <p:txBody>
          <a:bodyPr/>
          <a:lstStyle/>
          <a:p>
            <a:pPr lvl="0"/>
            <a:endParaRPr lang="en-US" noProof="0" dirty="0"/>
          </a:p>
        </p:txBody>
      </p:sp>
      <p:sp>
        <p:nvSpPr>
          <p:cNvPr id="6" name="Slide Number Placeholder 2"/>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7F7F7F"/>
                </a:solidFill>
              </a:defRPr>
            </a:lvl1pPr>
          </a:lstStyle>
          <a:p>
            <a:fld id="{45A6AF75-DDD8-494A-9281-8EC96D4FCD7E}" type="slidenum">
              <a:rPr lang="en-US" altLang="en-US"/>
              <a:pPr/>
              <a:t>‹#›</a:t>
            </a:fld>
            <a:endParaRPr lang="en-US" altLang="en-US"/>
          </a:p>
        </p:txBody>
      </p:sp>
    </p:spTree>
    <p:extLst>
      <p:ext uri="{BB962C8B-B14F-4D97-AF65-F5344CB8AC3E}">
        <p14:creationId xmlns:p14="http://schemas.microsoft.com/office/powerpoint/2010/main" val="2103027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Lst>
  <p:hf hdr="0" ftr="0" dt="0"/>
  <p:txStyles>
    <p:titleStyle>
      <a:lvl1pPr algn="l" rtl="0" eaLnBrk="0" fontAlgn="base" hangingPunct="0">
        <a:spcBef>
          <a:spcPct val="0"/>
        </a:spcBef>
        <a:spcAft>
          <a:spcPct val="0"/>
        </a:spcAft>
        <a:defRPr lang="en-US" sz="3200" b="1" kern="1200" dirty="0">
          <a:solidFill>
            <a:schemeClr val="tx1"/>
          </a:solidFill>
          <a:latin typeface="+mj-lt"/>
          <a:ea typeface="MS PGothic" pitchFamily="34" charset="-128"/>
          <a:cs typeface="Arial" charset="0"/>
        </a:defRPr>
      </a:lvl1pPr>
      <a:lvl2pPr algn="l" rtl="0" eaLnBrk="0" fontAlgn="base" hangingPunct="0">
        <a:spcBef>
          <a:spcPct val="0"/>
        </a:spcBef>
        <a:spcAft>
          <a:spcPct val="0"/>
        </a:spcAft>
        <a:defRPr sz="3200" b="1">
          <a:solidFill>
            <a:schemeClr val="tx1"/>
          </a:solidFill>
          <a:latin typeface="Calibri" pitchFamily="34" charset="0"/>
          <a:ea typeface="MS PGothic" pitchFamily="34" charset="-128"/>
          <a:cs typeface="Arial" charset="0"/>
        </a:defRPr>
      </a:lvl2pPr>
      <a:lvl3pPr algn="l" rtl="0" eaLnBrk="0" fontAlgn="base" hangingPunct="0">
        <a:spcBef>
          <a:spcPct val="0"/>
        </a:spcBef>
        <a:spcAft>
          <a:spcPct val="0"/>
        </a:spcAft>
        <a:defRPr sz="3200" b="1">
          <a:solidFill>
            <a:schemeClr val="tx1"/>
          </a:solidFill>
          <a:latin typeface="Calibri" pitchFamily="34" charset="0"/>
          <a:ea typeface="MS PGothic" pitchFamily="34" charset="-128"/>
          <a:cs typeface="Arial" charset="0"/>
        </a:defRPr>
      </a:lvl3pPr>
      <a:lvl4pPr algn="l" rtl="0" eaLnBrk="0" fontAlgn="base" hangingPunct="0">
        <a:spcBef>
          <a:spcPct val="0"/>
        </a:spcBef>
        <a:spcAft>
          <a:spcPct val="0"/>
        </a:spcAft>
        <a:defRPr sz="3200" b="1">
          <a:solidFill>
            <a:schemeClr val="tx1"/>
          </a:solidFill>
          <a:latin typeface="Calibri" pitchFamily="34" charset="0"/>
          <a:ea typeface="MS PGothic" pitchFamily="34" charset="-128"/>
          <a:cs typeface="Arial" charset="0"/>
        </a:defRPr>
      </a:lvl4pPr>
      <a:lvl5pPr algn="l" rtl="0" eaLnBrk="0" fontAlgn="base" hangingPunct="0">
        <a:spcBef>
          <a:spcPct val="0"/>
        </a:spcBef>
        <a:spcAft>
          <a:spcPct val="0"/>
        </a:spcAft>
        <a:defRPr sz="3200" b="1">
          <a:solidFill>
            <a:schemeClr val="tx1"/>
          </a:solidFill>
          <a:latin typeface="Calibri" pitchFamily="34" charset="0"/>
          <a:ea typeface="MS PGothic" pitchFamily="34" charset="-128"/>
          <a:cs typeface="Arial" charset="0"/>
        </a:defRPr>
      </a:lvl5pPr>
      <a:lvl6pPr marL="457200" algn="l" rtl="0" fontAlgn="base">
        <a:spcBef>
          <a:spcPct val="0"/>
        </a:spcBef>
        <a:spcAft>
          <a:spcPct val="0"/>
        </a:spcAft>
        <a:defRPr sz="3200" b="1">
          <a:solidFill>
            <a:schemeClr val="tx1"/>
          </a:solidFill>
          <a:latin typeface="Calibri" pitchFamily="34" charset="0"/>
          <a:ea typeface="MS PGothic" pitchFamily="34" charset="-128"/>
        </a:defRPr>
      </a:lvl6pPr>
      <a:lvl7pPr marL="914400" algn="l" rtl="0" fontAlgn="base">
        <a:spcBef>
          <a:spcPct val="0"/>
        </a:spcBef>
        <a:spcAft>
          <a:spcPct val="0"/>
        </a:spcAft>
        <a:defRPr sz="3200" b="1">
          <a:solidFill>
            <a:schemeClr val="tx1"/>
          </a:solidFill>
          <a:latin typeface="Calibri" pitchFamily="34" charset="0"/>
          <a:ea typeface="MS PGothic" pitchFamily="34" charset="-128"/>
        </a:defRPr>
      </a:lvl7pPr>
      <a:lvl8pPr marL="1371600" algn="l" rtl="0" fontAlgn="base">
        <a:spcBef>
          <a:spcPct val="0"/>
        </a:spcBef>
        <a:spcAft>
          <a:spcPct val="0"/>
        </a:spcAft>
        <a:defRPr sz="3200" b="1">
          <a:solidFill>
            <a:schemeClr val="tx1"/>
          </a:solidFill>
          <a:latin typeface="Calibri" pitchFamily="34" charset="0"/>
          <a:ea typeface="MS PGothic" pitchFamily="34" charset="-128"/>
        </a:defRPr>
      </a:lvl8pPr>
      <a:lvl9pPr marL="1828800" algn="l" rtl="0" fontAlgn="base">
        <a:spcBef>
          <a:spcPct val="0"/>
        </a:spcBef>
        <a:spcAft>
          <a:spcPct val="0"/>
        </a:spcAft>
        <a:defRPr sz="3200" b="1">
          <a:solidFill>
            <a:schemeClr val="tx1"/>
          </a:solidFill>
          <a:latin typeface="Calibri" pitchFamily="34" charset="0"/>
          <a:ea typeface="MS PGothic" pitchFamily="34" charset="-128"/>
        </a:defRPr>
      </a:lvl9pPr>
    </p:titleStyle>
    <p:bodyStyle>
      <a:lvl1pPr marL="342900" indent="-342900" algn="l" rtl="0" eaLnBrk="0" fontAlgn="base" hangingPunct="0">
        <a:spcBef>
          <a:spcPts val="600"/>
        </a:spcBef>
        <a:spcAft>
          <a:spcPct val="0"/>
        </a:spcAft>
        <a:buClr>
          <a:srgbClr val="005294"/>
        </a:buClr>
        <a:buFont typeface="Wingdings" panose="05000000000000000000" pitchFamily="2" charset="2"/>
        <a:buChar char="§"/>
        <a:defRPr lang="en-US" sz="2400" kern="1200" dirty="0">
          <a:solidFill>
            <a:schemeClr val="tx1"/>
          </a:solidFill>
          <a:latin typeface="+mn-lt"/>
          <a:ea typeface="MS PGothic" pitchFamily="34" charset="-128"/>
          <a:cs typeface="Arial" pitchFamily="34" charset="0"/>
        </a:defRPr>
      </a:lvl1pPr>
      <a:lvl2pPr marL="742950" indent="-285750" algn="l" rtl="0" eaLnBrk="0" fontAlgn="base" hangingPunct="0">
        <a:spcBef>
          <a:spcPct val="20000"/>
        </a:spcBef>
        <a:spcAft>
          <a:spcPct val="0"/>
        </a:spcAft>
        <a:buClr>
          <a:srgbClr val="7F7F7F"/>
        </a:buClr>
        <a:buFont typeface="Wingdings" panose="05000000000000000000" pitchFamily="2" charset="2"/>
        <a:buChar char="§"/>
        <a:defRPr lang="en-US" sz="2400" kern="1200" dirty="0">
          <a:solidFill>
            <a:schemeClr val="tx1"/>
          </a:solidFill>
          <a:latin typeface="+mn-lt"/>
          <a:ea typeface="MS PGothic" pitchFamily="34" charset="-128"/>
          <a:cs typeface="Arial" pitchFamily="34" charset="0"/>
        </a:defRPr>
      </a:lvl2pPr>
      <a:lvl3pPr marL="1200150" indent="-285750" algn="l" rtl="0" eaLnBrk="0" fontAlgn="base" hangingPunct="0">
        <a:spcBef>
          <a:spcPct val="20000"/>
        </a:spcBef>
        <a:spcAft>
          <a:spcPct val="0"/>
        </a:spcAft>
        <a:buFont typeface="Wingdings" panose="05000000000000000000" pitchFamily="2" charset="2"/>
        <a:buChar char="§"/>
        <a:defRPr lang="en-US" sz="2400" kern="1200" dirty="0">
          <a:solidFill>
            <a:schemeClr val="tx1"/>
          </a:solidFill>
          <a:latin typeface="+mn-lt"/>
          <a:ea typeface="MS PGothic" pitchFamily="34" charset="-128"/>
          <a:cs typeface="Arial" pitchFamily="34" charset="0"/>
        </a:defRPr>
      </a:lvl3pPr>
      <a:lvl4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6.jpeg"/><Relationship Id="rId7" Type="http://schemas.openxmlformats.org/officeDocument/2006/relationships/diagramColors" Target="../diagrams/colors4.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Ronda.Tack@cfin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KBissegger@cfi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3896497" y="4083051"/>
            <a:ext cx="4778547" cy="8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defRPr>
                <a:solidFill>
                  <a:schemeClr val="tx1"/>
                </a:solidFill>
                <a:latin typeface="Calibri" panose="020F0502020204030204" pitchFamily="34" charset="0"/>
                <a:ea typeface="MS PGothic" panose="020B0600070205080204" pitchFamily="34" charset="-128"/>
              </a:defRPr>
            </a:lvl2pPr>
            <a:lvl3pPr marL="1143000" indent="-228600" defTabSz="457200" eaLnBrk="0" hangingPunct="0">
              <a:defRPr>
                <a:solidFill>
                  <a:schemeClr val="tx1"/>
                </a:solidFill>
                <a:latin typeface="Calibri" panose="020F0502020204030204" pitchFamily="34" charset="0"/>
                <a:ea typeface="MS PGothic" panose="020B0600070205080204" pitchFamily="34" charset="-128"/>
              </a:defRPr>
            </a:lvl3pPr>
            <a:lvl4pPr marL="1600200" indent="-228600" defTabSz="457200" eaLnBrk="0" hangingPunct="0">
              <a:defRPr>
                <a:solidFill>
                  <a:schemeClr val="tx1"/>
                </a:solidFill>
                <a:latin typeface="Calibri" panose="020F0502020204030204" pitchFamily="34" charset="0"/>
                <a:ea typeface="MS PGothic" panose="020B0600070205080204" pitchFamily="34" charset="-128"/>
              </a:defRPr>
            </a:lvl4pPr>
            <a:lvl5pPr marL="2057400" indent="-228600" defTabSz="4572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dirty="0"/>
              <a:t>Top Three Workers’ Compensation Injuries </a:t>
            </a:r>
          </a:p>
          <a:p>
            <a:pPr algn="ctr" eaLnBrk="1" hangingPunct="1"/>
            <a:r>
              <a:rPr lang="en-US" altLang="en-US" sz="2000" b="1" dirty="0"/>
              <a:t>and How to Prevent Them</a:t>
            </a:r>
          </a:p>
        </p:txBody>
      </p:sp>
      <p:sp>
        <p:nvSpPr>
          <p:cNvPr id="5123" name="TextBox 9"/>
          <p:cNvSpPr txBox="1">
            <a:spLocks noChangeArrowheads="1"/>
          </p:cNvSpPr>
          <p:nvPr/>
        </p:nvSpPr>
        <p:spPr bwMode="auto">
          <a:xfrm>
            <a:off x="4891088" y="5464175"/>
            <a:ext cx="401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400">
                <a:solidFill>
                  <a:srgbClr val="4B4B4B"/>
                </a:solidFill>
              </a:rPr>
              <a:t>Ronda Tack, CDS &amp; Kimberlee Bissegger, CDS, AIS</a:t>
            </a:r>
          </a:p>
        </p:txBody>
      </p:sp>
      <p:sp>
        <p:nvSpPr>
          <p:cNvPr id="5124" name="TextBox 10"/>
          <p:cNvSpPr txBox="1">
            <a:spLocks noChangeArrowheads="1"/>
          </p:cNvSpPr>
          <p:nvPr/>
        </p:nvSpPr>
        <p:spPr bwMode="auto">
          <a:xfrm>
            <a:off x="4821238" y="5873750"/>
            <a:ext cx="4002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400">
                <a:solidFill>
                  <a:srgbClr val="4B4B4B"/>
                </a:solidFill>
              </a:rPr>
              <a:t>October 23, 2018</a:t>
            </a:r>
          </a:p>
        </p:txBody>
      </p:sp>
      <p:pic>
        <p:nvPicPr>
          <p:cNvPr id="5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63"/>
            <a:ext cx="332422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2200275"/>
            <a:ext cx="5581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5448300" y="3524250"/>
            <a:ext cx="3457575" cy="390525"/>
          </a:xfrm>
          <a:prstGeom prst="rect">
            <a:avLst/>
          </a:prstGeom>
          <a:solidFill>
            <a:srgbClr val="FFFFFF"/>
          </a:solidFill>
          <a:ln w="9525">
            <a:noFill/>
            <a:miter lim="800000"/>
            <a:headEnd/>
            <a:tailEnd/>
          </a:ln>
        </p:spPr>
        <p:txBody>
          <a:bodyPr/>
          <a:lstStyle/>
          <a:p>
            <a:pPr indent="457200" algn="r">
              <a:spcBef>
                <a:spcPts val="0"/>
              </a:spcBef>
              <a:spcAft>
                <a:spcPts val="0"/>
              </a:spcAft>
              <a:tabLst>
                <a:tab pos="2971800" algn="ctr"/>
                <a:tab pos="5943600" algn="r"/>
              </a:tabLst>
              <a:defRPr/>
            </a:pPr>
            <a:r>
              <a:rPr lang="en-US" sz="1400" b="1" dirty="0">
                <a:solidFill>
                  <a:srgbClr val="FF6D0F"/>
                </a:solidFill>
                <a:latin typeface="Century Gothic"/>
                <a:ea typeface="Times New Roman"/>
                <a:cs typeface="Gill Sans"/>
              </a:rPr>
              <a:t>Your Transportation Partners</a:t>
            </a:r>
            <a:endParaRPr lang="en-US" sz="1400" dirty="0">
              <a:latin typeface="Times New Roman"/>
              <a:ea typeface="Times New Roman"/>
            </a:endParaRPr>
          </a:p>
          <a:p>
            <a:pPr>
              <a:spcBef>
                <a:spcPts val="0"/>
              </a:spcBef>
              <a:spcAft>
                <a:spcPts val="0"/>
              </a:spcAft>
              <a:defRPr/>
            </a:pPr>
            <a:r>
              <a:rPr lang="en-US" sz="1200" dirty="0">
                <a:latin typeface="Times New Roman"/>
                <a:ea typeface="Times New Roman"/>
              </a:rPr>
              <a:t> </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1"/>
          </p:nvPr>
        </p:nvSpPr>
        <p:spPr bwMode="auto">
          <a:xfrm>
            <a:off x="439738" y="1066800"/>
            <a:ext cx="8220075" cy="5238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anose="05000000000000000000" pitchFamily="2" charset="2"/>
              <a:buNone/>
              <a:defRPr/>
            </a:pPr>
            <a:r>
              <a:rPr altLang="en-US" dirty="0" smtClean="0">
                <a:cs typeface="Arial" charset="0"/>
              </a:rPr>
              <a:t>Without the </a:t>
            </a:r>
            <a:r>
              <a:rPr altLang="en-US" b="1" dirty="0" smtClean="0">
                <a:cs typeface="Arial" charset="0"/>
              </a:rPr>
              <a:t>complete </a:t>
            </a:r>
            <a:r>
              <a:rPr altLang="en-US" dirty="0" smtClean="0">
                <a:cs typeface="Arial" charset="0"/>
              </a:rPr>
              <a:t>hiring process how do you know who you are entrusting with not only your company but the lives you put in their hands?</a:t>
            </a:r>
            <a:endParaRPr altLang="en-US" dirty="0">
              <a:cs typeface="Arial" charset="0"/>
            </a:endParaRPr>
          </a:p>
          <a:p>
            <a:pPr>
              <a:defRPr/>
            </a:pPr>
            <a:endParaRPr altLang="en-US" dirty="0" smtClean="0">
              <a:cs typeface="Arial" charset="0"/>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D5832EE-5005-41C4-8DFC-62272DBECFCC}" type="slidenum">
              <a:rPr lang="en-US" altLang="en-US">
                <a:solidFill>
                  <a:srgbClr val="7F7F7F"/>
                </a:solidFill>
              </a:rPr>
              <a:pPr eaLnBrk="1" hangingPunct="1"/>
              <a:t>10</a:t>
            </a:fld>
            <a:endParaRPr lang="en-US" altLang="en-US">
              <a:solidFill>
                <a:srgbClr val="7F7F7F"/>
              </a:solidFill>
            </a:endParaRPr>
          </a:p>
        </p:txBody>
      </p:sp>
      <p:pic>
        <p:nvPicPr>
          <p:cNvPr id="15364" name="Picture 5" descr="C:\Users\RTack\AppData\local\microsoft\windows\Temporary Internet Files\Content.Outlook\REN6I8ZO\shutterstock_377150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2190750"/>
            <a:ext cx="649128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mtClean="0"/>
              <a:t>Training type</a:t>
            </a:r>
          </a:p>
          <a:p>
            <a:pPr lvl="1" eaLnBrk="1" hangingPunct="1"/>
            <a:r>
              <a:rPr altLang="en-US" smtClean="0"/>
              <a:t>Orientation, Refresher, Post Incident</a:t>
            </a:r>
          </a:p>
          <a:p>
            <a:pPr eaLnBrk="1" hangingPunct="1"/>
            <a:r>
              <a:rPr altLang="en-US" smtClean="0"/>
              <a:t>Format</a:t>
            </a:r>
          </a:p>
          <a:p>
            <a:pPr lvl="1" eaLnBrk="1" hangingPunct="1"/>
            <a:r>
              <a:rPr altLang="en-US" smtClean="0"/>
              <a:t>Video</a:t>
            </a:r>
          </a:p>
          <a:p>
            <a:pPr lvl="1" eaLnBrk="1" hangingPunct="1"/>
            <a:r>
              <a:rPr altLang="en-US" smtClean="0"/>
              <a:t>Interactive</a:t>
            </a:r>
          </a:p>
          <a:p>
            <a:pPr lvl="1" eaLnBrk="1" hangingPunct="1"/>
            <a:r>
              <a:rPr altLang="en-US" smtClean="0"/>
              <a:t>Classroom</a:t>
            </a:r>
          </a:p>
          <a:p>
            <a:pPr lvl="1" eaLnBrk="1" hangingPunct="1"/>
            <a:r>
              <a:rPr altLang="en-US" smtClean="0"/>
              <a:t>Handouts</a:t>
            </a:r>
          </a:p>
          <a:p>
            <a:pPr lvl="1" eaLnBrk="1" hangingPunct="1"/>
            <a:r>
              <a:rPr altLang="en-US" smtClean="0"/>
              <a:t>Other</a:t>
            </a:r>
          </a:p>
          <a:p>
            <a:pPr eaLnBrk="1" hangingPunct="1"/>
            <a:r>
              <a:rPr altLang="en-US" smtClean="0"/>
              <a:t>Depth of Training</a:t>
            </a:r>
          </a:p>
          <a:p>
            <a:pPr lvl="1" eaLnBrk="1" hangingPunct="1"/>
            <a:r>
              <a:rPr altLang="en-US" smtClean="0"/>
              <a:t>How often</a:t>
            </a:r>
          </a:p>
          <a:p>
            <a:pPr lvl="1" eaLnBrk="1" hangingPunct="1"/>
            <a:r>
              <a:rPr altLang="en-US" smtClean="0"/>
              <a:t>Duration</a:t>
            </a:r>
          </a:p>
        </p:txBody>
      </p:sp>
      <p:sp>
        <p:nvSpPr>
          <p:cNvPr id="1638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B2019CE-1F4B-4622-AE55-12C6DB629FFA}" type="slidenum">
              <a:rPr lang="en-US" altLang="en-US">
                <a:solidFill>
                  <a:srgbClr val="7F7F7F"/>
                </a:solidFill>
              </a:rPr>
              <a:pPr eaLnBrk="1" hangingPunct="1"/>
              <a:t>11</a:t>
            </a:fld>
            <a:endParaRPr lang="en-US" altLang="en-US">
              <a:solidFill>
                <a:srgbClr val="7F7F7F"/>
              </a:solidFill>
            </a:endParaRPr>
          </a:p>
        </p:txBody>
      </p:sp>
      <p:sp>
        <p:nvSpPr>
          <p:cNvPr id="1638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1800" smtClean="0">
                <a:cs typeface="Arial" panose="020B0604020202020204" pitchFamily="34" charset="0"/>
              </a:rPr>
              <a:t>Accident Prevention – </a:t>
            </a:r>
            <a:br>
              <a:rPr altLang="en-US" sz="1800" smtClean="0">
                <a:cs typeface="Arial" panose="020B0604020202020204" pitchFamily="34" charset="0"/>
              </a:rPr>
            </a:br>
            <a:r>
              <a:rPr altLang="en-US" sz="1800" smtClean="0">
                <a:cs typeface="Arial" panose="020B0604020202020204" pitchFamily="34" charset="0"/>
              </a:rPr>
              <a:t>Driver Training</a:t>
            </a:r>
          </a:p>
        </p:txBody>
      </p:sp>
      <p:pic>
        <p:nvPicPr>
          <p:cNvPr id="16389" name="Picture 5" descr="C:\Program Files (x86)\Microsoft Office\MEDIA\CAGCAT10\j02857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863" y="2584450"/>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6"/>
          <p:cNvGrpSpPr>
            <a:grpSpLocks/>
          </p:cNvGrpSpPr>
          <p:nvPr/>
        </p:nvGrpSpPr>
        <p:grpSpPr bwMode="auto">
          <a:xfrm>
            <a:off x="6934200" y="4211638"/>
            <a:ext cx="1314450" cy="1247775"/>
            <a:chOff x="2304" y="1584"/>
            <a:chExt cx="1740" cy="1554"/>
          </a:xfrm>
        </p:grpSpPr>
        <p:sp>
          <p:nvSpPr>
            <p:cNvPr id="16394"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en-US"/>
            </a:p>
          </p:txBody>
        </p:sp>
        <p:sp>
          <p:nvSpPr>
            <p:cNvPr id="16395"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6396"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6397"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grpSp>
      <p:pic>
        <p:nvPicPr>
          <p:cNvPr id="1639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2044700"/>
            <a:ext cx="13525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8113" y="1597025"/>
            <a:ext cx="9493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13" descr="C:\Users\RTack\AppData\Local\Microsoft\Windows\Temporary Internet Files\Content.IE5\ILXBZYIM\cartoon-folder-walkin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3457575"/>
            <a:ext cx="36083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p:cTn id="7" dur="1000" fill="hold"/>
                                        <p:tgtEl>
                                          <p:spTgt spid="14349"/>
                                        </p:tgtEl>
                                        <p:attrNameLst>
                                          <p:attrName>ppt_w</p:attrName>
                                        </p:attrNameLst>
                                      </p:cBhvr>
                                      <p:tavLst>
                                        <p:tav tm="0">
                                          <p:val>
                                            <p:fltVal val="0"/>
                                          </p:val>
                                        </p:tav>
                                        <p:tav tm="100000">
                                          <p:val>
                                            <p:strVal val="#ppt_w"/>
                                          </p:val>
                                        </p:tav>
                                      </p:tavLst>
                                    </p:anim>
                                    <p:anim calcmode="lin" valueType="num">
                                      <p:cBhvr>
                                        <p:cTn id="8" dur="1000" fill="hold"/>
                                        <p:tgtEl>
                                          <p:spTgt spid="14349"/>
                                        </p:tgtEl>
                                        <p:attrNameLst>
                                          <p:attrName>ppt_h</p:attrName>
                                        </p:attrNameLst>
                                      </p:cBhvr>
                                      <p:tavLst>
                                        <p:tav tm="0">
                                          <p:val>
                                            <p:fltVal val="0"/>
                                          </p:val>
                                        </p:tav>
                                        <p:tav tm="100000">
                                          <p:val>
                                            <p:strVal val="#ppt_h"/>
                                          </p:val>
                                        </p:tav>
                                      </p:tavLst>
                                    </p:anim>
                                    <p:anim calcmode="lin" valueType="num">
                                      <p:cBhvr>
                                        <p:cTn id="9" dur="1000" fill="hold"/>
                                        <p:tgtEl>
                                          <p:spTgt spid="143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1"/>
          </p:nvPr>
        </p:nvSpPr>
        <p:spPr bwMode="auto">
          <a:xfrm>
            <a:off x="466725" y="1270000"/>
            <a:ext cx="8220075" cy="4759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anose="05000000000000000000" pitchFamily="2" charset="2"/>
              <a:buNone/>
              <a:defRPr/>
            </a:pPr>
            <a:endParaRPr altLang="en-US" dirty="0" smtClean="0">
              <a:cs typeface="Arial" charset="0"/>
            </a:endParaRPr>
          </a:p>
          <a:p>
            <a:pPr eaLnBrk="1" hangingPunct="1">
              <a:defRPr/>
            </a:pPr>
            <a:r>
              <a:rPr altLang="en-US" dirty="0" smtClean="0">
                <a:cs typeface="Arial" charset="0"/>
              </a:rPr>
              <a:t>Who (Certified?)</a:t>
            </a:r>
          </a:p>
          <a:p>
            <a:pPr eaLnBrk="1" hangingPunct="1">
              <a:defRPr/>
            </a:pPr>
            <a:r>
              <a:rPr altLang="en-US" dirty="0" smtClean="0">
                <a:cs typeface="Arial" charset="0"/>
              </a:rPr>
              <a:t>When</a:t>
            </a:r>
          </a:p>
          <a:p>
            <a:pPr eaLnBrk="1" hangingPunct="1">
              <a:defRPr/>
            </a:pPr>
            <a:r>
              <a:rPr altLang="en-US" dirty="0" smtClean="0">
                <a:cs typeface="Arial" charset="0"/>
              </a:rPr>
              <a:t>Where</a:t>
            </a:r>
          </a:p>
          <a:p>
            <a:pPr eaLnBrk="1" hangingPunct="1">
              <a:defRPr/>
            </a:pPr>
            <a:r>
              <a:rPr altLang="en-US" dirty="0" smtClean="0">
                <a:cs typeface="Arial" charset="0"/>
              </a:rPr>
              <a:t>Are we following FMCSA regulations?</a:t>
            </a:r>
          </a:p>
          <a:p>
            <a:pPr eaLnBrk="1" hangingPunct="1">
              <a:defRPr/>
            </a:pPr>
            <a:r>
              <a:rPr altLang="en-US" dirty="0" smtClean="0">
                <a:cs typeface="Arial" charset="0"/>
              </a:rPr>
              <a:t>Documentation</a:t>
            </a: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BC955FF-3126-4E3B-AA09-33A0C0B43AD1}" type="slidenum">
              <a:rPr lang="en-US" altLang="en-US">
                <a:solidFill>
                  <a:srgbClr val="7F7F7F"/>
                </a:solidFill>
              </a:rPr>
              <a:pPr eaLnBrk="1" hangingPunct="1"/>
              <a:t>12</a:t>
            </a:fld>
            <a:endParaRPr lang="en-US" altLang="en-US">
              <a:solidFill>
                <a:srgbClr val="7F7F7F"/>
              </a:solidFill>
            </a:endParaRPr>
          </a:p>
        </p:txBody>
      </p:sp>
      <p:sp>
        <p:nvSpPr>
          <p:cNvPr id="1741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1800" smtClean="0">
                <a:cs typeface="Arial" panose="020B0604020202020204" pitchFamily="34" charset="0"/>
              </a:rPr>
              <a:t>Accident Prevention – Vehicle Maintenance Program</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695700"/>
            <a:ext cx="3248025"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wipe(left)">
                                      <p:cBhvr>
                                        <p:cTn id="7" dur="500"/>
                                        <p:tgtEl>
                                          <p:spTgt spid="1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wipe(left)">
                                      <p:cBhvr>
                                        <p:cTn id="12" dur="500"/>
                                        <p:tgtEl>
                                          <p:spTgt spid="112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animEffect transition="in" filter="wipe(left)">
                                      <p:cBhvr>
                                        <p:cTn id="17" dur="500"/>
                                        <p:tgtEl>
                                          <p:spTgt spid="112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Effect transition="in" filter="wipe(left)">
                                      <p:cBhvr>
                                        <p:cTn id="22" dur="500"/>
                                        <p:tgtEl>
                                          <p:spTgt spid="1126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Effect transition="in" filter="wipe(left)">
                                      <p:cBhvr>
                                        <p:cTn id="27"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9525"/>
            <a:ext cx="9047163"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itle 1"/>
          <p:cNvSpPr>
            <a:spLocks noGrp="1"/>
          </p:cNvSpPr>
          <p:nvPr>
            <p:ph type="title"/>
          </p:nvPr>
        </p:nvSpPr>
        <p:spPr bwMode="auto">
          <a:xfrm>
            <a:off x="5524500" y="217488"/>
            <a:ext cx="3438525"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cs typeface="Arial" panose="020B0604020202020204" pitchFamily="34" charset="0"/>
              </a:rPr>
              <a:t>Vehicular Accident</a:t>
            </a:r>
          </a:p>
        </p:txBody>
      </p:sp>
      <p:sp>
        <p:nvSpPr>
          <p:cNvPr id="184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01A3C999-9B3B-4EEF-A381-1C972F393EF5}" type="slidenum">
              <a:rPr lang="en-US" altLang="en-US">
                <a:solidFill>
                  <a:srgbClr val="7F7F7F"/>
                </a:solidFill>
              </a:rPr>
              <a:pPr eaLnBrk="1" hangingPunct="1"/>
              <a:t>13</a:t>
            </a:fld>
            <a:endParaRPr lang="en-US" altLang="en-US">
              <a:solidFill>
                <a:srgbClr val="7F7F7F"/>
              </a:solidFill>
            </a:endParaRPr>
          </a:p>
        </p:txBody>
      </p:sp>
      <p:sp>
        <p:nvSpPr>
          <p:cNvPr id="19461" name="TextBox 3"/>
          <p:cNvSpPr txBox="1">
            <a:spLocks noChangeArrowheads="1"/>
          </p:cNvSpPr>
          <p:nvPr/>
        </p:nvSpPr>
        <p:spPr bwMode="auto">
          <a:xfrm>
            <a:off x="342900" y="4059238"/>
            <a:ext cx="4152900" cy="2554287"/>
          </a:xfrm>
          <a:prstGeom prst="rect">
            <a:avLst/>
          </a:prstGeom>
          <a:solidFill>
            <a:schemeClr val="bg1"/>
          </a:solidFill>
          <a:ln>
            <a:solidFill>
              <a:schemeClr val="accent1"/>
            </a:solidFill>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200" dirty="0" smtClean="0">
                <a:solidFill>
                  <a:schemeClr val="tx2">
                    <a:lumMod val="75000"/>
                  </a:schemeClr>
                </a:solidFill>
              </a:rPr>
              <a:t>The most frequent type of motorcoach accidents fall into one of these three categories:</a:t>
            </a:r>
          </a:p>
        </p:txBody>
      </p:sp>
      <p:sp>
        <p:nvSpPr>
          <p:cNvPr id="5" name="Flowchart: Punched Tape 4"/>
          <p:cNvSpPr/>
          <p:nvPr/>
        </p:nvSpPr>
        <p:spPr>
          <a:xfrm>
            <a:off x="5313363" y="4181475"/>
            <a:ext cx="2838450" cy="6111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Struck by other</a:t>
            </a:r>
          </a:p>
        </p:txBody>
      </p:sp>
      <p:sp>
        <p:nvSpPr>
          <p:cNvPr id="6" name="Flowchart: Punched Tape 5"/>
          <p:cNvSpPr/>
          <p:nvPr/>
        </p:nvSpPr>
        <p:spPr>
          <a:xfrm>
            <a:off x="5313363" y="5019675"/>
            <a:ext cx="2838450" cy="62865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Rear-end other</a:t>
            </a:r>
          </a:p>
        </p:txBody>
      </p:sp>
      <p:sp>
        <p:nvSpPr>
          <p:cNvPr id="7" name="Flowchart: Punched Tape 6"/>
          <p:cNvSpPr/>
          <p:nvPr/>
        </p:nvSpPr>
        <p:spPr>
          <a:xfrm>
            <a:off x="5399088" y="5772150"/>
            <a:ext cx="2752725" cy="84137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Side Swipe (by count), Intersection (by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dirty="0" smtClean="0"/>
              <a:t>Defensive Driving</a:t>
            </a:r>
          </a:p>
          <a:p>
            <a:r>
              <a:rPr altLang="en-US" dirty="0" smtClean="0"/>
              <a:t>Speed &amp; Space Management</a:t>
            </a:r>
          </a:p>
          <a:p>
            <a:r>
              <a:rPr altLang="en-US" dirty="0" smtClean="0"/>
              <a:t>Fatigue Management</a:t>
            </a:r>
          </a:p>
        </p:txBody>
      </p:sp>
      <p:sp>
        <p:nvSpPr>
          <p:cNvPr id="194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Accident Type  – Struck By Other</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8BC56CF9-E9BB-44C6-B6D9-E6E39C86F6E7}" type="slidenum">
              <a:rPr lang="en-US" altLang="en-US">
                <a:solidFill>
                  <a:srgbClr val="7F7F7F"/>
                </a:solidFill>
              </a:rPr>
              <a:pPr eaLnBrk="1" hangingPunct="1"/>
              <a:t>14</a:t>
            </a:fld>
            <a:endParaRPr lang="en-US" altLang="en-US">
              <a:solidFill>
                <a:srgbClr val="7F7F7F"/>
              </a:solidFill>
            </a:endParaRPr>
          </a:p>
        </p:txBody>
      </p:sp>
      <p:pic>
        <p:nvPicPr>
          <p:cNvPr id="19461" name="Picture 8" descr="C:\Users\kbissegger\AppData\Local\Microsoft\Windows\Temporary Internet Files\Content.IE5\V7P9BZC0\3519541_1ccecc0d9b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24384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 calcmode="lin" valueType="num">
                                      <p:cBhvr additive="base">
                                        <p:cTn id="11"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 calcmode="lin" valueType="num">
                                      <p:cBhvr additive="base">
                                        <p:cTn id="15"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Accident type  – Rear End Other Vehicle</a:t>
            </a:r>
          </a:p>
        </p:txBody>
      </p:sp>
      <p:sp>
        <p:nvSpPr>
          <p:cNvPr id="20483" name="Text Placeholder 2"/>
          <p:cNvSpPr>
            <a:spLocks noGrp="1"/>
          </p:cNvSpPr>
          <p:nvPr>
            <p:ph type="body" sz="quarter" idx="11"/>
          </p:nvPr>
        </p:nvSpPr>
        <p:spPr bwMode="auto">
          <a:xfrm>
            <a:off x="466725" y="1266825"/>
            <a:ext cx="8220075" cy="476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dirty="0" smtClean="0"/>
              <a:t>Following Distance</a:t>
            </a:r>
          </a:p>
          <a:p>
            <a:r>
              <a:rPr altLang="en-US" dirty="0" smtClean="0"/>
              <a:t>Speed Management</a:t>
            </a:r>
          </a:p>
          <a:p>
            <a:r>
              <a:rPr altLang="en-US" dirty="0" smtClean="0"/>
              <a:t>Collision Avoidance Technologies</a:t>
            </a:r>
          </a:p>
          <a:p>
            <a:r>
              <a:rPr altLang="en-US" dirty="0" smtClean="0"/>
              <a:t>Distractions</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E7D2084-137F-457E-8DF3-F332628C9EF4}" type="slidenum">
              <a:rPr lang="en-US" altLang="en-US">
                <a:solidFill>
                  <a:srgbClr val="7F7F7F"/>
                </a:solidFill>
              </a:rPr>
              <a:pPr eaLnBrk="1" hangingPunct="1"/>
              <a:t>15</a:t>
            </a:fld>
            <a:endParaRPr lang="en-US" altLang="en-US">
              <a:solidFill>
                <a:srgbClr val="7F7F7F"/>
              </a:solidFill>
            </a:endParaRP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2635250"/>
            <a:ext cx="4767263"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Accident type  – Sideswipe</a:t>
            </a:r>
          </a:p>
        </p:txBody>
      </p:sp>
      <p:sp>
        <p:nvSpPr>
          <p:cNvPr id="15363" name="Text Placeholder 2"/>
          <p:cNvSpPr>
            <a:spLocks noGrp="1"/>
          </p:cNvSpPr>
          <p:nvPr>
            <p:ph type="body" sz="quarter" idx="11"/>
          </p:nvPr>
        </p:nvSpPr>
        <p:spPr bwMode="auto">
          <a:xfrm>
            <a:off x="466725" y="1266825"/>
            <a:ext cx="8220075" cy="4762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altLang="en-US" dirty="0" smtClean="0">
                <a:cs typeface="Arial" charset="0"/>
              </a:rPr>
              <a:t>Speed &amp; Space Management</a:t>
            </a:r>
          </a:p>
          <a:p>
            <a:pPr marL="342900" lvl="1" indent="-342900">
              <a:spcBef>
                <a:spcPts val="600"/>
              </a:spcBef>
              <a:buClr>
                <a:srgbClr val="005294"/>
              </a:buClr>
              <a:defRPr/>
            </a:pPr>
            <a:r>
              <a:rPr altLang="en-US" dirty="0">
                <a:cs typeface="Arial" charset="0"/>
              </a:rPr>
              <a:t>Proper Mirror Adjustment / Mirror Check Stations</a:t>
            </a:r>
          </a:p>
          <a:p>
            <a:pPr>
              <a:defRPr/>
            </a:pPr>
            <a:r>
              <a:rPr altLang="en-US" dirty="0" smtClean="0">
                <a:cs typeface="Arial" charset="0"/>
              </a:rPr>
              <a:t>Mirror Checks</a:t>
            </a:r>
          </a:p>
          <a:p>
            <a:pPr>
              <a:defRPr/>
            </a:pPr>
            <a:r>
              <a:rPr altLang="en-US" dirty="0" smtClean="0">
                <a:cs typeface="Arial" charset="0"/>
              </a:rPr>
              <a:t>Exterior Cameras</a:t>
            </a:r>
          </a:p>
          <a:p>
            <a:pPr>
              <a:defRPr/>
            </a:pPr>
            <a:r>
              <a:rPr altLang="en-US" dirty="0" smtClean="0">
                <a:cs typeface="Arial" charset="0"/>
              </a:rPr>
              <a:t>Blind Spot Technology</a:t>
            </a:r>
          </a:p>
          <a:p>
            <a:pPr marL="457200" lvl="1" indent="0">
              <a:buFont typeface="Wingdings" panose="05000000000000000000" pitchFamily="2" charset="2"/>
              <a:buNone/>
              <a:defRPr/>
            </a:pPr>
            <a:endParaRPr altLang="en-US" dirty="0" smtClean="0">
              <a:cs typeface="Arial" charset="0"/>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AA7E4FE-BDD7-47F5-B847-B909DA3A616C}" type="slidenum">
              <a:rPr lang="en-US" altLang="en-US">
                <a:solidFill>
                  <a:srgbClr val="7F7F7F"/>
                </a:solidFill>
              </a:rPr>
              <a:pPr eaLnBrk="1" hangingPunct="1"/>
              <a:t>16</a:t>
            </a:fld>
            <a:endParaRPr lang="en-US" altLang="en-US">
              <a:solidFill>
                <a:srgbClr val="7F7F7F"/>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286000"/>
            <a:ext cx="4897437" cy="367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Accident type  – Intersection</a:t>
            </a:r>
          </a:p>
        </p:txBody>
      </p:sp>
      <p:sp>
        <p:nvSpPr>
          <p:cNvPr id="22531" name="Text Placeholder 2"/>
          <p:cNvSpPr>
            <a:spLocks noGrp="1"/>
          </p:cNvSpPr>
          <p:nvPr>
            <p:ph type="body" sz="quarter" idx="11"/>
          </p:nvPr>
        </p:nvSpPr>
        <p:spPr bwMode="auto">
          <a:xfrm>
            <a:off x="466725" y="1266825"/>
            <a:ext cx="8220075" cy="476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Knowledge of Basic Rules</a:t>
            </a:r>
          </a:p>
          <a:p>
            <a:r>
              <a:rPr altLang="en-US" smtClean="0"/>
              <a:t>Left, Right, Left</a:t>
            </a:r>
          </a:p>
          <a:p>
            <a:r>
              <a:rPr altLang="en-US" smtClean="0"/>
              <a:t>Defensive Driving</a:t>
            </a:r>
          </a:p>
          <a:p>
            <a:r>
              <a:rPr altLang="en-US" smtClean="0"/>
              <a:t>Distractions</a:t>
            </a: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E46A086-98A1-4D90-B27C-09D8110AD005}" type="slidenum">
              <a:rPr lang="en-US" altLang="en-US">
                <a:solidFill>
                  <a:srgbClr val="7F7F7F"/>
                </a:solidFill>
              </a:rPr>
              <a:pPr eaLnBrk="1" hangingPunct="1"/>
              <a:t>17</a:t>
            </a:fld>
            <a:endParaRPr lang="en-US" altLang="en-US">
              <a:solidFill>
                <a:srgbClr val="7F7F7F"/>
              </a:solidFill>
            </a:endParaRPr>
          </a:p>
        </p:txBody>
      </p:sp>
      <p:pic>
        <p:nvPicPr>
          <p:cNvPr id="22533" name="Picture 5" descr="C:\Users\kbissegger\AppData\Local\Microsoft\Windows\Temporary Internet Files\Content.IE5\V7P9BZC0\TAR_Intersection_sig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1852613"/>
            <a:ext cx="32766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down)">
                                      <p:cBhvr>
                                        <p:cTn id="7" dur="580">
                                          <p:stCondLst>
                                            <p:cond delay="0"/>
                                          </p:stCondLst>
                                        </p:cTn>
                                        <p:tgtEl>
                                          <p:spTgt spid="22533"/>
                                        </p:tgtEl>
                                      </p:cBhvr>
                                    </p:animEffect>
                                    <p:anim calcmode="lin" valueType="num">
                                      <p:cBhvr>
                                        <p:cTn id="8" dur="1822" tmFilter="0,0; 0.14,0.36; 0.43,0.73; 0.71,0.91; 1.0,1.0">
                                          <p:stCondLst>
                                            <p:cond delay="0"/>
                                          </p:stCondLst>
                                        </p:cTn>
                                        <p:tgtEl>
                                          <p:spTgt spid="225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3"/>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3"/>
                                        </p:tgtEl>
                                      </p:cBhvr>
                                      <p:to x="100000" y="60000"/>
                                    </p:animScale>
                                    <p:animScale>
                                      <p:cBhvr>
                                        <p:cTn id="14" dur="166" decel="50000">
                                          <p:stCondLst>
                                            <p:cond delay="676"/>
                                          </p:stCondLst>
                                        </p:cTn>
                                        <p:tgtEl>
                                          <p:spTgt spid="22533"/>
                                        </p:tgtEl>
                                      </p:cBhvr>
                                      <p:to x="100000" y="100000"/>
                                    </p:animScale>
                                    <p:animScale>
                                      <p:cBhvr>
                                        <p:cTn id="15" dur="26">
                                          <p:stCondLst>
                                            <p:cond delay="1312"/>
                                          </p:stCondLst>
                                        </p:cTn>
                                        <p:tgtEl>
                                          <p:spTgt spid="22533"/>
                                        </p:tgtEl>
                                      </p:cBhvr>
                                      <p:to x="100000" y="80000"/>
                                    </p:animScale>
                                    <p:animScale>
                                      <p:cBhvr>
                                        <p:cTn id="16" dur="166" decel="50000">
                                          <p:stCondLst>
                                            <p:cond delay="1338"/>
                                          </p:stCondLst>
                                        </p:cTn>
                                        <p:tgtEl>
                                          <p:spTgt spid="22533"/>
                                        </p:tgtEl>
                                      </p:cBhvr>
                                      <p:to x="100000" y="100000"/>
                                    </p:animScale>
                                    <p:animScale>
                                      <p:cBhvr>
                                        <p:cTn id="17" dur="26">
                                          <p:stCondLst>
                                            <p:cond delay="1642"/>
                                          </p:stCondLst>
                                        </p:cTn>
                                        <p:tgtEl>
                                          <p:spTgt spid="22533"/>
                                        </p:tgtEl>
                                      </p:cBhvr>
                                      <p:to x="100000" y="90000"/>
                                    </p:animScale>
                                    <p:animScale>
                                      <p:cBhvr>
                                        <p:cTn id="18" dur="166" decel="50000">
                                          <p:stCondLst>
                                            <p:cond delay="1668"/>
                                          </p:stCondLst>
                                        </p:cTn>
                                        <p:tgtEl>
                                          <p:spTgt spid="22533"/>
                                        </p:tgtEl>
                                      </p:cBhvr>
                                      <p:to x="100000" y="100000"/>
                                    </p:animScale>
                                    <p:animScale>
                                      <p:cBhvr>
                                        <p:cTn id="19" dur="26">
                                          <p:stCondLst>
                                            <p:cond delay="1808"/>
                                          </p:stCondLst>
                                        </p:cTn>
                                        <p:tgtEl>
                                          <p:spTgt spid="22533"/>
                                        </p:tgtEl>
                                      </p:cBhvr>
                                      <p:to x="100000" y="95000"/>
                                    </p:animScale>
                                    <p:animScale>
                                      <p:cBhvr>
                                        <p:cTn id="20" dur="166" decel="50000">
                                          <p:stCondLst>
                                            <p:cond delay="1834"/>
                                          </p:stCondLst>
                                        </p:cTn>
                                        <p:tgtEl>
                                          <p:spTgt spid="225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115" b="19115"/>
          <a:stretch>
            <a:fillRect/>
          </a:stretch>
        </p:blipFill>
        <p:spPr bwMode="auto">
          <a:xfrm>
            <a:off x="419100" y="1895475"/>
            <a:ext cx="3916363" cy="313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8B5D7FF5-6E65-422A-9A87-B8C0998A5855}" type="slidenum">
              <a:rPr lang="en-US" altLang="en-US">
                <a:solidFill>
                  <a:srgbClr val="7F7F7F"/>
                </a:solidFill>
              </a:rPr>
              <a:pPr eaLnBrk="1" hangingPunct="1"/>
              <a:t>18</a:t>
            </a:fld>
            <a:endParaRPr lang="en-US" altLang="en-US">
              <a:solidFill>
                <a:srgbClr val="7F7F7F"/>
              </a:solidFill>
            </a:endParaRPr>
          </a:p>
        </p:txBody>
      </p:sp>
      <p:sp>
        <p:nvSpPr>
          <p:cNvPr id="23556" name="TextBox 3"/>
          <p:cNvSpPr txBox="1">
            <a:spLocks noChangeArrowheads="1"/>
          </p:cNvSpPr>
          <p:nvPr/>
        </p:nvSpPr>
        <p:spPr bwMode="auto">
          <a:xfrm>
            <a:off x="4495800" y="2311400"/>
            <a:ext cx="415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a:t>Top 3 Causes of Injuries</a:t>
            </a:r>
          </a:p>
        </p:txBody>
      </p:sp>
      <p:sp>
        <p:nvSpPr>
          <p:cNvPr id="23557" name="TextBox 4"/>
          <p:cNvSpPr txBox="1">
            <a:spLocks noChangeArrowheads="1"/>
          </p:cNvSpPr>
          <p:nvPr/>
        </p:nvSpPr>
        <p:spPr bwMode="auto">
          <a:xfrm>
            <a:off x="4498975" y="3205163"/>
            <a:ext cx="2590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200000"/>
              </a:lnSpc>
            </a:pPr>
            <a:r>
              <a:rPr lang="en-US" altLang="en-US"/>
              <a:t>Vehicular Accidents</a:t>
            </a:r>
          </a:p>
          <a:p>
            <a:pPr eaLnBrk="1" hangingPunct="1">
              <a:lnSpc>
                <a:spcPct val="200000"/>
              </a:lnSpc>
            </a:pPr>
            <a:r>
              <a:rPr lang="en-US" altLang="en-US" b="1"/>
              <a:t>Lower Back Injuries</a:t>
            </a:r>
          </a:p>
          <a:p>
            <a:pPr eaLnBrk="1" hangingPunct="1">
              <a:lnSpc>
                <a:spcPct val="200000"/>
              </a:lnSpc>
            </a:pPr>
            <a:r>
              <a:rPr lang="en-US" altLang="en-US"/>
              <a:t>Workplace Violence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Lower Back Injuries</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78746B0-E8CE-4B65-96AA-0B97C35DED61}" type="slidenum">
              <a:rPr lang="en-US" altLang="en-US">
                <a:solidFill>
                  <a:srgbClr val="7F7F7F"/>
                </a:solidFill>
              </a:rPr>
              <a:pPr eaLnBrk="1" hangingPunct="1"/>
              <a:t>19</a:t>
            </a:fld>
            <a:endParaRPr lang="en-US" altLang="en-US">
              <a:solidFill>
                <a:srgbClr val="7F7F7F"/>
              </a:solidFill>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724025"/>
            <a:ext cx="3548063" cy="354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88" y="1781175"/>
            <a:ext cx="1476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613" y="2933700"/>
            <a:ext cx="1476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688" y="4286250"/>
            <a:ext cx="14763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80">
                                          <p:stCondLst>
                                            <p:cond delay="0"/>
                                          </p:stCondLst>
                                        </p:cTn>
                                        <p:tgtEl>
                                          <p:spTgt spid="25604"/>
                                        </p:tgtEl>
                                      </p:cBhvr>
                                    </p:animEffect>
                                    <p:anim calcmode="lin" valueType="num">
                                      <p:cBhvr>
                                        <p:cTn id="8" dur="1822" tmFilter="0,0; 0.14,0.36; 0.43,0.73; 0.71,0.91; 1.0,1.0">
                                          <p:stCondLst>
                                            <p:cond delay="0"/>
                                          </p:stCondLst>
                                        </p:cTn>
                                        <p:tgtEl>
                                          <p:spTgt spid="256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4"/>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4"/>
                                        </p:tgtEl>
                                      </p:cBhvr>
                                      <p:to x="100000" y="60000"/>
                                    </p:animScale>
                                    <p:animScale>
                                      <p:cBhvr>
                                        <p:cTn id="14" dur="166" decel="50000">
                                          <p:stCondLst>
                                            <p:cond delay="676"/>
                                          </p:stCondLst>
                                        </p:cTn>
                                        <p:tgtEl>
                                          <p:spTgt spid="25604"/>
                                        </p:tgtEl>
                                      </p:cBhvr>
                                      <p:to x="100000" y="100000"/>
                                    </p:animScale>
                                    <p:animScale>
                                      <p:cBhvr>
                                        <p:cTn id="15" dur="26">
                                          <p:stCondLst>
                                            <p:cond delay="1312"/>
                                          </p:stCondLst>
                                        </p:cTn>
                                        <p:tgtEl>
                                          <p:spTgt spid="25604"/>
                                        </p:tgtEl>
                                      </p:cBhvr>
                                      <p:to x="100000" y="80000"/>
                                    </p:animScale>
                                    <p:animScale>
                                      <p:cBhvr>
                                        <p:cTn id="16" dur="166" decel="50000">
                                          <p:stCondLst>
                                            <p:cond delay="1338"/>
                                          </p:stCondLst>
                                        </p:cTn>
                                        <p:tgtEl>
                                          <p:spTgt spid="25604"/>
                                        </p:tgtEl>
                                      </p:cBhvr>
                                      <p:to x="100000" y="100000"/>
                                    </p:animScale>
                                    <p:animScale>
                                      <p:cBhvr>
                                        <p:cTn id="17" dur="26">
                                          <p:stCondLst>
                                            <p:cond delay="1642"/>
                                          </p:stCondLst>
                                        </p:cTn>
                                        <p:tgtEl>
                                          <p:spTgt spid="25604"/>
                                        </p:tgtEl>
                                      </p:cBhvr>
                                      <p:to x="100000" y="90000"/>
                                    </p:animScale>
                                    <p:animScale>
                                      <p:cBhvr>
                                        <p:cTn id="18" dur="166" decel="50000">
                                          <p:stCondLst>
                                            <p:cond delay="1668"/>
                                          </p:stCondLst>
                                        </p:cTn>
                                        <p:tgtEl>
                                          <p:spTgt spid="25604"/>
                                        </p:tgtEl>
                                      </p:cBhvr>
                                      <p:to x="100000" y="100000"/>
                                    </p:animScale>
                                    <p:animScale>
                                      <p:cBhvr>
                                        <p:cTn id="19" dur="26">
                                          <p:stCondLst>
                                            <p:cond delay="1808"/>
                                          </p:stCondLst>
                                        </p:cTn>
                                        <p:tgtEl>
                                          <p:spTgt spid="25604"/>
                                        </p:tgtEl>
                                      </p:cBhvr>
                                      <p:to x="100000" y="95000"/>
                                    </p:animScale>
                                    <p:animScale>
                                      <p:cBhvr>
                                        <p:cTn id="20" dur="166" decel="50000">
                                          <p:stCondLst>
                                            <p:cond delay="1834"/>
                                          </p:stCondLst>
                                        </p:cTn>
                                        <p:tgtEl>
                                          <p:spTgt spid="256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2000" smtClean="0">
                <a:cs typeface="Arial" panose="020B0604020202020204" pitchFamily="34" charset="0"/>
              </a:rPr>
              <a:t>Why Workers' Compensation needs to be addressed</a:t>
            </a:r>
          </a:p>
        </p:txBody>
      </p:sp>
      <p:sp>
        <p:nvSpPr>
          <p:cNvPr id="6147" name="Text Placeholder 2"/>
          <p:cNvSpPr>
            <a:spLocks noGrp="1"/>
          </p:cNvSpPr>
          <p:nvPr>
            <p:ph type="body" sz="quarter" idx="11"/>
          </p:nvPr>
        </p:nvSpPr>
        <p:spPr bwMode="auto">
          <a:xfrm>
            <a:off x="460375" y="1200150"/>
            <a:ext cx="8220075" cy="476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None/>
            </a:pPr>
            <a:endParaRPr altLang="en-US" i="1" smtClean="0"/>
          </a:p>
          <a:p>
            <a:pPr marL="0" indent="0">
              <a:buFont typeface="Wingdings" panose="05000000000000000000" pitchFamily="2" charset="2"/>
              <a:buNone/>
            </a:pPr>
            <a:endParaRPr altLang="en-US" i="1" smtClean="0"/>
          </a:p>
          <a:p>
            <a:pPr marL="0" indent="0">
              <a:buFont typeface="Wingdings" panose="05000000000000000000" pitchFamily="2" charset="2"/>
              <a:buNone/>
            </a:pPr>
            <a:endParaRPr altLang="en-US" i="1" smtClean="0"/>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4C4848EA-E6E7-4345-BFEB-1849BFBB9EF1}" type="slidenum">
              <a:rPr lang="en-US" altLang="en-US">
                <a:solidFill>
                  <a:srgbClr val="7F7F7F"/>
                </a:solidFill>
              </a:rPr>
              <a:pPr eaLnBrk="1" hangingPunct="1"/>
              <a:t>2</a:t>
            </a:fld>
            <a:endParaRPr lang="en-US" altLang="en-US">
              <a:solidFill>
                <a:srgbClr val="7F7F7F"/>
              </a:solidFill>
            </a:endParaRPr>
          </a:p>
        </p:txBody>
      </p:sp>
      <p:sp>
        <p:nvSpPr>
          <p:cNvPr id="4" name="Rectangle 3"/>
          <p:cNvSpPr/>
          <p:nvPr/>
        </p:nvSpPr>
        <p:spPr>
          <a:xfrm>
            <a:off x="2439395" y="3533775"/>
            <a:ext cx="4080476" cy="923330"/>
          </a:xfrm>
          <a:prstGeom prst="rect">
            <a:avLst/>
          </a:prstGeom>
          <a:solidFill>
            <a:schemeClr val="bg1"/>
          </a:solid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rgbClr val="08B83E"/>
                </a:solidFill>
              </a:rPr>
              <a:t>Indirect Costs</a:t>
            </a:r>
          </a:p>
        </p:txBody>
      </p:sp>
      <p:sp>
        <p:nvSpPr>
          <p:cNvPr id="7" name="Rectangle 6"/>
          <p:cNvSpPr/>
          <p:nvPr/>
        </p:nvSpPr>
        <p:spPr>
          <a:xfrm>
            <a:off x="2685456" y="1138535"/>
            <a:ext cx="3588355"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rgbClr val="15AB19"/>
                </a:solidFill>
              </a:rPr>
              <a:t>Direct Costs</a:t>
            </a:r>
          </a:p>
        </p:txBody>
      </p:sp>
      <p:pic>
        <p:nvPicPr>
          <p:cNvPr id="6151" name="Picture 9" descr="C:\Users\kbissegger\AppData\Local\Microsoft\Windows\Temporary Internet Files\Content.IE5\0SLY2FJX\dollar-sign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2166938"/>
            <a:ext cx="24193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738" y="4689475"/>
            <a:ext cx="24209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3430588" y="2166938"/>
            <a:ext cx="2697162" cy="1366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solidFill>
                <a:srgbClr val="FF0000"/>
              </a:solidFill>
            </a:endParaRPr>
          </a:p>
        </p:txBody>
      </p:sp>
      <p:sp>
        <p:nvSpPr>
          <p:cNvPr id="3" name="TextBox 2"/>
          <p:cNvSpPr txBox="1">
            <a:spLocks noChangeArrowheads="1"/>
          </p:cNvSpPr>
          <p:nvPr/>
        </p:nvSpPr>
        <p:spPr bwMode="auto">
          <a:xfrm>
            <a:off x="2333625" y="1927225"/>
            <a:ext cx="418623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400" b="1">
                <a:solidFill>
                  <a:srgbClr val="129015"/>
                </a:solidFill>
              </a:rPr>
              <a:t>Medical (Dr., RX, etc.)</a:t>
            </a:r>
          </a:p>
          <a:p>
            <a:pPr algn="ctr" eaLnBrk="1" hangingPunct="1"/>
            <a:r>
              <a:rPr lang="en-US" altLang="en-US" sz="2400" b="1">
                <a:solidFill>
                  <a:srgbClr val="129015"/>
                </a:solidFill>
              </a:rPr>
              <a:t>Wages</a:t>
            </a:r>
          </a:p>
          <a:p>
            <a:pPr algn="ctr" eaLnBrk="1" hangingPunct="1"/>
            <a:r>
              <a:rPr lang="en-US" altLang="en-US" sz="2400" b="1">
                <a:solidFill>
                  <a:srgbClr val="129015"/>
                </a:solidFill>
              </a:rPr>
              <a:t>Legal </a:t>
            </a:r>
          </a:p>
          <a:p>
            <a:pPr algn="ctr" eaLnBrk="1" hangingPunct="1"/>
            <a:r>
              <a:rPr lang="en-US" altLang="en-US" sz="2400" b="1">
                <a:solidFill>
                  <a:srgbClr val="129015"/>
                </a:solidFill>
              </a:rPr>
              <a:t>Permanent Disability</a:t>
            </a:r>
          </a:p>
          <a:p>
            <a:pPr eaLnBrk="1" hangingPunct="1"/>
            <a:endParaRPr lang="en-US" altLang="en-US"/>
          </a:p>
        </p:txBody>
      </p:sp>
      <p:sp>
        <p:nvSpPr>
          <p:cNvPr id="5" name="TextBox 4"/>
          <p:cNvSpPr txBox="1">
            <a:spLocks noChangeArrowheads="1"/>
          </p:cNvSpPr>
          <p:nvPr/>
        </p:nvSpPr>
        <p:spPr bwMode="auto">
          <a:xfrm>
            <a:off x="3041650" y="4648200"/>
            <a:ext cx="287655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graphicFrame>
        <p:nvGraphicFramePr>
          <p:cNvPr id="8" name="Table 7"/>
          <p:cNvGraphicFramePr>
            <a:graphicFrameLocks noGrp="1"/>
          </p:cNvGraphicFramePr>
          <p:nvPr/>
        </p:nvGraphicFramePr>
        <p:xfrm>
          <a:off x="209550" y="942975"/>
          <a:ext cx="8628063" cy="5768976"/>
        </p:xfrm>
        <a:graphic>
          <a:graphicData uri="http://schemas.openxmlformats.org/drawingml/2006/table">
            <a:tbl>
              <a:tblPr firstRow="1" bandRow="1">
                <a:tableStyleId>{5C22544A-7EE6-4342-B048-85BDC9FD1C3A}</a:tableStyleId>
              </a:tblPr>
              <a:tblGrid>
                <a:gridCol w="2876021"/>
                <a:gridCol w="2876021"/>
                <a:gridCol w="2876021"/>
              </a:tblGrid>
              <a:tr h="1481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5AB19"/>
                          </a:solidFill>
                        </a:rPr>
                        <a:t>Lost productivity by the injured employee</a:t>
                      </a: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5AB19"/>
                          </a:solidFill>
                        </a:rPr>
                        <a:t>Loss of experienced employee</a:t>
                      </a:r>
                    </a:p>
                    <a:p>
                      <a:endParaRPr lang="en-US" sz="1600"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15AB19"/>
                          </a:solidFill>
                        </a:rPr>
                        <a:t>Decreased motivation/ morale</a:t>
                      </a:r>
                    </a:p>
                    <a:p>
                      <a:endParaRPr lang="en-US" sz="1600"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551">
                <a:tc>
                  <a:txBody>
                    <a:bodyPr/>
                    <a:lstStyle/>
                    <a:p>
                      <a:r>
                        <a:rPr lang="en-US" sz="1600" b="1" dirty="0" smtClean="0">
                          <a:solidFill>
                            <a:srgbClr val="15AB19"/>
                          </a:solidFill>
                        </a:rPr>
                        <a:t>Hiring and Training  new staff</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600" b="1" dirty="0" smtClean="0">
                          <a:solidFill>
                            <a:srgbClr val="15AB19"/>
                          </a:solidFill>
                        </a:rPr>
                        <a:t>Overtime/temp</a:t>
                      </a:r>
                      <a:r>
                        <a:rPr lang="en-US" sz="1600" b="1" baseline="0" dirty="0" smtClean="0">
                          <a:solidFill>
                            <a:srgbClr val="15AB19"/>
                          </a:solidFill>
                        </a:rPr>
                        <a:t> employee pay </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Dissatisfied customers</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551">
                <a:tc>
                  <a:txBody>
                    <a:bodyPr/>
                    <a:lstStyle/>
                    <a:p>
                      <a:r>
                        <a:rPr lang="en-US" sz="1600" b="1" dirty="0" smtClean="0">
                          <a:solidFill>
                            <a:srgbClr val="15AB19"/>
                          </a:solidFill>
                        </a:rPr>
                        <a:t>Damage</a:t>
                      </a:r>
                      <a:r>
                        <a:rPr lang="en-US" sz="1600" b="1" baseline="0" dirty="0" smtClean="0">
                          <a:solidFill>
                            <a:srgbClr val="15AB19"/>
                          </a:solidFill>
                        </a:rPr>
                        <a:t> to reputation</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Layover</a:t>
                      </a:r>
                      <a:r>
                        <a:rPr lang="en-US" sz="1600" b="1" baseline="0" dirty="0" smtClean="0">
                          <a:solidFill>
                            <a:srgbClr val="15AB19"/>
                          </a:solidFill>
                        </a:rPr>
                        <a:t> costs </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Compensation</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551">
                <a:tc>
                  <a:txBody>
                    <a:bodyPr/>
                    <a:lstStyle/>
                    <a:p>
                      <a:r>
                        <a:rPr lang="en-US" sz="1600" b="1" dirty="0" smtClean="0">
                          <a:solidFill>
                            <a:srgbClr val="15AB19"/>
                          </a:solidFill>
                        </a:rPr>
                        <a:t>Dispatching delays</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Impacted</a:t>
                      </a:r>
                      <a:r>
                        <a:rPr lang="en-US" sz="1600" b="1" baseline="0" dirty="0" smtClean="0">
                          <a:solidFill>
                            <a:srgbClr val="15AB19"/>
                          </a:solidFill>
                        </a:rPr>
                        <a:t> new business</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Increased insurance</a:t>
                      </a:r>
                      <a:r>
                        <a:rPr lang="en-US" sz="1600" b="1" baseline="0" dirty="0" smtClean="0">
                          <a:solidFill>
                            <a:srgbClr val="15AB19"/>
                          </a:solidFill>
                        </a:rPr>
                        <a:t> costs</a:t>
                      </a: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551">
                <a:tc>
                  <a:txBody>
                    <a:bodyPr/>
                    <a:lstStyle/>
                    <a:p>
                      <a:r>
                        <a:rPr lang="en-US" sz="1600" b="1" dirty="0" smtClean="0">
                          <a:solidFill>
                            <a:srgbClr val="15AB19"/>
                          </a:solidFill>
                        </a:rPr>
                        <a:t>OSHA</a:t>
                      </a:r>
                      <a:r>
                        <a:rPr lang="en-US" sz="1600" b="1" baseline="0" dirty="0" smtClean="0">
                          <a:solidFill>
                            <a:srgbClr val="15AB19"/>
                          </a:solidFill>
                        </a:rPr>
                        <a:t> fines</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Equipment repair</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baseline="0" dirty="0" smtClean="0">
                          <a:solidFill>
                            <a:srgbClr val="15AB19"/>
                          </a:solidFill>
                        </a:rPr>
                        <a:t>Trip delay</a:t>
                      </a: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57551">
                <a:tc>
                  <a:txBody>
                    <a:bodyPr/>
                    <a:lstStyle/>
                    <a:p>
                      <a:r>
                        <a:rPr lang="en-US" sz="1600" b="1" dirty="0" smtClean="0">
                          <a:solidFill>
                            <a:srgbClr val="15AB19"/>
                          </a:solidFill>
                        </a:rPr>
                        <a:t>Administrative costs</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dirty="0" smtClean="0">
                          <a:solidFill>
                            <a:srgbClr val="15AB19"/>
                          </a:solidFill>
                        </a:rPr>
                        <a:t>Bad publicity</a:t>
                      </a:r>
                      <a:endParaRPr lang="en-US" sz="1600" b="1" dirty="0">
                        <a:solidFill>
                          <a:srgbClr val="15AB19"/>
                        </a:solidFill>
                      </a:endParaRP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600" b="1" baseline="0" dirty="0" smtClean="0">
                          <a:solidFill>
                            <a:srgbClr val="15AB19"/>
                          </a:solidFill>
                        </a:rPr>
                        <a:t>Additional travel expense</a:t>
                      </a:r>
                    </a:p>
                  </a:txBody>
                  <a:tcPr marL="91441" marR="91441"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0"/>
                            </p:stCondLst>
                            <p:childTnLst>
                              <p:par>
                                <p:cTn id="17" presetID="2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C7FF9B2-A5DF-495A-84F1-9A6424FFFACE}" type="slidenum">
              <a:rPr lang="en-US" altLang="en-US">
                <a:solidFill>
                  <a:srgbClr val="7F7F7F"/>
                </a:solidFill>
              </a:rPr>
              <a:pPr eaLnBrk="1" hangingPunct="1"/>
              <a:t>20</a:t>
            </a:fld>
            <a:endParaRPr lang="en-US" altLang="en-US">
              <a:solidFill>
                <a:srgbClr val="7F7F7F"/>
              </a:solidFill>
            </a:endParaRPr>
          </a:p>
        </p:txBody>
      </p:sp>
      <p:sp>
        <p:nvSpPr>
          <p:cNvPr id="2560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1800" smtClean="0">
                <a:cs typeface="Arial" panose="020B0604020202020204" pitchFamily="34" charset="0"/>
              </a:rPr>
              <a:t>Lower Back Injuries</a:t>
            </a:r>
          </a:p>
        </p:txBody>
      </p:sp>
      <p:sp>
        <p:nvSpPr>
          <p:cNvPr id="6" name="Down Arrow 5"/>
          <p:cNvSpPr/>
          <p:nvPr/>
        </p:nvSpPr>
        <p:spPr>
          <a:xfrm rot="16200000">
            <a:off x="1421606" y="442120"/>
            <a:ext cx="2695575" cy="4214812"/>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625600" y="1841500"/>
            <a:ext cx="157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000" b="1">
                <a:solidFill>
                  <a:srgbClr val="002060"/>
                </a:solidFill>
              </a:rPr>
              <a:t>20%</a:t>
            </a:r>
          </a:p>
        </p:txBody>
      </p:sp>
      <p:sp>
        <p:nvSpPr>
          <p:cNvPr id="8" name="TextBox 7"/>
          <p:cNvSpPr txBox="1">
            <a:spLocks noChangeArrowheads="1"/>
          </p:cNvSpPr>
          <p:nvPr/>
        </p:nvSpPr>
        <p:spPr bwMode="auto">
          <a:xfrm>
            <a:off x="922338" y="2459038"/>
            <a:ext cx="327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a:solidFill>
                  <a:srgbClr val="002060"/>
                </a:solidFill>
              </a:rPr>
              <a:t>Of injuries in the workplace are back injuries</a:t>
            </a:r>
          </a:p>
        </p:txBody>
      </p:sp>
      <p:sp>
        <p:nvSpPr>
          <p:cNvPr id="9" name="Down Arrow 8"/>
          <p:cNvSpPr/>
          <p:nvPr/>
        </p:nvSpPr>
        <p:spPr>
          <a:xfrm>
            <a:off x="5229225" y="1371600"/>
            <a:ext cx="3124200" cy="3800475"/>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Only the common cold accounts for more lost work days</a:t>
            </a:r>
          </a:p>
        </p:txBody>
      </p:sp>
      <p:sp>
        <p:nvSpPr>
          <p:cNvPr id="12" name="Left Arrow 11"/>
          <p:cNvSpPr/>
          <p:nvPr/>
        </p:nvSpPr>
        <p:spPr>
          <a:xfrm>
            <a:off x="1406525" y="3768725"/>
            <a:ext cx="4216400" cy="2635250"/>
          </a:xfrm>
          <a:prstGeom prst="lef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dirty="0"/>
              <a:t>           </a:t>
            </a:r>
            <a:r>
              <a:rPr lang="en-US" altLang="en-US" dirty="0">
                <a:solidFill>
                  <a:srgbClr val="002060"/>
                </a:solidFill>
              </a:rPr>
              <a:t>Best way to avoid:</a:t>
            </a:r>
          </a:p>
          <a:p>
            <a:pPr lvl="1">
              <a:defRPr/>
            </a:pPr>
            <a:r>
              <a:rPr lang="en-US" altLang="en-US" dirty="0">
                <a:solidFill>
                  <a:srgbClr val="002060"/>
                </a:solidFill>
              </a:rPr>
              <a:t>         Stretch</a:t>
            </a:r>
          </a:p>
          <a:p>
            <a:pPr lvl="1">
              <a:defRPr/>
            </a:pPr>
            <a:r>
              <a:rPr lang="en-US" altLang="en-US" dirty="0">
                <a:solidFill>
                  <a:srgbClr val="002060"/>
                </a:solidFill>
              </a:rPr>
              <a:t>         Good posture</a:t>
            </a:r>
          </a:p>
          <a:p>
            <a:pPr lvl="1">
              <a:defRPr/>
            </a:pPr>
            <a:r>
              <a:rPr lang="en-US" altLang="en-US" dirty="0">
                <a:solidFill>
                  <a:srgbClr val="002060"/>
                </a:solidFill>
              </a:rPr>
              <a:t>         Proper Lifting Techniques</a:t>
            </a:r>
          </a:p>
          <a:p>
            <a:pPr algn="ctr">
              <a:defRPr/>
            </a:pPr>
            <a:endParaRPr lang="en-US" dirty="0"/>
          </a:p>
        </p:txBody>
      </p:sp>
      <p:pic>
        <p:nvPicPr>
          <p:cNvPr id="26633" name="Picture 9" descr="C:\Users\RTack\AppData\Local\Microsoft\Windows\Temporary Internet Files\Content.IE5\0VURG2D1\smiley_cold[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5086350"/>
            <a:ext cx="1981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fade">
                                      <p:cBhvr>
                                        <p:cTn id="15" dur="1000"/>
                                        <p:tgtEl>
                                          <p:spTgt spid="26633"/>
                                        </p:tgtEl>
                                      </p:cBhvr>
                                    </p:animEffect>
                                    <p:anim calcmode="lin" valueType="num">
                                      <p:cBhvr>
                                        <p:cTn id="16" dur="1000" fill="hold"/>
                                        <p:tgtEl>
                                          <p:spTgt spid="26633"/>
                                        </p:tgtEl>
                                        <p:attrNameLst>
                                          <p:attrName>ppt_x</p:attrName>
                                        </p:attrNameLst>
                                      </p:cBhvr>
                                      <p:tavLst>
                                        <p:tav tm="0">
                                          <p:val>
                                            <p:strVal val="#ppt_x"/>
                                          </p:val>
                                        </p:tav>
                                        <p:tav tm="100000">
                                          <p:val>
                                            <p:strVal val="#ppt_x"/>
                                          </p:val>
                                        </p:tav>
                                      </p:tavLst>
                                    </p:anim>
                                    <p:anim calcmode="lin" valueType="num">
                                      <p:cBhvr>
                                        <p:cTn id="17" dur="1000" fill="hold"/>
                                        <p:tgtEl>
                                          <p:spTgt spid="2663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1"/>
          </p:nvPr>
        </p:nvSpPr>
        <p:spPr bwMode="auto">
          <a:xfrm>
            <a:off x="466725" y="1270000"/>
            <a:ext cx="8220075" cy="4759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altLang="en-US" dirty="0" smtClean="0">
                <a:cs typeface="Arial" charset="0"/>
              </a:rPr>
              <a:t>Repetitive  lifting bags from an awkward posture</a:t>
            </a:r>
          </a:p>
          <a:p>
            <a:pPr>
              <a:defRPr/>
            </a:pPr>
            <a:r>
              <a:rPr altLang="en-US" dirty="0" smtClean="0">
                <a:cs typeface="Arial" charset="0"/>
              </a:rPr>
              <a:t>Twisting the torso while keeping feet stationary</a:t>
            </a:r>
          </a:p>
          <a:p>
            <a:pPr>
              <a:defRPr/>
            </a:pPr>
            <a:r>
              <a:rPr altLang="en-US" dirty="0" smtClean="0">
                <a:cs typeface="Arial" charset="0"/>
              </a:rPr>
              <a:t>Lifting heavy bags, one handle lifts and uneven weights</a:t>
            </a:r>
          </a:p>
          <a:p>
            <a:pPr>
              <a:defRPr/>
            </a:pPr>
            <a:r>
              <a:rPr altLang="en-US" dirty="0" smtClean="0">
                <a:cs typeface="Arial" charset="0"/>
              </a:rPr>
              <a:t>Overextended reaching</a:t>
            </a:r>
          </a:p>
          <a:p>
            <a:pPr marL="0" indent="0">
              <a:buFont typeface="Wingdings" panose="05000000000000000000" pitchFamily="2" charset="2"/>
              <a:buNone/>
              <a:defRPr/>
            </a:pPr>
            <a:endParaRPr altLang="en-US" dirty="0" smtClean="0">
              <a:cs typeface="Arial" charset="0"/>
            </a:endParaRPr>
          </a:p>
        </p:txBody>
      </p:sp>
      <p:sp>
        <p:nvSpPr>
          <p:cNvPr id="2662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Causes of back injury</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22BB951-173D-49CA-B1C3-0F7A3965C9E6}" type="slidenum">
              <a:rPr lang="en-US" altLang="en-US">
                <a:solidFill>
                  <a:srgbClr val="7F7F7F"/>
                </a:solidFill>
              </a:rPr>
              <a:pPr eaLnBrk="1" hangingPunct="1"/>
              <a:t>21</a:t>
            </a:fld>
            <a:endParaRPr lang="en-US" altLang="en-US">
              <a:solidFill>
                <a:srgbClr val="7F7F7F"/>
              </a:solidFill>
            </a:endParaRPr>
          </a:p>
        </p:txBody>
      </p:sp>
      <p:pic>
        <p:nvPicPr>
          <p:cNvPr id="26629" name="Picture 8" descr="C:\Users\RTack\AppData\Local\Microsoft\Windows\Temporary Internet Files\Content.IE5\3J49F2V5\Weigh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4303713"/>
            <a:ext cx="1479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9"/>
          <p:cNvSpPr txBox="1">
            <a:spLocks noChangeArrowheads="1"/>
          </p:cNvSpPr>
          <p:nvPr/>
        </p:nvSpPr>
        <p:spPr bwMode="auto">
          <a:xfrm>
            <a:off x="1765300" y="4862513"/>
            <a:ext cx="122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a:solidFill>
                  <a:schemeClr val="bg1"/>
                </a:solidFill>
              </a:rPr>
              <a:t> 10 lb.</a:t>
            </a:r>
          </a:p>
        </p:txBody>
      </p:sp>
      <p:pic>
        <p:nvPicPr>
          <p:cNvPr id="26631" name="Picture 9" descr="C:\Users\RTack\AppData\Local\Microsoft\Windows\Temporary Internet Files\Content.IE5\3J49F2V5\Weigh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3429000"/>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2"/>
          <p:cNvSpPr txBox="1">
            <a:spLocks noChangeArrowheads="1"/>
          </p:cNvSpPr>
          <p:nvPr/>
        </p:nvSpPr>
        <p:spPr bwMode="auto">
          <a:xfrm>
            <a:off x="5076825" y="4392613"/>
            <a:ext cx="165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600" b="1">
                <a:solidFill>
                  <a:schemeClr val="bg1"/>
                </a:solidFill>
              </a:rPr>
              <a:t>100 lb.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1581150"/>
            <a:ext cx="8220075" cy="4953000"/>
          </a:xfrm>
        </p:spPr>
        <p:txBody>
          <a:bodyPr/>
          <a:lstStyle/>
          <a:p>
            <a:pPr>
              <a:defRPr/>
            </a:pPr>
            <a:r>
              <a:rPr dirty="0"/>
              <a:t>Standard bag weighs </a:t>
            </a:r>
            <a:r>
              <a:rPr dirty="0" smtClean="0"/>
              <a:t>30lbs</a:t>
            </a:r>
          </a:p>
          <a:p>
            <a:pPr>
              <a:defRPr/>
            </a:pPr>
            <a:endParaRPr dirty="0"/>
          </a:p>
          <a:p>
            <a:pPr>
              <a:defRPr/>
            </a:pPr>
            <a:r>
              <a:rPr dirty="0"/>
              <a:t>Heavy bag weighs </a:t>
            </a:r>
            <a:r>
              <a:rPr dirty="0" smtClean="0"/>
              <a:t>60 </a:t>
            </a:r>
            <a:r>
              <a:rPr dirty="0" err="1" smtClean="0"/>
              <a:t>lbs</a:t>
            </a:r>
            <a:endParaRPr dirty="0" smtClean="0"/>
          </a:p>
          <a:p>
            <a:pPr>
              <a:defRPr/>
            </a:pPr>
            <a:endParaRPr dirty="0"/>
          </a:p>
          <a:p>
            <a:pPr>
              <a:defRPr/>
            </a:pPr>
            <a:r>
              <a:rPr dirty="0"/>
              <a:t>If take an average of 50 passengers and assume 20% </a:t>
            </a:r>
            <a:r>
              <a:rPr dirty="0" smtClean="0"/>
              <a:t>of the bags are </a:t>
            </a:r>
            <a:r>
              <a:rPr dirty="0"/>
              <a:t>heavy </a:t>
            </a:r>
            <a:endParaRPr dirty="0" smtClean="0"/>
          </a:p>
          <a:p>
            <a:pPr>
              <a:defRPr/>
            </a:pPr>
            <a:endParaRPr dirty="0"/>
          </a:p>
          <a:p>
            <a:pPr>
              <a:defRPr/>
            </a:pPr>
            <a:r>
              <a:rPr dirty="0" smtClean="0"/>
              <a:t>That means you are handling 1,800lbs each time you load or unload </a:t>
            </a:r>
          </a:p>
          <a:p>
            <a:pPr marL="0" indent="0">
              <a:buFont typeface="Wingdings" panose="05000000000000000000" pitchFamily="2" charset="2"/>
              <a:buNone/>
              <a:defRPr/>
            </a:pPr>
            <a:endParaRPr dirty="0"/>
          </a:p>
        </p:txBody>
      </p:sp>
      <p:sp>
        <p:nvSpPr>
          <p:cNvPr id="2765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MATH</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FC3B9FC5-0431-43BF-8D85-C5FDE66BD032}" type="slidenum">
              <a:rPr lang="en-US" altLang="en-US">
                <a:solidFill>
                  <a:srgbClr val="7F7F7F"/>
                </a:solidFill>
              </a:rPr>
              <a:pPr eaLnBrk="1" hangingPunct="1"/>
              <a:t>22</a:t>
            </a:fld>
            <a:endParaRPr lang="en-US" altLang="en-US">
              <a:solidFill>
                <a:srgbClr val="7F7F7F"/>
              </a:solidFill>
            </a:endParaRPr>
          </a:p>
        </p:txBody>
      </p:sp>
      <p:sp>
        <p:nvSpPr>
          <p:cNvPr id="6" name="Explosion 2 5"/>
          <p:cNvSpPr/>
          <p:nvPr/>
        </p:nvSpPr>
        <p:spPr>
          <a:xfrm>
            <a:off x="876300" y="800100"/>
            <a:ext cx="6315075" cy="50673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latin typeface="Bernard MT Condensed" panose="02050806060905020404" pitchFamily="18" charset="0"/>
                <a:cs typeface="Aharoni" panose="02010803020104030203" pitchFamily="2" charset="-79"/>
              </a:rPr>
              <a:t>3,600 lb. </a:t>
            </a:r>
          </a:p>
          <a:p>
            <a:pPr algn="ctr">
              <a:defRPr/>
            </a:pPr>
            <a:r>
              <a:rPr lang="en-US" sz="3600" dirty="0">
                <a:latin typeface="Bernard MT Condensed" panose="02050806060905020404" pitchFamily="18" charset="0"/>
                <a:cs typeface="Aharoni" panose="02010803020104030203" pitchFamily="2" charset="-79"/>
              </a:rPr>
              <a:t>per trip</a:t>
            </a:r>
          </a:p>
        </p:txBody>
      </p:sp>
      <p:pic>
        <p:nvPicPr>
          <p:cNvPr id="27654" name="Picture 15" descr="C:\Users\RTack\AppData\Local\Microsoft\Windows\Temporary Internet Files\Content.IE5\0VURG2D1\Love_math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198438"/>
            <a:ext cx="20383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cs typeface="Arial" panose="020B0604020202020204" pitchFamily="34" charset="0"/>
              </a:rPr>
              <a:t>1800 pounds=</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1E716CA-569B-4EBF-BE7A-93C2806E429F}" type="slidenum">
              <a:rPr lang="en-US" altLang="en-US">
                <a:solidFill>
                  <a:srgbClr val="7F7F7F"/>
                </a:solidFill>
              </a:rPr>
              <a:pPr eaLnBrk="1" hangingPunct="1"/>
              <a:t>23</a:t>
            </a:fld>
            <a:endParaRPr lang="en-US" altLang="en-US">
              <a:solidFill>
                <a:srgbClr val="7F7F7F"/>
              </a:solidFill>
            </a:endParaRPr>
          </a:p>
        </p:txBody>
      </p:sp>
      <p:pic>
        <p:nvPicPr>
          <p:cNvPr id="11" name="Picture 8" descr="C:\Users\RTack\AppData\Local\Microsoft\Windows\Temporary Internet Files\Content.IE5\0VURG2D1\S4GJA1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3711575"/>
            <a:ext cx="27701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Users\RTack\AppData\Local\Microsoft\Windows\Temporary Internet Files\Content.IE5\0VURG2D1\S4GJA1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3729038"/>
            <a:ext cx="25288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descr="C:\Users\RTack\AppData\Local\Microsoft\Windows\Temporary Internet Files\Content.IE5\0VURG2D1\aHR0cDovL3ZpZ25ldHRlMS53aWtpYS5ub2Nvb2tpZS5uZXQvdnNiYXR0bGVzL2ltYWdlcy9iL2JjL1RfUmV4LnBuZy9yZXZpc2lvbi9sYXRlc3QlM0ZjYiUzRDIwMTQwOTA1MTUxNTI5[1].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064" y="1396314"/>
            <a:ext cx="19748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C:\Users\RTack\AppData\Local\Microsoft\Windows\Temporary Internet Files\Content.IE5\0VURG2D1\1200px-Fiat_500_1.4_16V_Rosso_Corsa_–_Frontansicht,_7._Mai_2011,_Düsseldor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4543425"/>
            <a:ext cx="23669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829550" y="4419600"/>
            <a:ext cx="401638" cy="159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8681" name="Text Placeholder 13"/>
          <p:cNvSpPr>
            <a:spLocks noGrp="1"/>
          </p:cNvSpPr>
          <p:nvPr>
            <p:ph type="body" sz="quarter" idx="11"/>
          </p:nvPr>
        </p:nvSpPr>
        <p:spPr bwMode="auto">
          <a:xfrm>
            <a:off x="476765" y="1183890"/>
            <a:ext cx="8220075" cy="496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dirty="0" smtClean="0"/>
              <a:t>1/10</a:t>
            </a:r>
          </a:p>
        </p:txBody>
      </p:sp>
      <p:pic>
        <p:nvPicPr>
          <p:cNvPr id="94216" name="Picture 8" descr="C:\Users\RTack\AppData\Local\Microsoft\Windows\Temporary Internet Files\Content.IE5\AAR2OWVY\18054634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463" y="1371600"/>
            <a:ext cx="28559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822950" y="3416300"/>
            <a:ext cx="2449513"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childTnLst>
                                </p:cTn>
                              </p:par>
                            </p:childTnLst>
                          </p:cTn>
                        </p:par>
                        <p:par>
                          <p:cTn id="7" fill="hold" nodeType="afterGroup">
                            <p:stCondLst>
                              <p:cond delay="0"/>
                            </p:stCondLst>
                            <p:childTnLst>
                              <p:par>
                                <p:cTn id="8" presetID="6" presetClass="emph" presetSubtype="0" fill="hold" nodeType="afterEffect">
                                  <p:stCondLst>
                                    <p:cond delay="0"/>
                                  </p:stCondLst>
                                  <p:childTnLst>
                                    <p:animScale>
                                      <p:cBhvr>
                                        <p:cTn id="9" dur="2000" fill="hold"/>
                                        <p:tgtEl>
                                          <p:spTgt spid="94212"/>
                                        </p:tgtEl>
                                      </p:cBhvr>
                                      <p:by x="150000" y="150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94216"/>
                                        </p:tgtEl>
                                        <p:attrNameLst>
                                          <p:attrName>style.visibility</p:attrName>
                                        </p:attrNameLst>
                                      </p:cBhvr>
                                      <p:to>
                                        <p:strVal val="visible"/>
                                      </p:to>
                                    </p:set>
                                  </p:childTnLst>
                                </p:cTn>
                              </p:par>
                              <p:par>
                                <p:cTn id="14" presetID="32" presetClass="emph" presetSubtype="0" fill="hold" nodeType="withEffect">
                                  <p:stCondLst>
                                    <p:cond delay="0"/>
                                  </p:stCondLst>
                                  <p:childTnLst>
                                    <p:animRot by="120000">
                                      <p:cBhvr>
                                        <p:cTn id="15" dur="100" fill="hold">
                                          <p:stCondLst>
                                            <p:cond delay="0"/>
                                          </p:stCondLst>
                                        </p:cTn>
                                        <p:tgtEl>
                                          <p:spTgt spid="94216"/>
                                        </p:tgtEl>
                                        <p:attrNameLst>
                                          <p:attrName>r</p:attrName>
                                        </p:attrNameLst>
                                      </p:cBhvr>
                                    </p:animRot>
                                    <p:animRot by="-240000">
                                      <p:cBhvr>
                                        <p:cTn id="16" dur="200" fill="hold">
                                          <p:stCondLst>
                                            <p:cond delay="200"/>
                                          </p:stCondLst>
                                        </p:cTn>
                                        <p:tgtEl>
                                          <p:spTgt spid="94216"/>
                                        </p:tgtEl>
                                        <p:attrNameLst>
                                          <p:attrName>r</p:attrName>
                                        </p:attrNameLst>
                                      </p:cBhvr>
                                    </p:animRot>
                                    <p:animRot by="240000">
                                      <p:cBhvr>
                                        <p:cTn id="17" dur="200" fill="hold">
                                          <p:stCondLst>
                                            <p:cond delay="400"/>
                                          </p:stCondLst>
                                        </p:cTn>
                                        <p:tgtEl>
                                          <p:spTgt spid="94216"/>
                                        </p:tgtEl>
                                        <p:attrNameLst>
                                          <p:attrName>r</p:attrName>
                                        </p:attrNameLst>
                                      </p:cBhvr>
                                    </p:animRot>
                                    <p:animRot by="-240000">
                                      <p:cBhvr>
                                        <p:cTn id="18" dur="200" fill="hold">
                                          <p:stCondLst>
                                            <p:cond delay="600"/>
                                          </p:stCondLst>
                                        </p:cTn>
                                        <p:tgtEl>
                                          <p:spTgt spid="94216"/>
                                        </p:tgtEl>
                                        <p:attrNameLst>
                                          <p:attrName>r</p:attrName>
                                        </p:attrNameLst>
                                      </p:cBhvr>
                                    </p:animRot>
                                    <p:animRot by="120000">
                                      <p:cBhvr>
                                        <p:cTn id="19" dur="200" fill="hold">
                                          <p:stCondLst>
                                            <p:cond delay="800"/>
                                          </p:stCondLst>
                                        </p:cTn>
                                        <p:tgtEl>
                                          <p:spTgt spid="94216"/>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37"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900" decel="100000" fill="hold"/>
                                        <p:tgtEl>
                                          <p:spTgt spid="1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900" decel="100000" fill="hold"/>
                                        <p:tgtEl>
                                          <p:spTgt spid="1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94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anose="05000000000000000000" pitchFamily="2" charset="2"/>
              <a:buNone/>
            </a:pPr>
            <a:r>
              <a:rPr altLang="en-US" b="1" smtClean="0"/>
              <a:t>So maybe a little caution is in order</a:t>
            </a:r>
          </a:p>
        </p:txBody>
      </p:sp>
      <p:sp>
        <p:nvSpPr>
          <p:cNvPr id="2969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en-US" smtClean="0">
              <a:cs typeface="Arial" panose="020B0604020202020204" pitchFamily="34" charset="0"/>
            </a:endParaRP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54C9CAC-80EF-44EB-BD69-1857B81AC631}" type="slidenum">
              <a:rPr lang="en-US" altLang="en-US">
                <a:solidFill>
                  <a:srgbClr val="7F7F7F"/>
                </a:solidFill>
              </a:rPr>
              <a:pPr eaLnBrk="1" hangingPunct="1"/>
              <a:t>24</a:t>
            </a:fld>
            <a:endParaRPr lang="en-US" altLang="en-US">
              <a:solidFill>
                <a:srgbClr val="7F7F7F"/>
              </a:solidFill>
            </a:endParaRPr>
          </a:p>
        </p:txBody>
      </p:sp>
      <p:pic>
        <p:nvPicPr>
          <p:cNvPr id="29701" name="Picture 2" descr="C:\Users\RTack\AppData\Local\Microsoft\Windows\Temporary Internet Files\Content.IE5\ILXBZYIM\warn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113" y="1595438"/>
            <a:ext cx="4087812"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725" y="1270000"/>
            <a:ext cx="8220075" cy="4759325"/>
          </a:xfrm>
        </p:spPr>
        <p:txBody>
          <a:bodyPr/>
          <a:lstStyle/>
          <a:p>
            <a:pPr marL="0" indent="0">
              <a:lnSpc>
                <a:spcPct val="115000"/>
              </a:lnSpc>
              <a:spcBef>
                <a:spcPts val="0"/>
              </a:spcBef>
              <a:spcAft>
                <a:spcPts val="1000"/>
              </a:spcAft>
              <a:buFont typeface="Wingdings" panose="05000000000000000000" pitchFamily="2" charset="2"/>
              <a:buNone/>
              <a:defRPr/>
            </a:pPr>
            <a:r>
              <a:rPr dirty="0" smtClean="0">
                <a:ea typeface="Calibri"/>
                <a:cs typeface="Times New Roman"/>
              </a:rPr>
              <a:t>One </a:t>
            </a:r>
            <a:r>
              <a:rPr dirty="0">
                <a:ea typeface="Calibri"/>
                <a:cs typeface="Times New Roman"/>
              </a:rPr>
              <a:t>preventative measure to avoid back injury is a daily stretch and </a:t>
            </a:r>
            <a:r>
              <a:rPr dirty="0" smtClean="0">
                <a:ea typeface="Calibri"/>
                <a:cs typeface="Times New Roman"/>
              </a:rPr>
              <a:t>flex</a:t>
            </a:r>
          </a:p>
          <a:p>
            <a:pPr marL="0" indent="0">
              <a:lnSpc>
                <a:spcPct val="115000"/>
              </a:lnSpc>
              <a:spcBef>
                <a:spcPts val="0"/>
              </a:spcBef>
              <a:spcAft>
                <a:spcPts val="1000"/>
              </a:spcAft>
              <a:buNone/>
              <a:defRPr/>
            </a:pPr>
            <a:endParaRPr dirty="0" smtClean="0">
              <a:ea typeface="Calibri"/>
              <a:cs typeface="Times New Roman"/>
            </a:endParaRPr>
          </a:p>
          <a:p>
            <a:pPr marL="0" indent="0">
              <a:lnSpc>
                <a:spcPct val="115000"/>
              </a:lnSpc>
              <a:spcBef>
                <a:spcPts val="0"/>
              </a:spcBef>
              <a:spcAft>
                <a:spcPts val="1000"/>
              </a:spcAft>
              <a:buFont typeface="Wingdings" panose="05000000000000000000" pitchFamily="2" charset="2"/>
              <a:buNone/>
              <a:defRPr/>
            </a:pPr>
            <a:r>
              <a:rPr b="1" dirty="0" smtClean="0">
                <a:ea typeface="Calibri"/>
                <a:cs typeface="Times New Roman"/>
              </a:rPr>
              <a:t>When </a:t>
            </a:r>
            <a:r>
              <a:rPr b="1" dirty="0">
                <a:ea typeface="Calibri"/>
                <a:cs typeface="Times New Roman"/>
              </a:rPr>
              <a:t>do you want to stretch</a:t>
            </a:r>
            <a:r>
              <a:rPr dirty="0">
                <a:ea typeface="Calibri"/>
                <a:cs typeface="Times New Roman"/>
              </a:rPr>
              <a:t>:</a:t>
            </a:r>
          </a:p>
          <a:p>
            <a:pPr marL="0">
              <a:lnSpc>
                <a:spcPct val="115000"/>
              </a:lnSpc>
              <a:spcBef>
                <a:spcPts val="0"/>
              </a:spcBef>
              <a:spcAft>
                <a:spcPts val="1000"/>
              </a:spcAft>
              <a:defRPr/>
            </a:pPr>
            <a:r>
              <a:rPr dirty="0">
                <a:ea typeface="Calibri"/>
                <a:cs typeface="Times New Roman"/>
              </a:rPr>
              <a:t>Before the start of each work </a:t>
            </a:r>
            <a:r>
              <a:rPr dirty="0" smtClean="0">
                <a:ea typeface="Calibri"/>
                <a:cs typeface="Times New Roman"/>
              </a:rPr>
              <a:t>day </a:t>
            </a:r>
          </a:p>
          <a:p>
            <a:pPr marL="0">
              <a:lnSpc>
                <a:spcPct val="115000"/>
              </a:lnSpc>
              <a:spcBef>
                <a:spcPts val="0"/>
              </a:spcBef>
              <a:spcAft>
                <a:spcPts val="1000"/>
              </a:spcAft>
              <a:defRPr/>
            </a:pPr>
            <a:r>
              <a:rPr dirty="0" smtClean="0">
                <a:ea typeface="Calibri"/>
                <a:cs typeface="Times New Roman"/>
              </a:rPr>
              <a:t>Before, </a:t>
            </a:r>
            <a:r>
              <a:rPr dirty="0">
                <a:ea typeface="Calibri"/>
                <a:cs typeface="Times New Roman"/>
              </a:rPr>
              <a:t>during and </a:t>
            </a:r>
            <a:r>
              <a:rPr dirty="0" smtClean="0">
                <a:ea typeface="Calibri"/>
                <a:cs typeface="Times New Roman"/>
              </a:rPr>
              <a:t>after strenuous tasks </a:t>
            </a:r>
          </a:p>
          <a:p>
            <a:pPr marL="0">
              <a:lnSpc>
                <a:spcPct val="115000"/>
              </a:lnSpc>
              <a:spcBef>
                <a:spcPts val="0"/>
              </a:spcBef>
              <a:spcAft>
                <a:spcPts val="1000"/>
              </a:spcAft>
              <a:defRPr/>
            </a:pPr>
            <a:r>
              <a:rPr dirty="0">
                <a:ea typeface="Calibri"/>
                <a:cs typeface="Times New Roman"/>
              </a:rPr>
              <a:t>A</a:t>
            </a:r>
            <a:r>
              <a:rPr dirty="0" smtClean="0">
                <a:ea typeface="Calibri"/>
                <a:cs typeface="Times New Roman"/>
              </a:rPr>
              <a:t>fter </a:t>
            </a:r>
            <a:r>
              <a:rPr dirty="0">
                <a:ea typeface="Calibri"/>
                <a:cs typeface="Times New Roman"/>
              </a:rPr>
              <a:t>prolonged </a:t>
            </a:r>
            <a:r>
              <a:rPr dirty="0" smtClean="0">
                <a:ea typeface="Calibri"/>
                <a:cs typeface="Times New Roman"/>
              </a:rPr>
              <a:t>sitting</a:t>
            </a:r>
          </a:p>
          <a:p>
            <a:pPr marL="0">
              <a:lnSpc>
                <a:spcPct val="115000"/>
              </a:lnSpc>
              <a:spcBef>
                <a:spcPts val="0"/>
              </a:spcBef>
              <a:spcAft>
                <a:spcPts val="1000"/>
              </a:spcAft>
              <a:defRPr/>
            </a:pPr>
            <a:r>
              <a:rPr dirty="0">
                <a:ea typeface="Calibri"/>
                <a:cs typeface="Times New Roman"/>
              </a:rPr>
              <a:t>W</a:t>
            </a:r>
            <a:r>
              <a:rPr dirty="0" smtClean="0">
                <a:ea typeface="Calibri"/>
                <a:cs typeface="Times New Roman"/>
              </a:rPr>
              <a:t>hen </a:t>
            </a:r>
            <a:r>
              <a:rPr dirty="0">
                <a:ea typeface="Calibri"/>
                <a:cs typeface="Times New Roman"/>
              </a:rPr>
              <a:t>you feel tightness, aches and discomfort.</a:t>
            </a:r>
          </a:p>
          <a:p>
            <a:pPr>
              <a:defRPr/>
            </a:pPr>
            <a:endParaRPr dirty="0"/>
          </a:p>
        </p:txBody>
      </p:sp>
      <p:sp>
        <p:nvSpPr>
          <p:cNvPr id="3072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Back Injury Prevention</a:t>
            </a: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312D8C1-8487-4212-898A-70AFA52194A2}" type="slidenum">
              <a:rPr lang="en-US" altLang="en-US">
                <a:solidFill>
                  <a:srgbClr val="7F7F7F"/>
                </a:solidFill>
              </a:rPr>
              <a:pPr eaLnBrk="1" hangingPunct="1"/>
              <a:t>25</a:t>
            </a:fld>
            <a:endParaRPr lang="en-US" altLang="en-US">
              <a:solidFill>
                <a:srgbClr val="7F7F7F"/>
              </a:solidFill>
            </a:endParaRPr>
          </a:p>
        </p:txBody>
      </p:sp>
      <p:pic>
        <p:nvPicPr>
          <p:cNvPr id="30725" name="Picture 6" descr="C:\Users\RTack\AppData\Local\Microsoft\Windows\Temporary Internet Files\Content.IE5\AAR2OWVY\98502,119087102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46263"/>
            <a:ext cx="181927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24600" y="3171825"/>
            <a:ext cx="174307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27" name="Picture 7" descr="C:\Users\RTack\AppData\Local\Microsoft\Windows\Temporary Internet Files\Content.IE5\0VURG2D1\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3805238"/>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181475" y="5314951"/>
            <a:ext cx="3762375" cy="1543050"/>
          </a:xfrm>
          <a:prstGeom prst="rect">
            <a:avLst/>
          </a:prstGeom>
          <a:noFill/>
        </p:spPr>
        <p:txBody>
          <a:bodyPr wrap="none">
            <a:prstTxWarp prst="textCurveDow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STRETCH</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39" t="26321" r="639" b="29702"/>
          <a:stretch/>
        </p:blipFill>
        <p:spPr>
          <a:xfrm>
            <a:off x="6164833" y="1876171"/>
            <a:ext cx="2506796" cy="2446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500" fill="hold"/>
                                        <p:tgtEl>
                                          <p:spTgt spid="11"/>
                                        </p:tgtEl>
                                        <p:attrNameLst>
                                          <p:attrName>style.color</p:attrName>
                                        </p:attrNameLst>
                                      </p:cBhvr>
                                      <p:to>
                                        <a:schemeClr val="accent2"/>
                                      </p:to>
                                    </p:animClr>
                                    <p:animClr clrSpc="rgb" dir="cw">
                                      <p:cBhvr>
                                        <p:cTn id="7" dur="500" fill="hold"/>
                                        <p:tgtEl>
                                          <p:spTgt spid="11"/>
                                        </p:tgtEl>
                                        <p:attrNameLst>
                                          <p:attrName>fillcolor</p:attrName>
                                        </p:attrNameLst>
                                      </p:cBhvr>
                                      <p:to>
                                        <a:schemeClr val="accent2"/>
                                      </p:to>
                                    </p:animClr>
                                    <p:set>
                                      <p:cBhvr>
                                        <p:cTn id="8" dur="500" fill="hold"/>
                                        <p:tgtEl>
                                          <p:spTgt spid="11"/>
                                        </p:tgtEl>
                                        <p:attrNameLst>
                                          <p:attrName>fill.type</p:attrName>
                                        </p:attrNameLst>
                                      </p:cBhvr>
                                      <p:to>
                                        <p:strVal val="solid"/>
                                      </p:to>
                                    </p:set>
                                    <p:anim to="1.5" calcmode="lin" valueType="num">
                                      <p:cBhvr override="childStyle">
                                        <p:cTn id="9" dur="5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3714750"/>
            <a:ext cx="3136900"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None/>
            </a:pPr>
            <a:r>
              <a:rPr altLang="en-US" smtClean="0"/>
              <a:t>When muscles remain static, blood flow is decreased and the potential for injury increases. </a:t>
            </a:r>
          </a:p>
          <a:p>
            <a:pPr marL="0" indent="0">
              <a:buFont typeface="Wingdings" panose="05000000000000000000" pitchFamily="2" charset="2"/>
              <a:buNone/>
            </a:pPr>
            <a:endParaRPr altLang="en-US" smtClean="0"/>
          </a:p>
          <a:p>
            <a:pPr marL="0" indent="0">
              <a:buFont typeface="Wingdings" panose="05000000000000000000" pitchFamily="2" charset="2"/>
              <a:buNone/>
            </a:pPr>
            <a:r>
              <a:rPr altLang="en-US" smtClean="0"/>
              <a:t>When you stretch, muscles relax and lengthen. </a:t>
            </a:r>
          </a:p>
          <a:p>
            <a:pPr marL="0" indent="0">
              <a:buFont typeface="Wingdings" panose="05000000000000000000" pitchFamily="2" charset="2"/>
              <a:buNone/>
            </a:pPr>
            <a:endParaRPr altLang="en-US" smtClean="0"/>
          </a:p>
          <a:p>
            <a:pPr marL="0" indent="0">
              <a:buFont typeface="Wingdings" panose="05000000000000000000" pitchFamily="2" charset="2"/>
              <a:buNone/>
            </a:pPr>
            <a:r>
              <a:rPr altLang="en-US" smtClean="0"/>
              <a:t>Relaxed muscles withstand stress better than tight ones. </a:t>
            </a:r>
            <a:endParaRPr altLang="en-US" sz="1400" smtClean="0"/>
          </a:p>
          <a:p>
            <a:pPr marL="0" indent="0">
              <a:buFont typeface="Wingdings" panose="05000000000000000000" pitchFamily="2" charset="2"/>
              <a:buNone/>
            </a:pPr>
            <a:endParaRPr altLang="en-US" smtClean="0"/>
          </a:p>
        </p:txBody>
      </p:sp>
      <p:sp>
        <p:nvSpPr>
          <p:cNvPr id="31748"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Why Stretch?</a:t>
            </a:r>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E6BE99E-8E3A-4440-B937-CDF4D9D6B360}" type="slidenum">
              <a:rPr lang="en-US" altLang="en-US">
                <a:solidFill>
                  <a:srgbClr val="7F7F7F"/>
                </a:solidFill>
              </a:rPr>
              <a:pPr eaLnBrk="1" hangingPunct="1"/>
              <a:t>26</a:t>
            </a:fld>
            <a:endParaRPr lang="en-US" altLang="en-US">
              <a:solidFill>
                <a:srgbClr val="7F7F7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725" y="1270000"/>
            <a:ext cx="8220075" cy="4949825"/>
          </a:xfrm>
        </p:spPr>
        <p:txBody>
          <a:bodyPr/>
          <a:lstStyle/>
          <a:p>
            <a:pPr marL="0" indent="0">
              <a:buFont typeface="Wingdings" panose="05000000000000000000" pitchFamily="2" charset="2"/>
              <a:buNone/>
              <a:defRPr/>
            </a:pPr>
            <a:r>
              <a:rPr sz="1600" b="1" dirty="0" smtClean="0"/>
              <a:t>Disclaimer:</a:t>
            </a:r>
          </a:p>
          <a:p>
            <a:pPr marL="0" indent="0">
              <a:buFont typeface="Wingdings" panose="05000000000000000000" pitchFamily="2" charset="2"/>
              <a:buNone/>
              <a:defRPr/>
            </a:pPr>
            <a:endParaRPr b="1" dirty="0" smtClean="0"/>
          </a:p>
          <a:p>
            <a:pPr marL="0" indent="0">
              <a:buFont typeface="Wingdings" panose="05000000000000000000" pitchFamily="2" charset="2"/>
              <a:buNone/>
              <a:defRPr/>
            </a:pPr>
            <a:endParaRPr b="1" dirty="0" smtClean="0"/>
          </a:p>
          <a:p>
            <a:pPr marL="0" indent="0">
              <a:buFont typeface="Wingdings" panose="05000000000000000000" pitchFamily="2" charset="2"/>
              <a:buNone/>
              <a:defRPr/>
            </a:pPr>
            <a:endParaRPr b="1" dirty="0"/>
          </a:p>
          <a:p>
            <a:pPr marL="0" indent="0">
              <a:buFont typeface="Wingdings" panose="05000000000000000000" pitchFamily="2" charset="2"/>
              <a:buNone/>
              <a:defRPr/>
            </a:pPr>
            <a:r>
              <a:rPr sz="1800" b="1" dirty="0" smtClean="0"/>
              <a:t>Other important guidelines include</a:t>
            </a:r>
            <a:r>
              <a:rPr sz="1800" dirty="0" smtClean="0"/>
              <a:t>:</a:t>
            </a:r>
          </a:p>
          <a:p>
            <a:pPr>
              <a:defRPr/>
            </a:pPr>
            <a:r>
              <a:rPr b="1" dirty="0">
                <a:solidFill>
                  <a:srgbClr val="C00000"/>
                </a:solidFill>
              </a:rPr>
              <a:t>Stretch slowly</a:t>
            </a:r>
            <a:r>
              <a:rPr dirty="0"/>
              <a:t>, avoiding bouncy or jerky movements.</a:t>
            </a:r>
          </a:p>
          <a:p>
            <a:pPr>
              <a:defRPr/>
            </a:pPr>
            <a:r>
              <a:rPr dirty="0"/>
              <a:t>Go only to the point where you feel mild tension. </a:t>
            </a:r>
            <a:endParaRPr dirty="0" smtClean="0"/>
          </a:p>
          <a:p>
            <a:pPr marL="0" indent="0">
              <a:buFont typeface="Wingdings" panose="05000000000000000000" pitchFamily="2" charset="2"/>
              <a:buNone/>
              <a:defRPr/>
            </a:pPr>
            <a:r>
              <a:rPr b="1" dirty="0"/>
              <a:t> </a:t>
            </a:r>
            <a:r>
              <a:rPr b="1" dirty="0" smtClean="0"/>
              <a:t>    </a:t>
            </a:r>
            <a:r>
              <a:rPr b="1" dirty="0" smtClean="0">
                <a:solidFill>
                  <a:srgbClr val="C00000"/>
                </a:solidFill>
              </a:rPr>
              <a:t>It </a:t>
            </a:r>
            <a:r>
              <a:rPr b="1" dirty="0">
                <a:solidFill>
                  <a:srgbClr val="C00000"/>
                </a:solidFill>
              </a:rPr>
              <a:t>shouldn’t hurt.</a:t>
            </a:r>
          </a:p>
          <a:p>
            <a:pPr>
              <a:defRPr/>
            </a:pPr>
            <a:r>
              <a:rPr b="1" dirty="0">
                <a:solidFill>
                  <a:srgbClr val="C00000"/>
                </a:solidFill>
              </a:rPr>
              <a:t>Relax</a:t>
            </a:r>
            <a:r>
              <a:rPr dirty="0"/>
              <a:t> into the stretch and hold for at least 5 seconds</a:t>
            </a:r>
            <a:r>
              <a:rPr dirty="0" smtClean="0"/>
              <a:t>.</a:t>
            </a:r>
          </a:p>
          <a:p>
            <a:pPr>
              <a:defRPr/>
            </a:pPr>
            <a:r>
              <a:rPr b="1" dirty="0" smtClean="0">
                <a:solidFill>
                  <a:srgbClr val="C00000"/>
                </a:solidFill>
              </a:rPr>
              <a:t>Breathe</a:t>
            </a:r>
            <a:r>
              <a:rPr dirty="0" smtClean="0">
                <a:solidFill>
                  <a:srgbClr val="C00000"/>
                </a:solidFill>
              </a:rPr>
              <a:t>!</a:t>
            </a:r>
          </a:p>
          <a:p>
            <a:pPr marL="0" indent="0">
              <a:buFont typeface="Wingdings" panose="05000000000000000000" pitchFamily="2" charset="2"/>
              <a:buNone/>
              <a:defRPr/>
            </a:pPr>
            <a:endParaRPr dirty="0" smtClean="0"/>
          </a:p>
        </p:txBody>
      </p:sp>
      <p:sp>
        <p:nvSpPr>
          <p:cNvPr id="3277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Stretch</a:t>
            </a: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AA41BF4-A3A6-4BC3-9A39-F5262D04F6D5}" type="slidenum">
              <a:rPr lang="en-US" altLang="en-US">
                <a:solidFill>
                  <a:srgbClr val="7F7F7F"/>
                </a:solidFill>
              </a:rPr>
              <a:pPr eaLnBrk="1" hangingPunct="1"/>
              <a:t>27</a:t>
            </a:fld>
            <a:endParaRPr lang="en-US" altLang="en-US">
              <a:solidFill>
                <a:srgbClr val="7F7F7F"/>
              </a:solidFill>
            </a:endParaRPr>
          </a:p>
        </p:txBody>
      </p:sp>
      <p:pic>
        <p:nvPicPr>
          <p:cNvPr id="25605" name="Picture 2"/>
          <p:cNvPicPr>
            <a:picLocks noChangeAspect="1" noChangeArrowheads="1"/>
          </p:cNvPicPr>
          <p:nvPr/>
        </p:nvPicPr>
        <p:blipFill>
          <a:blip r:embed="rId3"/>
          <a:srcRect/>
          <a:stretch>
            <a:fillRect/>
          </a:stretch>
        </p:blipFill>
        <p:spPr bwMode="auto">
          <a:xfrm>
            <a:off x="1512888" y="1133475"/>
            <a:ext cx="7250112" cy="1685925"/>
          </a:xfrm>
          <a:prstGeom prst="rect">
            <a:avLst/>
          </a:prstGeom>
          <a:solidFill>
            <a:schemeClr val="tx2">
              <a:lumMod val="20000"/>
              <a:lumOff val="80000"/>
            </a:schemeClr>
          </a:solidFill>
          <a:ln>
            <a:noFill/>
          </a:ln>
        </p:spPr>
      </p:pic>
      <p:cxnSp>
        <p:nvCxnSpPr>
          <p:cNvPr id="5" name="Straight Connector 4"/>
          <p:cNvCxnSpPr/>
          <p:nvPr/>
        </p:nvCxnSpPr>
        <p:spPr>
          <a:xfrm flipV="1">
            <a:off x="1771650" y="1323975"/>
            <a:ext cx="6753225" cy="0"/>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71650" y="1323975"/>
            <a:ext cx="0" cy="1314450"/>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71650" y="2638425"/>
            <a:ext cx="6753225" cy="0"/>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524875" y="1323975"/>
            <a:ext cx="0" cy="1314450"/>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Stand up straight with your feet shoulder-width apart.</a:t>
            </a:r>
          </a:p>
          <a:p>
            <a:r>
              <a:rPr altLang="en-US" smtClean="0"/>
              <a:t>Put the palms of your hands on your lower back. Take a few slow, deep breaths to relax.</a:t>
            </a:r>
          </a:p>
          <a:p>
            <a:r>
              <a:rPr altLang="en-US" smtClean="0"/>
              <a:t>Bend your upper body backwards, keeping your knees straight. Support your back with your hands. </a:t>
            </a:r>
          </a:p>
          <a:p>
            <a:r>
              <a:rPr altLang="en-US" smtClean="0"/>
              <a:t>Hold for 5 seconds.</a:t>
            </a:r>
          </a:p>
          <a:p>
            <a:r>
              <a:rPr altLang="en-US" smtClean="0"/>
              <a:t>Return slowly to your starting position.</a:t>
            </a:r>
          </a:p>
          <a:p>
            <a:r>
              <a:rPr altLang="en-US" smtClean="0"/>
              <a:t>Repeat 5 times.</a:t>
            </a:r>
          </a:p>
        </p:txBody>
      </p:sp>
      <p:sp>
        <p:nvSpPr>
          <p:cNvPr id="3379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Standing Back Arch</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C5A675E-01BA-4866-9018-0CF3DD46365F}" type="slidenum">
              <a:rPr lang="en-US" altLang="en-US">
                <a:solidFill>
                  <a:srgbClr val="7F7F7F"/>
                </a:solidFill>
              </a:rPr>
              <a:pPr eaLnBrk="1" hangingPunct="1"/>
              <a:t>28</a:t>
            </a:fld>
            <a:endParaRPr lang="en-US" altLang="en-US">
              <a:solidFill>
                <a:srgbClr val="7F7F7F"/>
              </a:solidFill>
            </a:endParaRP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3376613"/>
            <a:ext cx="17430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6626">
                                            <p:txEl>
                                              <p:pRg st="1" end="1"/>
                                            </p:txEl>
                                          </p:spTgt>
                                        </p:tgtEl>
                                        <p:attrNameLst>
                                          <p:attrName>style.visibility</p:attrName>
                                        </p:attrNameLst>
                                      </p:cBhvr>
                                      <p:to>
                                        <p:strVal val="visible"/>
                                      </p:to>
                                    </p:set>
                                    <p:animEffect transition="in" filter="wipe(left)">
                                      <p:cBhvr>
                                        <p:cTn id="10" dur="500"/>
                                        <p:tgtEl>
                                          <p:spTgt spid="2662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Effect transition="in" filter="wipe(left)">
                                      <p:cBhvr>
                                        <p:cTn id="13" dur="500"/>
                                        <p:tgtEl>
                                          <p:spTgt spid="2662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6626">
                                            <p:txEl>
                                              <p:pRg st="3" end="3"/>
                                            </p:txEl>
                                          </p:spTgt>
                                        </p:tgtEl>
                                        <p:attrNameLst>
                                          <p:attrName>style.visibility</p:attrName>
                                        </p:attrNameLst>
                                      </p:cBhvr>
                                      <p:to>
                                        <p:strVal val="visible"/>
                                      </p:to>
                                    </p:set>
                                    <p:animEffect transition="in" filter="wipe(left)">
                                      <p:cBhvr>
                                        <p:cTn id="16" dur="500"/>
                                        <p:tgtEl>
                                          <p:spTgt spid="26626">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Effect transition="in" filter="wipe(left)">
                                      <p:cBhvr>
                                        <p:cTn id="19" dur="500"/>
                                        <p:tgtEl>
                                          <p:spTgt spid="26626">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wipe(left)">
                                      <p:cBhvr>
                                        <p:cTn id="22"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Start with feet shoulder width apart</a:t>
            </a:r>
          </a:p>
          <a:p>
            <a:r>
              <a:rPr altLang="en-US" smtClean="0"/>
              <a:t>Stand up tall</a:t>
            </a:r>
          </a:p>
          <a:p>
            <a:r>
              <a:rPr altLang="en-US" smtClean="0"/>
              <a:t>Raise one hand up and over your head while bending to the side</a:t>
            </a:r>
          </a:p>
          <a:p>
            <a:r>
              <a:rPr altLang="en-US" smtClean="0"/>
              <a:t>With the other hand reach toward the floor</a:t>
            </a:r>
          </a:p>
          <a:p>
            <a:r>
              <a:rPr altLang="en-US" smtClean="0"/>
              <a:t>Hold the stretch for 3 seconds and repeat on the other side</a:t>
            </a:r>
          </a:p>
          <a:p>
            <a:r>
              <a:rPr altLang="en-US" smtClean="0"/>
              <a:t>Do not twist or lean forward</a:t>
            </a:r>
          </a:p>
          <a:p>
            <a:r>
              <a:rPr altLang="en-US" smtClean="0"/>
              <a:t>Repeat 5 times each side</a:t>
            </a:r>
          </a:p>
        </p:txBody>
      </p:sp>
      <p:sp>
        <p:nvSpPr>
          <p:cNvPr id="348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Side Bends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05B5310-443B-4403-8D37-9EBB561D3D4B}" type="slidenum">
              <a:rPr lang="en-US" altLang="en-US">
                <a:solidFill>
                  <a:srgbClr val="7F7F7F"/>
                </a:solidFill>
              </a:rPr>
              <a:pPr eaLnBrk="1" hangingPunct="1"/>
              <a:t>29</a:t>
            </a:fld>
            <a:endParaRPr lang="en-US" altLang="en-US">
              <a:solidFill>
                <a:srgbClr val="7F7F7F"/>
              </a:solidFill>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3829050"/>
            <a:ext cx="1614488"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829050"/>
            <a:ext cx="1400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wipe(left)">
                                      <p:cBhvr>
                                        <p:cTn id="10" dur="500"/>
                                        <p:tgtEl>
                                          <p:spTgt spid="2867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Effect transition="in" filter="wipe(left)">
                                      <p:cBhvr>
                                        <p:cTn id="13" dur="500"/>
                                        <p:tgtEl>
                                          <p:spTgt spid="2867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8674">
                                            <p:txEl>
                                              <p:pRg st="3" end="3"/>
                                            </p:txEl>
                                          </p:spTgt>
                                        </p:tgtEl>
                                        <p:attrNameLst>
                                          <p:attrName>style.visibility</p:attrName>
                                        </p:attrNameLst>
                                      </p:cBhvr>
                                      <p:to>
                                        <p:strVal val="visible"/>
                                      </p:to>
                                    </p:set>
                                    <p:animEffect transition="in" filter="wipe(left)">
                                      <p:cBhvr>
                                        <p:cTn id="16" dur="500"/>
                                        <p:tgtEl>
                                          <p:spTgt spid="2867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Effect transition="in" filter="wipe(left)">
                                      <p:cBhvr>
                                        <p:cTn id="19" dur="500"/>
                                        <p:tgtEl>
                                          <p:spTgt spid="2867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8674">
                                            <p:txEl>
                                              <p:pRg st="5" end="5"/>
                                            </p:txEl>
                                          </p:spTgt>
                                        </p:tgtEl>
                                        <p:attrNameLst>
                                          <p:attrName>style.visibility</p:attrName>
                                        </p:attrNameLst>
                                      </p:cBhvr>
                                      <p:to>
                                        <p:strVal val="visible"/>
                                      </p:to>
                                    </p:set>
                                    <p:animEffect transition="in" filter="wipe(left)">
                                      <p:cBhvr>
                                        <p:cTn id="22" dur="500"/>
                                        <p:tgtEl>
                                          <p:spTgt spid="2867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8674">
                                            <p:txEl>
                                              <p:pRg st="6" end="6"/>
                                            </p:txEl>
                                          </p:spTgt>
                                        </p:tgtEl>
                                        <p:attrNameLst>
                                          <p:attrName>style.visibility</p:attrName>
                                        </p:attrNameLst>
                                      </p:cBhvr>
                                      <p:to>
                                        <p:strVal val="visible"/>
                                      </p:to>
                                    </p:set>
                                    <p:animEffect transition="in" filter="wipe(left)">
                                      <p:cBhvr>
                                        <p:cTn id="25"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200" y="274638"/>
            <a:ext cx="8229600"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Exercise</a:t>
            </a:r>
          </a:p>
        </p:txBody>
      </p:sp>
      <p:sp>
        <p:nvSpPr>
          <p:cNvPr id="7171" name="Text Placeholder 2"/>
          <p:cNvSpPr>
            <a:spLocks noGrp="1"/>
          </p:cNvSpPr>
          <p:nvPr>
            <p:ph type="body" sz="quarter" idx="11"/>
          </p:nvPr>
        </p:nvSpPr>
        <p:spPr bwMode="auto">
          <a:xfrm>
            <a:off x="466725" y="571500"/>
            <a:ext cx="8220075" cy="569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None/>
            </a:pPr>
            <a:r>
              <a:rPr altLang="en-US" smtClean="0"/>
              <a:t>Bob works for </a:t>
            </a:r>
            <a:r>
              <a:rPr altLang="en-US" b="1" i="1" smtClean="0">
                <a:latin typeface="Forte" panose="03060902040502070203" pitchFamily="66" charset="0"/>
              </a:rPr>
              <a:t>Hart Tours </a:t>
            </a:r>
            <a:r>
              <a:rPr altLang="en-US" smtClean="0"/>
              <a:t>which specializes in casino tours. </a:t>
            </a:r>
          </a:p>
          <a:p>
            <a:pPr marL="0" indent="0">
              <a:buFont typeface="Wingdings" panose="05000000000000000000" pitchFamily="2" charset="2"/>
              <a:buNone/>
            </a:pPr>
            <a:r>
              <a:rPr altLang="en-US" sz="1600" b="1" u="sng" smtClean="0">
                <a:solidFill>
                  <a:srgbClr val="C00000"/>
                </a:solidFill>
              </a:rPr>
              <a:t>Set up</a:t>
            </a:r>
            <a:r>
              <a:rPr altLang="en-US" sz="1600" b="1" smtClean="0"/>
              <a:t>: </a:t>
            </a:r>
            <a:r>
              <a:rPr altLang="en-US" smtClean="0"/>
              <a:t>On Wednesday, he is transporting 38 passengers from an assisted living center to a casino.  The casino they are scheduled to go to is roughly 8 hours from the center. They are scheduled to go to the casino on Wednesday, spend one night and travel back home the next day.  </a:t>
            </a:r>
          </a:p>
          <a:p>
            <a:pPr marL="0" indent="0">
              <a:buFont typeface="Wingdings" panose="05000000000000000000" pitchFamily="2" charset="2"/>
              <a:buNone/>
            </a:pPr>
            <a:r>
              <a:rPr altLang="en-US" smtClean="0"/>
              <a:t>      On Thursday evening that bus is scheduled for a corporate event in the nearby downtown area. </a:t>
            </a:r>
          </a:p>
          <a:p>
            <a:pPr marL="0" indent="0">
              <a:buFont typeface="Wingdings" panose="05000000000000000000" pitchFamily="2" charset="2"/>
              <a:buNone/>
            </a:pPr>
            <a:r>
              <a:rPr altLang="en-US" sz="1600" b="1" u="sng" smtClean="0">
                <a:solidFill>
                  <a:srgbClr val="C00000"/>
                </a:solidFill>
              </a:rPr>
              <a:t>Drama</a:t>
            </a:r>
            <a:r>
              <a:rPr altLang="en-US" sz="1600" b="1" smtClean="0">
                <a:solidFill>
                  <a:srgbClr val="C00000"/>
                </a:solidFill>
              </a:rPr>
              <a:t>:</a:t>
            </a:r>
            <a:r>
              <a:rPr altLang="en-US" sz="1600" b="1" smtClean="0"/>
              <a:t> </a:t>
            </a:r>
            <a:r>
              <a:rPr altLang="en-US" smtClean="0"/>
              <a:t>When Bob arrives at the casino he begins to unload the passenger’s luggage. While doing so he reaches for a heavy bag placed at the back of the cargo hold and injures his back.  </a:t>
            </a:r>
          </a:p>
          <a:p>
            <a:pPr marL="0" indent="0">
              <a:buFont typeface="Wingdings" panose="05000000000000000000" pitchFamily="2" charset="2"/>
              <a:buNone/>
            </a:pPr>
            <a:r>
              <a:rPr altLang="en-US" sz="1600" b="1" u="sng" smtClean="0">
                <a:solidFill>
                  <a:srgbClr val="C00000"/>
                </a:solidFill>
              </a:rPr>
              <a:t>Result</a:t>
            </a:r>
            <a:r>
              <a:rPr altLang="en-US" sz="1600" b="1" smtClean="0">
                <a:solidFill>
                  <a:srgbClr val="C00000"/>
                </a:solidFill>
              </a:rPr>
              <a:t>:</a:t>
            </a:r>
            <a:r>
              <a:rPr altLang="en-US" sz="1600" b="1" smtClean="0"/>
              <a:t> </a:t>
            </a:r>
            <a:r>
              <a:rPr altLang="en-US" smtClean="0"/>
              <a:t>He is barely able to stand and there is no way he can finish unloading the bus, or to walk without assistance.  He calls dispatch for assistance.</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D455786-7B78-4956-88A6-D813514BA758}" type="slidenum">
              <a:rPr lang="en-US" altLang="en-US">
                <a:solidFill>
                  <a:srgbClr val="7F7F7F"/>
                </a:solidFill>
              </a:rPr>
              <a:pPr eaLnBrk="1" hangingPunct="1"/>
              <a:t>3</a:t>
            </a:fld>
            <a:endParaRPr lang="en-US" altLang="en-US">
              <a:solidFill>
                <a:srgbClr val="7F7F7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Stand 10 to 12 inches from the wall </a:t>
            </a:r>
          </a:p>
          <a:p>
            <a:r>
              <a:rPr altLang="en-US" smtClean="0"/>
              <a:t>Lean back until your back is flat against the wall</a:t>
            </a:r>
          </a:p>
          <a:p>
            <a:r>
              <a:rPr altLang="en-US" smtClean="0"/>
              <a:t>Slowly slide down until your knees are slightly bent</a:t>
            </a:r>
          </a:p>
          <a:p>
            <a:r>
              <a:rPr altLang="en-US" smtClean="0"/>
              <a:t>Press your lower back into the wall. Hold for a count of 10, then carefully slide back up the wall. Repeat</a:t>
            </a:r>
          </a:p>
          <a:p>
            <a:endParaRPr altLang="en-US" smtClean="0"/>
          </a:p>
        </p:txBody>
      </p:sp>
      <p:sp>
        <p:nvSpPr>
          <p:cNvPr id="3584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Wall Sits</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491092C-0817-420B-B7D0-D2A6BB70AB30}" type="slidenum">
              <a:rPr lang="en-US" altLang="en-US">
                <a:solidFill>
                  <a:srgbClr val="7F7F7F"/>
                </a:solidFill>
              </a:rPr>
              <a:pPr eaLnBrk="1" hangingPunct="1"/>
              <a:t>30</a:t>
            </a:fld>
            <a:endParaRPr lang="en-US" altLang="en-US">
              <a:solidFill>
                <a:srgbClr val="7F7F7F"/>
              </a:solidFill>
            </a:endParaRPr>
          </a:p>
        </p:txBody>
      </p:sp>
      <p:pic>
        <p:nvPicPr>
          <p:cNvPr id="358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3900488"/>
            <a:ext cx="29813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Don't forget your hamstrings</a:t>
            </a: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AB6983E8-63EB-40DF-8606-B7699CFE7E04}" type="slidenum">
              <a:rPr lang="en-US" altLang="en-US">
                <a:solidFill>
                  <a:srgbClr val="7F7F7F"/>
                </a:solidFill>
              </a:rPr>
              <a:pPr eaLnBrk="1" hangingPunct="1"/>
              <a:t>31</a:t>
            </a:fld>
            <a:endParaRPr lang="en-US" altLang="en-US">
              <a:solidFill>
                <a:srgbClr val="7F7F7F"/>
              </a:solidFill>
            </a:endParaRPr>
          </a:p>
        </p:txBody>
      </p:sp>
      <p:sp>
        <p:nvSpPr>
          <p:cNvPr id="3" name="Flowchart: Data 2"/>
          <p:cNvSpPr/>
          <p:nvPr/>
        </p:nvSpPr>
        <p:spPr>
          <a:xfrm>
            <a:off x="1304924" y="2038350"/>
            <a:ext cx="3228975" cy="2536698"/>
          </a:xfrm>
          <a:prstGeom prst="flowChartInputOutput">
            <a:avLst/>
          </a:prstGeom>
          <a:solidFill>
            <a:srgbClr val="08B83E"/>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Tightness in the hamstrings limits motions of the pelvis and can place undue stress on the lower back.</a:t>
            </a:r>
          </a:p>
        </p:txBody>
      </p:sp>
      <p:sp>
        <p:nvSpPr>
          <p:cNvPr id="7" name="Flowchart: Data 6"/>
          <p:cNvSpPr/>
          <p:nvPr/>
        </p:nvSpPr>
        <p:spPr>
          <a:xfrm>
            <a:off x="4286247" y="2714625"/>
            <a:ext cx="3228975" cy="2536698"/>
          </a:xfrm>
          <a:prstGeom prst="flowChartInputOutput">
            <a:avLst/>
          </a:prstGeom>
          <a:solidFill>
            <a:srgbClr val="08B83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Simple hamstring stretches can help decrease the pressure on your pelvis and provide relief across your low back. </a:t>
            </a:r>
          </a:p>
        </p:txBody>
      </p:sp>
      <p:pic>
        <p:nvPicPr>
          <p:cNvPr id="36874" name="Picture 10" descr="C:\Users\RTack\AppData\Local\Microsoft\Windows\Temporary Internet Files\Content.IE5\ILXBZYIM\quads-stretch-150x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5029200"/>
            <a:ext cx="16224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C:\Users\RTack\AppData\Local\Microsoft\Windows\Temporary Internet Files\Content.IE5\63VQD3NI\PS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5118100"/>
            <a:ext cx="29622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While standing on the ground, place one foot on the first step of the bus</a:t>
            </a:r>
          </a:p>
          <a:p>
            <a:r>
              <a:rPr altLang="en-US" smtClean="0"/>
              <a:t>While holding on to the hand rails, keep hips square with shoulders and lean forward until you feel the stretch</a:t>
            </a:r>
          </a:p>
          <a:p>
            <a:r>
              <a:rPr altLang="en-US" smtClean="0"/>
              <a:t>Hold 5 Seconds repeat on the other side</a:t>
            </a:r>
          </a:p>
        </p:txBody>
      </p:sp>
      <p:sp>
        <p:nvSpPr>
          <p:cNvPr id="3789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Bus stretch</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470A5B8A-8AE4-4128-B58C-67B7F9676178}" type="slidenum">
              <a:rPr lang="en-US" altLang="en-US">
                <a:solidFill>
                  <a:srgbClr val="7F7F7F"/>
                </a:solidFill>
              </a:rPr>
              <a:pPr eaLnBrk="1" hangingPunct="1"/>
              <a:t>32</a:t>
            </a:fld>
            <a:endParaRPr lang="en-US" altLang="en-US">
              <a:solidFill>
                <a:srgbClr val="7F7F7F"/>
              </a:solidFill>
            </a:endParaRPr>
          </a:p>
        </p:txBody>
      </p:sp>
      <p:pic>
        <p:nvPicPr>
          <p:cNvPr id="378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3368675"/>
            <a:ext cx="42767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ext Placeholder 1"/>
          <p:cNvSpPr>
            <a:spLocks noGrp="1"/>
          </p:cNvSpPr>
          <p:nvPr>
            <p:ph type="body" sz="quarter" idx="11"/>
          </p:nvPr>
        </p:nvSpPr>
        <p:spPr bwMode="auto">
          <a:xfrm>
            <a:off x="581025" y="1298575"/>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Sit on the edge of a chair and stretching your right leg out in front of you with your heel on the floor and your toes pointing up.</a:t>
            </a:r>
          </a:p>
          <a:p>
            <a:r>
              <a:rPr altLang="en-US" smtClean="0"/>
              <a:t>Sit up tall, drawing your shoulders away from your ears, and draw your belly button toward your thigh keeping your spine long.</a:t>
            </a:r>
          </a:p>
          <a:p>
            <a:r>
              <a:rPr altLang="en-US" smtClean="0"/>
              <a:t>Keep hands at your waist for stability.</a:t>
            </a:r>
          </a:p>
          <a:p>
            <a:r>
              <a:rPr altLang="en-US" smtClean="0"/>
              <a:t>Repeat on other side</a:t>
            </a:r>
          </a:p>
        </p:txBody>
      </p:sp>
      <p:sp>
        <p:nvSpPr>
          <p:cNvPr id="3891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Seated hamstring stretch</a:t>
            </a:r>
            <a:r>
              <a:rPr altLang="en-US" smtClean="0">
                <a:cs typeface="Arial" panose="020B0604020202020204" pitchFamily="34" charset="0"/>
              </a:rPr>
              <a:t/>
            </a:r>
            <a:br>
              <a:rPr altLang="en-US" smtClean="0">
                <a:cs typeface="Arial" panose="020B0604020202020204" pitchFamily="34" charset="0"/>
              </a:rPr>
            </a:br>
            <a:endParaRPr altLang="en-US" smtClean="0">
              <a:cs typeface="Arial" panose="020B0604020202020204" pitchFamily="34" charset="0"/>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FEE95E9-DA07-4982-B44F-38B8F9D9E319}" type="slidenum">
              <a:rPr lang="en-US" altLang="en-US">
                <a:solidFill>
                  <a:srgbClr val="7F7F7F"/>
                </a:solidFill>
              </a:rPr>
              <a:pPr eaLnBrk="1" hangingPunct="1"/>
              <a:t>33</a:t>
            </a:fld>
            <a:endParaRPr lang="en-US" altLang="en-US">
              <a:solidFill>
                <a:srgbClr val="7F7F7F"/>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814513"/>
            <a:ext cx="3852863" cy="444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Good posture is important</a:t>
            </a:r>
            <a:r>
              <a:rPr altLang="en-US" smtClean="0">
                <a:cs typeface="Arial" panose="020B0604020202020204" pitchFamily="34" charset="0"/>
              </a:rPr>
              <a:t>	</a:t>
            </a:r>
            <a:br>
              <a:rPr altLang="en-US" smtClean="0">
                <a:cs typeface="Arial" panose="020B0604020202020204" pitchFamily="34" charset="0"/>
              </a:rPr>
            </a:br>
            <a:endParaRPr altLang="en-US" smtClean="0">
              <a:cs typeface="Arial" panose="020B0604020202020204" pitchFamily="34" charset="0"/>
            </a:endParaRP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B6BF8A0-15C0-421A-AE42-BEA9283012BA}" type="slidenum">
              <a:rPr lang="en-US" altLang="en-US">
                <a:solidFill>
                  <a:srgbClr val="7F7F7F"/>
                </a:solidFill>
              </a:rPr>
              <a:pPr eaLnBrk="1" hangingPunct="1"/>
              <a:t>34</a:t>
            </a:fld>
            <a:endParaRPr lang="en-US" altLang="en-US">
              <a:solidFill>
                <a:srgbClr val="7F7F7F"/>
              </a:solidFill>
            </a:endParaRPr>
          </a:p>
        </p:txBody>
      </p:sp>
      <p:sp>
        <p:nvSpPr>
          <p:cNvPr id="39941" name="TextBox 1"/>
          <p:cNvSpPr txBox="1">
            <a:spLocks noChangeArrowheads="1"/>
          </p:cNvSpPr>
          <p:nvPr/>
        </p:nvSpPr>
        <p:spPr bwMode="auto">
          <a:xfrm>
            <a:off x="647700" y="1662113"/>
            <a:ext cx="2209800" cy="3140075"/>
          </a:xfrm>
          <a:prstGeom prst="rect">
            <a:avLst/>
          </a:prstGeom>
          <a:solidFill>
            <a:srgbClr val="FFFF66">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cs typeface="Arial" panose="020B0604020202020204" pitchFamily="34" charset="0"/>
            </a:endParaRPr>
          </a:p>
          <a:p>
            <a:pPr algn="ctr" eaLnBrk="1" hangingPunct="1"/>
            <a:endParaRPr lang="en-US" altLang="en-US">
              <a:cs typeface="Arial" panose="020B0604020202020204" pitchFamily="34" charset="0"/>
            </a:endParaRPr>
          </a:p>
          <a:p>
            <a:pPr algn="ctr" eaLnBrk="1" hangingPunct="1"/>
            <a:endParaRPr lang="en-US" altLang="en-US">
              <a:cs typeface="Arial" panose="020B0604020202020204" pitchFamily="34" charset="0"/>
            </a:endParaRPr>
          </a:p>
          <a:p>
            <a:pPr algn="ctr" eaLnBrk="1" hangingPunct="1"/>
            <a:r>
              <a:rPr lang="en-US" altLang="en-US">
                <a:cs typeface="Arial" panose="020B0604020202020204" pitchFamily="34" charset="0"/>
              </a:rPr>
              <a:t>When you slouch you put 3x the pressure on your spine, over time this will wear on your discs</a:t>
            </a:r>
          </a:p>
          <a:p>
            <a:pPr algn="ctr" eaLnBrk="1" hangingPunct="1"/>
            <a:endParaRPr lang="en-US" altLang="en-US">
              <a:cs typeface="Arial" panose="020B0604020202020204" pitchFamily="34" charset="0"/>
            </a:endParaRPr>
          </a:p>
          <a:p>
            <a:pPr algn="ctr" eaLnBrk="1" hangingPunct="1"/>
            <a:endParaRPr lang="en-US" altLang="en-US">
              <a:cs typeface="Arial" panose="020B0604020202020204" pitchFamily="34" charset="0"/>
            </a:endParaRPr>
          </a:p>
          <a:p>
            <a:pPr eaLnBrk="1" hangingPunct="1"/>
            <a:endParaRPr lang="en-US" altLang="en-US"/>
          </a:p>
        </p:txBody>
      </p:sp>
      <p:sp>
        <p:nvSpPr>
          <p:cNvPr id="39942" name="TextBox 2"/>
          <p:cNvSpPr txBox="1">
            <a:spLocks noChangeArrowheads="1"/>
          </p:cNvSpPr>
          <p:nvPr/>
        </p:nvSpPr>
        <p:spPr bwMode="auto">
          <a:xfrm>
            <a:off x="6486525" y="1733550"/>
            <a:ext cx="2152650" cy="3140075"/>
          </a:xfrm>
          <a:prstGeom prst="rect">
            <a:avLst/>
          </a:prstGeom>
          <a:solidFill>
            <a:srgbClr val="FFFF66">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cs typeface="Arial" panose="020B0604020202020204" pitchFamily="34" charset="0"/>
            </a:endParaRPr>
          </a:p>
          <a:p>
            <a:pPr algn="ctr" eaLnBrk="1" hangingPunct="1"/>
            <a:r>
              <a:rPr lang="en-US" altLang="en-US">
                <a:cs typeface="Arial" panose="020B0604020202020204" pitchFamily="34" charset="0"/>
              </a:rPr>
              <a:t>If sitting for long periods of time consider adding a lumbar pillow to you seat  to encourage better posture and maintaining the S curve of your spine</a:t>
            </a:r>
          </a:p>
          <a:p>
            <a:pPr algn="ctr" eaLnBrk="1" hangingPunct="1"/>
            <a:endParaRPr lang="en-US" altLang="en-US">
              <a:cs typeface="Arial" panose="020B0604020202020204" pitchFamily="34" charset="0"/>
            </a:endParaRPr>
          </a:p>
          <a:p>
            <a:pPr eaLnBrk="1" hangingPunct="1"/>
            <a:endParaRPr lang="en-US" altLang="en-US"/>
          </a:p>
        </p:txBody>
      </p:sp>
      <p:sp>
        <p:nvSpPr>
          <p:cNvPr id="4" name="Frame 3"/>
          <p:cNvSpPr/>
          <p:nvPr/>
        </p:nvSpPr>
        <p:spPr>
          <a:xfrm>
            <a:off x="6191250" y="1403350"/>
            <a:ext cx="2800350" cy="3657600"/>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Frame 8"/>
          <p:cNvSpPr/>
          <p:nvPr/>
        </p:nvSpPr>
        <p:spPr>
          <a:xfrm>
            <a:off x="342900" y="1403350"/>
            <a:ext cx="2800350" cy="3657600"/>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p:cNvSpPr>
            <a:spLocks noGrp="1"/>
          </p:cNvSpPr>
          <p:nvPr>
            <p:ph type="body" sz="quarter" idx="11"/>
          </p:nvPr>
        </p:nvSpPr>
        <p:spPr bwMode="auto">
          <a:xfrm>
            <a:off x="466725" y="1162050"/>
            <a:ext cx="8220075" cy="486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Use two hands to lift up bags</a:t>
            </a:r>
          </a:p>
          <a:p>
            <a:r>
              <a:rPr altLang="en-US" smtClean="0"/>
              <a:t>Avoiding lifting bags by just one handle</a:t>
            </a:r>
          </a:p>
          <a:p>
            <a:r>
              <a:rPr altLang="en-US" smtClean="0"/>
              <a:t>Minimize twisting while you lift</a:t>
            </a:r>
          </a:p>
          <a:p>
            <a:r>
              <a:rPr altLang="en-US" smtClean="0"/>
              <a:t>Load heavy bags as close to the baggage area door area as possible to avoid the extended reach</a:t>
            </a:r>
          </a:p>
        </p:txBody>
      </p:sp>
      <p:sp>
        <p:nvSpPr>
          <p:cNvPr id="4096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Back Injury Prevention</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0772422-1713-4F4A-B237-92CC4F78A13C}" type="slidenum">
              <a:rPr lang="en-US" altLang="en-US">
                <a:solidFill>
                  <a:srgbClr val="7F7F7F"/>
                </a:solidFill>
              </a:rPr>
              <a:pPr eaLnBrk="1" hangingPunct="1"/>
              <a:t>35</a:t>
            </a:fld>
            <a:endParaRPr lang="en-US" altLang="en-US">
              <a:solidFill>
                <a:srgbClr val="7F7F7F"/>
              </a:solidFill>
            </a:endParaRP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3514725"/>
            <a:ext cx="33432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305300" y="5162550"/>
            <a:ext cx="1333500" cy="5429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sp>
        <p:nvSpPr>
          <p:cNvPr id="4" name="Down Arrow 3"/>
          <p:cNvSpPr/>
          <p:nvPr/>
        </p:nvSpPr>
        <p:spPr>
          <a:xfrm>
            <a:off x="6372225" y="2895600"/>
            <a:ext cx="457200" cy="12001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2000" tmFilter="0, 0; .2, .5; .8, .5; 1, 0"/>
                                        <p:tgtEl>
                                          <p:spTgt spid="3"/>
                                        </p:tgtEl>
                                      </p:cBhvr>
                                    </p:animEffect>
                                    <p:animScale>
                                      <p:cBhvr>
                                        <p:cTn id="10"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725" y="1270000"/>
            <a:ext cx="8220075" cy="5483225"/>
          </a:xfrm>
        </p:spPr>
        <p:txBody>
          <a:bodyPr/>
          <a:lstStyle/>
          <a:p>
            <a:pPr>
              <a:defRPr/>
            </a:pPr>
            <a:r>
              <a:rPr dirty="0"/>
              <a:t>If you are loading on to </a:t>
            </a:r>
            <a:r>
              <a:rPr dirty="0" smtClean="0"/>
              <a:t>a </a:t>
            </a:r>
            <a:r>
              <a:rPr dirty="0"/>
              <a:t>luggage cart, keep the cart 3 feet from you. </a:t>
            </a:r>
            <a:endParaRPr dirty="0" smtClean="0"/>
          </a:p>
          <a:p>
            <a:pPr lvl="1">
              <a:defRPr/>
            </a:pPr>
            <a:r>
              <a:rPr dirty="0" smtClean="0"/>
              <a:t>Too </a:t>
            </a:r>
            <a:r>
              <a:rPr dirty="0"/>
              <a:t>close and you will find you don’t move your feet and you twist to load the </a:t>
            </a:r>
            <a:r>
              <a:rPr dirty="0" smtClean="0"/>
              <a:t>cart,</a:t>
            </a:r>
          </a:p>
          <a:p>
            <a:pPr lvl="1">
              <a:defRPr/>
            </a:pPr>
            <a:r>
              <a:rPr dirty="0" smtClean="0"/>
              <a:t> </a:t>
            </a:r>
            <a:r>
              <a:rPr dirty="0"/>
              <a:t>T</a:t>
            </a:r>
            <a:r>
              <a:rPr dirty="0" smtClean="0"/>
              <a:t>oo </a:t>
            </a:r>
            <a:r>
              <a:rPr dirty="0"/>
              <a:t>far and you are carrying that heavy luggage way to far. </a:t>
            </a:r>
            <a:endParaRPr dirty="0" smtClean="0"/>
          </a:p>
          <a:p>
            <a:pPr marL="0" indent="0">
              <a:buFont typeface="Wingdings" panose="05000000000000000000" pitchFamily="2" charset="2"/>
              <a:buNone/>
              <a:defRPr/>
            </a:pPr>
            <a:endParaRPr dirty="0"/>
          </a:p>
          <a:p>
            <a:pPr marL="0" indent="0">
              <a:buNone/>
              <a:defRPr/>
            </a:pPr>
            <a:endParaRPr dirty="0"/>
          </a:p>
        </p:txBody>
      </p:sp>
      <p:sp>
        <p:nvSpPr>
          <p:cNvPr id="4198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Back injury prevention</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E850DFA-4896-47B1-A5F8-E405C604A02B}" type="slidenum">
              <a:rPr lang="en-US" altLang="en-US">
                <a:solidFill>
                  <a:srgbClr val="7F7F7F"/>
                </a:solidFill>
              </a:rPr>
              <a:pPr eaLnBrk="1" hangingPunct="1"/>
              <a:t>36</a:t>
            </a:fld>
            <a:endParaRPr lang="en-US" altLang="en-US">
              <a:solidFill>
                <a:srgbClr val="7F7F7F"/>
              </a:solidFill>
            </a:endParaRPr>
          </a:p>
        </p:txBody>
      </p:sp>
      <p:pic>
        <p:nvPicPr>
          <p:cNvPr id="41989" name="Picture 5" descr="C:\Users\RTack\AppData\Local\Microsoft\Windows\Temporary Internet Files\Content.IE5\63VQD3NI\luggage-ca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49" y="3423902"/>
            <a:ext cx="17240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C:\Users\RTack\AppData\Local\Microsoft\Windows\Temporary Internet Files\Content.IE5\AAR2OWVY\airport_strong_style_color_b82220_luggage_strong_cart_airport_strong_style_color_b82220_luggage_strong_trolley_made_of_stainless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4450456"/>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Lever principle  that the further away from the fulcrum the more exponential the weight</a:t>
            </a:r>
          </a:p>
          <a:p>
            <a:r>
              <a:rPr altLang="en-US" smtClean="0"/>
              <a:t>When you approach a bag, stand close to it, bend your knees, and squat, using the muscles in your legs and hold the bag close to you and stand straight up.</a:t>
            </a:r>
          </a:p>
        </p:txBody>
      </p:sp>
      <p:sp>
        <p:nvSpPr>
          <p:cNvPr id="4301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Levers</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4E4628E-1411-43CE-AADA-37FAD8F40D9C}" type="slidenum">
              <a:rPr lang="en-US" altLang="en-US">
                <a:solidFill>
                  <a:srgbClr val="7F7F7F"/>
                </a:solidFill>
              </a:rPr>
              <a:pPr eaLnBrk="1" hangingPunct="1"/>
              <a:t>37</a:t>
            </a:fld>
            <a:endParaRPr lang="en-US" altLang="en-US">
              <a:solidFill>
                <a:srgbClr val="7F7F7F"/>
              </a:solidFill>
            </a:endParaRPr>
          </a:p>
        </p:txBody>
      </p:sp>
      <p:pic>
        <p:nvPicPr>
          <p:cNvPr id="43013" name="Picture 2" descr="C:\Users\RTack\AppData\Local\Microsoft\Windows\Temporary Internet Files\Content.IE5\ILXBZYIM\Lever_draw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14750"/>
            <a:ext cx="5791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725" y="1270000"/>
            <a:ext cx="8220075" cy="4759325"/>
          </a:xfrm>
        </p:spPr>
        <p:txBody>
          <a:bodyPr/>
          <a:lstStyle/>
          <a:p>
            <a:pPr>
              <a:defRPr/>
            </a:pPr>
            <a:r>
              <a:rPr dirty="0"/>
              <a:t>When you do this correctly you keep the ratio 1:1 meaning that a 30 </a:t>
            </a:r>
            <a:r>
              <a:rPr dirty="0" err="1"/>
              <a:t>lb</a:t>
            </a:r>
            <a:r>
              <a:rPr dirty="0"/>
              <a:t> bag the force exerted on your body is 30 </a:t>
            </a:r>
            <a:r>
              <a:rPr dirty="0" err="1" smtClean="0"/>
              <a:t>lbs</a:t>
            </a:r>
            <a:endParaRPr dirty="0" smtClean="0"/>
          </a:p>
          <a:p>
            <a:pPr marL="0" indent="0">
              <a:buFont typeface="Wingdings" panose="05000000000000000000" pitchFamily="2" charset="2"/>
              <a:buNone/>
              <a:defRPr/>
            </a:pPr>
            <a:endParaRPr dirty="0"/>
          </a:p>
          <a:p>
            <a:pPr>
              <a:defRPr/>
            </a:pPr>
            <a:r>
              <a:rPr dirty="0"/>
              <a:t>However if you do it wrong the ratio can be as much as 10:1 causing your body 10x the strain. This is like lifting a couch instead of an overnight </a:t>
            </a:r>
            <a:r>
              <a:rPr dirty="0" smtClean="0"/>
              <a:t>bag</a:t>
            </a:r>
            <a:endParaRPr dirty="0"/>
          </a:p>
          <a:p>
            <a:pPr>
              <a:defRPr/>
            </a:pPr>
            <a:endParaRPr dirty="0"/>
          </a:p>
        </p:txBody>
      </p:sp>
      <p:sp>
        <p:nvSpPr>
          <p:cNvPr id="4403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Levers</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FBDAA780-E273-42CB-923A-ADAEB4C34D14}" type="slidenum">
              <a:rPr lang="en-US" altLang="en-US">
                <a:solidFill>
                  <a:srgbClr val="7F7F7F"/>
                </a:solidFill>
              </a:rPr>
              <a:pPr eaLnBrk="1" hangingPunct="1"/>
              <a:t>38</a:t>
            </a:fld>
            <a:endParaRPr lang="en-US" altLang="en-US">
              <a:solidFill>
                <a:srgbClr val="7F7F7F"/>
              </a:solidFill>
            </a:endParaRPr>
          </a:p>
        </p:txBody>
      </p:sp>
      <p:pic>
        <p:nvPicPr>
          <p:cNvPr id="44037" name="Picture 8" descr="C:\Users\RTack\AppData\Local\Microsoft\Windows\Temporary Internet Files\Content.IE5\AAR2OWVY\voyagevalisesni8dh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95800"/>
            <a:ext cx="2333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When loading and unloading do not reach across the baggage area, this will cause excess strain on your back and shoulders</a:t>
            </a:r>
          </a:p>
          <a:p>
            <a:endParaRPr altLang="en-US" smtClean="0"/>
          </a:p>
          <a:p>
            <a:r>
              <a:rPr altLang="en-US" smtClean="0"/>
              <a:t>Grab bags by the handle and slide them toward the front</a:t>
            </a:r>
          </a:p>
          <a:p>
            <a:endParaRPr altLang="en-US" smtClean="0"/>
          </a:p>
          <a:p>
            <a:r>
              <a:rPr altLang="en-US" smtClean="0"/>
              <a:t>Luggage hook?</a:t>
            </a:r>
          </a:p>
          <a:p>
            <a:endParaRPr altLang="en-US" smtClean="0"/>
          </a:p>
        </p:txBody>
      </p:sp>
      <p:sp>
        <p:nvSpPr>
          <p:cNvPr id="450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Loading and unloading</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93665FD-7241-44BA-9E0B-B41115E9BD20}" type="slidenum">
              <a:rPr lang="en-US" altLang="en-US">
                <a:solidFill>
                  <a:srgbClr val="7F7F7F"/>
                </a:solidFill>
              </a:rPr>
              <a:pPr eaLnBrk="1" hangingPunct="1"/>
              <a:t>39</a:t>
            </a:fld>
            <a:endParaRPr lang="en-US" altLang="en-US">
              <a:solidFill>
                <a:srgbClr val="7F7F7F"/>
              </a:solidFill>
            </a:endParaRPr>
          </a:p>
        </p:txBody>
      </p:sp>
      <p:pic>
        <p:nvPicPr>
          <p:cNvPr id="45061" name="Picture 6" descr="C:\Users\RTack\AppData\Local\Microsoft\Windows\Temporary Internet Files\Content.IE5\HQB15Y20\Capt.Hook[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75" y="3317875"/>
            <a:ext cx="12858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Exercise</a:t>
            </a:r>
          </a:p>
        </p:txBody>
      </p:sp>
      <p:sp>
        <p:nvSpPr>
          <p:cNvPr id="81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D1DAB7E-A590-4360-8C5A-587DF88C575D}" type="slidenum">
              <a:rPr lang="en-US" altLang="en-US">
                <a:solidFill>
                  <a:srgbClr val="7F7F7F"/>
                </a:solidFill>
              </a:rPr>
              <a:pPr eaLnBrk="1" hangingPunct="1"/>
              <a:t>4</a:t>
            </a:fld>
            <a:endParaRPr lang="en-US" altLang="en-US">
              <a:solidFill>
                <a:srgbClr val="7F7F7F"/>
              </a:solidFill>
            </a:endParaRPr>
          </a:p>
        </p:txBody>
      </p:sp>
      <p:graphicFrame>
        <p:nvGraphicFramePr>
          <p:cNvPr id="5" name="Table 4"/>
          <p:cNvGraphicFramePr>
            <a:graphicFrameLocks noGrp="1"/>
          </p:cNvGraphicFramePr>
          <p:nvPr/>
        </p:nvGraphicFramePr>
        <p:xfrm>
          <a:off x="1524000" y="1397000"/>
          <a:ext cx="6096000" cy="3559174"/>
        </p:xfrm>
        <a:graphic>
          <a:graphicData uri="http://schemas.openxmlformats.org/drawingml/2006/table">
            <a:tbl>
              <a:tblPr firstRow="1" bandRow="1">
                <a:tableStyleId>{F5AB1C69-6EDB-4FF4-983F-18BD219EF322}</a:tableStyleId>
              </a:tblPr>
              <a:tblGrid>
                <a:gridCol w="3048000"/>
                <a:gridCol w="3048000"/>
              </a:tblGrid>
              <a:tr h="698625">
                <a:tc>
                  <a:txBody>
                    <a:bodyPr/>
                    <a:lstStyle/>
                    <a:p>
                      <a:pPr algn="ctr"/>
                      <a:r>
                        <a:rPr lang="en-US" sz="2800" dirty="0" smtClean="0"/>
                        <a:t>Direct</a:t>
                      </a:r>
                      <a:endParaRPr lang="en-US" sz="2800" dirty="0"/>
                    </a:p>
                  </a:txBody>
                  <a:tcPr marT="45728" marB="45728">
                    <a:solidFill>
                      <a:srgbClr val="09D147"/>
                    </a:solidFill>
                  </a:tcPr>
                </a:tc>
                <a:tc>
                  <a:txBody>
                    <a:bodyPr/>
                    <a:lstStyle/>
                    <a:p>
                      <a:pPr algn="ctr"/>
                      <a:r>
                        <a:rPr lang="en-US" sz="2800" dirty="0" smtClean="0"/>
                        <a:t>Indirect</a:t>
                      </a:r>
                      <a:endParaRPr lang="en-US" sz="2800" dirty="0"/>
                    </a:p>
                  </a:txBody>
                  <a:tcPr marT="45728" marB="45728">
                    <a:solidFill>
                      <a:srgbClr val="09D147"/>
                    </a:solidFill>
                  </a:tcPr>
                </a:tc>
              </a:tr>
              <a:tr h="640194">
                <a:tc>
                  <a:txBody>
                    <a:bodyPr/>
                    <a:lstStyle/>
                    <a:p>
                      <a:pPr algn="ctr"/>
                      <a:r>
                        <a:rPr lang="en-US" sz="1800" b="1" dirty="0" smtClean="0"/>
                        <a:t>Medical (Dr., Rx, Mileage, etc.)</a:t>
                      </a:r>
                      <a:endParaRPr lang="en-US" sz="1800" b="1" dirty="0"/>
                    </a:p>
                  </a:txBody>
                  <a:tcPr marT="45728" marB="45728">
                    <a:solidFill>
                      <a:srgbClr val="09D14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Lost productivity by the injured employee</a:t>
                      </a:r>
                    </a:p>
                  </a:txBody>
                  <a:tcPr marT="45728" marB="45728">
                    <a:solidFill>
                      <a:srgbClr val="09D147"/>
                    </a:solidFill>
                  </a:tcPr>
                </a:tc>
              </a:tr>
              <a:tr h="370906">
                <a:tc>
                  <a:txBody>
                    <a:bodyPr/>
                    <a:lstStyle/>
                    <a:p>
                      <a:pPr algn="ctr"/>
                      <a:r>
                        <a:rPr lang="en-US" sz="1800" b="1" dirty="0" smtClean="0"/>
                        <a:t>Wages</a:t>
                      </a:r>
                      <a:endParaRPr lang="en-US" sz="1800" b="1" dirty="0"/>
                    </a:p>
                  </a:txBody>
                  <a:tcPr marT="45728" marB="45728">
                    <a:solidFill>
                      <a:srgbClr val="09D14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Dissatisfied customers</a:t>
                      </a:r>
                    </a:p>
                  </a:txBody>
                  <a:tcPr marT="45728" marB="45728">
                    <a:solidFill>
                      <a:srgbClr val="09D147"/>
                    </a:solidFill>
                  </a:tcPr>
                </a:tc>
              </a:tr>
              <a:tr h="365825">
                <a:tc>
                  <a:txBody>
                    <a:bodyPr/>
                    <a:lstStyle/>
                    <a:p>
                      <a:pPr algn="ctr"/>
                      <a:r>
                        <a:rPr lang="en-US" sz="1800" b="1" dirty="0" smtClean="0"/>
                        <a:t>Legal </a:t>
                      </a:r>
                      <a:endParaRPr lang="en-US" sz="1800" b="1" dirty="0"/>
                    </a:p>
                  </a:txBody>
                  <a:tcPr marT="45728" marB="45728">
                    <a:solidFill>
                      <a:srgbClr val="09D14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Hiring and Training  new staff</a:t>
                      </a:r>
                    </a:p>
                  </a:txBody>
                  <a:tcPr marT="45728" marB="45728">
                    <a:solidFill>
                      <a:srgbClr val="09D147"/>
                    </a:solidFill>
                  </a:tcPr>
                </a:tc>
              </a:tr>
              <a:tr h="370906">
                <a:tc>
                  <a:txBody>
                    <a:bodyPr/>
                    <a:lstStyle/>
                    <a:p>
                      <a:pPr algn="ctr"/>
                      <a:r>
                        <a:rPr lang="en-US" sz="1800" b="1" dirty="0" smtClean="0"/>
                        <a:t>Permanent Disability</a:t>
                      </a:r>
                      <a:endParaRPr lang="en-US" sz="1800" b="1" dirty="0"/>
                    </a:p>
                  </a:txBody>
                  <a:tcPr marT="45728" marB="45728">
                    <a:solidFill>
                      <a:srgbClr val="09D14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Dispatching delays</a:t>
                      </a:r>
                    </a:p>
                  </a:txBody>
                  <a:tcPr marT="45728" marB="45728">
                    <a:solidFill>
                      <a:srgbClr val="09D147"/>
                    </a:solidFill>
                  </a:tcPr>
                </a:tc>
              </a:tr>
              <a:tr h="370906">
                <a:tc>
                  <a:txBody>
                    <a:bodyPr/>
                    <a:lstStyle/>
                    <a:p>
                      <a:pPr algn="ctr"/>
                      <a:endParaRPr lang="en-US" sz="1800" dirty="0"/>
                    </a:p>
                  </a:txBody>
                  <a:tcPr marT="45728" marB="45728">
                    <a:solidFill>
                      <a:srgbClr val="09D14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Increased insurance</a:t>
                      </a:r>
                      <a:r>
                        <a:rPr lang="en-US" sz="1800" b="1" baseline="0" dirty="0" smtClean="0">
                          <a:solidFill>
                            <a:schemeClr val="tx1"/>
                          </a:solidFill>
                        </a:rPr>
                        <a:t> costs</a:t>
                      </a:r>
                    </a:p>
                  </a:txBody>
                  <a:tcPr marT="45728" marB="45728">
                    <a:solidFill>
                      <a:srgbClr val="09D147"/>
                    </a:solidFill>
                  </a:tcPr>
                </a:tc>
              </a:tr>
              <a:tr h="370906">
                <a:tc>
                  <a:txBody>
                    <a:bodyPr/>
                    <a:lstStyle/>
                    <a:p>
                      <a:pPr algn="ctr"/>
                      <a:endParaRPr lang="en-US" sz="1800" dirty="0"/>
                    </a:p>
                  </a:txBody>
                  <a:tcPr marT="45728" marB="45728">
                    <a:solidFill>
                      <a:srgbClr val="09D14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Impacted</a:t>
                      </a:r>
                      <a:r>
                        <a:rPr lang="en-US" sz="1800" b="1" baseline="0" dirty="0" smtClean="0">
                          <a:solidFill>
                            <a:schemeClr val="tx1"/>
                          </a:solidFill>
                        </a:rPr>
                        <a:t> new business</a:t>
                      </a:r>
                      <a:endParaRPr lang="en-US" sz="1800" b="1" dirty="0" smtClean="0">
                        <a:solidFill>
                          <a:schemeClr val="tx1"/>
                        </a:solidFill>
                      </a:endParaRPr>
                    </a:p>
                  </a:txBody>
                  <a:tcPr marT="45728" marB="45728">
                    <a:solidFill>
                      <a:srgbClr val="09D147"/>
                    </a:solidFill>
                  </a:tcPr>
                </a:tc>
              </a:tr>
              <a:tr h="370906">
                <a:tc>
                  <a:txBody>
                    <a:bodyPr/>
                    <a:lstStyle/>
                    <a:p>
                      <a:pPr algn="ctr"/>
                      <a:endParaRPr lang="en-US" sz="1800" dirty="0"/>
                    </a:p>
                  </a:txBody>
                  <a:tcPr marT="45728" marB="45728">
                    <a:solidFill>
                      <a:srgbClr val="09D147"/>
                    </a:solidFill>
                  </a:tcPr>
                </a:tc>
                <a:tc>
                  <a:txBody>
                    <a:bodyPr/>
                    <a:lstStyle/>
                    <a:p>
                      <a:pPr algn="ctr"/>
                      <a:r>
                        <a:rPr lang="en-US" sz="1800" b="1" dirty="0" smtClean="0">
                          <a:solidFill>
                            <a:schemeClr val="tx1"/>
                          </a:solidFill>
                        </a:rPr>
                        <a:t>Other</a:t>
                      </a:r>
                      <a:endParaRPr lang="en-US" sz="1800" b="1" dirty="0">
                        <a:solidFill>
                          <a:schemeClr val="tx1"/>
                        </a:solidFill>
                      </a:endParaRPr>
                    </a:p>
                  </a:txBody>
                  <a:tcPr marT="45728" marB="45728">
                    <a:solidFill>
                      <a:srgbClr val="09D147"/>
                    </a:solidFill>
                  </a:tcPr>
                </a:tc>
              </a:tr>
            </a:tbl>
          </a:graphicData>
        </a:graphic>
      </p:graphicFrame>
      <p:sp>
        <p:nvSpPr>
          <p:cNvPr id="6" name="TextBox 5"/>
          <p:cNvSpPr txBox="1">
            <a:spLocks noChangeArrowheads="1"/>
          </p:cNvSpPr>
          <p:nvPr/>
        </p:nvSpPr>
        <p:spPr bwMode="auto">
          <a:xfrm>
            <a:off x="1504950" y="2114550"/>
            <a:ext cx="3057525" cy="2838450"/>
          </a:xfrm>
          <a:prstGeom prst="rect">
            <a:avLst/>
          </a:prstGeom>
          <a:solidFill>
            <a:srgbClr val="09DD4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2117725"/>
            <a:ext cx="30543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nodeType="clickEffect">
                                  <p:stCondLst>
                                    <p:cond delay="0"/>
                                  </p:stCondLst>
                                  <p:childTnLst>
                                    <p:animEffect transition="out" filter="wipe(up)">
                                      <p:cBhvr>
                                        <p:cTn id="11" dur="500"/>
                                        <p:tgtEl>
                                          <p:spTgt spid="92162"/>
                                        </p:tgtEl>
                                      </p:cBhvr>
                                    </p:animEffect>
                                    <p:set>
                                      <p:cBhvr>
                                        <p:cTn id="12" dur="1" fill="hold">
                                          <p:stCondLst>
                                            <p:cond delay="499"/>
                                          </p:stCondLst>
                                        </p:cTn>
                                        <p:tgtEl>
                                          <p:spTgt spid="92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1"/>
          </p:nvPr>
        </p:nvSpPr>
        <p:spPr bwMode="auto">
          <a:xfrm>
            <a:off x="466725" y="1270000"/>
            <a:ext cx="8220075"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anose="05000000000000000000" pitchFamily="2" charset="2"/>
              <a:buNone/>
            </a:pPr>
            <a:r>
              <a:rPr altLang="en-US" smtClean="0"/>
              <a:t>Most people believe bending their knees will ensure a safe lift, but bending the knees alone will still allow a person to curve the back and risk injury.</a:t>
            </a:r>
          </a:p>
          <a:p>
            <a:pPr marL="0" indent="0">
              <a:buFont typeface="Wingdings" panose="05000000000000000000" pitchFamily="2" charset="2"/>
              <a:buNone/>
            </a:pPr>
            <a:endParaRPr altLang="en-US" smtClean="0"/>
          </a:p>
          <a:p>
            <a:pPr marL="0" indent="0">
              <a:buFont typeface="Wingdings" panose="05000000000000000000" pitchFamily="2" charset="2"/>
              <a:buNone/>
            </a:pPr>
            <a:endParaRPr altLang="en-US" smtClean="0"/>
          </a:p>
        </p:txBody>
      </p:sp>
      <p:sp>
        <p:nvSpPr>
          <p:cNvPr id="4608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Proper Lifting</a:t>
            </a:r>
          </a:p>
        </p:txBody>
      </p:sp>
      <p:sp>
        <p:nvSpPr>
          <p:cNvPr id="46084" name="Slide Number Placeholder 3"/>
          <p:cNvSpPr>
            <a:spLocks noGrp="1"/>
          </p:cNvSpPr>
          <p:nvPr>
            <p:ph type="sldNum" sz="quarter" idx="12"/>
          </p:nvPr>
        </p:nvSpPr>
        <p:spPr bwMode="auto">
          <a:xfrm>
            <a:off x="6600825" y="63468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187D95D-774D-4EED-99D0-E626D73505C2}" type="slidenum">
              <a:rPr lang="en-US" altLang="en-US">
                <a:solidFill>
                  <a:srgbClr val="7F7F7F"/>
                </a:solidFill>
              </a:rPr>
              <a:pPr eaLnBrk="1" hangingPunct="1"/>
              <a:t>40</a:t>
            </a:fld>
            <a:endParaRPr lang="en-US" altLang="en-US">
              <a:solidFill>
                <a:srgbClr val="7F7F7F"/>
              </a:solidFill>
            </a:endParaRPr>
          </a:p>
        </p:txBody>
      </p:sp>
      <p:sp>
        <p:nvSpPr>
          <p:cNvPr id="3" name="Vertical Scroll 2"/>
          <p:cNvSpPr/>
          <p:nvPr/>
        </p:nvSpPr>
        <p:spPr>
          <a:xfrm>
            <a:off x="2239963" y="2600325"/>
            <a:ext cx="4951412" cy="3886200"/>
          </a:xfrm>
          <a:prstGeom prst="verticalScroll">
            <a:avLst/>
          </a:prstGeom>
          <a:solidFill>
            <a:srgbClr val="FF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86" name="TextBox 3"/>
          <p:cNvSpPr txBox="1">
            <a:spLocks noChangeArrowheads="1"/>
          </p:cNvSpPr>
          <p:nvPr/>
        </p:nvSpPr>
        <p:spPr bwMode="auto">
          <a:xfrm>
            <a:off x="4178300" y="27162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b="1">
                <a:solidFill>
                  <a:srgbClr val="002060"/>
                </a:solidFill>
                <a:latin typeface="Lucida Handwriting" panose="03010101010101010101" pitchFamily="66" charset="0"/>
              </a:rPr>
              <a:t>TIPS</a:t>
            </a:r>
          </a:p>
        </p:txBody>
      </p:sp>
      <p:sp>
        <p:nvSpPr>
          <p:cNvPr id="46087" name="TextBox 4"/>
          <p:cNvSpPr txBox="1">
            <a:spLocks noChangeArrowheads="1"/>
          </p:cNvSpPr>
          <p:nvPr/>
        </p:nvSpPr>
        <p:spPr bwMode="auto">
          <a:xfrm>
            <a:off x="3101975" y="3257550"/>
            <a:ext cx="34226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a:solidFill>
                  <a:srgbClr val="002060"/>
                </a:solidFill>
                <a:latin typeface="Monotype Corsiva" panose="03010101010201010101" pitchFamily="66" charset="0"/>
                <a:cs typeface="Arial" panose="020B0604020202020204" pitchFamily="34" charset="0"/>
              </a:rPr>
              <a:t>Bend the hips and push the chest out, pointing forward</a:t>
            </a:r>
          </a:p>
          <a:p>
            <a:pPr algn="ctr" eaLnBrk="1" hangingPunct="1"/>
            <a:endParaRPr lang="en-US" altLang="en-US" sz="2000" b="1">
              <a:solidFill>
                <a:srgbClr val="002060"/>
              </a:solidFill>
              <a:latin typeface="Monotype Corsiva" panose="03010101010201010101" pitchFamily="66" charset="0"/>
              <a:cs typeface="Arial" panose="020B0604020202020204" pitchFamily="34" charset="0"/>
            </a:endParaRPr>
          </a:p>
          <a:p>
            <a:pPr algn="ctr" eaLnBrk="1" hangingPunct="1"/>
            <a:r>
              <a:rPr lang="en-US" altLang="en-US" sz="2000" b="1">
                <a:solidFill>
                  <a:srgbClr val="002060"/>
                </a:solidFill>
                <a:latin typeface="Monotype Corsiva" panose="03010101010201010101" pitchFamily="66" charset="0"/>
                <a:cs typeface="Arial" panose="020B0604020202020204" pitchFamily="34" charset="0"/>
              </a:rPr>
              <a:t>Keep your head up</a:t>
            </a:r>
          </a:p>
          <a:p>
            <a:pPr algn="ctr" eaLnBrk="1" hangingPunct="1"/>
            <a:endParaRPr lang="en-US" altLang="en-US" sz="2000" b="1">
              <a:solidFill>
                <a:srgbClr val="002060"/>
              </a:solidFill>
              <a:latin typeface="Monotype Corsiva" panose="03010101010201010101" pitchFamily="66" charset="0"/>
              <a:cs typeface="Arial" panose="020B0604020202020204" pitchFamily="34" charset="0"/>
            </a:endParaRPr>
          </a:p>
          <a:p>
            <a:pPr algn="ctr" eaLnBrk="1" hangingPunct="1"/>
            <a:r>
              <a:rPr lang="en-US" altLang="en-US" sz="2000" b="1">
                <a:solidFill>
                  <a:srgbClr val="002060"/>
                </a:solidFill>
                <a:latin typeface="Monotype Corsiva" panose="03010101010201010101" pitchFamily="66" charset="0"/>
                <a:cs typeface="Arial" panose="020B0604020202020204" pitchFamily="34" charset="0"/>
              </a:rPr>
              <a:t>When changing directions, move the hips and feet first </a:t>
            </a:r>
          </a:p>
          <a:p>
            <a:pPr algn="ctr" eaLnBrk="1" hangingPunct="1"/>
            <a:endParaRPr lang="en-US" altLang="en-US" sz="2000" b="1">
              <a:solidFill>
                <a:srgbClr val="002060"/>
              </a:solidFill>
              <a:latin typeface="Monotype Corsiva" panose="03010101010201010101" pitchFamily="66" charset="0"/>
              <a:cs typeface="Arial" panose="020B0604020202020204" pitchFamily="34" charset="0"/>
            </a:endParaRPr>
          </a:p>
          <a:p>
            <a:pPr algn="ctr" eaLnBrk="1" hangingPunct="1"/>
            <a:r>
              <a:rPr lang="en-US" altLang="en-US" sz="2000" b="1">
                <a:solidFill>
                  <a:srgbClr val="002060"/>
                </a:solidFill>
                <a:latin typeface="Monotype Corsiva" panose="03010101010201010101" pitchFamily="66" charset="0"/>
                <a:cs typeface="Arial" panose="020B0604020202020204" pitchFamily="34" charset="0"/>
              </a:rPr>
              <a:t>Do not twist!</a:t>
            </a:r>
          </a:p>
          <a:p>
            <a:pPr eaLnBrk="1" hangingPunct="1"/>
            <a:endParaRPr lang="en-US" altLang="en-US" sz="1400" b="1">
              <a:solidFill>
                <a:srgbClr val="002060"/>
              </a:solidFill>
              <a:latin typeface="Bradley Hand ITC" panose="03070402050302030203" pitchFamily="66" charset="0"/>
              <a:cs typeface="Arial" panose="020B0604020202020204" pitchFamily="34" charset="0"/>
            </a:endParaRPr>
          </a:p>
          <a:p>
            <a:pPr eaLnBrk="1" hangingPunct="1"/>
            <a:endParaRPr lang="en-US" altLang="en-US" sz="1400" b="1">
              <a:solidFill>
                <a:srgbClr val="002060"/>
              </a:solidFill>
              <a:latin typeface="Bradley Hand ITC" panose="03070402050302030203" pitchFamily="66"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115" b="19115"/>
          <a:stretch>
            <a:fillRect/>
          </a:stretch>
        </p:blipFill>
        <p:spPr bwMode="auto">
          <a:xfrm>
            <a:off x="419100" y="1895475"/>
            <a:ext cx="3916363" cy="313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166DA2C8-33D3-4C04-8BCA-B44E6B72267D}" type="slidenum">
              <a:rPr lang="en-US" altLang="en-US">
                <a:solidFill>
                  <a:srgbClr val="7F7F7F"/>
                </a:solidFill>
              </a:rPr>
              <a:pPr eaLnBrk="1" hangingPunct="1"/>
              <a:t>41</a:t>
            </a:fld>
            <a:endParaRPr lang="en-US" altLang="en-US">
              <a:solidFill>
                <a:srgbClr val="7F7F7F"/>
              </a:solidFill>
            </a:endParaRPr>
          </a:p>
        </p:txBody>
      </p:sp>
      <p:sp>
        <p:nvSpPr>
          <p:cNvPr id="47108" name="TextBox 3"/>
          <p:cNvSpPr txBox="1">
            <a:spLocks noChangeArrowheads="1"/>
          </p:cNvSpPr>
          <p:nvPr/>
        </p:nvSpPr>
        <p:spPr bwMode="auto">
          <a:xfrm>
            <a:off x="4495800" y="2311400"/>
            <a:ext cx="415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a:t>Top 3 Causes of Injuries</a:t>
            </a:r>
          </a:p>
        </p:txBody>
      </p:sp>
      <p:sp>
        <p:nvSpPr>
          <p:cNvPr id="47109" name="TextBox 4"/>
          <p:cNvSpPr txBox="1">
            <a:spLocks noChangeArrowheads="1"/>
          </p:cNvSpPr>
          <p:nvPr/>
        </p:nvSpPr>
        <p:spPr bwMode="auto">
          <a:xfrm>
            <a:off x="4565650" y="3205163"/>
            <a:ext cx="2590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200000"/>
              </a:lnSpc>
            </a:pPr>
            <a:r>
              <a:rPr lang="en-US" altLang="en-US"/>
              <a:t>Vehicular Accidents</a:t>
            </a:r>
          </a:p>
          <a:p>
            <a:pPr eaLnBrk="1" hangingPunct="1">
              <a:lnSpc>
                <a:spcPct val="200000"/>
              </a:lnSpc>
            </a:pPr>
            <a:r>
              <a:rPr lang="en-US" altLang="en-US"/>
              <a:t>Lower Back Injuries</a:t>
            </a:r>
          </a:p>
          <a:p>
            <a:pPr eaLnBrk="1" hangingPunct="1">
              <a:lnSpc>
                <a:spcPct val="200000"/>
              </a:lnSpc>
            </a:pPr>
            <a:r>
              <a:rPr lang="en-US" altLang="en-US" b="1"/>
              <a:t>Workplace Violence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Workplace Violence</a:t>
            </a: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14C291C-5D5F-441A-A4C0-E273133DF2B8}" type="slidenum">
              <a:rPr lang="en-US" altLang="en-US">
                <a:solidFill>
                  <a:srgbClr val="7F7F7F"/>
                </a:solidFill>
              </a:rPr>
              <a:pPr eaLnBrk="1" hangingPunct="1"/>
              <a:t>42</a:t>
            </a:fld>
            <a:endParaRPr lang="en-US" altLang="en-US">
              <a:solidFill>
                <a:srgbClr val="7F7F7F"/>
              </a:solidFill>
            </a:endParaRPr>
          </a:p>
        </p:txBody>
      </p:sp>
      <p:pic>
        <p:nvPicPr>
          <p:cNvPr id="48132" name="Picture 2" descr="C:\Users\rtack\AppData\Local\Microsoft\Windows\Temporary Internet Files\Content.IE5\RCL74JQ8\Stewart%20rally%20crowd%20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296988"/>
            <a:ext cx="81153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 Diagonal Corner Rectangle 4"/>
          <p:cNvSpPr/>
          <p:nvPr/>
        </p:nvSpPr>
        <p:spPr>
          <a:xfrm>
            <a:off x="3343275" y="2743200"/>
            <a:ext cx="2476500" cy="1524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How many people do you think fall victim to workplace violence in the United States each year?</a:t>
            </a:r>
          </a:p>
        </p:txBody>
      </p:sp>
      <p:sp>
        <p:nvSpPr>
          <p:cNvPr id="6" name="Explosion 1 5"/>
          <p:cNvSpPr/>
          <p:nvPr/>
        </p:nvSpPr>
        <p:spPr>
          <a:xfrm>
            <a:off x="1290638" y="1514475"/>
            <a:ext cx="6581775" cy="44767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600" dirty="0">
                <a:solidFill>
                  <a:srgbClr val="C00000"/>
                </a:solidFill>
              </a:rPr>
              <a:t>2,000,000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4 types of workplace violence</a:t>
            </a:r>
          </a:p>
        </p:txBody>
      </p:sp>
      <p:sp>
        <p:nvSpPr>
          <p:cNvPr id="50179" name="Text Placeholder 2"/>
          <p:cNvSpPr>
            <a:spLocks noGrp="1"/>
          </p:cNvSpPr>
          <p:nvPr>
            <p:ph type="body" sz="quarter" idx="11"/>
          </p:nvPr>
        </p:nvSpPr>
        <p:spPr bwMode="auto">
          <a:xfrm>
            <a:off x="466725" y="1266825"/>
            <a:ext cx="8220075" cy="476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None/>
            </a:pPr>
            <a:endParaRPr altLang="en-US" smtClean="0"/>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ED57423-00D8-4C80-86FA-66C0A24C80FF}" type="slidenum">
              <a:rPr lang="en-US" altLang="en-US">
                <a:solidFill>
                  <a:srgbClr val="7F7F7F"/>
                </a:solidFill>
              </a:rPr>
              <a:pPr eaLnBrk="1" hangingPunct="1"/>
              <a:t>43</a:t>
            </a:fld>
            <a:endParaRPr lang="en-US" altLang="en-US">
              <a:solidFill>
                <a:srgbClr val="7F7F7F"/>
              </a:solidFill>
            </a:endParaRPr>
          </a:p>
        </p:txBody>
      </p:sp>
      <p:graphicFrame>
        <p:nvGraphicFramePr>
          <p:cNvPr id="5" name="Diagram 4"/>
          <p:cNvGraphicFramePr/>
          <p:nvPr>
            <p:extLst>
              <p:ext uri="{D42A27DB-BD31-4B8C-83A1-F6EECF244321}">
                <p14:modId xmlns:p14="http://schemas.microsoft.com/office/powerpoint/2010/main" val="840830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5">
                                            <p:graphicEl>
                                              <a:dgm id="{DFC96FF9-B46E-46CE-B40F-A8D8E88B9145}"/>
                                            </p:graphicEl>
                                          </p:spTgt>
                                        </p:tgtEl>
                                        <p:attrNameLst>
                                          <p:attrName>style.color</p:attrName>
                                        </p:attrNameLst>
                                      </p:cBhvr>
                                      <p:to>
                                        <a:schemeClr val="bg1"/>
                                      </p:to>
                                    </p:animClr>
                                    <p:animClr clrSpc="rgb" dir="cw">
                                      <p:cBhvr>
                                        <p:cTn id="7" dur="250" autoRev="1" fill="remove"/>
                                        <p:tgtEl>
                                          <p:spTgt spid="5">
                                            <p:graphicEl>
                                              <a:dgm id="{DFC96FF9-B46E-46CE-B40F-A8D8E88B9145}"/>
                                            </p:graphicEl>
                                          </p:spTgt>
                                        </p:tgtEl>
                                        <p:attrNameLst>
                                          <p:attrName>fillcolor</p:attrName>
                                        </p:attrNameLst>
                                      </p:cBhvr>
                                      <p:to>
                                        <a:schemeClr val="bg1"/>
                                      </p:to>
                                    </p:animClr>
                                    <p:set>
                                      <p:cBhvr>
                                        <p:cTn id="8" dur="250" autoRev="1" fill="remove"/>
                                        <p:tgtEl>
                                          <p:spTgt spid="5">
                                            <p:graphicEl>
                                              <a:dgm id="{DFC96FF9-B46E-46CE-B40F-A8D8E88B9145}"/>
                                            </p:graphicEl>
                                          </p:spTgt>
                                        </p:tgtEl>
                                        <p:attrNameLst>
                                          <p:attrName>fill.type</p:attrName>
                                        </p:attrNameLst>
                                      </p:cBhvr>
                                      <p:to>
                                        <p:strVal val="solid"/>
                                      </p:to>
                                    </p:set>
                                    <p:set>
                                      <p:cBhvr>
                                        <p:cTn id="9" dur="250" autoRev="1" fill="remove"/>
                                        <p:tgtEl>
                                          <p:spTgt spid="5">
                                            <p:graphicEl>
                                              <a:dgm id="{DFC96FF9-B46E-46CE-B40F-A8D8E88B9145}"/>
                                            </p:graphic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0"/>
                                  </p:stCondLst>
                                  <p:childTnLst>
                                    <p:animClr clrSpc="rgb" dir="cw">
                                      <p:cBhvr override="childStyle">
                                        <p:cTn id="12" dur="250" autoRev="1" fill="remove"/>
                                        <p:tgtEl>
                                          <p:spTgt spid="5">
                                            <p:graphicEl>
                                              <a:dgm id="{6F17B507-03A6-43AF-B5D2-39825C37A0D5}"/>
                                            </p:graphicEl>
                                          </p:spTgt>
                                        </p:tgtEl>
                                        <p:attrNameLst>
                                          <p:attrName>style.color</p:attrName>
                                        </p:attrNameLst>
                                      </p:cBhvr>
                                      <p:to>
                                        <a:schemeClr val="bg1"/>
                                      </p:to>
                                    </p:animClr>
                                    <p:animClr clrSpc="rgb" dir="cw">
                                      <p:cBhvr>
                                        <p:cTn id="13" dur="250" autoRev="1" fill="remove"/>
                                        <p:tgtEl>
                                          <p:spTgt spid="5">
                                            <p:graphicEl>
                                              <a:dgm id="{6F17B507-03A6-43AF-B5D2-39825C37A0D5}"/>
                                            </p:graphicEl>
                                          </p:spTgt>
                                        </p:tgtEl>
                                        <p:attrNameLst>
                                          <p:attrName>fillcolor</p:attrName>
                                        </p:attrNameLst>
                                      </p:cBhvr>
                                      <p:to>
                                        <a:schemeClr val="bg1"/>
                                      </p:to>
                                    </p:animClr>
                                    <p:set>
                                      <p:cBhvr>
                                        <p:cTn id="14" dur="250" autoRev="1" fill="remove"/>
                                        <p:tgtEl>
                                          <p:spTgt spid="5">
                                            <p:graphicEl>
                                              <a:dgm id="{6F17B507-03A6-43AF-B5D2-39825C37A0D5}"/>
                                            </p:graphicEl>
                                          </p:spTgt>
                                        </p:tgtEl>
                                        <p:attrNameLst>
                                          <p:attrName>fill.type</p:attrName>
                                        </p:attrNameLst>
                                      </p:cBhvr>
                                      <p:to>
                                        <p:strVal val="solid"/>
                                      </p:to>
                                    </p:set>
                                    <p:set>
                                      <p:cBhvr>
                                        <p:cTn id="15" dur="250" autoRev="1" fill="remove"/>
                                        <p:tgtEl>
                                          <p:spTgt spid="5">
                                            <p:graphicEl>
                                              <a:dgm id="{6F17B507-03A6-43AF-B5D2-39825C37A0D5}"/>
                                            </p:graphicEl>
                                          </p:spTgt>
                                        </p:tgtEl>
                                        <p:attrNameLst>
                                          <p:attrName>fill.on</p:attrName>
                                        </p:attrNameLst>
                                      </p:cBhvr>
                                      <p:to>
                                        <p:strVal val="true"/>
                                      </p:to>
                                    </p:set>
                                  </p:childTnLst>
                                </p:cTn>
                              </p:par>
                            </p:childTnLst>
                          </p:cTn>
                        </p:par>
                        <p:par>
                          <p:cTn id="16" fill="hold">
                            <p:stCondLst>
                              <p:cond delay="1000"/>
                            </p:stCondLst>
                            <p:childTnLst>
                              <p:par>
                                <p:cTn id="17" presetID="27" presetClass="emph" presetSubtype="0" fill="remove" grpId="0" nodeType="afterEffect">
                                  <p:stCondLst>
                                    <p:cond delay="0"/>
                                  </p:stCondLst>
                                  <p:childTnLst>
                                    <p:animClr clrSpc="rgb" dir="cw">
                                      <p:cBhvr override="childStyle">
                                        <p:cTn id="18" dur="250" autoRev="1" fill="remove"/>
                                        <p:tgtEl>
                                          <p:spTgt spid="5">
                                            <p:graphicEl>
                                              <a:dgm id="{EF982A0B-6A38-46CB-915B-9B6CC43DE0C9}"/>
                                            </p:graphicEl>
                                          </p:spTgt>
                                        </p:tgtEl>
                                        <p:attrNameLst>
                                          <p:attrName>style.color</p:attrName>
                                        </p:attrNameLst>
                                      </p:cBhvr>
                                      <p:to>
                                        <a:schemeClr val="bg1"/>
                                      </p:to>
                                    </p:animClr>
                                    <p:animClr clrSpc="rgb" dir="cw">
                                      <p:cBhvr>
                                        <p:cTn id="19" dur="250" autoRev="1" fill="remove"/>
                                        <p:tgtEl>
                                          <p:spTgt spid="5">
                                            <p:graphicEl>
                                              <a:dgm id="{EF982A0B-6A38-46CB-915B-9B6CC43DE0C9}"/>
                                            </p:graphicEl>
                                          </p:spTgt>
                                        </p:tgtEl>
                                        <p:attrNameLst>
                                          <p:attrName>fillcolor</p:attrName>
                                        </p:attrNameLst>
                                      </p:cBhvr>
                                      <p:to>
                                        <a:schemeClr val="bg1"/>
                                      </p:to>
                                    </p:animClr>
                                    <p:set>
                                      <p:cBhvr>
                                        <p:cTn id="20" dur="250" autoRev="1" fill="remove"/>
                                        <p:tgtEl>
                                          <p:spTgt spid="5">
                                            <p:graphicEl>
                                              <a:dgm id="{EF982A0B-6A38-46CB-915B-9B6CC43DE0C9}"/>
                                            </p:graphicEl>
                                          </p:spTgt>
                                        </p:tgtEl>
                                        <p:attrNameLst>
                                          <p:attrName>fill.type</p:attrName>
                                        </p:attrNameLst>
                                      </p:cBhvr>
                                      <p:to>
                                        <p:strVal val="solid"/>
                                      </p:to>
                                    </p:set>
                                    <p:set>
                                      <p:cBhvr>
                                        <p:cTn id="21" dur="250" autoRev="1" fill="remove"/>
                                        <p:tgtEl>
                                          <p:spTgt spid="5">
                                            <p:graphicEl>
                                              <a:dgm id="{EF982A0B-6A38-46CB-915B-9B6CC43DE0C9}"/>
                                            </p:graphicEl>
                                          </p:spTgt>
                                        </p:tgtEl>
                                        <p:attrNameLst>
                                          <p:attrName>fill.on</p:attrName>
                                        </p:attrNameLst>
                                      </p:cBhvr>
                                      <p:to>
                                        <p:strVal val="true"/>
                                      </p:to>
                                    </p:set>
                                  </p:childTnLst>
                                </p:cTn>
                              </p:par>
                            </p:childTnLst>
                          </p:cTn>
                        </p:par>
                        <p:par>
                          <p:cTn id="22" fill="hold">
                            <p:stCondLst>
                              <p:cond delay="1500"/>
                            </p:stCondLst>
                            <p:childTnLst>
                              <p:par>
                                <p:cTn id="23" presetID="27" presetClass="emph" presetSubtype="0" fill="remove" grpId="0" nodeType="afterEffect">
                                  <p:stCondLst>
                                    <p:cond delay="0"/>
                                  </p:stCondLst>
                                  <p:childTnLst>
                                    <p:animClr clrSpc="rgb" dir="cw">
                                      <p:cBhvr override="childStyle">
                                        <p:cTn id="24" dur="250" autoRev="1" fill="remove"/>
                                        <p:tgtEl>
                                          <p:spTgt spid="5">
                                            <p:graphicEl>
                                              <a:dgm id="{50AC6197-1C91-4451-BE9D-0A19B1FD16F3}"/>
                                            </p:graphicEl>
                                          </p:spTgt>
                                        </p:tgtEl>
                                        <p:attrNameLst>
                                          <p:attrName>style.color</p:attrName>
                                        </p:attrNameLst>
                                      </p:cBhvr>
                                      <p:to>
                                        <a:schemeClr val="bg1"/>
                                      </p:to>
                                    </p:animClr>
                                    <p:animClr clrSpc="rgb" dir="cw">
                                      <p:cBhvr>
                                        <p:cTn id="25" dur="250" autoRev="1" fill="remove"/>
                                        <p:tgtEl>
                                          <p:spTgt spid="5">
                                            <p:graphicEl>
                                              <a:dgm id="{50AC6197-1C91-4451-BE9D-0A19B1FD16F3}"/>
                                            </p:graphicEl>
                                          </p:spTgt>
                                        </p:tgtEl>
                                        <p:attrNameLst>
                                          <p:attrName>fillcolor</p:attrName>
                                        </p:attrNameLst>
                                      </p:cBhvr>
                                      <p:to>
                                        <a:schemeClr val="bg1"/>
                                      </p:to>
                                    </p:animClr>
                                    <p:set>
                                      <p:cBhvr>
                                        <p:cTn id="26" dur="250" autoRev="1" fill="remove"/>
                                        <p:tgtEl>
                                          <p:spTgt spid="5">
                                            <p:graphicEl>
                                              <a:dgm id="{50AC6197-1C91-4451-BE9D-0A19B1FD16F3}"/>
                                            </p:graphicEl>
                                          </p:spTgt>
                                        </p:tgtEl>
                                        <p:attrNameLst>
                                          <p:attrName>fill.type</p:attrName>
                                        </p:attrNameLst>
                                      </p:cBhvr>
                                      <p:to>
                                        <p:strVal val="solid"/>
                                      </p:to>
                                    </p:set>
                                    <p:set>
                                      <p:cBhvr>
                                        <p:cTn id="27" dur="250" autoRev="1" fill="remove"/>
                                        <p:tgtEl>
                                          <p:spTgt spid="5">
                                            <p:graphicEl>
                                              <a:dgm id="{50AC6197-1C91-4451-BE9D-0A19B1FD16F3}"/>
                                            </p:graphicEl>
                                          </p:spTgt>
                                        </p:tgtEl>
                                        <p:attrNameLst>
                                          <p:attrName>fill.on</p:attrName>
                                        </p:attrNameLst>
                                      </p:cBhvr>
                                      <p:to>
                                        <p:strVal val="true"/>
                                      </p:to>
                                    </p:set>
                                  </p:childTnLst>
                                </p:cTn>
                              </p:par>
                            </p:childTnLst>
                          </p:cTn>
                        </p:par>
                        <p:par>
                          <p:cTn id="28" fill="hold">
                            <p:stCondLst>
                              <p:cond delay="2000"/>
                            </p:stCondLst>
                            <p:childTnLst>
                              <p:par>
                                <p:cTn id="29" presetID="27" presetClass="emph" presetSubtype="0" fill="remove" grpId="0" nodeType="afterEffect">
                                  <p:stCondLst>
                                    <p:cond delay="0"/>
                                  </p:stCondLst>
                                  <p:childTnLst>
                                    <p:animClr clrSpc="rgb" dir="cw">
                                      <p:cBhvr override="childStyle">
                                        <p:cTn id="30" dur="250" autoRev="1" fill="remove"/>
                                        <p:tgtEl>
                                          <p:spTgt spid="5">
                                            <p:graphicEl>
                                              <a:dgm id="{D814B01F-7B68-4081-965E-C7E7EB420062}"/>
                                            </p:graphicEl>
                                          </p:spTgt>
                                        </p:tgtEl>
                                        <p:attrNameLst>
                                          <p:attrName>style.color</p:attrName>
                                        </p:attrNameLst>
                                      </p:cBhvr>
                                      <p:to>
                                        <a:schemeClr val="bg1"/>
                                      </p:to>
                                    </p:animClr>
                                    <p:animClr clrSpc="rgb" dir="cw">
                                      <p:cBhvr>
                                        <p:cTn id="31" dur="250" autoRev="1" fill="remove"/>
                                        <p:tgtEl>
                                          <p:spTgt spid="5">
                                            <p:graphicEl>
                                              <a:dgm id="{D814B01F-7B68-4081-965E-C7E7EB420062}"/>
                                            </p:graphicEl>
                                          </p:spTgt>
                                        </p:tgtEl>
                                        <p:attrNameLst>
                                          <p:attrName>fillcolor</p:attrName>
                                        </p:attrNameLst>
                                      </p:cBhvr>
                                      <p:to>
                                        <a:schemeClr val="bg1"/>
                                      </p:to>
                                    </p:animClr>
                                    <p:set>
                                      <p:cBhvr>
                                        <p:cTn id="32" dur="250" autoRev="1" fill="remove"/>
                                        <p:tgtEl>
                                          <p:spTgt spid="5">
                                            <p:graphicEl>
                                              <a:dgm id="{D814B01F-7B68-4081-965E-C7E7EB420062}"/>
                                            </p:graphicEl>
                                          </p:spTgt>
                                        </p:tgtEl>
                                        <p:attrNameLst>
                                          <p:attrName>fill.type</p:attrName>
                                        </p:attrNameLst>
                                      </p:cBhvr>
                                      <p:to>
                                        <p:strVal val="solid"/>
                                      </p:to>
                                    </p:set>
                                    <p:set>
                                      <p:cBhvr>
                                        <p:cTn id="33" dur="250" autoRev="1" fill="remove"/>
                                        <p:tgtEl>
                                          <p:spTgt spid="5">
                                            <p:graphicEl>
                                              <a:dgm id="{D814B01F-7B68-4081-965E-C7E7EB420062}"/>
                                            </p:graphicEl>
                                          </p:spTgt>
                                        </p:tgtEl>
                                        <p:attrNameLst>
                                          <p:attrName>fill.on</p:attrName>
                                        </p:attrNameLst>
                                      </p:cBhvr>
                                      <p:to>
                                        <p:strVal val="true"/>
                                      </p:to>
                                    </p:set>
                                  </p:childTnLst>
                                </p:cTn>
                              </p:par>
                            </p:childTnLst>
                          </p:cTn>
                        </p:par>
                        <p:par>
                          <p:cTn id="34" fill="hold">
                            <p:stCondLst>
                              <p:cond delay="2500"/>
                            </p:stCondLst>
                            <p:childTnLst>
                              <p:par>
                                <p:cTn id="35" presetID="27" presetClass="emph" presetSubtype="0" fill="remove" grpId="0" nodeType="afterEffect">
                                  <p:stCondLst>
                                    <p:cond delay="0"/>
                                  </p:stCondLst>
                                  <p:childTnLst>
                                    <p:animClr clrSpc="rgb" dir="cw">
                                      <p:cBhvr override="childStyle">
                                        <p:cTn id="36" dur="250" autoRev="1" fill="remove"/>
                                        <p:tgtEl>
                                          <p:spTgt spid="5">
                                            <p:graphicEl>
                                              <a:dgm id="{E36C4F61-A242-45B9-B110-51390584F84F}"/>
                                            </p:graphicEl>
                                          </p:spTgt>
                                        </p:tgtEl>
                                        <p:attrNameLst>
                                          <p:attrName>style.color</p:attrName>
                                        </p:attrNameLst>
                                      </p:cBhvr>
                                      <p:to>
                                        <a:schemeClr val="bg1"/>
                                      </p:to>
                                    </p:animClr>
                                    <p:animClr clrSpc="rgb" dir="cw">
                                      <p:cBhvr>
                                        <p:cTn id="37" dur="250" autoRev="1" fill="remove"/>
                                        <p:tgtEl>
                                          <p:spTgt spid="5">
                                            <p:graphicEl>
                                              <a:dgm id="{E36C4F61-A242-45B9-B110-51390584F84F}"/>
                                            </p:graphicEl>
                                          </p:spTgt>
                                        </p:tgtEl>
                                        <p:attrNameLst>
                                          <p:attrName>fillcolor</p:attrName>
                                        </p:attrNameLst>
                                      </p:cBhvr>
                                      <p:to>
                                        <a:schemeClr val="bg1"/>
                                      </p:to>
                                    </p:animClr>
                                    <p:set>
                                      <p:cBhvr>
                                        <p:cTn id="38" dur="250" autoRev="1" fill="remove"/>
                                        <p:tgtEl>
                                          <p:spTgt spid="5">
                                            <p:graphicEl>
                                              <a:dgm id="{E36C4F61-A242-45B9-B110-51390584F84F}"/>
                                            </p:graphicEl>
                                          </p:spTgt>
                                        </p:tgtEl>
                                        <p:attrNameLst>
                                          <p:attrName>fill.type</p:attrName>
                                        </p:attrNameLst>
                                      </p:cBhvr>
                                      <p:to>
                                        <p:strVal val="solid"/>
                                      </p:to>
                                    </p:set>
                                    <p:set>
                                      <p:cBhvr>
                                        <p:cTn id="39" dur="250" autoRev="1" fill="remove"/>
                                        <p:tgtEl>
                                          <p:spTgt spid="5">
                                            <p:graphicEl>
                                              <a:dgm id="{E36C4F61-A242-45B9-B110-51390584F84F}"/>
                                            </p:graphicEl>
                                          </p:spTgt>
                                        </p:tgtEl>
                                        <p:attrNameLst>
                                          <p:attrName>fill.on</p:attrName>
                                        </p:attrNameLst>
                                      </p:cBhvr>
                                      <p:to>
                                        <p:strVal val="true"/>
                                      </p:to>
                                    </p:set>
                                  </p:childTnLst>
                                </p:cTn>
                              </p:par>
                            </p:childTnLst>
                          </p:cTn>
                        </p:par>
                        <p:par>
                          <p:cTn id="40" fill="hold">
                            <p:stCondLst>
                              <p:cond delay="3000"/>
                            </p:stCondLst>
                            <p:childTnLst>
                              <p:par>
                                <p:cTn id="41" presetID="27" presetClass="emph" presetSubtype="0" fill="remove" grpId="0" nodeType="afterEffect">
                                  <p:stCondLst>
                                    <p:cond delay="0"/>
                                  </p:stCondLst>
                                  <p:childTnLst>
                                    <p:animClr clrSpc="rgb" dir="cw">
                                      <p:cBhvr override="childStyle">
                                        <p:cTn id="42" dur="250" autoRev="1" fill="remove"/>
                                        <p:tgtEl>
                                          <p:spTgt spid="5">
                                            <p:graphicEl>
                                              <a:dgm id="{CFCBCCD7-1EA7-433F-9E29-13EED0927721}"/>
                                            </p:graphicEl>
                                          </p:spTgt>
                                        </p:tgtEl>
                                        <p:attrNameLst>
                                          <p:attrName>style.color</p:attrName>
                                        </p:attrNameLst>
                                      </p:cBhvr>
                                      <p:to>
                                        <a:schemeClr val="bg1"/>
                                      </p:to>
                                    </p:animClr>
                                    <p:animClr clrSpc="rgb" dir="cw">
                                      <p:cBhvr>
                                        <p:cTn id="43" dur="250" autoRev="1" fill="remove"/>
                                        <p:tgtEl>
                                          <p:spTgt spid="5">
                                            <p:graphicEl>
                                              <a:dgm id="{CFCBCCD7-1EA7-433F-9E29-13EED0927721}"/>
                                            </p:graphicEl>
                                          </p:spTgt>
                                        </p:tgtEl>
                                        <p:attrNameLst>
                                          <p:attrName>fillcolor</p:attrName>
                                        </p:attrNameLst>
                                      </p:cBhvr>
                                      <p:to>
                                        <a:schemeClr val="bg1"/>
                                      </p:to>
                                    </p:animClr>
                                    <p:set>
                                      <p:cBhvr>
                                        <p:cTn id="44" dur="250" autoRev="1" fill="remove"/>
                                        <p:tgtEl>
                                          <p:spTgt spid="5">
                                            <p:graphicEl>
                                              <a:dgm id="{CFCBCCD7-1EA7-433F-9E29-13EED0927721}"/>
                                            </p:graphicEl>
                                          </p:spTgt>
                                        </p:tgtEl>
                                        <p:attrNameLst>
                                          <p:attrName>fill.type</p:attrName>
                                        </p:attrNameLst>
                                      </p:cBhvr>
                                      <p:to>
                                        <p:strVal val="solid"/>
                                      </p:to>
                                    </p:set>
                                    <p:set>
                                      <p:cBhvr>
                                        <p:cTn id="45" dur="250" autoRev="1" fill="remove"/>
                                        <p:tgtEl>
                                          <p:spTgt spid="5">
                                            <p:graphicEl>
                                              <a:dgm id="{CFCBCCD7-1EA7-433F-9E29-13EED0927721}"/>
                                            </p:graphicEl>
                                          </p:spTgt>
                                        </p:tgtEl>
                                        <p:attrNameLst>
                                          <p:attrName>fill.on</p:attrName>
                                        </p:attrNameLst>
                                      </p:cBhvr>
                                      <p:to>
                                        <p:strVal val="true"/>
                                      </p:to>
                                    </p:set>
                                  </p:childTnLst>
                                </p:cTn>
                              </p:par>
                            </p:childTnLst>
                          </p:cTn>
                        </p:par>
                        <p:par>
                          <p:cTn id="46" fill="hold">
                            <p:stCondLst>
                              <p:cond delay="3500"/>
                            </p:stCondLst>
                            <p:childTnLst>
                              <p:par>
                                <p:cTn id="47" presetID="27" presetClass="emph" presetSubtype="0" fill="remove" grpId="0" nodeType="afterEffect">
                                  <p:stCondLst>
                                    <p:cond delay="0"/>
                                  </p:stCondLst>
                                  <p:childTnLst>
                                    <p:animClr clrSpc="rgb" dir="cw">
                                      <p:cBhvr override="childStyle">
                                        <p:cTn id="48" dur="250" autoRev="1" fill="remove"/>
                                        <p:tgtEl>
                                          <p:spTgt spid="5">
                                            <p:graphicEl>
                                              <a:dgm id="{89745681-93BE-4D50-9D6E-66C9767A9505}"/>
                                            </p:graphicEl>
                                          </p:spTgt>
                                        </p:tgtEl>
                                        <p:attrNameLst>
                                          <p:attrName>style.color</p:attrName>
                                        </p:attrNameLst>
                                      </p:cBhvr>
                                      <p:to>
                                        <a:schemeClr val="bg1"/>
                                      </p:to>
                                    </p:animClr>
                                    <p:animClr clrSpc="rgb" dir="cw">
                                      <p:cBhvr>
                                        <p:cTn id="49" dur="250" autoRev="1" fill="remove"/>
                                        <p:tgtEl>
                                          <p:spTgt spid="5">
                                            <p:graphicEl>
                                              <a:dgm id="{89745681-93BE-4D50-9D6E-66C9767A9505}"/>
                                            </p:graphicEl>
                                          </p:spTgt>
                                        </p:tgtEl>
                                        <p:attrNameLst>
                                          <p:attrName>fillcolor</p:attrName>
                                        </p:attrNameLst>
                                      </p:cBhvr>
                                      <p:to>
                                        <a:schemeClr val="bg1"/>
                                      </p:to>
                                    </p:animClr>
                                    <p:set>
                                      <p:cBhvr>
                                        <p:cTn id="50" dur="250" autoRev="1" fill="remove"/>
                                        <p:tgtEl>
                                          <p:spTgt spid="5">
                                            <p:graphicEl>
                                              <a:dgm id="{89745681-93BE-4D50-9D6E-66C9767A9505}"/>
                                            </p:graphicEl>
                                          </p:spTgt>
                                        </p:tgtEl>
                                        <p:attrNameLst>
                                          <p:attrName>fill.type</p:attrName>
                                        </p:attrNameLst>
                                      </p:cBhvr>
                                      <p:to>
                                        <p:strVal val="solid"/>
                                      </p:to>
                                    </p:set>
                                    <p:set>
                                      <p:cBhvr>
                                        <p:cTn id="51" dur="250" autoRev="1" fill="remove"/>
                                        <p:tgtEl>
                                          <p:spTgt spid="5">
                                            <p:graphicEl>
                                              <a:dgm id="{89745681-93BE-4D50-9D6E-66C9767A950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dirty="0" smtClean="0">
                <a:cs typeface="Arial" panose="020B0604020202020204" pitchFamily="34" charset="0"/>
              </a:rPr>
              <a:t>Workplace violence</a:t>
            </a:r>
          </a:p>
        </p:txBody>
      </p:sp>
      <p:sp>
        <p:nvSpPr>
          <p:cNvPr id="3" name="Text Placeholder 2"/>
          <p:cNvSpPr>
            <a:spLocks noGrp="1"/>
          </p:cNvSpPr>
          <p:nvPr>
            <p:ph type="body" sz="quarter" idx="11"/>
          </p:nvPr>
        </p:nvSpPr>
        <p:spPr>
          <a:xfrm>
            <a:off x="466725" y="1266825"/>
            <a:ext cx="8220075" cy="4762500"/>
          </a:xfrm>
        </p:spPr>
        <p:txBody>
          <a:bodyPr/>
          <a:lstStyle/>
          <a:p>
            <a:pPr marL="0" indent="0">
              <a:buFont typeface="Wingdings" panose="05000000000000000000" pitchFamily="2" charset="2"/>
              <a:buNone/>
              <a:defRPr/>
            </a:pPr>
            <a:r>
              <a:rPr dirty="0" smtClean="0"/>
              <a:t>Prevention Programs Should:</a:t>
            </a:r>
          </a:p>
          <a:p>
            <a:pPr marL="0" indent="0">
              <a:buFont typeface="Wingdings" panose="05000000000000000000" pitchFamily="2" charset="2"/>
              <a:buNone/>
              <a:defRPr/>
            </a:pPr>
            <a:endParaRPr dirty="0" smtClean="0"/>
          </a:p>
          <a:p>
            <a:pPr>
              <a:defRPr/>
            </a:pPr>
            <a:r>
              <a:rPr dirty="0"/>
              <a:t>Establish a clear policy for workplace </a:t>
            </a:r>
            <a:r>
              <a:rPr dirty="0" smtClean="0"/>
              <a:t>violence-</a:t>
            </a:r>
          </a:p>
          <a:p>
            <a:pPr lvl="1">
              <a:defRPr/>
            </a:pPr>
            <a:r>
              <a:rPr dirty="0" smtClean="0"/>
              <a:t>Zero tolerance</a:t>
            </a:r>
          </a:p>
          <a:p>
            <a:pPr lvl="1">
              <a:defRPr/>
            </a:pPr>
            <a:r>
              <a:rPr dirty="0"/>
              <a:t>E</a:t>
            </a:r>
            <a:r>
              <a:rPr dirty="0" smtClean="0"/>
              <a:t>mployee empowerment</a:t>
            </a:r>
            <a:endParaRPr dirty="0"/>
          </a:p>
          <a:p>
            <a:pPr>
              <a:defRPr/>
            </a:pPr>
            <a:r>
              <a:rPr dirty="0" smtClean="0"/>
              <a:t>Ensure </a:t>
            </a:r>
            <a:r>
              <a:rPr dirty="0"/>
              <a:t>no worker who faces workplace violence faces </a:t>
            </a:r>
            <a:r>
              <a:rPr dirty="0" smtClean="0"/>
              <a:t>reprisal </a:t>
            </a:r>
            <a:endParaRPr dirty="0"/>
          </a:p>
          <a:p>
            <a:pPr>
              <a:defRPr/>
            </a:pPr>
            <a:r>
              <a:rPr dirty="0"/>
              <a:t>Encourage workers to promptly report incidents and suggests ways to reduce or eliminate risks</a:t>
            </a:r>
          </a:p>
          <a:p>
            <a:pPr marL="0" indent="0">
              <a:buFont typeface="Wingdings" panose="05000000000000000000" pitchFamily="2" charset="2"/>
              <a:buNone/>
              <a:defRPr/>
            </a:pPr>
            <a:endParaRPr dirty="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039D769E-142F-4A34-80AC-FD4EB5432A91}" type="slidenum">
              <a:rPr lang="en-US" altLang="en-US">
                <a:solidFill>
                  <a:srgbClr val="7F7F7F"/>
                </a:solidFill>
              </a:rPr>
              <a:pPr eaLnBrk="1" hangingPunct="1"/>
              <a:t>44</a:t>
            </a:fld>
            <a:endParaRPr lang="en-US" altLang="en-US" dirty="0">
              <a:solidFill>
                <a:srgbClr val="7F7F7F"/>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66" y="277647"/>
            <a:ext cx="1935163"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Workplace violence</a:t>
            </a:r>
          </a:p>
        </p:txBody>
      </p:sp>
      <p:sp>
        <p:nvSpPr>
          <p:cNvPr id="51203" name="Text Placeholder 2"/>
          <p:cNvSpPr>
            <a:spLocks noGrp="1"/>
          </p:cNvSpPr>
          <p:nvPr>
            <p:ph type="body" sz="quarter" idx="11"/>
          </p:nvPr>
        </p:nvSpPr>
        <p:spPr bwMode="auto">
          <a:xfrm>
            <a:off x="466725" y="1266825"/>
            <a:ext cx="8220075" cy="476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en-US" smtClean="0"/>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4BFE94F-0910-4AA7-B2A1-263D7A22BFA0}" type="slidenum">
              <a:rPr lang="en-US" altLang="en-US">
                <a:solidFill>
                  <a:srgbClr val="7F7F7F"/>
                </a:solidFill>
              </a:rPr>
              <a:pPr eaLnBrk="1" hangingPunct="1"/>
              <a:t>45</a:t>
            </a:fld>
            <a:endParaRPr lang="en-US" altLang="en-US">
              <a:solidFill>
                <a:srgbClr val="7F7F7F"/>
              </a:solidFill>
            </a:endParaRPr>
          </a:p>
        </p:txBody>
      </p:sp>
      <p:graphicFrame>
        <p:nvGraphicFramePr>
          <p:cNvPr id="6" name="Diagram 5"/>
          <p:cNvGraphicFramePr/>
          <p:nvPr/>
        </p:nvGraphicFramePr>
        <p:xfrm>
          <a:off x="1714499" y="1130300"/>
          <a:ext cx="571500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725" y="1270000"/>
            <a:ext cx="8220075" cy="4759325"/>
          </a:xfrm>
        </p:spPr>
        <p:txBody>
          <a:bodyPr/>
          <a:lstStyle/>
          <a:p>
            <a:pPr marL="0" indent="0">
              <a:buFont typeface="Wingdings" panose="05000000000000000000" pitchFamily="2" charset="2"/>
              <a:buNone/>
              <a:defRPr/>
            </a:pPr>
            <a:r>
              <a:rPr b="1" dirty="0" smtClean="0"/>
              <a:t>Engineering Controls</a:t>
            </a:r>
          </a:p>
          <a:p>
            <a:pPr marL="0" indent="0">
              <a:buFont typeface="Wingdings" panose="05000000000000000000" pitchFamily="2" charset="2"/>
              <a:buNone/>
              <a:defRPr/>
            </a:pPr>
            <a:endParaRPr dirty="0" smtClean="0"/>
          </a:p>
          <a:p>
            <a:pPr>
              <a:defRPr/>
            </a:pPr>
            <a:r>
              <a:rPr dirty="0" smtClean="0"/>
              <a:t>GPS- can provide emergency services your location</a:t>
            </a:r>
          </a:p>
          <a:p>
            <a:pPr>
              <a:defRPr/>
            </a:pPr>
            <a:r>
              <a:rPr dirty="0" smtClean="0"/>
              <a:t>Security cameras - discourage violent behavior, aids in identifying passengers</a:t>
            </a:r>
          </a:p>
          <a:p>
            <a:pPr>
              <a:defRPr/>
            </a:pPr>
            <a:r>
              <a:rPr dirty="0" smtClean="0"/>
              <a:t>Alarm system</a:t>
            </a:r>
          </a:p>
          <a:p>
            <a:pPr>
              <a:defRPr/>
            </a:pPr>
            <a:r>
              <a:rPr dirty="0" smtClean="0"/>
              <a:t>Chaperones</a:t>
            </a:r>
          </a:p>
          <a:p>
            <a:pPr>
              <a:defRPr/>
            </a:pPr>
            <a:endParaRPr dirty="0"/>
          </a:p>
          <a:p>
            <a:pPr marL="0" indent="0">
              <a:buFont typeface="Wingdings" panose="05000000000000000000" pitchFamily="2" charset="2"/>
              <a:buNone/>
              <a:defRPr/>
            </a:pPr>
            <a:r>
              <a:rPr b="1" dirty="0" smtClean="0"/>
              <a:t>Procedural Controls</a:t>
            </a:r>
          </a:p>
          <a:p>
            <a:pPr>
              <a:defRPr/>
            </a:pPr>
            <a:r>
              <a:rPr dirty="0" smtClean="0"/>
              <a:t>Establish protocols</a:t>
            </a:r>
          </a:p>
          <a:p>
            <a:pPr>
              <a:defRPr/>
            </a:pPr>
            <a:r>
              <a:rPr dirty="0" smtClean="0"/>
              <a:t>Provide training to drivers</a:t>
            </a:r>
            <a:endParaRPr dirty="0"/>
          </a:p>
        </p:txBody>
      </p:sp>
      <p:sp>
        <p:nvSpPr>
          <p:cNvPr id="5222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cs typeface="Arial" panose="020B0604020202020204" pitchFamily="34" charset="0"/>
              </a:rPr>
              <a:t>Controls </a:t>
            </a:r>
            <a:br>
              <a:rPr altLang="en-US" smtClean="0">
                <a:cs typeface="Arial" panose="020B0604020202020204" pitchFamily="34" charset="0"/>
              </a:rPr>
            </a:br>
            <a:endParaRPr altLang="en-US" smtClean="0">
              <a:cs typeface="Arial" panose="020B0604020202020204" pitchFamily="34" charset="0"/>
            </a:endParaRP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0F24614-9BB0-4824-83A8-31946D6970F0}" type="slidenum">
              <a:rPr lang="en-US" altLang="en-US">
                <a:solidFill>
                  <a:srgbClr val="7F7F7F"/>
                </a:solidFill>
              </a:rPr>
              <a:pPr eaLnBrk="1" hangingPunct="1"/>
              <a:t>46</a:t>
            </a:fld>
            <a:endParaRPr lang="en-US" altLang="en-US">
              <a:solidFill>
                <a:srgbClr val="7F7F7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2000" smtClean="0">
                <a:cs typeface="Arial" panose="020B0604020202020204" pitchFamily="34" charset="0"/>
              </a:rPr>
              <a:t>Top 3 Causes of Worker's Compensation Injuries</a:t>
            </a:r>
          </a:p>
        </p:txBody>
      </p:sp>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4E509E5-A682-4A79-AC2D-992B20252947}" type="slidenum">
              <a:rPr lang="en-US" altLang="en-US">
                <a:solidFill>
                  <a:srgbClr val="7F7F7F"/>
                </a:solidFill>
              </a:rPr>
              <a:pPr eaLnBrk="1" hangingPunct="1"/>
              <a:t>47</a:t>
            </a:fld>
            <a:endParaRPr lang="en-US" altLang="en-US">
              <a:solidFill>
                <a:srgbClr val="7F7F7F"/>
              </a:solidFill>
            </a:endParaRPr>
          </a:p>
        </p:txBody>
      </p:sp>
      <p:graphicFrame>
        <p:nvGraphicFramePr>
          <p:cNvPr id="2" name="Diagram 1"/>
          <p:cNvGraphicFramePr/>
          <p:nvPr/>
        </p:nvGraphicFramePr>
        <p:xfrm>
          <a:off x="1514475" y="155892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4E09A5-CD3F-48EA-9A7D-C478E7D97E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4B21A64-4E05-4FF0-BEB8-B34DA359897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7158F99-E2D3-41DD-A229-45AB04899F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AA289AF-367B-4A74-BACE-B8C684CD0435}" type="slidenum">
              <a:rPr lang="en-US" altLang="en-US">
                <a:solidFill>
                  <a:srgbClr val="7F7F7F"/>
                </a:solidFill>
              </a:rPr>
              <a:pPr eaLnBrk="1" hangingPunct="1"/>
              <a:t>48</a:t>
            </a:fld>
            <a:endParaRPr lang="en-US" altLang="en-US">
              <a:solidFill>
                <a:srgbClr val="7F7F7F"/>
              </a:solidFill>
            </a:endParaRPr>
          </a:p>
        </p:txBody>
      </p:sp>
      <p:pic>
        <p:nvPicPr>
          <p:cNvPr id="54275" name="Picture 2" descr="C:\Users\kbissegger\AppData\Local\Microsoft\Windows\Temporary Internet Files\Content.IE5\R0OIO8MA\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1162050"/>
            <a:ext cx="6740525"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cs typeface="Arial" panose="020B0604020202020204" pitchFamily="34" charset="0"/>
              </a:rPr>
              <a:t>Go Ahead – Contact Us!</a:t>
            </a:r>
          </a:p>
        </p:txBody>
      </p:sp>
      <p:sp>
        <p:nvSpPr>
          <p:cNvPr id="3" name="Text Placeholder 2"/>
          <p:cNvSpPr>
            <a:spLocks noGrp="1"/>
          </p:cNvSpPr>
          <p:nvPr>
            <p:ph type="body" sz="quarter" idx="11"/>
          </p:nvPr>
        </p:nvSpPr>
        <p:spPr>
          <a:xfrm>
            <a:off x="438150" y="2124075"/>
            <a:ext cx="8220075" cy="3076575"/>
          </a:xfrm>
        </p:spPr>
        <p:txBody>
          <a:bodyPr/>
          <a:lstStyle/>
          <a:p>
            <a:pPr marL="0" indent="0" algn="ctr">
              <a:buFont typeface="Wingdings" panose="05000000000000000000" pitchFamily="2" charset="2"/>
              <a:buNone/>
              <a:defRPr/>
            </a:pPr>
            <a:r>
              <a:rPr dirty="0" smtClean="0"/>
              <a:t>Ronda Tack, CDS</a:t>
            </a:r>
            <a:br>
              <a:rPr dirty="0" smtClean="0"/>
            </a:br>
            <a:r>
              <a:rPr dirty="0" smtClean="0">
                <a:hlinkClick r:id="rId3"/>
              </a:rPr>
              <a:t>Ronda.Tack@cfins.com</a:t>
            </a:r>
            <a:r>
              <a:rPr dirty="0" smtClean="0"/>
              <a:t/>
            </a:r>
            <a:br>
              <a:rPr dirty="0" smtClean="0"/>
            </a:br>
            <a:r>
              <a:rPr dirty="0" smtClean="0"/>
              <a:t>719.368.0273</a:t>
            </a:r>
          </a:p>
          <a:p>
            <a:pPr marL="0" indent="0" algn="ctr">
              <a:buFont typeface="Wingdings" panose="05000000000000000000" pitchFamily="2" charset="2"/>
              <a:buNone/>
              <a:defRPr/>
            </a:pPr>
            <a:endParaRPr dirty="0"/>
          </a:p>
          <a:p>
            <a:pPr marL="0" indent="0" algn="ctr">
              <a:buFont typeface="Wingdings" panose="05000000000000000000" pitchFamily="2" charset="2"/>
              <a:buNone/>
              <a:defRPr/>
            </a:pPr>
            <a:r>
              <a:rPr dirty="0" smtClean="0"/>
              <a:t>Kimberlee Bissegger, CDS, AIS</a:t>
            </a:r>
            <a:br>
              <a:rPr dirty="0" smtClean="0"/>
            </a:br>
            <a:r>
              <a:rPr dirty="0" smtClean="0">
                <a:hlinkClick r:id="rId4"/>
              </a:rPr>
              <a:t>KBissegger@cfins.com</a:t>
            </a:r>
            <a:r>
              <a:rPr dirty="0"/>
              <a:t/>
            </a:r>
            <a:br>
              <a:rPr dirty="0"/>
            </a:br>
            <a:r>
              <a:rPr dirty="0" smtClean="0"/>
              <a:t>916.201.3318</a:t>
            </a:r>
          </a:p>
          <a:p>
            <a:pPr>
              <a:defRPr/>
            </a:pPr>
            <a:endParaRPr dirty="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F0AAC105-FFB6-4C79-8349-5CB89EF38DA1}" type="slidenum">
              <a:rPr lang="en-US" altLang="en-US">
                <a:solidFill>
                  <a:srgbClr val="7F7F7F"/>
                </a:solidFill>
              </a:rPr>
              <a:pPr eaLnBrk="1" hangingPunct="1"/>
              <a:t>49</a:t>
            </a:fld>
            <a:endParaRPr lang="en-US" altLang="en-US">
              <a:solidFill>
                <a:srgbClr val="7F7F7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115" b="19115"/>
          <a:stretch>
            <a:fillRect/>
          </a:stretch>
        </p:blipFill>
        <p:spPr bwMode="auto">
          <a:xfrm>
            <a:off x="247650" y="1924050"/>
            <a:ext cx="41021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8B3F485-0038-4701-801A-6BE15604C603}" type="slidenum">
              <a:rPr lang="en-US" altLang="en-US">
                <a:solidFill>
                  <a:srgbClr val="7F7F7F"/>
                </a:solidFill>
              </a:rPr>
              <a:pPr eaLnBrk="1" hangingPunct="1"/>
              <a:t>5</a:t>
            </a:fld>
            <a:endParaRPr lang="en-US" altLang="en-US">
              <a:solidFill>
                <a:srgbClr val="7F7F7F"/>
              </a:solidFill>
            </a:endParaRPr>
          </a:p>
        </p:txBody>
      </p:sp>
      <p:sp>
        <p:nvSpPr>
          <p:cNvPr id="9220" name="TextBox 3"/>
          <p:cNvSpPr txBox="1">
            <a:spLocks noChangeArrowheads="1"/>
          </p:cNvSpPr>
          <p:nvPr/>
        </p:nvSpPr>
        <p:spPr bwMode="auto">
          <a:xfrm>
            <a:off x="4495800" y="2311400"/>
            <a:ext cx="415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a:t>Top 3 Causes of Injuries</a:t>
            </a:r>
          </a:p>
        </p:txBody>
      </p:sp>
      <p:sp>
        <p:nvSpPr>
          <p:cNvPr id="9221" name="TextBox 4"/>
          <p:cNvSpPr txBox="1">
            <a:spLocks noChangeArrowheads="1"/>
          </p:cNvSpPr>
          <p:nvPr/>
        </p:nvSpPr>
        <p:spPr bwMode="auto">
          <a:xfrm>
            <a:off x="4498975" y="3205163"/>
            <a:ext cx="2590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200000"/>
              </a:lnSpc>
            </a:pPr>
            <a:r>
              <a:rPr lang="en-US" altLang="en-US" b="1"/>
              <a:t>Vehicular Accidents</a:t>
            </a:r>
          </a:p>
          <a:p>
            <a:pPr eaLnBrk="1" hangingPunct="1">
              <a:lnSpc>
                <a:spcPct val="200000"/>
              </a:lnSpc>
            </a:pPr>
            <a:r>
              <a:rPr lang="en-US" altLang="en-US"/>
              <a:t>Lower Back Injuries</a:t>
            </a:r>
          </a:p>
          <a:p>
            <a:pPr eaLnBrk="1" hangingPunct="1">
              <a:lnSpc>
                <a:spcPct val="200000"/>
              </a:lnSpc>
            </a:pPr>
            <a:r>
              <a:rPr lang="en-US" altLang="en-US"/>
              <a:t>Workplace Violence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C:\Users\kbissegger\AppData\Local\Microsoft\Windows\Temporary Internet Files\Content.IE5\V7P9BZC0\slippery-151881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88" y="2398713"/>
            <a:ext cx="39020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600" smtClean="0">
                <a:cs typeface="Arial" panose="020B0604020202020204" pitchFamily="34" charset="0"/>
              </a:rPr>
              <a:t>Interesting Fact</a:t>
            </a:r>
          </a:p>
        </p:txBody>
      </p:sp>
      <p:sp>
        <p:nvSpPr>
          <p:cNvPr id="102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235BDFB-0772-4514-88B0-C0DBBB0FBC9A}" type="slidenum">
              <a:rPr lang="en-US" altLang="en-US">
                <a:solidFill>
                  <a:srgbClr val="7F7F7F"/>
                </a:solidFill>
              </a:rPr>
              <a:pPr eaLnBrk="1" hangingPunct="1"/>
              <a:t>6</a:t>
            </a:fld>
            <a:endParaRPr lang="en-US" altLang="en-US">
              <a:solidFill>
                <a:srgbClr val="7F7F7F"/>
              </a:solidFill>
            </a:endParaRPr>
          </a:p>
        </p:txBody>
      </p:sp>
      <p:sp>
        <p:nvSpPr>
          <p:cNvPr id="10245" name="TextBox 3"/>
          <p:cNvSpPr txBox="1">
            <a:spLocks noChangeArrowheads="1"/>
          </p:cNvSpPr>
          <p:nvPr/>
        </p:nvSpPr>
        <p:spPr bwMode="auto">
          <a:xfrm>
            <a:off x="361950" y="1362075"/>
            <a:ext cx="40671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a:t>In relation to motorcoach accidents, the most common types of injuries aren’t to the driver, but to </a:t>
            </a:r>
            <a:r>
              <a:rPr lang="en-US" altLang="en-US" sz="3200" b="1"/>
              <a:t>passengers</a:t>
            </a:r>
            <a:r>
              <a:rPr lang="en-US" altLang="en-US" sz="3200"/>
              <a:t> or </a:t>
            </a:r>
            <a:r>
              <a:rPr lang="en-US" altLang="en-US" sz="3200" b="1"/>
              <a:t>others outside the vehicle</a:t>
            </a:r>
          </a:p>
        </p:txBody>
      </p:sp>
      <p:sp>
        <p:nvSpPr>
          <p:cNvPr id="10246" name="TextBox 4"/>
          <p:cNvSpPr txBox="1">
            <a:spLocks noChangeArrowheads="1"/>
          </p:cNvSpPr>
          <p:nvPr/>
        </p:nvSpPr>
        <p:spPr bwMode="auto">
          <a:xfrm>
            <a:off x="5556250" y="1624013"/>
            <a:ext cx="292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200000"/>
              </a:lnSpc>
            </a:pPr>
            <a:r>
              <a:rPr lang="en-US" altLang="en-US" b="1"/>
              <a:t>Slip/Fall</a:t>
            </a:r>
          </a:p>
          <a:p>
            <a:pPr eaLnBrk="1" hangingPunct="1">
              <a:lnSpc>
                <a:spcPct val="200000"/>
              </a:lnSpc>
            </a:pPr>
            <a:r>
              <a:rPr lang="en-US" altLang="en-US" b="1"/>
              <a:t>Struck Pedestrian/Bicyclist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nodeType="withEffect">
                                  <p:stCondLst>
                                    <p:cond delay="0"/>
                                  </p:stCondLst>
                                  <p:childTnLst>
                                    <p:animMotion origin="layout" path="M 0 0 L 0.125 0 C 0.181 0 0.25 0.069 0.25 0.125 L 0.25 0.25 E" pathEditMode="relative" ptsTypes="">
                                      <p:cBhvr>
                                        <p:cTn id="6" dur="2000" fill="hold"/>
                                        <p:tgtEl>
                                          <p:spTgt spid="112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800" smtClean="0">
                <a:cs typeface="Arial" panose="020B0604020202020204" pitchFamily="34" charset="0"/>
              </a:rPr>
              <a:t>Vehicle accidents</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FF4585C-C5F0-477B-B763-FD49B2714830}" type="slidenum">
              <a:rPr lang="en-US" altLang="en-US">
                <a:solidFill>
                  <a:srgbClr val="7F7F7F"/>
                </a:solidFill>
              </a:rPr>
              <a:pPr eaLnBrk="1" hangingPunct="1"/>
              <a:t>7</a:t>
            </a:fld>
            <a:endParaRPr lang="en-US" altLang="en-US">
              <a:solidFill>
                <a:srgbClr val="7F7F7F"/>
              </a:solidFill>
            </a:endParaRPr>
          </a:p>
        </p:txBody>
      </p:sp>
      <p:sp>
        <p:nvSpPr>
          <p:cNvPr id="10" name="Oval 9"/>
          <p:cNvSpPr/>
          <p:nvPr/>
        </p:nvSpPr>
        <p:spPr>
          <a:xfrm>
            <a:off x="4743450" y="1571625"/>
            <a:ext cx="2900363" cy="1657350"/>
          </a:xfrm>
          <a:prstGeom prst="ellipse">
            <a:avLst/>
          </a:prstGeom>
          <a:solidFill>
            <a:srgbClr val="08B8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Baskerville Old Face" panose="02020602080505020303" pitchFamily="18" charset="0"/>
              </a:rPr>
              <a:t>$32,000</a:t>
            </a:r>
          </a:p>
        </p:txBody>
      </p:sp>
      <p:sp>
        <p:nvSpPr>
          <p:cNvPr id="9" name="Oval 8"/>
          <p:cNvSpPr/>
          <p:nvPr/>
        </p:nvSpPr>
        <p:spPr>
          <a:xfrm>
            <a:off x="2133600" y="1247775"/>
            <a:ext cx="2943225" cy="1628775"/>
          </a:xfrm>
          <a:prstGeom prst="ellipse">
            <a:avLst/>
          </a:prstGeom>
          <a:solidFill>
            <a:srgbClr val="09DD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Strains and Sprains</a:t>
            </a:r>
          </a:p>
        </p:txBody>
      </p:sp>
      <p:sp>
        <p:nvSpPr>
          <p:cNvPr id="11" name="Oval 10"/>
          <p:cNvSpPr/>
          <p:nvPr/>
        </p:nvSpPr>
        <p:spPr>
          <a:xfrm>
            <a:off x="1143000" y="3648075"/>
            <a:ext cx="3057525" cy="1514475"/>
          </a:xfrm>
          <a:prstGeom prst="ellipse">
            <a:avLst/>
          </a:prstGeom>
          <a:solidFill>
            <a:srgbClr val="09DD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Vehicle Accident</a:t>
            </a:r>
          </a:p>
        </p:txBody>
      </p:sp>
      <p:sp>
        <p:nvSpPr>
          <p:cNvPr id="12" name="Oval 11"/>
          <p:cNvSpPr/>
          <p:nvPr/>
        </p:nvSpPr>
        <p:spPr>
          <a:xfrm>
            <a:off x="3790950" y="3448050"/>
            <a:ext cx="4400550" cy="2590800"/>
          </a:xfrm>
          <a:prstGeom prst="ellipse">
            <a:avLst/>
          </a:prstGeom>
          <a:solidFill>
            <a:srgbClr val="08B8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tx1"/>
                </a:solidFill>
                <a:latin typeface="Baskerville Old Face" panose="02020602080505020303" pitchFamily="18" charset="0"/>
              </a:rPr>
              <a:t>$75,000</a:t>
            </a:r>
          </a:p>
        </p:txBody>
      </p:sp>
      <p:sp>
        <p:nvSpPr>
          <p:cNvPr id="2" name="Oval 1"/>
          <p:cNvSpPr/>
          <p:nvPr/>
        </p:nvSpPr>
        <p:spPr>
          <a:xfrm>
            <a:off x="295275" y="1028700"/>
            <a:ext cx="220027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Most common WC Injury: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UpDiag">
          <a:fgClr>
            <a:srgbClr val="DBEEF4"/>
          </a:fgClr>
          <a:bgClr>
            <a:schemeClr val="bg1"/>
          </a:bgClr>
        </a:patt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1800" smtClean="0">
                <a:cs typeface="Arial" panose="020B0604020202020204" pitchFamily="34" charset="0"/>
              </a:rPr>
              <a:t>Accident Prevention - General</a:t>
            </a:r>
          </a:p>
        </p:txBody>
      </p:sp>
      <p:sp>
        <p:nvSpPr>
          <p:cNvPr id="133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9F194F8-3D88-4035-8299-65A667A2965B}" type="slidenum">
              <a:rPr lang="en-US" altLang="en-US">
                <a:solidFill>
                  <a:srgbClr val="7F7F7F"/>
                </a:solidFill>
              </a:rPr>
              <a:pPr eaLnBrk="1" hangingPunct="1"/>
              <a:t>8</a:t>
            </a:fld>
            <a:endParaRPr lang="en-US" altLang="en-US">
              <a:solidFill>
                <a:srgbClr val="7F7F7F"/>
              </a:solidFill>
            </a:endParaRPr>
          </a:p>
        </p:txBody>
      </p:sp>
      <p:sp>
        <p:nvSpPr>
          <p:cNvPr id="2" name="Oval 1"/>
          <p:cNvSpPr/>
          <p:nvPr/>
        </p:nvSpPr>
        <p:spPr>
          <a:xfrm>
            <a:off x="2838450" y="1466850"/>
            <a:ext cx="3124200" cy="1504950"/>
          </a:xfrm>
          <a:prstGeom prst="ellipse">
            <a:avLst/>
          </a:prstGeom>
          <a:solidFill>
            <a:srgbClr val="F7A7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Hiring</a:t>
            </a:r>
          </a:p>
        </p:txBody>
      </p:sp>
      <p:sp>
        <p:nvSpPr>
          <p:cNvPr id="3" name="Oval 2"/>
          <p:cNvSpPr/>
          <p:nvPr/>
        </p:nvSpPr>
        <p:spPr>
          <a:xfrm>
            <a:off x="5695950" y="3829050"/>
            <a:ext cx="2743200" cy="1762125"/>
          </a:xfrm>
          <a:prstGeom prst="ellipse">
            <a:avLst/>
          </a:prstGeom>
          <a:solidFill>
            <a:srgbClr val="F7A7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Training</a:t>
            </a:r>
          </a:p>
        </p:txBody>
      </p:sp>
      <p:sp>
        <p:nvSpPr>
          <p:cNvPr id="4" name="Oval 3"/>
          <p:cNvSpPr/>
          <p:nvPr/>
        </p:nvSpPr>
        <p:spPr>
          <a:xfrm>
            <a:off x="476250" y="3829050"/>
            <a:ext cx="2819400" cy="1609725"/>
          </a:xfrm>
          <a:prstGeom prst="ellipse">
            <a:avLst/>
          </a:prstGeom>
          <a:solidFill>
            <a:srgbClr val="F7A7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Maintenance</a:t>
            </a:r>
          </a:p>
        </p:txBody>
      </p:sp>
      <p:cxnSp>
        <p:nvCxnSpPr>
          <p:cNvPr id="11" name="Straight Connector 10"/>
          <p:cNvCxnSpPr/>
          <p:nvPr/>
        </p:nvCxnSpPr>
        <p:spPr>
          <a:xfrm flipV="1">
            <a:off x="2228850" y="2838450"/>
            <a:ext cx="1266825"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72088" y="2838450"/>
            <a:ext cx="1262062" cy="107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95650" y="4546600"/>
            <a:ext cx="24003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09575" y="25558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1800" smtClean="0">
                <a:cs typeface="Arial" panose="020B0604020202020204" pitchFamily="34" charset="0"/>
              </a:rPr>
              <a:t>Accident Prevention – </a:t>
            </a:r>
            <a:br>
              <a:rPr altLang="en-US" sz="1800" smtClean="0">
                <a:cs typeface="Arial" panose="020B0604020202020204" pitchFamily="34" charset="0"/>
              </a:rPr>
            </a:br>
            <a:r>
              <a:rPr altLang="en-US" sz="1800" smtClean="0">
                <a:cs typeface="Arial" panose="020B0604020202020204" pitchFamily="34" charset="0"/>
              </a:rPr>
              <a:t>Driver Screening &amp; Hiring</a:t>
            </a:r>
          </a:p>
        </p:txBody>
      </p:sp>
      <p:sp>
        <p:nvSpPr>
          <p:cNvPr id="143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A2A2F5FB-5C7B-495E-A1E8-550097CD655A}" type="slidenum">
              <a:rPr lang="en-US" altLang="en-US">
                <a:solidFill>
                  <a:srgbClr val="7F7F7F"/>
                </a:solidFill>
              </a:rPr>
              <a:pPr eaLnBrk="1" hangingPunct="1"/>
              <a:t>9</a:t>
            </a:fld>
            <a:endParaRPr lang="en-US" altLang="en-US">
              <a:solidFill>
                <a:srgbClr val="7F7F7F"/>
              </a:solidFill>
            </a:endParaRPr>
          </a:p>
        </p:txBody>
      </p:sp>
      <p:graphicFrame>
        <p:nvGraphicFramePr>
          <p:cNvPr id="3" name="Diagram 2"/>
          <p:cNvGraphicFramePr/>
          <p:nvPr/>
        </p:nvGraphicFramePr>
        <p:xfrm>
          <a:off x="1333499" y="1311274"/>
          <a:ext cx="6657975" cy="529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095D7D3-37C8-4604-90C6-8DBDBBA60FE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B4D5F239-0AD8-4982-9634-D18FEC05C09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B3F48A60-36E6-4E66-A01F-D1063C60907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209A2630-BB1B-400E-A004-CFCBAABB003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B22D3A61-2FA8-4B03-815C-74C06B3D075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104284D0-8CBD-403F-8CC0-A49CAFC149C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49EFC762-FF1A-4BD2-817E-CBF8A546627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A8D8C46A-55AB-4E6C-BA1A-5BC801BDDE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4901281E-ACE9-4A2C-B1C0-CD70CEBEF1A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BDCEDDCB-6555-4432-8257-EBCFB0F0DCB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A5B80A5A-E66E-4C06-8C92-9D07B71028C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C95BE4B2-9DB2-4F27-936A-DDEAE062B44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DF6F3071-3AD2-4D29-B891-BFC178D2912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dgm id="{86C57F49-54C3-4633-B25F-FE20A865ED9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55310225-D306-42DC-B8E9-9762A8A3D2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C&amp;F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C&amp;F Theme</Template>
  <TotalTime>3511</TotalTime>
  <Words>1960</Words>
  <Application>Microsoft Office PowerPoint</Application>
  <PresentationFormat>On-screen Show (4:3)</PresentationFormat>
  <Paragraphs>385</Paragraphs>
  <Slides>49</Slides>
  <Notes>31</Notes>
  <HiddenSlides>1</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C&amp;F Theme</vt:lpstr>
      <vt:lpstr>PowerPoint Presentation</vt:lpstr>
      <vt:lpstr>Why Workers' Compensation needs to be addressed</vt:lpstr>
      <vt:lpstr>Exercise</vt:lpstr>
      <vt:lpstr>Exercise</vt:lpstr>
      <vt:lpstr>PowerPoint Presentation</vt:lpstr>
      <vt:lpstr>Interesting Fact</vt:lpstr>
      <vt:lpstr>Vehicle accidents</vt:lpstr>
      <vt:lpstr>Accident Prevention - General</vt:lpstr>
      <vt:lpstr>Accident Prevention –  Driver Screening &amp; Hiring</vt:lpstr>
      <vt:lpstr>PowerPoint Presentation</vt:lpstr>
      <vt:lpstr>Accident Prevention –  Driver Training</vt:lpstr>
      <vt:lpstr>Accident Prevention – Vehicle Maintenance Program</vt:lpstr>
      <vt:lpstr>Vehicular Accident</vt:lpstr>
      <vt:lpstr>Accident Type  – Struck By Other</vt:lpstr>
      <vt:lpstr>Accident type  – Rear End Other Vehicle</vt:lpstr>
      <vt:lpstr>Accident type  – Sideswipe</vt:lpstr>
      <vt:lpstr>Accident type  – Intersection</vt:lpstr>
      <vt:lpstr>PowerPoint Presentation</vt:lpstr>
      <vt:lpstr>Lower Back Injuries</vt:lpstr>
      <vt:lpstr>Lower Back Injuries</vt:lpstr>
      <vt:lpstr>Causes of back injury</vt:lpstr>
      <vt:lpstr>MATH</vt:lpstr>
      <vt:lpstr>1800 pounds=</vt:lpstr>
      <vt:lpstr>PowerPoint Presentation</vt:lpstr>
      <vt:lpstr>Back Injury Prevention</vt:lpstr>
      <vt:lpstr>Why Stretch?</vt:lpstr>
      <vt:lpstr>Stretch</vt:lpstr>
      <vt:lpstr>Standing Back Arch</vt:lpstr>
      <vt:lpstr>Side Bends</vt:lpstr>
      <vt:lpstr>Wall Sits</vt:lpstr>
      <vt:lpstr>Don't forget your hamstrings</vt:lpstr>
      <vt:lpstr>Bus stretch</vt:lpstr>
      <vt:lpstr>Seated hamstring stretch </vt:lpstr>
      <vt:lpstr>Good posture is important  </vt:lpstr>
      <vt:lpstr>Back Injury Prevention</vt:lpstr>
      <vt:lpstr>Back injury prevention</vt:lpstr>
      <vt:lpstr>Levers</vt:lpstr>
      <vt:lpstr>Levers</vt:lpstr>
      <vt:lpstr>Loading and unloading</vt:lpstr>
      <vt:lpstr>Proper Lifting</vt:lpstr>
      <vt:lpstr>PowerPoint Presentation</vt:lpstr>
      <vt:lpstr>Workplace Violence</vt:lpstr>
      <vt:lpstr>4 types of workplace violence</vt:lpstr>
      <vt:lpstr>Workplace violence</vt:lpstr>
      <vt:lpstr>Workplace violence</vt:lpstr>
      <vt:lpstr>Controls  </vt:lpstr>
      <vt:lpstr>Top 3 Causes of Worker's Compensation Injuries</vt:lpstr>
      <vt:lpstr>PowerPoint Presentation</vt:lpstr>
      <vt:lpstr>Go Ahead – Contact Us!</vt:lpstr>
    </vt:vector>
  </TitlesOfParts>
  <Company>Crum&amp;Forster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skish</dc:creator>
  <cp:lastModifiedBy>Tack, Ronda</cp:lastModifiedBy>
  <cp:revision>253</cp:revision>
  <cp:lastPrinted>2013-08-15T14:20:21Z</cp:lastPrinted>
  <dcterms:created xsi:type="dcterms:W3CDTF">2013-08-13T14:04:58Z</dcterms:created>
  <dcterms:modified xsi:type="dcterms:W3CDTF">2018-10-23T13:09:14Z</dcterms:modified>
</cp:coreProperties>
</file>