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4800" dirty="0"/>
              <a:t>Understanding  the  Safety Management Cycle</a:t>
            </a:r>
            <a:br>
              <a:rPr lang="en-US" sz="4800" dirty="0"/>
            </a:br>
            <a:r>
              <a:rPr lang="en-US" sz="3200" dirty="0"/>
              <a:t>Mike McDonal, Director of Regulatory Compliance</a:t>
            </a:r>
            <a:br>
              <a:rPr lang="en-US" sz="3200" dirty="0"/>
            </a:br>
            <a:r>
              <a:rPr lang="en-US" sz="3200" dirty="0"/>
              <a:t>Saucon Technologies, Inc.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7EFB-30FA-0CE0-F0BE-56EF3BA7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6BF3-1158-CDAA-A07A-21D597B6E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any conflicting roles</a:t>
            </a:r>
          </a:p>
          <a:p>
            <a:r>
              <a:rPr lang="en-US" dirty="0"/>
              <a:t>Safety, dispatch, maintenance, sales, HR, ownership</a:t>
            </a:r>
          </a:p>
          <a:p>
            <a:r>
              <a:rPr lang="en-US" dirty="0"/>
              <a:t>How do you address them</a:t>
            </a:r>
          </a:p>
          <a:p>
            <a:r>
              <a:rPr lang="en-US" dirty="0"/>
              <a:t>If there is a breakdown in the roles and responsibilities the investigator will ask who is responsible for that task</a:t>
            </a:r>
          </a:p>
          <a:p>
            <a:r>
              <a:rPr lang="en-US" dirty="0"/>
              <a:t>They may conduct a personal interview with that employee(s)</a:t>
            </a:r>
          </a:p>
          <a:p>
            <a:r>
              <a:rPr lang="en-US" dirty="0"/>
              <a:t>They will ask about the processes in place and the training they received to accomplish the task</a:t>
            </a:r>
          </a:p>
        </p:txBody>
      </p:sp>
    </p:spTree>
    <p:extLst>
      <p:ext uri="{BB962C8B-B14F-4D97-AF65-F5344CB8AC3E}">
        <p14:creationId xmlns:p14="http://schemas.microsoft.com/office/powerpoint/2010/main" val="408615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BEC2-D3B7-70C6-985E-9B1EACDF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and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440F-9713-0FB7-A47B-D3374D76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Hiring is not just about drivers , but all employees</a:t>
            </a:r>
          </a:p>
          <a:p>
            <a:r>
              <a:rPr lang="en-US" dirty="0"/>
              <a:t>What is the process</a:t>
            </a:r>
          </a:p>
          <a:p>
            <a:r>
              <a:rPr lang="en-US" dirty="0"/>
              <a:t>How long does it take</a:t>
            </a:r>
          </a:p>
          <a:p>
            <a:r>
              <a:rPr lang="en-US" dirty="0"/>
              <a:t>Who is responsible for the process</a:t>
            </a:r>
          </a:p>
          <a:p>
            <a:r>
              <a:rPr lang="en-US" dirty="0"/>
              <a:t>Who makes the offer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1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C51E-E133-8E9B-E1B4-88032801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20"/>
            <a:ext cx="10515600" cy="1325563"/>
          </a:xfrm>
        </p:spPr>
        <p:txBody>
          <a:bodyPr/>
          <a:lstStyle/>
          <a:p>
            <a:r>
              <a:rPr lang="en-US" dirty="0"/>
              <a:t>Qualification and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BB8B-57CF-CEC9-0843-C0B287181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critical step in the investigative process</a:t>
            </a:r>
          </a:p>
          <a:p>
            <a:r>
              <a:rPr lang="en-US" dirty="0"/>
              <a:t>Driver qualification is reviewed heavily</a:t>
            </a:r>
          </a:p>
          <a:p>
            <a:r>
              <a:rPr lang="en-US" dirty="0"/>
              <a:t>So is mechanic and technicians as well</a:t>
            </a:r>
          </a:p>
          <a:p>
            <a:r>
              <a:rPr lang="en-US" dirty="0"/>
              <a:t>Do you have a list of qualifications for each position in your organization</a:t>
            </a:r>
          </a:p>
          <a:p>
            <a:r>
              <a:rPr lang="en-US" dirty="0"/>
              <a:t>When you built your job description did you consider the qualifications as well </a:t>
            </a:r>
          </a:p>
          <a:p>
            <a:r>
              <a:rPr lang="en-US" dirty="0"/>
              <a:t>Who creates the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349024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D3DA-826F-F953-06F4-F58AB9B3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E74F-825C-70BD-D346-04749911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is an ongoing process</a:t>
            </a:r>
          </a:p>
          <a:p>
            <a:r>
              <a:rPr lang="en-US" dirty="0"/>
              <a:t>Onboarding is not training</a:t>
            </a:r>
          </a:p>
          <a:p>
            <a:r>
              <a:rPr lang="en-US" dirty="0"/>
              <a:t>Training is training</a:t>
            </a:r>
          </a:p>
          <a:p>
            <a:r>
              <a:rPr lang="en-US" dirty="0"/>
              <a:t>Initial employment</a:t>
            </a:r>
          </a:p>
          <a:p>
            <a:r>
              <a:rPr lang="en-US" dirty="0"/>
              <a:t>Annual recertification</a:t>
            </a:r>
          </a:p>
          <a:p>
            <a:r>
              <a:rPr lang="en-US" dirty="0"/>
              <a:t>Addition of new equipment</a:t>
            </a:r>
          </a:p>
          <a:p>
            <a:r>
              <a:rPr lang="en-US" dirty="0"/>
              <a:t>Remedial training after an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5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F436-FAE1-E3EC-BCD2-6EC03A17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D0E5-6C90-5274-8931-149F4576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Communication as well needs to be a continuous process</a:t>
            </a:r>
          </a:p>
          <a:p>
            <a:r>
              <a:rPr lang="en-US" dirty="0"/>
              <a:t>What do we want and need to communicate</a:t>
            </a:r>
          </a:p>
          <a:p>
            <a:r>
              <a:rPr lang="en-US" dirty="0"/>
              <a:t>What are the best means  to do so</a:t>
            </a:r>
          </a:p>
          <a:p>
            <a:r>
              <a:rPr lang="en-US" dirty="0"/>
              <a:t>How do we know the messages are received</a:t>
            </a:r>
          </a:p>
          <a:p>
            <a:r>
              <a:rPr lang="en-US" dirty="0"/>
              <a:t>The employees that work for us the least are the ones that need to know the most and be the most up to date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Safety meetings</a:t>
            </a:r>
          </a:p>
          <a:p>
            <a:r>
              <a:rPr lang="en-US" dirty="0"/>
              <a:t>Messages in driver orders</a:t>
            </a:r>
          </a:p>
          <a:p>
            <a:r>
              <a:rPr lang="en-US" dirty="0"/>
              <a:t>Company website</a:t>
            </a:r>
          </a:p>
          <a:p>
            <a:r>
              <a:rPr lang="en-US" dirty="0"/>
              <a:t>SLACK channels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CB64-60BA-AB7F-72E3-37A4BF8A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C77C-F941-FC0A-2E7F-A7AB0D85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Messages to all employees</a:t>
            </a:r>
          </a:p>
          <a:p>
            <a:r>
              <a:rPr lang="en-US" dirty="0"/>
              <a:t>Many positions overlap in the organization and need to be aware of changes in other departments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AFF5-8274-27BC-F5BE-6B38BAF0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FAFD-FEEE-7B7D-010F-2F3EE464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is different than monitoring </a:t>
            </a:r>
          </a:p>
          <a:p>
            <a:r>
              <a:rPr lang="en-US" dirty="0"/>
              <a:t>Tracking includes data samples, reports and actions taken</a:t>
            </a:r>
          </a:p>
          <a:p>
            <a:r>
              <a:rPr lang="en-US" dirty="0"/>
              <a:t>If you just look at something and let it go without further review and recording the data into a report it will definitely lead to problems</a:t>
            </a:r>
          </a:p>
          <a:p>
            <a:r>
              <a:rPr lang="en-US" dirty="0"/>
              <a:t>No one expects a significant incident but if one does occur you can’t go back and recreate what steps you may have taken in the past</a:t>
            </a:r>
          </a:p>
        </p:txBody>
      </p:sp>
    </p:spTree>
    <p:extLst>
      <p:ext uri="{BB962C8B-B14F-4D97-AF65-F5344CB8AC3E}">
        <p14:creationId xmlns:p14="http://schemas.microsoft.com/office/powerpoint/2010/main" val="215696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67D-3A1B-8D3D-86F1-5B3D2623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F993-0170-1999-1FDD-C3C9C92B8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critical part of your success</a:t>
            </a:r>
          </a:p>
          <a:p>
            <a:r>
              <a:rPr lang="en-US" dirty="0"/>
              <a:t>There is so much data available to you what do you look and how often</a:t>
            </a:r>
          </a:p>
          <a:p>
            <a:r>
              <a:rPr lang="en-US" dirty="0"/>
              <a:t>Many companies only look at something after an incident has occurred</a:t>
            </a:r>
          </a:p>
          <a:p>
            <a:r>
              <a:rPr lang="en-US" dirty="0"/>
              <a:t>This may be too late</a:t>
            </a:r>
          </a:p>
          <a:p>
            <a:r>
              <a:rPr lang="en-US" dirty="0"/>
              <a:t>What you don’t look at could be more costly than what you do find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4BF9-766A-44DE-929B-7FDB2538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9E98-E3FC-5F08-BC1D-12A5345A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step is simple yet the most needed</a:t>
            </a:r>
          </a:p>
          <a:p>
            <a:r>
              <a:rPr lang="en-US" dirty="0"/>
              <a:t>In all of the 5 previous steps when you found something to be deficient what did you do</a:t>
            </a:r>
          </a:p>
          <a:p>
            <a:r>
              <a:rPr lang="en-US" dirty="0"/>
              <a:t>Did you document it</a:t>
            </a:r>
          </a:p>
          <a:p>
            <a:r>
              <a:rPr lang="en-US" dirty="0"/>
              <a:t>Where did you document it</a:t>
            </a:r>
          </a:p>
          <a:p>
            <a:r>
              <a:rPr lang="en-US" dirty="0"/>
              <a:t>If it’s not in writing then it never happened according to an investigator</a:t>
            </a:r>
          </a:p>
          <a:p>
            <a:r>
              <a:rPr lang="en-US" dirty="0"/>
              <a:t>Action is action but is what you did meaningful</a:t>
            </a:r>
          </a:p>
        </p:txBody>
      </p:sp>
    </p:spTree>
    <p:extLst>
      <p:ext uri="{BB962C8B-B14F-4D97-AF65-F5344CB8AC3E}">
        <p14:creationId xmlns:p14="http://schemas.microsoft.com/office/powerpoint/2010/main" val="373236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78F4-4941-ADCF-5183-97BDE73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A83D-C2F9-62A7-B961-73046FA7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difference did that action make</a:t>
            </a:r>
          </a:p>
          <a:p>
            <a:r>
              <a:rPr lang="en-US" dirty="0"/>
              <a:t>In what way was it meaningful</a:t>
            </a:r>
          </a:p>
          <a:p>
            <a:r>
              <a:rPr lang="en-US" dirty="0"/>
              <a:t>Did it create a new policy or procedure</a:t>
            </a:r>
          </a:p>
          <a:p>
            <a:r>
              <a:rPr lang="en-US" dirty="0"/>
              <a:t>Did it find the need for a new training segment</a:t>
            </a:r>
          </a:p>
          <a:p>
            <a:r>
              <a:rPr lang="en-US" dirty="0"/>
              <a:t>Did our hiring process miss a step</a:t>
            </a:r>
          </a:p>
          <a:p>
            <a:r>
              <a:rPr lang="en-US" dirty="0"/>
              <a:t>How has the process or meaningful action improved since it’s inception</a:t>
            </a:r>
          </a:p>
        </p:txBody>
      </p:sp>
    </p:spTree>
    <p:extLst>
      <p:ext uri="{BB962C8B-B14F-4D97-AF65-F5344CB8AC3E}">
        <p14:creationId xmlns:p14="http://schemas.microsoft.com/office/powerpoint/2010/main" val="6319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193C-E868-121E-C661-3CE81B5B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Understanding the Safety Management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A5968-C8B6-D535-938A-CCCFD12C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5" y="1817002"/>
            <a:ext cx="5957978" cy="4612628"/>
          </a:xfrm>
        </p:spPr>
      </p:pic>
    </p:spTree>
    <p:extLst>
      <p:ext uri="{BB962C8B-B14F-4D97-AF65-F5344CB8AC3E}">
        <p14:creationId xmlns:p14="http://schemas.microsoft.com/office/powerpoint/2010/main" val="62714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193C-E868-121E-C661-3CE81B5B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Understanding the Safety Management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A5968-C8B6-D535-938A-CCCFD12C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5" y="1817002"/>
            <a:ext cx="5957978" cy="4612628"/>
          </a:xfrm>
        </p:spPr>
      </p:pic>
    </p:spTree>
    <p:extLst>
      <p:ext uri="{BB962C8B-B14F-4D97-AF65-F5344CB8AC3E}">
        <p14:creationId xmlns:p14="http://schemas.microsoft.com/office/powerpoint/2010/main" val="291544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AF00-3070-9AB3-F2F5-1ADC395E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CA72-2D6D-536C-87F3-09A4598B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799746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MIKE MCDONAL</a:t>
            </a:r>
          </a:p>
          <a:p>
            <a:pPr marL="0" indent="0" algn="ctr">
              <a:buNone/>
            </a:pPr>
            <a:r>
              <a:rPr lang="en-US" sz="5400" dirty="0"/>
              <a:t>Mmcdonal@saucontech.com</a:t>
            </a:r>
          </a:p>
          <a:p>
            <a:pPr marL="0" indent="0" algn="ctr">
              <a:buNone/>
            </a:pPr>
            <a:r>
              <a:rPr lang="en-US" sz="5400" dirty="0"/>
              <a:t>4102455525</a:t>
            </a:r>
          </a:p>
        </p:txBody>
      </p:sp>
    </p:spTree>
    <p:extLst>
      <p:ext uri="{BB962C8B-B14F-4D97-AF65-F5344CB8AC3E}">
        <p14:creationId xmlns:p14="http://schemas.microsoft.com/office/powerpoint/2010/main" val="1049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FD47-9F75-EF44-2CC3-371F34B5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Safety Management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408A-599B-2C38-5CCD-AF728086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six part system that measures the management of all aspects of your safety programs and it’s performance</a:t>
            </a:r>
          </a:p>
          <a:p>
            <a:r>
              <a:rPr lang="en-US" dirty="0"/>
              <a:t>One of the investigative methods of the Compliance Investigation</a:t>
            </a:r>
          </a:p>
          <a:p>
            <a:r>
              <a:rPr lang="en-US" dirty="0"/>
              <a:t>The cycle will be used to cite the deficiencies within your operation</a:t>
            </a:r>
          </a:p>
        </p:txBody>
      </p:sp>
    </p:spTree>
    <p:extLst>
      <p:ext uri="{BB962C8B-B14F-4D97-AF65-F5344CB8AC3E}">
        <p14:creationId xmlns:p14="http://schemas.microsoft.com/office/powerpoint/2010/main" val="23720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C51E-A964-9020-ED5F-B5047EF5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5682-BA36-8626-4902-860B0D60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in fact investigations and not reviews </a:t>
            </a:r>
          </a:p>
          <a:p>
            <a:r>
              <a:rPr lang="en-US" dirty="0"/>
              <a:t>The investigative process is thorough and multifaceted</a:t>
            </a:r>
          </a:p>
          <a:p>
            <a:r>
              <a:rPr lang="en-US" dirty="0"/>
              <a:t>One item that is not compliant can lead to others being investigated and additional citations, fines and operating authority challenges may follow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4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B488-332F-C226-523A-DA559965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B368-9E72-D733-F723-F313F3E7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it all starts</a:t>
            </a:r>
          </a:p>
          <a:p>
            <a:r>
              <a:rPr lang="en-US" dirty="0"/>
              <a:t>Do you have policies and procedures in place that cover all of the aspects of your operation and safety performance</a:t>
            </a:r>
          </a:p>
          <a:p>
            <a:r>
              <a:rPr lang="en-US" dirty="0"/>
              <a:t>This includes drivers, operations, sales, maintenance,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30C2-E065-6472-39FF-27320E68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703E2-9BEF-FB49-EC86-ADEB24C8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more strict than laws and regulations</a:t>
            </a:r>
          </a:p>
          <a:p>
            <a:r>
              <a:rPr lang="en-US" dirty="0"/>
              <a:t> Cannot be less than the laws and regulations</a:t>
            </a:r>
          </a:p>
          <a:p>
            <a:r>
              <a:rPr lang="en-US" dirty="0"/>
              <a:t>Will become the standard you will be held to in an investigation</a:t>
            </a:r>
          </a:p>
          <a:p>
            <a:r>
              <a:rPr lang="en-US" dirty="0"/>
              <a:t>Don’t discount the mundane or the “ they should know about that’s”</a:t>
            </a:r>
          </a:p>
          <a:p>
            <a:r>
              <a:rPr lang="en-US" dirty="0"/>
              <a:t>Have a policy that is clear, concise and current to your operation</a:t>
            </a:r>
          </a:p>
          <a:p>
            <a:r>
              <a:rPr lang="en-US" dirty="0"/>
              <a:t>When did you last update your policies</a:t>
            </a:r>
          </a:p>
          <a:p>
            <a:r>
              <a:rPr lang="en-US" dirty="0"/>
              <a:t>How do you distribute them and administer them to your employees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0131-F653-F3A2-D2C4-ED1CFD58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5BF9-84FE-4927-4950-F393F2062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they pass the “test”</a:t>
            </a:r>
          </a:p>
          <a:p>
            <a:r>
              <a:rPr lang="en-US" dirty="0"/>
              <a:t>Favorite driver scenarios</a:t>
            </a:r>
          </a:p>
          <a:p>
            <a:r>
              <a:rPr lang="en-US" dirty="0"/>
              <a:t>They must be consistent among all of your employees</a:t>
            </a:r>
          </a:p>
          <a:p>
            <a:r>
              <a:rPr lang="en-US" dirty="0"/>
              <a:t>Do you have a discipline policy that relates to your policies</a:t>
            </a:r>
          </a:p>
          <a:p>
            <a:r>
              <a:rPr lang="en-US" dirty="0"/>
              <a:t>Is that consistent as well </a:t>
            </a:r>
          </a:p>
          <a:p>
            <a:r>
              <a:rPr lang="en-US" dirty="0"/>
              <a:t>Set the expectation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E2DA-592E-4113-B883-B23B1794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581D-2AB6-7058-E6E6-C5DFA3B2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responsible for the creation and maintenance of them</a:t>
            </a:r>
          </a:p>
          <a:p>
            <a:r>
              <a:rPr lang="en-US" dirty="0"/>
              <a:t>How many people are trained and proficient in each task</a:t>
            </a:r>
          </a:p>
          <a:p>
            <a:r>
              <a:rPr lang="en-US" dirty="0"/>
              <a:t>Don’t leave yourself with a single point of failure</a:t>
            </a:r>
          </a:p>
          <a:p>
            <a:r>
              <a:rPr lang="en-US" dirty="0"/>
              <a:t>Do you have procedures for all of your day to day activities</a:t>
            </a:r>
          </a:p>
          <a:p>
            <a:r>
              <a:rPr lang="en-US" dirty="0"/>
              <a:t>These procedures are for everyone in your organization</a:t>
            </a:r>
          </a:p>
          <a:p>
            <a:r>
              <a:rPr lang="en-US" dirty="0"/>
              <a:t>Are they documented </a:t>
            </a:r>
          </a:p>
          <a:p>
            <a:r>
              <a:rPr lang="en-US" dirty="0"/>
              <a:t>How are they used in training</a:t>
            </a:r>
          </a:p>
          <a:p>
            <a:r>
              <a:rPr lang="en-US" dirty="0"/>
              <a:t>How often are they updated</a:t>
            </a:r>
          </a:p>
          <a:p>
            <a:r>
              <a:rPr lang="en-US" dirty="0"/>
              <a:t>When do they need to be updated or at least reviewed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69D-8D64-E6F5-37BD-FF8A3D88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699A-D86C-6C06-A8FB-5A40E13C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development of the policies and procedures they can be separated by function and task to build job descriptions</a:t>
            </a:r>
          </a:p>
          <a:p>
            <a:r>
              <a:rPr lang="en-US" dirty="0"/>
              <a:t>These are critical in your organization’s success </a:t>
            </a:r>
          </a:p>
          <a:p>
            <a:r>
              <a:rPr lang="en-US" dirty="0"/>
              <a:t>How do you develop a role</a:t>
            </a:r>
          </a:p>
          <a:p>
            <a:r>
              <a:rPr lang="en-US" dirty="0"/>
              <a:t>How much is too much</a:t>
            </a:r>
          </a:p>
          <a:p>
            <a:r>
              <a:rPr lang="en-US" dirty="0"/>
              <a:t>Are all of your bases covered</a:t>
            </a:r>
          </a:p>
          <a:p>
            <a:r>
              <a:rPr lang="en-US" dirty="0"/>
              <a:t>How can you be sure all of the responsibilities are being covered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8569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308</TotalTime>
  <Words>933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Understanding  the  Safety Management Cycle Mike McDonal, Director of Regulatory Compliance Saucon Technologies, Inc.</vt:lpstr>
      <vt:lpstr>Understanding the Safety Management Cycle</vt:lpstr>
      <vt:lpstr>What is the Safety Management Cycle</vt:lpstr>
      <vt:lpstr>Compliance Investigations</vt:lpstr>
      <vt:lpstr>Policies and Procedures</vt:lpstr>
      <vt:lpstr>Company Policies</vt:lpstr>
      <vt:lpstr>Company Policies</vt:lpstr>
      <vt:lpstr>Company Procedures</vt:lpstr>
      <vt:lpstr>Employee Roles and Responsibilities</vt:lpstr>
      <vt:lpstr>Employee Roles and Responsibilities</vt:lpstr>
      <vt:lpstr>Qualification and Hiring</vt:lpstr>
      <vt:lpstr>Qualification and Hiring</vt:lpstr>
      <vt:lpstr>Training and Communication</vt:lpstr>
      <vt:lpstr>Training and Communication</vt:lpstr>
      <vt:lpstr>Training and Communication</vt:lpstr>
      <vt:lpstr>Monitoring and Tracking</vt:lpstr>
      <vt:lpstr>Monitoring and Tracking</vt:lpstr>
      <vt:lpstr>Meaningful Action</vt:lpstr>
      <vt:lpstr>Meaningful Action</vt:lpstr>
      <vt:lpstr>Understanding the Safety Management Cycle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Safety Management Cycle</dc:title>
  <dc:creator>Mike McDonal</dc:creator>
  <cp:lastModifiedBy>Mike McDonal</cp:lastModifiedBy>
  <cp:revision>4</cp:revision>
  <dcterms:created xsi:type="dcterms:W3CDTF">2023-07-19T20:41:55Z</dcterms:created>
  <dcterms:modified xsi:type="dcterms:W3CDTF">2023-07-25T01:34:51Z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