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
  </p:sldMasterIdLst>
  <p:notesMasterIdLst>
    <p:notesMasterId r:id="rId41"/>
  </p:notesMasterIdLst>
  <p:sldIdLst>
    <p:sldId id="349" r:id="rId2"/>
    <p:sldId id="374" r:id="rId3"/>
    <p:sldId id="357" r:id="rId4"/>
    <p:sldId id="358" r:id="rId5"/>
    <p:sldId id="352" r:id="rId6"/>
    <p:sldId id="345" r:id="rId7"/>
    <p:sldId id="347" r:id="rId8"/>
    <p:sldId id="319" r:id="rId9"/>
    <p:sldId id="348" r:id="rId10"/>
    <p:sldId id="344" r:id="rId11"/>
    <p:sldId id="346" r:id="rId12"/>
    <p:sldId id="350" r:id="rId13"/>
    <p:sldId id="353" r:id="rId14"/>
    <p:sldId id="355" r:id="rId15"/>
    <p:sldId id="356" r:id="rId16"/>
    <p:sldId id="354" r:id="rId17"/>
    <p:sldId id="335" r:id="rId18"/>
    <p:sldId id="337" r:id="rId19"/>
    <p:sldId id="339" r:id="rId20"/>
    <p:sldId id="338" r:id="rId21"/>
    <p:sldId id="333" r:id="rId22"/>
    <p:sldId id="342" r:id="rId23"/>
    <p:sldId id="343" r:id="rId24"/>
    <p:sldId id="332" r:id="rId25"/>
    <p:sldId id="341" r:id="rId26"/>
    <p:sldId id="340" r:id="rId27"/>
    <p:sldId id="363" r:id="rId28"/>
    <p:sldId id="359" r:id="rId29"/>
    <p:sldId id="366" r:id="rId30"/>
    <p:sldId id="367" r:id="rId31"/>
    <p:sldId id="360" r:id="rId32"/>
    <p:sldId id="369" r:id="rId33"/>
    <p:sldId id="371" r:id="rId34"/>
    <p:sldId id="362" r:id="rId35"/>
    <p:sldId id="370" r:id="rId36"/>
    <p:sldId id="373" r:id="rId37"/>
    <p:sldId id="372" r:id="rId38"/>
    <p:sldId id="368" r:id="rId39"/>
    <p:sldId id="361" r:id="rId4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31" autoAdjust="0"/>
    <p:restoredTop sz="86957" autoAdjust="0"/>
  </p:normalViewPr>
  <p:slideViewPr>
    <p:cSldViewPr>
      <p:cViewPr varScale="1">
        <p:scale>
          <a:sx n="56" d="100"/>
          <a:sy n="56" d="100"/>
        </p:scale>
        <p:origin x="1060" y="44"/>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A7C70399-0DB3-49B3-90E2-157B3B3C6E67}" type="datetimeFigureOut">
              <a:rPr lang="en-US"/>
              <a:pPr>
                <a:defRPr/>
              </a:pPr>
              <a:t>7/26/2023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3270CCEE-59FA-468C-9558-9ABA6C298F3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F0A8DE4-9CFD-47EF-86B3-7A5CD30B78C1}"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4389DEA-F2EC-4B21-9132-EF7FFAD9F6CD}" type="slidenum">
              <a:rPr lang="en-US" altLang="en-US" smtClean="0"/>
              <a:pPr/>
              <a:t>24</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xfrm>
            <a:off x="701675" y="4416425"/>
            <a:ext cx="5608638"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46" tIns="46223" rIns="92446" bIns="46223" numCol="1" anchor="t" anchorCtr="0" compatLnSpc="1">
            <a:prstTxWarp prst="textNoShape">
              <a:avLst/>
            </a:prstTxWarp>
          </a:bodyPr>
          <a:lstStyle/>
          <a:p>
            <a:pPr eaLnBrk="1" hangingPunct="1">
              <a:spcBef>
                <a:spcPct val="0"/>
              </a:spcBef>
            </a:pPr>
            <a:endParaRPr lang="en-US" altLang="en-US"/>
          </a:p>
        </p:txBody>
      </p:sp>
      <p:sp>
        <p:nvSpPr>
          <p:cNvPr id="163844"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defTabSz="923925">
              <a:spcBef>
                <a:spcPct val="30000"/>
              </a:spcBef>
              <a:defRPr sz="1200">
                <a:solidFill>
                  <a:schemeClr val="tx1"/>
                </a:solidFill>
                <a:latin typeface="Calibri" panose="020F0502020204030204" pitchFamily="34" charset="0"/>
              </a:defRPr>
            </a:lvl1pPr>
            <a:lvl2pPr marL="742950" indent="-285750" defTabSz="923925">
              <a:spcBef>
                <a:spcPct val="30000"/>
              </a:spcBef>
              <a:defRPr sz="1200">
                <a:solidFill>
                  <a:schemeClr val="tx1"/>
                </a:solidFill>
                <a:latin typeface="Calibri" panose="020F0502020204030204" pitchFamily="34" charset="0"/>
              </a:defRPr>
            </a:lvl2pPr>
            <a:lvl3pPr marL="1143000" indent="-228600" defTabSz="923925">
              <a:spcBef>
                <a:spcPct val="30000"/>
              </a:spcBef>
              <a:defRPr sz="1200">
                <a:solidFill>
                  <a:schemeClr val="tx1"/>
                </a:solidFill>
                <a:latin typeface="Calibri" panose="020F0502020204030204" pitchFamily="34" charset="0"/>
              </a:defRPr>
            </a:lvl3pPr>
            <a:lvl4pPr marL="1600200" indent="-228600" defTabSz="923925">
              <a:spcBef>
                <a:spcPct val="30000"/>
              </a:spcBef>
              <a:defRPr sz="1200">
                <a:solidFill>
                  <a:schemeClr val="tx1"/>
                </a:solidFill>
                <a:latin typeface="Calibri" panose="020F0502020204030204" pitchFamily="34" charset="0"/>
              </a:defRPr>
            </a:lvl4pPr>
            <a:lvl5pPr marL="2057400" indent="-228600" defTabSz="923925">
              <a:spcBef>
                <a:spcPct val="30000"/>
              </a:spcBef>
              <a:defRPr sz="1200">
                <a:solidFill>
                  <a:schemeClr val="tx1"/>
                </a:solidFill>
                <a:latin typeface="Calibri" panose="020F0502020204030204" pitchFamily="34" charset="0"/>
              </a:defRPr>
            </a:lvl5pPr>
            <a:lvl6pPr marL="2514600" indent="-228600" defTabSz="9239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239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239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2392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87869F8-741B-40F5-B310-593F073081CE}" type="slidenum">
              <a:rPr lang="en-US" altLang="en-US"/>
              <a:pPr algn="r" eaLnBrk="1" hangingPunct="1">
                <a:spcBef>
                  <a:spcPct val="0"/>
                </a:spcBef>
              </a:pPr>
              <a:t>27</a:t>
            </a:fld>
            <a:endParaRPr lang="en-US" altLang="en-US"/>
          </a:p>
        </p:txBody>
      </p:sp>
    </p:spTree>
    <p:extLst>
      <p:ext uri="{BB962C8B-B14F-4D97-AF65-F5344CB8AC3E}">
        <p14:creationId xmlns:p14="http://schemas.microsoft.com/office/powerpoint/2010/main" val="2605363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70CCEE-59FA-468C-9558-9ABA6C298F3A}" type="slidenum">
              <a:rPr lang="en-US" smtClean="0"/>
              <a:pPr>
                <a:defRPr/>
              </a:pPr>
              <a:t>39</a:t>
            </a:fld>
            <a:endParaRPr lang="en-US"/>
          </a:p>
        </p:txBody>
      </p:sp>
    </p:spTree>
    <p:extLst>
      <p:ext uri="{BB962C8B-B14F-4D97-AF65-F5344CB8AC3E}">
        <p14:creationId xmlns:p14="http://schemas.microsoft.com/office/powerpoint/2010/main" val="2109193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70CCEE-59FA-468C-9558-9ABA6C298F3A}" type="slidenum">
              <a:rPr lang="en-US" smtClean="0"/>
              <a:pPr>
                <a:defRPr/>
              </a:pPr>
              <a:t>9</a:t>
            </a:fld>
            <a:endParaRPr lang="en-US"/>
          </a:p>
        </p:txBody>
      </p:sp>
    </p:spTree>
    <p:extLst>
      <p:ext uri="{BB962C8B-B14F-4D97-AF65-F5344CB8AC3E}">
        <p14:creationId xmlns:p14="http://schemas.microsoft.com/office/powerpoint/2010/main" val="4030843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C4DA25A-6738-4DB8-97A5-EC5DA401285E}" type="slidenum">
              <a:rPr lang="en-US" altLang="en-US" smtClean="0"/>
              <a:pPr/>
              <a:t>13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F558AFA-B0D1-4549-95FB-0E7A2BED43C7}" type="slidenum">
              <a:rPr lang="en-US" altLang="en-US" smtClean="0"/>
              <a:pPr/>
              <a:t>14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9D59958-77A8-4DBD-B28E-EC144A259274}" type="slidenum">
              <a:rPr lang="en-US" altLang="en-US" smtClean="0"/>
              <a:pPr/>
              <a:t>15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DDA6E3A-003E-40D9-8D41-332FCB3CB7B8}" type="slidenum">
              <a:rPr lang="en-US" altLang="en-US" smtClean="0"/>
              <a:pPr/>
              <a:t>16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11B3344-DBDC-441E-B574-5E00FF12DECB}" type="slidenum">
              <a:rPr lang="en-US" altLang="en-US" smtClean="0"/>
              <a:pPr/>
              <a:t>18</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415215E-4485-49C6-9903-7523BC14B2DB}" type="slidenum">
              <a:rPr lang="en-US" altLang="en-US" smtClean="0"/>
              <a:pPr/>
              <a:t>21</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6C436D6-937F-43BC-9D49-585417D6E1A2}" type="slidenum">
              <a:rPr lang="en-US" altLang="en-US" smtClean="0"/>
              <a:pPr/>
              <a:t>23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12196763"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4" y="3882"/>
                <a:ext cx="7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8" name="Rectangle 19"/>
              <p:cNvSpPr>
                <a:spLocks noChangeArrowheads="1"/>
              </p:cNvSpPr>
              <p:nvPr userDrawn="1"/>
            </p:nvSpPr>
            <p:spPr bwMode="ltGray">
              <a:xfrm rot="6798887">
                <a:off x="34" y="3880"/>
                <a:ext cx="7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 name="Rectangle 22"/>
              <p:cNvSpPr>
                <a:spLocks noChangeArrowheads="1"/>
              </p:cNvSpPr>
              <p:nvPr userDrawn="1"/>
            </p:nvSpPr>
            <p:spPr bwMode="ltGray">
              <a:xfrm rot="5999912">
                <a:off x="184" y="3888"/>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2" name="Rectangle 23"/>
              <p:cNvSpPr>
                <a:spLocks noChangeArrowheads="1"/>
              </p:cNvSpPr>
              <p:nvPr userDrawn="1"/>
            </p:nvSpPr>
            <p:spPr bwMode="ltGray">
              <a:xfrm rot="6250138">
                <a:off x="154" y="3888"/>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3" name="Rectangle 24"/>
              <p:cNvSpPr>
                <a:spLocks noChangeArrowheads="1"/>
              </p:cNvSpPr>
              <p:nvPr userDrawn="1"/>
            </p:nvSpPr>
            <p:spPr bwMode="ltGray">
              <a:xfrm rot="6238076">
                <a:off x="124" y="3886"/>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4" name="Rectangle 25"/>
              <p:cNvSpPr>
                <a:spLocks noChangeArrowheads="1"/>
              </p:cNvSpPr>
              <p:nvPr userDrawn="1"/>
            </p:nvSpPr>
            <p:spPr bwMode="ltGray">
              <a:xfrm rot="5380717">
                <a:off x="364" y="3868"/>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5" name="Rectangle 26"/>
              <p:cNvSpPr>
                <a:spLocks noChangeArrowheads="1"/>
              </p:cNvSpPr>
              <p:nvPr userDrawn="1"/>
            </p:nvSpPr>
            <p:spPr bwMode="ltGray">
              <a:xfrm rot="5380717">
                <a:off x="334" y="3872"/>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6" name="Rectangle 27"/>
              <p:cNvSpPr>
                <a:spLocks noChangeArrowheads="1"/>
              </p:cNvSpPr>
              <p:nvPr userDrawn="1"/>
            </p:nvSpPr>
            <p:spPr bwMode="ltGray">
              <a:xfrm rot="5583200">
                <a:off x="304" y="3876"/>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9" name="Rectangle 30"/>
              <p:cNvSpPr>
                <a:spLocks noChangeArrowheads="1"/>
              </p:cNvSpPr>
              <p:nvPr userDrawn="1"/>
            </p:nvSpPr>
            <p:spPr bwMode="ltGray">
              <a:xfrm rot="4924949">
                <a:off x="487" y="3834"/>
                <a:ext cx="63"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20" name="Rectangle 31"/>
              <p:cNvSpPr>
                <a:spLocks noChangeArrowheads="1"/>
              </p:cNvSpPr>
              <p:nvPr userDrawn="1"/>
            </p:nvSpPr>
            <p:spPr bwMode="ltGray">
              <a:xfrm rot="4924949">
                <a:off x="457" y="3848"/>
                <a:ext cx="63"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24" name="Rectangle 35"/>
              <p:cNvSpPr>
                <a:spLocks noChangeArrowheads="1"/>
              </p:cNvSpPr>
              <p:nvPr userDrawn="1"/>
            </p:nvSpPr>
            <p:spPr bwMode="ltGray">
              <a:xfrm rot="4104184">
                <a:off x="607" y="3790"/>
                <a:ext cx="63"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26" name="Rectangle 37"/>
              <p:cNvSpPr>
                <a:spLocks noChangeArrowheads="1"/>
              </p:cNvSpPr>
              <p:nvPr userDrawn="1"/>
            </p:nvSpPr>
            <p:spPr bwMode="ltGray">
              <a:xfrm rot="3368036">
                <a:off x="802" y="3682"/>
                <a:ext cx="63"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28" name="Rectangle 39"/>
              <p:cNvSpPr>
                <a:spLocks noChangeArrowheads="1"/>
              </p:cNvSpPr>
              <p:nvPr userDrawn="1"/>
            </p:nvSpPr>
            <p:spPr bwMode="ltGray">
              <a:xfrm rot="3368036">
                <a:off x="748" y="3716"/>
                <a:ext cx="63"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29" name="Rectangle 40"/>
              <p:cNvSpPr>
                <a:spLocks noChangeArrowheads="1"/>
              </p:cNvSpPr>
              <p:nvPr userDrawn="1"/>
            </p:nvSpPr>
            <p:spPr bwMode="ltGray">
              <a:xfrm rot="3816889">
                <a:off x="718" y="3734"/>
                <a:ext cx="63"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32" name="Rectangle 43"/>
              <p:cNvSpPr>
                <a:spLocks noChangeArrowheads="1"/>
              </p:cNvSpPr>
              <p:nvPr userDrawn="1"/>
            </p:nvSpPr>
            <p:spPr bwMode="ltGray">
              <a:xfrm rot="2707562">
                <a:off x="877" y="3626"/>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50" name="Rectangle 61"/>
              <p:cNvSpPr>
                <a:spLocks noChangeArrowheads="1"/>
              </p:cNvSpPr>
              <p:nvPr userDrawn="1"/>
            </p:nvSpPr>
            <p:spPr bwMode="ltGray">
              <a:xfrm rot="-682388">
                <a:off x="1219" y="2965"/>
                <a:ext cx="8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54" name="Rectangle 65"/>
              <p:cNvSpPr>
                <a:spLocks noChangeArrowheads="1"/>
              </p:cNvSpPr>
              <p:nvPr userDrawn="1"/>
            </p:nvSpPr>
            <p:spPr bwMode="ltGray">
              <a:xfrm rot="-1132286">
                <a:off x="1207" y="2843"/>
                <a:ext cx="8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55" name="Rectangle 66"/>
              <p:cNvSpPr>
                <a:spLocks noChangeArrowheads="1"/>
              </p:cNvSpPr>
              <p:nvPr userDrawn="1"/>
            </p:nvSpPr>
            <p:spPr bwMode="ltGray">
              <a:xfrm rot="-969272">
                <a:off x="1213" y="2864"/>
                <a:ext cx="8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56" name="Rectangle 67"/>
              <p:cNvSpPr>
                <a:spLocks noChangeArrowheads="1"/>
              </p:cNvSpPr>
              <p:nvPr userDrawn="1"/>
            </p:nvSpPr>
            <p:spPr bwMode="ltGray">
              <a:xfrm rot="-969272">
                <a:off x="1216" y="2888"/>
                <a:ext cx="8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57" name="Rectangle 68"/>
              <p:cNvSpPr>
                <a:spLocks noChangeArrowheads="1"/>
              </p:cNvSpPr>
              <p:nvPr userDrawn="1"/>
            </p:nvSpPr>
            <p:spPr bwMode="ltGray">
              <a:xfrm rot="-806259">
                <a:off x="1219" y="2915"/>
                <a:ext cx="8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58" name="Rectangle 69"/>
              <p:cNvSpPr>
                <a:spLocks noChangeArrowheads="1"/>
              </p:cNvSpPr>
              <p:nvPr userDrawn="1"/>
            </p:nvSpPr>
            <p:spPr bwMode="ltGray">
              <a:xfrm rot="-1543941">
                <a:off x="1165" y="2727"/>
                <a:ext cx="8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63" name="Rectangle 74"/>
              <p:cNvSpPr>
                <a:spLocks noChangeArrowheads="1"/>
              </p:cNvSpPr>
              <p:nvPr userDrawn="1"/>
            </p:nvSpPr>
            <p:spPr bwMode="ltGray">
              <a:xfrm rot="-1844175">
                <a:off x="1114" y="2645"/>
                <a:ext cx="8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64" name="Rectangle 75"/>
              <p:cNvSpPr>
                <a:spLocks noChangeArrowheads="1"/>
              </p:cNvSpPr>
              <p:nvPr userDrawn="1"/>
            </p:nvSpPr>
            <p:spPr bwMode="ltGray">
              <a:xfrm rot="-1752383">
                <a:off x="1129" y="2667"/>
                <a:ext cx="8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74" name="Rectangle 85"/>
              <p:cNvSpPr>
                <a:spLocks noChangeArrowheads="1"/>
              </p:cNvSpPr>
              <p:nvPr userDrawn="1"/>
            </p:nvSpPr>
            <p:spPr bwMode="ltGray">
              <a:xfrm rot="-2957028">
                <a:off x="931" y="2486"/>
                <a:ext cx="81"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77" name="Rectangle 88"/>
              <p:cNvSpPr>
                <a:spLocks noChangeArrowheads="1"/>
              </p:cNvSpPr>
              <p:nvPr userDrawn="1"/>
            </p:nvSpPr>
            <p:spPr bwMode="ltGray">
              <a:xfrm rot="-3638503">
                <a:off x="790" y="2426"/>
                <a:ext cx="7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78" name="Rectangle 89"/>
              <p:cNvSpPr>
                <a:spLocks noChangeArrowheads="1"/>
              </p:cNvSpPr>
              <p:nvPr userDrawn="1"/>
            </p:nvSpPr>
            <p:spPr bwMode="ltGray">
              <a:xfrm rot="-3638503">
                <a:off x="817" y="2434"/>
                <a:ext cx="7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79" name="Rectangle 90"/>
              <p:cNvSpPr>
                <a:spLocks noChangeArrowheads="1"/>
              </p:cNvSpPr>
              <p:nvPr userDrawn="1"/>
            </p:nvSpPr>
            <p:spPr bwMode="ltGray">
              <a:xfrm rot="-3514633">
                <a:off x="838" y="2440"/>
                <a:ext cx="81"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82" name="Rectangle 93"/>
              <p:cNvSpPr>
                <a:spLocks noChangeArrowheads="1"/>
              </p:cNvSpPr>
              <p:nvPr userDrawn="1"/>
            </p:nvSpPr>
            <p:spPr bwMode="ltGray">
              <a:xfrm rot="-4250359">
                <a:off x="679" y="2402"/>
                <a:ext cx="7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83" name="Rectangle 94"/>
              <p:cNvSpPr>
                <a:spLocks noChangeArrowheads="1"/>
              </p:cNvSpPr>
              <p:nvPr userDrawn="1"/>
            </p:nvSpPr>
            <p:spPr bwMode="ltGray">
              <a:xfrm rot="-4250359">
                <a:off x="709" y="2406"/>
                <a:ext cx="7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84" name="Rectangle 95"/>
              <p:cNvSpPr>
                <a:spLocks noChangeArrowheads="1"/>
              </p:cNvSpPr>
              <p:nvPr userDrawn="1"/>
            </p:nvSpPr>
            <p:spPr bwMode="ltGray">
              <a:xfrm rot="-3989246">
                <a:off x="739" y="2410"/>
                <a:ext cx="7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86" name="Rectangle 97"/>
              <p:cNvSpPr>
                <a:spLocks noChangeArrowheads="1"/>
              </p:cNvSpPr>
              <p:nvPr userDrawn="1"/>
            </p:nvSpPr>
            <p:spPr bwMode="ltGray">
              <a:xfrm rot="-4673370">
                <a:off x="535" y="2392"/>
                <a:ext cx="7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94" name="Rectangle 105"/>
              <p:cNvSpPr>
                <a:spLocks noChangeArrowheads="1"/>
              </p:cNvSpPr>
              <p:nvPr userDrawn="1"/>
            </p:nvSpPr>
            <p:spPr bwMode="ltGray">
              <a:xfrm rot="-6220433">
                <a:off x="238" y="2448"/>
                <a:ext cx="63"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97" name="Rectangle 108"/>
              <p:cNvSpPr>
                <a:spLocks noChangeArrowheads="1"/>
              </p:cNvSpPr>
              <p:nvPr userDrawn="1"/>
            </p:nvSpPr>
            <p:spPr bwMode="ltGray">
              <a:xfrm rot="-7376291">
                <a:off x="7" y="2548"/>
                <a:ext cx="63"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1" name="Rectangle 112"/>
              <p:cNvSpPr>
                <a:spLocks noChangeArrowheads="1"/>
              </p:cNvSpPr>
              <p:nvPr userDrawn="1"/>
            </p:nvSpPr>
            <p:spPr bwMode="ltGray">
              <a:xfrm rot="-6457704">
                <a:off x="151" y="2478"/>
                <a:ext cx="63"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5" name="Rectangle 116"/>
              <p:cNvSpPr>
                <a:spLocks noChangeArrowheads="1"/>
              </p:cNvSpPr>
              <p:nvPr userDrawn="1"/>
            </p:nvSpPr>
            <p:spPr bwMode="ltGray">
              <a:xfrm rot="-1876771">
                <a:off x="700" y="2851"/>
                <a:ext cx="316"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7" name="Rectangle 128"/>
              <p:cNvSpPr>
                <a:spLocks noChangeArrowheads="1"/>
              </p:cNvSpPr>
              <p:nvPr userDrawn="1"/>
            </p:nvSpPr>
            <p:spPr bwMode="ltGray">
              <a:xfrm rot="-3676305">
                <a:off x="741" y="2386"/>
                <a:ext cx="15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8" name="Rectangle 129"/>
              <p:cNvSpPr>
                <a:spLocks noChangeArrowheads="1"/>
              </p:cNvSpPr>
              <p:nvPr userDrawn="1"/>
            </p:nvSpPr>
            <p:spPr bwMode="ltGray">
              <a:xfrm rot="-3188616">
                <a:off x="870" y="2430"/>
                <a:ext cx="167"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20" name="Rectangle 131"/>
              <p:cNvSpPr>
                <a:spLocks noChangeArrowheads="1"/>
              </p:cNvSpPr>
              <p:nvPr userDrawn="1"/>
            </p:nvSpPr>
            <p:spPr bwMode="ltGray">
              <a:xfrm rot="-2190008">
                <a:off x="1075" y="2585"/>
                <a:ext cx="172"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21" name="Rectangle 132"/>
              <p:cNvSpPr>
                <a:spLocks noChangeArrowheads="1"/>
              </p:cNvSpPr>
              <p:nvPr userDrawn="1"/>
            </p:nvSpPr>
            <p:spPr bwMode="ltGray">
              <a:xfrm rot="-1728558">
                <a:off x="1147" y="2688"/>
                <a:ext cx="166"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22" name="Rectangle 133"/>
              <p:cNvSpPr>
                <a:spLocks noChangeArrowheads="1"/>
              </p:cNvSpPr>
              <p:nvPr userDrawn="1"/>
            </p:nvSpPr>
            <p:spPr bwMode="ltGray">
              <a:xfrm rot="-1172118">
                <a:off x="1198" y="2805"/>
                <a:ext cx="166"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24" name="Rectangle 135"/>
              <p:cNvSpPr>
                <a:spLocks noChangeArrowheads="1"/>
              </p:cNvSpPr>
              <p:nvPr userDrawn="1"/>
            </p:nvSpPr>
            <p:spPr bwMode="ltGray">
              <a:xfrm rot="-287823">
                <a:off x="1213" y="3066"/>
                <a:ext cx="166"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Rectangle 147"/>
              <p:cNvSpPr>
                <a:spLocks noChangeArrowheads="1"/>
              </p:cNvSpPr>
              <p:nvPr userDrawn="1"/>
            </p:nvSpPr>
            <p:spPr bwMode="ltGray">
              <a:xfrm rot="244926">
                <a:off x="1177" y="3201"/>
                <a:ext cx="160"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dirty="0">
                  <a:latin typeface="Tahoma" charset="0"/>
                </a:endParaRPr>
              </a:p>
            </p:txBody>
          </p:sp>
          <p:sp>
            <p:nvSpPr>
              <p:cNvPr id="141" name="Oval 152"/>
              <p:cNvSpPr>
                <a:spLocks noChangeArrowheads="1"/>
              </p:cNvSpPr>
              <p:nvPr userDrawn="1"/>
            </p:nvSpPr>
            <p:spPr bwMode="ltGray">
              <a:xfrm rot="-1684349">
                <a:off x="296" y="3047"/>
                <a:ext cx="220"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dirty="0">
                  <a:latin typeface="Tahoma" charset="0"/>
                </a:endParaRPr>
              </a:p>
            </p:txBody>
          </p:sp>
        </p:grpSp>
      </p:grpSp>
      <p:sp>
        <p:nvSpPr>
          <p:cNvPr id="47257" name="Rectangle 153"/>
          <p:cNvSpPr>
            <a:spLocks noGrp="1" noChangeArrowheads="1"/>
          </p:cNvSpPr>
          <p:nvPr>
            <p:ph type="ctrTitle" sz="quarter"/>
          </p:nvPr>
        </p:nvSpPr>
        <p:spPr>
          <a:xfrm>
            <a:off x="914400" y="1768476"/>
            <a:ext cx="10363200" cy="1736725"/>
          </a:xfrm>
        </p:spPr>
        <p:txBody>
          <a:bodyPr anchor="b" anchorCtr="1"/>
          <a:lstStyle>
            <a:lvl1pPr>
              <a:defRPr sz="5400"/>
            </a:lvl1pPr>
          </a:lstStyle>
          <a:p>
            <a:r>
              <a:rPr lang="en-US"/>
              <a:t>Click to edit Master title style</a:t>
            </a:r>
          </a:p>
        </p:txBody>
      </p:sp>
      <p:sp>
        <p:nvSpPr>
          <p:cNvPr id="47258" name="Rectangle 154"/>
          <p:cNvSpPr>
            <a:spLocks noGrp="1" noChangeArrowheads="1"/>
          </p:cNvSpPr>
          <p:nvPr>
            <p:ph type="subTitle" sz="quarter" idx="1"/>
          </p:nvPr>
        </p:nvSpPr>
        <p:spPr>
          <a:xfrm>
            <a:off x="1828800" y="3886200"/>
            <a:ext cx="8534400" cy="1752600"/>
          </a:xfrm>
        </p:spPr>
        <p:txBody>
          <a:bodyPr/>
          <a:lstStyle>
            <a:lvl1pPr marL="0" indent="0" algn="ctr">
              <a:buFont typeface="Arial" charset="0"/>
              <a:buNone/>
              <a:defRPr/>
            </a:lvl1pPr>
          </a:lstStyle>
          <a:p>
            <a:r>
              <a:rPr lang="en-US"/>
              <a:t>Click to edit Master subtitle style</a:t>
            </a:r>
          </a:p>
        </p:txBody>
      </p:sp>
      <p:sp>
        <p:nvSpPr>
          <p:cNvPr id="155" name="Rectangle 155"/>
          <p:cNvSpPr>
            <a:spLocks noGrp="1" noChangeArrowheads="1"/>
          </p:cNvSpPr>
          <p:nvPr>
            <p:ph type="dt" sz="quarter" idx="10"/>
          </p:nvPr>
        </p:nvSpPr>
        <p:spPr>
          <a:xfrm>
            <a:off x="406400" y="6248400"/>
            <a:ext cx="30480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6" name="Rectangle 156"/>
          <p:cNvSpPr>
            <a:spLocks noGrp="1" noChangeArrowheads="1"/>
          </p:cNvSpPr>
          <p:nvPr>
            <p:ph type="ftr" sz="quarter" idx="11"/>
          </p:nvPr>
        </p:nvSpPr>
        <p:spPr>
          <a:xfrm>
            <a:off x="4165600" y="6248400"/>
            <a:ext cx="38608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7" name="Rectangle 157"/>
          <p:cNvSpPr>
            <a:spLocks noGrp="1" noChangeArrowheads="1"/>
          </p:cNvSpPr>
          <p:nvPr>
            <p:ph type="sldNum" sz="quarter" idx="12"/>
          </p:nvPr>
        </p:nvSpPr>
        <p:spPr>
          <a:xfrm>
            <a:off x="8737600" y="6248400"/>
            <a:ext cx="3048000" cy="457200"/>
          </a:xfrm>
        </p:spPr>
        <p:txBody>
          <a:bodyPr/>
          <a:lstStyle>
            <a:lvl1pPr>
              <a:defRPr>
                <a:effectLst>
                  <a:outerShdw blurRad="38100" dist="38100" dir="2700000" algn="tl">
                    <a:srgbClr val="000000"/>
                  </a:outerShdw>
                </a:effectLst>
                <a:latin typeface="Tahoma" panose="020B0604030504040204" pitchFamily="34" charset="0"/>
              </a:defRPr>
            </a:lvl1pPr>
          </a:lstStyle>
          <a:p>
            <a:pPr>
              <a:defRPr/>
            </a:pPr>
            <a:fld id="{BA67A404-9B88-4A21-8968-2C640B05F29C}" type="slidenum">
              <a:rPr lang="en-US" altLang="en-US"/>
              <a:pPr>
                <a:defRPr/>
              </a:pPr>
              <a:t>‹#›</a:t>
            </a:fld>
            <a:endParaRPr lang="en-US" altLang="en-US"/>
          </a:p>
        </p:txBody>
      </p:sp>
    </p:spTree>
    <p:extLst>
      <p:ext uri="{BB962C8B-B14F-4D97-AF65-F5344CB8AC3E}">
        <p14:creationId xmlns:p14="http://schemas.microsoft.com/office/powerpoint/2010/main" val="3259132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32647B79-A19C-4F82-A2EF-FC2C861EAD91}" type="slidenum">
              <a:rPr lang="en-US" altLang="en-US"/>
              <a:pPr>
                <a:defRPr/>
              </a:pPr>
              <a:t>‹#›</a:t>
            </a:fld>
            <a:endParaRPr lang="en-US" altLang="en-US"/>
          </a:p>
        </p:txBody>
      </p:sp>
    </p:spTree>
    <p:extLst>
      <p:ext uri="{BB962C8B-B14F-4D97-AF65-F5344CB8AC3E}">
        <p14:creationId xmlns:p14="http://schemas.microsoft.com/office/powerpoint/2010/main" val="3164650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2918" y="228601"/>
            <a:ext cx="2846916"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2167" y="228601"/>
            <a:ext cx="8337551"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AB7D7091-D7E7-44C1-97F9-0DF7F297FEF9}" type="slidenum">
              <a:rPr lang="en-US" altLang="en-US"/>
              <a:pPr>
                <a:defRPr/>
              </a:pPr>
              <a:t>‹#›</a:t>
            </a:fld>
            <a:endParaRPr lang="en-US" altLang="en-US"/>
          </a:p>
        </p:txBody>
      </p:sp>
    </p:spTree>
    <p:extLst>
      <p:ext uri="{BB962C8B-B14F-4D97-AF65-F5344CB8AC3E}">
        <p14:creationId xmlns:p14="http://schemas.microsoft.com/office/powerpoint/2010/main" val="1188064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56D8E9F8-B4D5-4D28-B540-81CE7BF546B1}" type="slidenum">
              <a:rPr lang="en-US" altLang="en-US"/>
              <a:pPr>
                <a:defRPr/>
              </a:pPr>
              <a:t>‹#›</a:t>
            </a:fld>
            <a:endParaRPr lang="en-US" altLang="en-US"/>
          </a:p>
        </p:txBody>
      </p:sp>
    </p:spTree>
    <p:extLst>
      <p:ext uri="{BB962C8B-B14F-4D97-AF65-F5344CB8AC3E}">
        <p14:creationId xmlns:p14="http://schemas.microsoft.com/office/powerpoint/2010/main" val="3191428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74DF680A-111F-45E3-B991-6E6212E68F23}" type="slidenum">
              <a:rPr lang="en-US" altLang="en-US"/>
              <a:pPr>
                <a:defRPr/>
              </a:pPr>
              <a:t>‹#›</a:t>
            </a:fld>
            <a:endParaRPr lang="en-US" altLang="en-US"/>
          </a:p>
        </p:txBody>
      </p:sp>
    </p:spTree>
    <p:extLst>
      <p:ext uri="{BB962C8B-B14F-4D97-AF65-F5344CB8AC3E}">
        <p14:creationId xmlns:p14="http://schemas.microsoft.com/office/powerpoint/2010/main" val="124838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2168" y="1600200"/>
            <a:ext cx="559223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0"/>
            <a:ext cx="559223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9FAEFF35-DE95-4512-8A68-0A4BBE04CF73}" type="slidenum">
              <a:rPr lang="en-US" altLang="en-US"/>
              <a:pPr>
                <a:defRPr/>
              </a:pPr>
              <a:t>‹#›</a:t>
            </a:fld>
            <a:endParaRPr lang="en-US" altLang="en-US"/>
          </a:p>
        </p:txBody>
      </p:sp>
    </p:spTree>
    <p:extLst>
      <p:ext uri="{BB962C8B-B14F-4D97-AF65-F5344CB8AC3E}">
        <p14:creationId xmlns:p14="http://schemas.microsoft.com/office/powerpoint/2010/main" val="861616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p:cNvSpPr>
            <a:spLocks noGrp="1" noChangeArrowheads="1"/>
          </p:cNvSpPr>
          <p:nvPr>
            <p:ph type="dt" sz="half" idx="10"/>
          </p:nvPr>
        </p:nvSpPr>
        <p:spPr>
          <a:ln/>
        </p:spPr>
        <p:txBody>
          <a:bodyPr/>
          <a:lstStyle>
            <a:lvl1pPr>
              <a:defRPr/>
            </a:lvl1pPr>
          </a:lstStyle>
          <a:p>
            <a:pPr>
              <a:defRPr/>
            </a:pPr>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pPr>
              <a:defRPr/>
            </a:pPr>
            <a:fld id="{C8DCD8D3-22B2-4834-BB71-F0FE1D7F2F19}" type="slidenum">
              <a:rPr lang="en-US" altLang="en-US"/>
              <a:pPr>
                <a:defRPr/>
              </a:pPr>
              <a:t>‹#›</a:t>
            </a:fld>
            <a:endParaRPr lang="en-US" altLang="en-US"/>
          </a:p>
        </p:txBody>
      </p:sp>
    </p:spTree>
    <p:extLst>
      <p:ext uri="{BB962C8B-B14F-4D97-AF65-F5344CB8AC3E}">
        <p14:creationId xmlns:p14="http://schemas.microsoft.com/office/powerpoint/2010/main" val="728114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7FF8E3C9-53E7-4A2B-8637-F94518B6446B}" type="slidenum">
              <a:rPr lang="en-US" altLang="en-US"/>
              <a:pPr>
                <a:defRPr/>
              </a:pPr>
              <a:t>‹#›</a:t>
            </a:fld>
            <a:endParaRPr lang="en-US" altLang="en-US"/>
          </a:p>
        </p:txBody>
      </p:sp>
    </p:spTree>
    <p:extLst>
      <p:ext uri="{BB962C8B-B14F-4D97-AF65-F5344CB8AC3E}">
        <p14:creationId xmlns:p14="http://schemas.microsoft.com/office/powerpoint/2010/main" val="303737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p>
        </p:txBody>
      </p:sp>
      <p:sp>
        <p:nvSpPr>
          <p:cNvPr id="4" name="Rectangle 156"/>
          <p:cNvSpPr>
            <a:spLocks noGrp="1" noChangeArrowheads="1"/>
          </p:cNvSpPr>
          <p:nvPr>
            <p:ph type="sldNum" sz="quarter" idx="12"/>
          </p:nvPr>
        </p:nvSpPr>
        <p:spPr>
          <a:ln/>
        </p:spPr>
        <p:txBody>
          <a:bodyPr/>
          <a:lstStyle>
            <a:lvl1pPr>
              <a:defRPr/>
            </a:lvl1pPr>
          </a:lstStyle>
          <a:p>
            <a:pPr>
              <a:defRPr/>
            </a:pPr>
            <a:fld id="{C1BB8C41-5859-4899-BAFA-2720593D7B12}" type="slidenum">
              <a:rPr lang="en-US" altLang="en-US"/>
              <a:pPr>
                <a:defRPr/>
              </a:pPr>
              <a:t>‹#›</a:t>
            </a:fld>
            <a:endParaRPr lang="en-US" altLang="en-US"/>
          </a:p>
        </p:txBody>
      </p:sp>
    </p:spTree>
    <p:extLst>
      <p:ext uri="{BB962C8B-B14F-4D97-AF65-F5344CB8AC3E}">
        <p14:creationId xmlns:p14="http://schemas.microsoft.com/office/powerpoint/2010/main" val="3668091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5F549B55-10DB-4A50-A40A-6119EC93A1E8}" type="slidenum">
              <a:rPr lang="en-US" altLang="en-US"/>
              <a:pPr>
                <a:defRPr/>
              </a:pPr>
              <a:t>‹#›</a:t>
            </a:fld>
            <a:endParaRPr lang="en-US" altLang="en-US"/>
          </a:p>
        </p:txBody>
      </p:sp>
    </p:spTree>
    <p:extLst>
      <p:ext uri="{BB962C8B-B14F-4D97-AF65-F5344CB8AC3E}">
        <p14:creationId xmlns:p14="http://schemas.microsoft.com/office/powerpoint/2010/main" val="1235518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66787FE9-635F-4060-845A-850DCB867297}" type="slidenum">
              <a:rPr lang="en-US" altLang="en-US"/>
              <a:pPr>
                <a:defRPr/>
              </a:pPr>
              <a:t>‹#›</a:t>
            </a:fld>
            <a:endParaRPr lang="en-US" altLang="en-US"/>
          </a:p>
        </p:txBody>
      </p:sp>
    </p:spTree>
    <p:extLst>
      <p:ext uri="{BB962C8B-B14F-4D97-AF65-F5344CB8AC3E}">
        <p14:creationId xmlns:p14="http://schemas.microsoft.com/office/powerpoint/2010/main" val="333036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12196763"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4" y="3882"/>
                <a:ext cx="7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35" name="Rectangle 19"/>
              <p:cNvSpPr>
                <a:spLocks noChangeArrowheads="1"/>
              </p:cNvSpPr>
              <p:nvPr userDrawn="1"/>
            </p:nvSpPr>
            <p:spPr bwMode="ltGray">
              <a:xfrm rot="6798887">
                <a:off x="34" y="3880"/>
                <a:ext cx="7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36" name="Rectangle 20"/>
              <p:cNvSpPr>
                <a:spLocks noChangeArrowheads="1"/>
              </p:cNvSpPr>
              <p:nvPr userDrawn="1"/>
            </p:nvSpPr>
            <p:spPr bwMode="ltGray">
              <a:xfrm rot="6798887">
                <a:off x="7" y="3874"/>
                <a:ext cx="7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38" name="Rectangle 22"/>
              <p:cNvSpPr>
                <a:spLocks noChangeArrowheads="1"/>
              </p:cNvSpPr>
              <p:nvPr userDrawn="1"/>
            </p:nvSpPr>
            <p:spPr bwMode="ltGray">
              <a:xfrm rot="5999912">
                <a:off x="184" y="3888"/>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39" name="Rectangle 23"/>
              <p:cNvSpPr>
                <a:spLocks noChangeArrowheads="1"/>
              </p:cNvSpPr>
              <p:nvPr userDrawn="1"/>
            </p:nvSpPr>
            <p:spPr bwMode="ltGray">
              <a:xfrm rot="6250138">
                <a:off x="154" y="3888"/>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40" name="Rectangle 24"/>
              <p:cNvSpPr>
                <a:spLocks noChangeArrowheads="1"/>
              </p:cNvSpPr>
              <p:nvPr userDrawn="1"/>
            </p:nvSpPr>
            <p:spPr bwMode="ltGray">
              <a:xfrm rot="6238076">
                <a:off x="124" y="3886"/>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41" name="Rectangle 25"/>
              <p:cNvSpPr>
                <a:spLocks noChangeArrowheads="1"/>
              </p:cNvSpPr>
              <p:nvPr userDrawn="1"/>
            </p:nvSpPr>
            <p:spPr bwMode="ltGray">
              <a:xfrm rot="5380717">
                <a:off x="364" y="3868"/>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42" name="Rectangle 26"/>
              <p:cNvSpPr>
                <a:spLocks noChangeArrowheads="1"/>
              </p:cNvSpPr>
              <p:nvPr userDrawn="1"/>
            </p:nvSpPr>
            <p:spPr bwMode="ltGray">
              <a:xfrm rot="5380717">
                <a:off x="334" y="3872"/>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43" name="Rectangle 27"/>
              <p:cNvSpPr>
                <a:spLocks noChangeArrowheads="1"/>
              </p:cNvSpPr>
              <p:nvPr userDrawn="1"/>
            </p:nvSpPr>
            <p:spPr bwMode="ltGray">
              <a:xfrm rot="5583200">
                <a:off x="304" y="3876"/>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44" name="Rectangle 28"/>
              <p:cNvSpPr>
                <a:spLocks noChangeArrowheads="1"/>
              </p:cNvSpPr>
              <p:nvPr userDrawn="1"/>
            </p:nvSpPr>
            <p:spPr bwMode="ltGray">
              <a:xfrm rot="5737625">
                <a:off x="271" y="3882"/>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45" name="Rectangle 29"/>
              <p:cNvSpPr>
                <a:spLocks noChangeArrowheads="1"/>
              </p:cNvSpPr>
              <p:nvPr userDrawn="1"/>
            </p:nvSpPr>
            <p:spPr bwMode="ltGray">
              <a:xfrm rot="4715477">
                <a:off x="517" y="3828"/>
                <a:ext cx="63"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46" name="Rectangle 30"/>
              <p:cNvSpPr>
                <a:spLocks noChangeArrowheads="1"/>
              </p:cNvSpPr>
              <p:nvPr userDrawn="1"/>
            </p:nvSpPr>
            <p:spPr bwMode="ltGray">
              <a:xfrm rot="4924949">
                <a:off x="487" y="3834"/>
                <a:ext cx="63"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47" name="Rectangle 31"/>
              <p:cNvSpPr>
                <a:spLocks noChangeArrowheads="1"/>
              </p:cNvSpPr>
              <p:nvPr userDrawn="1"/>
            </p:nvSpPr>
            <p:spPr bwMode="ltGray">
              <a:xfrm rot="4924949">
                <a:off x="457" y="3848"/>
                <a:ext cx="63"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48" name="Rectangle 32"/>
              <p:cNvSpPr>
                <a:spLocks noChangeArrowheads="1"/>
              </p:cNvSpPr>
              <p:nvPr userDrawn="1"/>
            </p:nvSpPr>
            <p:spPr bwMode="ltGray">
              <a:xfrm rot="5041352">
                <a:off x="427" y="3850"/>
                <a:ext cx="63"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51" name="Rectangle 35"/>
              <p:cNvSpPr>
                <a:spLocks noChangeArrowheads="1"/>
              </p:cNvSpPr>
              <p:nvPr userDrawn="1"/>
            </p:nvSpPr>
            <p:spPr bwMode="ltGray">
              <a:xfrm rot="4104184">
                <a:off x="607" y="3790"/>
                <a:ext cx="63"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53" name="Rectangle 37"/>
              <p:cNvSpPr>
                <a:spLocks noChangeArrowheads="1"/>
              </p:cNvSpPr>
              <p:nvPr userDrawn="1"/>
            </p:nvSpPr>
            <p:spPr bwMode="ltGray">
              <a:xfrm rot="3368036">
                <a:off x="802" y="3682"/>
                <a:ext cx="63"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54" name="Rectangle 38"/>
              <p:cNvSpPr>
                <a:spLocks noChangeArrowheads="1"/>
              </p:cNvSpPr>
              <p:nvPr userDrawn="1"/>
            </p:nvSpPr>
            <p:spPr bwMode="ltGray">
              <a:xfrm rot="3368036">
                <a:off x="772" y="3698"/>
                <a:ext cx="63"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55" name="Rectangle 39"/>
              <p:cNvSpPr>
                <a:spLocks noChangeArrowheads="1"/>
              </p:cNvSpPr>
              <p:nvPr userDrawn="1"/>
            </p:nvSpPr>
            <p:spPr bwMode="ltGray">
              <a:xfrm rot="3368036">
                <a:off x="748" y="3716"/>
                <a:ext cx="63"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56" name="Rectangle 40"/>
              <p:cNvSpPr>
                <a:spLocks noChangeArrowheads="1"/>
              </p:cNvSpPr>
              <p:nvPr userDrawn="1"/>
            </p:nvSpPr>
            <p:spPr bwMode="ltGray">
              <a:xfrm rot="3816889">
                <a:off x="718" y="3734"/>
                <a:ext cx="63"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59" name="Rectangle 43"/>
              <p:cNvSpPr>
                <a:spLocks noChangeArrowheads="1"/>
              </p:cNvSpPr>
              <p:nvPr userDrawn="1"/>
            </p:nvSpPr>
            <p:spPr bwMode="ltGray">
              <a:xfrm rot="2707562">
                <a:off x="877" y="3626"/>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77" name="Rectangle 61"/>
              <p:cNvSpPr>
                <a:spLocks noChangeArrowheads="1"/>
              </p:cNvSpPr>
              <p:nvPr userDrawn="1"/>
            </p:nvSpPr>
            <p:spPr bwMode="ltGray">
              <a:xfrm rot="-682388">
                <a:off x="1219" y="2965"/>
                <a:ext cx="8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81" name="Rectangle 65"/>
              <p:cNvSpPr>
                <a:spLocks noChangeArrowheads="1"/>
              </p:cNvSpPr>
              <p:nvPr userDrawn="1"/>
            </p:nvSpPr>
            <p:spPr bwMode="ltGray">
              <a:xfrm rot="-1132286">
                <a:off x="1207" y="2843"/>
                <a:ext cx="8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82" name="Rectangle 66"/>
              <p:cNvSpPr>
                <a:spLocks noChangeArrowheads="1"/>
              </p:cNvSpPr>
              <p:nvPr userDrawn="1"/>
            </p:nvSpPr>
            <p:spPr bwMode="ltGray">
              <a:xfrm rot="-969272">
                <a:off x="1213" y="2864"/>
                <a:ext cx="8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83" name="Rectangle 67"/>
              <p:cNvSpPr>
                <a:spLocks noChangeArrowheads="1"/>
              </p:cNvSpPr>
              <p:nvPr userDrawn="1"/>
            </p:nvSpPr>
            <p:spPr bwMode="ltGray">
              <a:xfrm rot="-969272">
                <a:off x="1216" y="2888"/>
                <a:ext cx="8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84" name="Rectangle 68"/>
              <p:cNvSpPr>
                <a:spLocks noChangeArrowheads="1"/>
              </p:cNvSpPr>
              <p:nvPr userDrawn="1"/>
            </p:nvSpPr>
            <p:spPr bwMode="ltGray">
              <a:xfrm rot="-806259">
                <a:off x="1219" y="2915"/>
                <a:ext cx="8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85" name="Rectangle 69"/>
              <p:cNvSpPr>
                <a:spLocks noChangeArrowheads="1"/>
              </p:cNvSpPr>
              <p:nvPr userDrawn="1"/>
            </p:nvSpPr>
            <p:spPr bwMode="ltGray">
              <a:xfrm rot="-1543941">
                <a:off x="1165" y="2727"/>
                <a:ext cx="8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90" name="Rectangle 74"/>
              <p:cNvSpPr>
                <a:spLocks noChangeArrowheads="1"/>
              </p:cNvSpPr>
              <p:nvPr userDrawn="1"/>
            </p:nvSpPr>
            <p:spPr bwMode="ltGray">
              <a:xfrm rot="-1844175">
                <a:off x="1114" y="2645"/>
                <a:ext cx="8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91" name="Rectangle 75"/>
              <p:cNvSpPr>
                <a:spLocks noChangeArrowheads="1"/>
              </p:cNvSpPr>
              <p:nvPr userDrawn="1"/>
            </p:nvSpPr>
            <p:spPr bwMode="ltGray">
              <a:xfrm rot="-1752383">
                <a:off x="1129" y="2667"/>
                <a:ext cx="8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00" name="Rectangle 84"/>
              <p:cNvSpPr>
                <a:spLocks noChangeArrowheads="1"/>
              </p:cNvSpPr>
              <p:nvPr userDrawn="1"/>
            </p:nvSpPr>
            <p:spPr bwMode="ltGray">
              <a:xfrm rot="-2957028">
                <a:off x="907" y="2472"/>
                <a:ext cx="81"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01" name="Rectangle 85"/>
              <p:cNvSpPr>
                <a:spLocks noChangeArrowheads="1"/>
              </p:cNvSpPr>
              <p:nvPr userDrawn="1"/>
            </p:nvSpPr>
            <p:spPr bwMode="ltGray">
              <a:xfrm rot="-2957028">
                <a:off x="931" y="2486"/>
                <a:ext cx="81"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04" name="Rectangle 88"/>
              <p:cNvSpPr>
                <a:spLocks noChangeArrowheads="1"/>
              </p:cNvSpPr>
              <p:nvPr userDrawn="1"/>
            </p:nvSpPr>
            <p:spPr bwMode="ltGray">
              <a:xfrm rot="-3638503">
                <a:off x="790" y="2426"/>
                <a:ext cx="7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05" name="Rectangle 89"/>
              <p:cNvSpPr>
                <a:spLocks noChangeArrowheads="1"/>
              </p:cNvSpPr>
              <p:nvPr userDrawn="1"/>
            </p:nvSpPr>
            <p:spPr bwMode="ltGray">
              <a:xfrm rot="-3638503">
                <a:off x="817" y="2434"/>
                <a:ext cx="7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06" name="Rectangle 90"/>
              <p:cNvSpPr>
                <a:spLocks noChangeArrowheads="1"/>
              </p:cNvSpPr>
              <p:nvPr userDrawn="1"/>
            </p:nvSpPr>
            <p:spPr bwMode="ltGray">
              <a:xfrm rot="-3514633">
                <a:off x="838" y="2440"/>
                <a:ext cx="81"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07" name="Rectangle 91"/>
              <p:cNvSpPr>
                <a:spLocks noChangeArrowheads="1"/>
              </p:cNvSpPr>
              <p:nvPr userDrawn="1"/>
            </p:nvSpPr>
            <p:spPr bwMode="ltGray">
              <a:xfrm rot="-3220799">
                <a:off x="862" y="2452"/>
                <a:ext cx="81"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09" name="Rectangle 93"/>
              <p:cNvSpPr>
                <a:spLocks noChangeArrowheads="1"/>
              </p:cNvSpPr>
              <p:nvPr userDrawn="1"/>
            </p:nvSpPr>
            <p:spPr bwMode="ltGray">
              <a:xfrm rot="-4250359">
                <a:off x="679" y="2402"/>
                <a:ext cx="7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10" name="Rectangle 94"/>
              <p:cNvSpPr>
                <a:spLocks noChangeArrowheads="1"/>
              </p:cNvSpPr>
              <p:nvPr userDrawn="1"/>
            </p:nvSpPr>
            <p:spPr bwMode="ltGray">
              <a:xfrm rot="-4250359">
                <a:off x="709" y="2406"/>
                <a:ext cx="7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11" name="Rectangle 95"/>
              <p:cNvSpPr>
                <a:spLocks noChangeArrowheads="1"/>
              </p:cNvSpPr>
              <p:nvPr userDrawn="1"/>
            </p:nvSpPr>
            <p:spPr bwMode="ltGray">
              <a:xfrm rot="-3989246">
                <a:off x="739" y="2410"/>
                <a:ext cx="7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12" name="Rectangle 96"/>
              <p:cNvSpPr>
                <a:spLocks noChangeArrowheads="1"/>
              </p:cNvSpPr>
              <p:nvPr userDrawn="1"/>
            </p:nvSpPr>
            <p:spPr bwMode="ltGray">
              <a:xfrm rot="-4862215">
                <a:off x="503" y="2394"/>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13" name="Rectangle 97"/>
              <p:cNvSpPr>
                <a:spLocks noChangeArrowheads="1"/>
              </p:cNvSpPr>
              <p:nvPr userDrawn="1"/>
            </p:nvSpPr>
            <p:spPr bwMode="ltGray">
              <a:xfrm rot="-4673370">
                <a:off x="535" y="2392"/>
                <a:ext cx="7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15" name="Rectangle 99"/>
              <p:cNvSpPr>
                <a:spLocks noChangeArrowheads="1"/>
              </p:cNvSpPr>
              <p:nvPr userDrawn="1"/>
            </p:nvSpPr>
            <p:spPr bwMode="ltGray">
              <a:xfrm rot="-4580623">
                <a:off x="595" y="2390"/>
                <a:ext cx="7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17" name="Rectangle 101"/>
              <p:cNvSpPr>
                <a:spLocks noChangeArrowheads="1"/>
              </p:cNvSpPr>
              <p:nvPr userDrawn="1"/>
            </p:nvSpPr>
            <p:spPr bwMode="ltGray">
              <a:xfrm rot="-5360484">
                <a:off x="385" y="2408"/>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18" name="Rectangle 102"/>
              <p:cNvSpPr>
                <a:spLocks noChangeArrowheads="1"/>
              </p:cNvSpPr>
              <p:nvPr userDrawn="1"/>
            </p:nvSpPr>
            <p:spPr bwMode="ltGray">
              <a:xfrm rot="-5288939">
                <a:off x="419" y="2404"/>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21" name="Rectangle 105"/>
              <p:cNvSpPr>
                <a:spLocks noChangeArrowheads="1"/>
              </p:cNvSpPr>
              <p:nvPr userDrawn="1"/>
            </p:nvSpPr>
            <p:spPr bwMode="ltGray">
              <a:xfrm rot="-6220433">
                <a:off x="238" y="2448"/>
                <a:ext cx="63"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23" name="Rectangle 107"/>
              <p:cNvSpPr>
                <a:spLocks noChangeArrowheads="1"/>
              </p:cNvSpPr>
              <p:nvPr userDrawn="1"/>
            </p:nvSpPr>
            <p:spPr bwMode="ltGray">
              <a:xfrm rot="-5919570">
                <a:off x="293" y="2426"/>
                <a:ext cx="69"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24" name="Rectangle 108"/>
              <p:cNvSpPr>
                <a:spLocks noChangeArrowheads="1"/>
              </p:cNvSpPr>
              <p:nvPr userDrawn="1"/>
            </p:nvSpPr>
            <p:spPr bwMode="ltGray">
              <a:xfrm rot="-7376291">
                <a:off x="7" y="2548"/>
                <a:ext cx="63"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25" name="Rectangle 109"/>
              <p:cNvSpPr>
                <a:spLocks noChangeArrowheads="1"/>
              </p:cNvSpPr>
              <p:nvPr userDrawn="1"/>
            </p:nvSpPr>
            <p:spPr bwMode="ltGray">
              <a:xfrm rot="-7168347">
                <a:off x="65" y="2516"/>
                <a:ext cx="63"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28" name="Rectangle 112"/>
              <p:cNvSpPr>
                <a:spLocks noChangeArrowheads="1"/>
              </p:cNvSpPr>
              <p:nvPr userDrawn="1"/>
            </p:nvSpPr>
            <p:spPr bwMode="ltGray">
              <a:xfrm rot="-6457704">
                <a:off x="151" y="2478"/>
                <a:ext cx="63"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32" name="Rectangle 116"/>
              <p:cNvSpPr>
                <a:spLocks noChangeArrowheads="1"/>
              </p:cNvSpPr>
              <p:nvPr userDrawn="1"/>
            </p:nvSpPr>
            <p:spPr bwMode="ltGray">
              <a:xfrm rot="-1876771">
                <a:off x="700" y="2851"/>
                <a:ext cx="316"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44" name="Rectangle 128"/>
              <p:cNvSpPr>
                <a:spLocks noChangeArrowheads="1"/>
              </p:cNvSpPr>
              <p:nvPr userDrawn="1"/>
            </p:nvSpPr>
            <p:spPr bwMode="ltGray">
              <a:xfrm rot="-3676305">
                <a:off x="741" y="2386"/>
                <a:ext cx="155"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45" name="Rectangle 129"/>
              <p:cNvSpPr>
                <a:spLocks noChangeArrowheads="1"/>
              </p:cNvSpPr>
              <p:nvPr userDrawn="1"/>
            </p:nvSpPr>
            <p:spPr bwMode="ltGray">
              <a:xfrm rot="-3188616">
                <a:off x="870" y="2430"/>
                <a:ext cx="167"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47" name="Rectangle 131"/>
              <p:cNvSpPr>
                <a:spLocks noChangeArrowheads="1"/>
              </p:cNvSpPr>
              <p:nvPr userDrawn="1"/>
            </p:nvSpPr>
            <p:spPr bwMode="ltGray">
              <a:xfrm rot="-2190008">
                <a:off x="1075" y="2585"/>
                <a:ext cx="172"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48" name="Rectangle 132"/>
              <p:cNvSpPr>
                <a:spLocks noChangeArrowheads="1"/>
              </p:cNvSpPr>
              <p:nvPr userDrawn="1"/>
            </p:nvSpPr>
            <p:spPr bwMode="ltGray">
              <a:xfrm rot="-1728558">
                <a:off x="1147" y="2688"/>
                <a:ext cx="166"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49" name="Rectangle 133"/>
              <p:cNvSpPr>
                <a:spLocks noChangeArrowheads="1"/>
              </p:cNvSpPr>
              <p:nvPr userDrawn="1"/>
            </p:nvSpPr>
            <p:spPr bwMode="ltGray">
              <a:xfrm rot="-1172118">
                <a:off x="1198" y="2805"/>
                <a:ext cx="166"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51" name="Rectangle 135"/>
              <p:cNvSpPr>
                <a:spLocks noChangeArrowheads="1"/>
              </p:cNvSpPr>
              <p:nvPr userDrawn="1"/>
            </p:nvSpPr>
            <p:spPr bwMode="ltGray">
              <a:xfrm rot="-287823">
                <a:off x="1213" y="3066"/>
                <a:ext cx="166"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3" name="Rectangle 147"/>
              <p:cNvSpPr>
                <a:spLocks noChangeArrowheads="1"/>
              </p:cNvSpPr>
              <p:nvPr userDrawn="1"/>
            </p:nvSpPr>
            <p:spPr bwMode="ltGray">
              <a:xfrm rot="244926">
                <a:off x="1177" y="3201"/>
                <a:ext cx="160"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6"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31"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dirty="0">
                  <a:latin typeface="Tahoma" charset="0"/>
                </a:endParaRPr>
              </a:p>
            </p:txBody>
          </p:sp>
          <p:sp>
            <p:nvSpPr>
              <p:cNvPr id="46232" name="Oval 152"/>
              <p:cNvSpPr>
                <a:spLocks noChangeArrowheads="1"/>
              </p:cNvSpPr>
              <p:nvPr userDrawn="1"/>
            </p:nvSpPr>
            <p:spPr bwMode="ltGray">
              <a:xfrm rot="-1684349">
                <a:off x="296" y="3047"/>
                <a:ext cx="220"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dirty="0">
                  <a:latin typeface="Tahoma" charset="0"/>
                </a:endParaRPr>
              </a:p>
            </p:txBody>
          </p:sp>
        </p:grpSp>
      </p:grpSp>
      <p:sp>
        <p:nvSpPr>
          <p:cNvPr id="46233" name="Rectangle 153"/>
          <p:cNvSpPr>
            <a:spLocks noGrp="1" noRot="1" noChangeArrowheads="1"/>
          </p:cNvSpPr>
          <p:nvPr>
            <p:ph type="title"/>
          </p:nvPr>
        </p:nvSpPr>
        <p:spPr bwMode="auto">
          <a:xfrm>
            <a:off x="401638" y="228600"/>
            <a:ext cx="1138872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6234" name="Rectangle 154"/>
          <p:cNvSpPr>
            <a:spLocks noGrp="1" noChangeArrowheads="1"/>
          </p:cNvSpPr>
          <p:nvPr>
            <p:ph type="dt" sz="half" idx="2"/>
          </p:nvPr>
        </p:nvSpPr>
        <p:spPr bwMode="auto">
          <a:xfrm>
            <a:off x="401638" y="6245225"/>
            <a:ext cx="30527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p>
        </p:txBody>
      </p:sp>
      <p:sp>
        <p:nvSpPr>
          <p:cNvPr id="46235" name="Rectangle 15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p>
        </p:txBody>
      </p:sp>
      <p:sp>
        <p:nvSpPr>
          <p:cNvPr id="46236" name="Rectangle 156"/>
          <p:cNvSpPr>
            <a:spLocks noGrp="1" noChangeArrowheads="1"/>
          </p:cNvSpPr>
          <p:nvPr>
            <p:ph type="sldNum" sz="quarter" idx="4"/>
          </p:nvPr>
        </p:nvSpPr>
        <p:spPr bwMode="auto">
          <a:xfrm>
            <a:off x="8737600" y="6245225"/>
            <a:ext cx="305276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pPr>
              <a:defRPr/>
            </a:pPr>
            <a:fld id="{7CE72376-B03E-432E-AF2B-948DFFADFF9C}" type="slidenum">
              <a:rPr lang="en-US" altLang="en-US"/>
              <a:pPr>
                <a:defRPr/>
              </a:pPr>
              <a:t>‹#›</a:t>
            </a:fld>
            <a:endParaRPr lang="en-US" altLang="en-US"/>
          </a:p>
        </p:txBody>
      </p:sp>
      <p:sp>
        <p:nvSpPr>
          <p:cNvPr id="46237" name="Rectangle 157"/>
          <p:cNvSpPr>
            <a:spLocks noGrp="1" noRot="1" noChangeArrowheads="1"/>
          </p:cNvSpPr>
          <p:nvPr>
            <p:ph type="body" idx="1"/>
          </p:nvPr>
        </p:nvSpPr>
        <p:spPr bwMode="auto">
          <a:xfrm>
            <a:off x="401638" y="1600200"/>
            <a:ext cx="11388725"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90"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curt.secrest@tsa.dhs.gov"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surfacetransportationisac.or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30163"/>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a:xfrm>
            <a:off x="1066800" y="1600200"/>
            <a:ext cx="10052050" cy="4498975"/>
          </a:xfrm>
        </p:spPr>
        <p:txBody>
          <a:bodyPr/>
          <a:lstStyle/>
          <a:p>
            <a:pPr>
              <a:defRPr/>
            </a:pPr>
            <a:endParaRPr lang="en-US" altLang="en-US" b="1" dirty="0">
              <a:solidFill>
                <a:srgbClr val="FFFF00"/>
              </a:solidFill>
              <a:effectLst/>
            </a:endParaRPr>
          </a:p>
          <a:p>
            <a:pPr>
              <a:defRPr/>
            </a:pPr>
            <a:endParaRPr lang="en-US" dirty="0"/>
          </a:p>
        </p:txBody>
      </p:sp>
      <p:sp>
        <p:nvSpPr>
          <p:cNvPr id="5" name="Content Placeholder 3"/>
          <p:cNvSpPr txBox="1">
            <a:spLocks/>
          </p:cNvSpPr>
          <p:nvPr/>
        </p:nvSpPr>
        <p:spPr bwMode="auto">
          <a:xfrm>
            <a:off x="1103313" y="4465638"/>
            <a:ext cx="10058400" cy="1633537"/>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marL="0" indent="0" algn="ctr">
              <a:buFont typeface="Arial" panose="020B0604020202020204" pitchFamily="34" charset="0"/>
              <a:buNone/>
              <a:defRPr/>
            </a:pPr>
            <a:r>
              <a:rPr lang="en-US" sz="4400" b="1" dirty="0">
                <a:solidFill>
                  <a:srgbClr val="FFFF00"/>
                </a:solidFill>
              </a:rPr>
              <a:t>TSA Surface Inspection Programs and Resources</a:t>
            </a:r>
            <a:endParaRPr lang="en-US" sz="4400" kern="0" dirty="0">
              <a:solidFill>
                <a:srgbClr val="FFFF00"/>
              </a:solidFill>
              <a:latin typeface="Verdana" panose="020B0604030504040204" pitchFamily="34" charset="0"/>
              <a:ea typeface="Verdana" panose="020B0604030504040204" pitchFamily="34" charset="0"/>
            </a:endParaRPr>
          </a:p>
        </p:txBody>
      </p:sp>
      <p:pic>
        <p:nvPicPr>
          <p:cNvPr id="410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38425" y="704850"/>
            <a:ext cx="24669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704850"/>
            <a:ext cx="24288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01638" y="0"/>
            <a:ext cx="11388725" cy="1069975"/>
          </a:xfrm>
        </p:spPr>
        <p:txBody>
          <a:bodyPr/>
          <a:lstStyle/>
          <a:p>
            <a:pPr>
              <a:defRPr/>
            </a:pPr>
            <a:r>
              <a:rPr lang="en-US" sz="4000" b="1" dirty="0">
                <a:solidFill>
                  <a:schemeClr val="tx1"/>
                </a:solidFill>
                <a:effectLst/>
                <a:ea typeface="Verdana" panose="020B0604030504040204" pitchFamily="34" charset="0"/>
              </a:rPr>
              <a:t>BASE Timeline</a:t>
            </a:r>
            <a:endParaRPr lang="en-US" sz="4000" b="1" dirty="0">
              <a:solidFill>
                <a:schemeClr val="tx1"/>
              </a:solidFill>
            </a:endParaRPr>
          </a:p>
        </p:txBody>
      </p:sp>
      <p:sp>
        <p:nvSpPr>
          <p:cNvPr id="4" name="Content Placeholder 3"/>
          <p:cNvSpPr>
            <a:spLocks noGrp="1"/>
          </p:cNvSpPr>
          <p:nvPr>
            <p:ph idx="1"/>
          </p:nvPr>
        </p:nvSpPr>
        <p:spPr>
          <a:xfrm>
            <a:off x="1066800" y="1600200"/>
            <a:ext cx="10052050" cy="4498975"/>
          </a:xfrm>
        </p:spPr>
        <p:txBody>
          <a:bodyPr/>
          <a:lstStyle/>
          <a:p>
            <a:pPr>
              <a:defRPr/>
            </a:pPr>
            <a:endParaRPr lang="en-US" altLang="en-US" b="1" dirty="0">
              <a:solidFill>
                <a:srgbClr val="FFFF00"/>
              </a:solidFill>
              <a:effectLst/>
            </a:endParaRPr>
          </a:p>
          <a:p>
            <a:pPr>
              <a:defRPr/>
            </a:pPr>
            <a:endParaRPr lang="en-US" dirty="0"/>
          </a:p>
        </p:txBody>
      </p:sp>
      <p:sp>
        <p:nvSpPr>
          <p:cNvPr id="14341" name="Content Placeholder 3"/>
          <p:cNvSpPr txBox="1">
            <a:spLocks/>
          </p:cNvSpPr>
          <p:nvPr/>
        </p:nvSpPr>
        <p:spPr bwMode="auto">
          <a:xfrm>
            <a:off x="1066800" y="1184275"/>
            <a:ext cx="10058400" cy="533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914400" indent="-5143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r>
              <a:rPr lang="en-US" altLang="en-US" sz="3000" b="1">
                <a:solidFill>
                  <a:srgbClr val="FFFF00"/>
                </a:solidFill>
              </a:rPr>
              <a:t>Schedule the BASE with the organization’s security-related personnel</a:t>
            </a:r>
          </a:p>
          <a:p>
            <a:r>
              <a:rPr lang="en-US" altLang="en-US" sz="3000" b="1">
                <a:solidFill>
                  <a:srgbClr val="FFFF00"/>
                </a:solidFill>
              </a:rPr>
              <a:t>Provide the organization with a BASE Resource Kit, which includes the assessment’s focus areas, industry smart practices, and additional resources to aid in preparing for the assessment</a:t>
            </a:r>
          </a:p>
          <a:p>
            <a:r>
              <a:rPr lang="en-US" altLang="en-US" sz="3000" b="1">
                <a:solidFill>
                  <a:srgbClr val="FFFF00"/>
                </a:solidFill>
              </a:rPr>
              <a:t>Interview the organization’s security personnel to assess and evaluate their security plans</a:t>
            </a:r>
          </a:p>
          <a:p>
            <a:r>
              <a:rPr lang="en-US" altLang="en-US" sz="3000" b="1">
                <a:solidFill>
                  <a:srgbClr val="FFFF00"/>
                </a:solidFill>
              </a:rPr>
              <a:t>Debrief the stakeholder and provide an Executive Summary with findings and recommendations</a:t>
            </a:r>
            <a:endParaRPr lang="en-US" altLang="en-US" sz="3000" b="1">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8463" y="0"/>
            <a:ext cx="11388725" cy="1143000"/>
          </a:xfrm>
        </p:spPr>
        <p:txBody>
          <a:bodyPr/>
          <a:lstStyle/>
          <a:p>
            <a:pPr>
              <a:defRPr/>
            </a:pPr>
            <a:r>
              <a:rPr lang="en-US" altLang="en-US" sz="4000" b="1" dirty="0">
                <a:solidFill>
                  <a:schemeClr val="tx1"/>
                </a:solidFill>
                <a:effectLst/>
                <a:ea typeface="Verdana" panose="020B0604030504040204" pitchFamily="34" charset="0"/>
                <a:cs typeface="Verdana" panose="020B0604030504040204" pitchFamily="34" charset="0"/>
              </a:rPr>
              <a:t>BASE</a:t>
            </a:r>
            <a:endParaRPr lang="en-US" sz="4000" b="1" dirty="0">
              <a:solidFill>
                <a:schemeClr val="tx1"/>
              </a:solidFill>
            </a:endParaRPr>
          </a:p>
        </p:txBody>
      </p:sp>
      <p:sp>
        <p:nvSpPr>
          <p:cNvPr id="4" name="Content Placeholder 3"/>
          <p:cNvSpPr>
            <a:spLocks noGrp="1"/>
          </p:cNvSpPr>
          <p:nvPr>
            <p:ph idx="1"/>
          </p:nvPr>
        </p:nvSpPr>
        <p:spPr>
          <a:xfrm>
            <a:off x="1066800" y="1600200"/>
            <a:ext cx="10052050" cy="4498975"/>
          </a:xfrm>
        </p:spPr>
        <p:txBody>
          <a:bodyPr/>
          <a:lstStyle/>
          <a:p>
            <a:pPr>
              <a:defRPr/>
            </a:pPr>
            <a:endParaRPr lang="en-US" altLang="en-US" b="1" dirty="0">
              <a:solidFill>
                <a:srgbClr val="FFFF00"/>
              </a:solidFill>
              <a:effectLst/>
            </a:endParaRPr>
          </a:p>
          <a:p>
            <a:pPr>
              <a:defRPr/>
            </a:pPr>
            <a:endParaRPr lang="en-US" dirty="0"/>
          </a:p>
        </p:txBody>
      </p:sp>
      <p:sp>
        <p:nvSpPr>
          <p:cNvPr id="5" name="Content Placeholder 3"/>
          <p:cNvSpPr txBox="1">
            <a:spLocks/>
          </p:cNvSpPr>
          <p:nvPr/>
        </p:nvSpPr>
        <p:spPr bwMode="auto">
          <a:xfrm>
            <a:off x="873125" y="1257300"/>
            <a:ext cx="10439400" cy="5486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a:defRPr/>
            </a:pPr>
            <a:r>
              <a:rPr lang="en-US" sz="3000" b="1" dirty="0">
                <a:solidFill>
                  <a:srgbClr val="FFFF00"/>
                </a:solidFill>
              </a:rPr>
              <a:t>Inspectors assess organizations on Security Action Items (SAIs) that address industry fundamentals </a:t>
            </a:r>
          </a:p>
          <a:p>
            <a:pPr>
              <a:defRPr/>
            </a:pPr>
            <a:r>
              <a:rPr lang="en-US" sz="3000" b="1" dirty="0">
                <a:solidFill>
                  <a:srgbClr val="FFFF00"/>
                </a:solidFill>
              </a:rPr>
              <a:t>BASE includes SAIs relating to topics such training/awareness programs and cyber/physical protections that are designed to measure the breadth of organizational security plans</a:t>
            </a:r>
          </a:p>
          <a:p>
            <a:pPr>
              <a:defRPr/>
            </a:pPr>
            <a:r>
              <a:rPr lang="en-US" sz="3000" b="1" dirty="0">
                <a:solidFill>
                  <a:srgbClr val="FFFF00"/>
                </a:solidFill>
              </a:rPr>
              <a:t>Following the BASE, TSA inspectors provide organizations with the results of the assessment and actionable recommendations to improve their security posture</a:t>
            </a:r>
            <a:endParaRPr lang="en-US" sz="3000" b="1" dirty="0">
              <a:solidFill>
                <a:srgbClr val="FFFF00"/>
              </a:solidFill>
              <a:effectLst/>
              <a:ea typeface="Verdana" panose="020B0604030504040204" pitchFamily="34" charset="0"/>
            </a:endParaRPr>
          </a:p>
          <a:p>
            <a:pPr marL="0" indent="0">
              <a:buFont typeface="Arial" panose="020B0604020202020204" pitchFamily="34" charset="0"/>
              <a:buNone/>
              <a:defRPr/>
            </a:pPr>
            <a:endParaRPr lang="en-US" altLang="en-US" b="1" kern="0" dirty="0">
              <a:solidFill>
                <a:srgbClr val="FFFF00"/>
              </a:solidFill>
              <a:effectLst/>
            </a:endParaRPr>
          </a:p>
          <a:p>
            <a:pPr>
              <a:defRPr/>
            </a:pPr>
            <a:endParaRPr lang="en-US" kern="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a:xfrm>
            <a:off x="2095500" y="228600"/>
            <a:ext cx="8001000" cy="1393825"/>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a:lstStyle>
          <a:p>
            <a:pPr eaLnBrk="1" hangingPunct="1">
              <a:defRPr/>
            </a:pPr>
            <a:endParaRPr lang="en-US" sz="4800" b="1" kern="0" dirty="0">
              <a:solidFill>
                <a:srgbClr val="92D050"/>
              </a:solidFill>
            </a:endParaRPr>
          </a:p>
          <a:p>
            <a:pPr eaLnBrk="1" hangingPunct="1">
              <a:defRPr/>
            </a:pPr>
            <a:endParaRPr lang="en-US" sz="4800" b="1" kern="0" dirty="0">
              <a:solidFill>
                <a:srgbClr val="92D05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defRPr/>
            </a:pPr>
            <a:r>
              <a:rPr lang="en-US" altLang="en-US" sz="4000" b="1" dirty="0">
                <a:solidFill>
                  <a:schemeClr val="tx1"/>
                </a:solidFill>
                <a:effectLst/>
                <a:ea typeface="Verdana" panose="020B0604030504040204" pitchFamily="34" charset="0"/>
                <a:cs typeface="Verdana" panose="020B0604030504040204" pitchFamily="34" charset="0"/>
              </a:rPr>
              <a:t>First Observer Plus FOP+</a:t>
            </a:r>
            <a:endParaRPr lang="en-US" sz="4000" b="1" dirty="0">
              <a:solidFill>
                <a:schemeClr val="tx1"/>
              </a:solidFill>
            </a:endParaRPr>
          </a:p>
        </p:txBody>
      </p:sp>
      <p:sp>
        <p:nvSpPr>
          <p:cNvPr id="4" name="Content Placeholder 3"/>
          <p:cNvSpPr>
            <a:spLocks noGrp="1"/>
          </p:cNvSpPr>
          <p:nvPr>
            <p:ph idx="1"/>
          </p:nvPr>
        </p:nvSpPr>
        <p:spPr>
          <a:xfrm>
            <a:off x="1066800" y="1600200"/>
            <a:ext cx="10052050" cy="4498975"/>
          </a:xfrm>
        </p:spPr>
        <p:txBody>
          <a:bodyPr/>
          <a:lstStyle/>
          <a:p>
            <a:pPr>
              <a:defRPr/>
            </a:pPr>
            <a:endParaRPr lang="en-US" altLang="en-US" b="1" dirty="0">
              <a:solidFill>
                <a:srgbClr val="FFFF00"/>
              </a:solidFill>
              <a:effectLst/>
            </a:endParaRPr>
          </a:p>
          <a:p>
            <a:pPr>
              <a:defRPr/>
            </a:pPr>
            <a:endParaRPr lang="en-US" dirty="0"/>
          </a:p>
        </p:txBody>
      </p:sp>
      <p:sp>
        <p:nvSpPr>
          <p:cNvPr id="5" name="Content Placeholder 3"/>
          <p:cNvSpPr txBox="1">
            <a:spLocks/>
          </p:cNvSpPr>
          <p:nvPr/>
        </p:nvSpPr>
        <p:spPr bwMode="auto">
          <a:xfrm>
            <a:off x="1066800" y="1752600"/>
            <a:ext cx="10210800" cy="4498975"/>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eaLnBrk="1" hangingPunct="1">
              <a:lnSpc>
                <a:spcPct val="90000"/>
              </a:lnSpc>
              <a:buClr>
                <a:srgbClr val="A3C145"/>
              </a:buClr>
              <a:buFont typeface="Arial" charset="0"/>
              <a:buChar char="►"/>
              <a:defRPr/>
            </a:pPr>
            <a:r>
              <a:rPr lang="en-US" sz="3000" b="1" kern="0" dirty="0">
                <a:solidFill>
                  <a:srgbClr val="FFFF00"/>
                </a:solidFill>
                <a:effectLst/>
                <a:ea typeface="Verdana" panose="020B0604030504040204" pitchFamily="34" charset="0"/>
              </a:rPr>
              <a:t>First Observer Plus™ Program provides transportation professionals with the knowledge needed to recognize suspicious or criminal activity that may be related to terrorism</a:t>
            </a:r>
          </a:p>
          <a:p>
            <a:pPr eaLnBrk="1" hangingPunct="1">
              <a:lnSpc>
                <a:spcPct val="90000"/>
              </a:lnSpc>
              <a:buClr>
                <a:srgbClr val="A3C145"/>
              </a:buClr>
              <a:buFont typeface="Arial" charset="0"/>
              <a:buChar char="►"/>
              <a:defRPr/>
            </a:pPr>
            <a:r>
              <a:rPr lang="en-US" sz="3000" b="1" kern="0" dirty="0">
                <a:solidFill>
                  <a:srgbClr val="FFFF00"/>
                </a:solidFill>
                <a:effectLst/>
                <a:ea typeface="Verdana" panose="020B0604030504040204" pitchFamily="34" charset="0"/>
              </a:rPr>
              <a:t>The training is usually facilitated by a TSA Inspector in a classroom setting or group meeting setting with PowerPoint slides or a PowerPoint/Video combination</a:t>
            </a:r>
          </a:p>
          <a:p>
            <a:pPr marL="0" indent="0" eaLnBrk="1" hangingPunct="1">
              <a:lnSpc>
                <a:spcPct val="90000"/>
              </a:lnSpc>
              <a:buClr>
                <a:srgbClr val="A3C145"/>
              </a:buClr>
              <a:buFont typeface="Arial" panose="020B0604020202020204" pitchFamily="34" charset="0"/>
              <a:buNone/>
              <a:defRPr/>
            </a:pPr>
            <a:endParaRPr lang="en-US" sz="1200" b="1" kern="0" dirty="0">
              <a:solidFill>
                <a:srgbClr val="FF0000"/>
              </a:solidFill>
              <a:effectLst/>
              <a:ea typeface="Verdana" panose="020B060403050404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defRPr/>
            </a:pPr>
            <a:r>
              <a:rPr lang="en-US" altLang="en-US" sz="4000" b="1" dirty="0">
                <a:solidFill>
                  <a:schemeClr val="tx1"/>
                </a:solidFill>
                <a:effectLst/>
                <a:ea typeface="Verdana" panose="020B0604030504040204" pitchFamily="34" charset="0"/>
                <a:cs typeface="Verdana" panose="020B0604030504040204" pitchFamily="34" charset="0"/>
              </a:rPr>
              <a:t>First Observer Plus FOP+</a:t>
            </a:r>
            <a:endParaRPr lang="en-US" sz="4000" b="1" dirty="0">
              <a:solidFill>
                <a:schemeClr val="tx1"/>
              </a:solidFill>
            </a:endParaRPr>
          </a:p>
        </p:txBody>
      </p:sp>
      <p:sp>
        <p:nvSpPr>
          <p:cNvPr id="4" name="Content Placeholder 3"/>
          <p:cNvSpPr>
            <a:spLocks noGrp="1"/>
          </p:cNvSpPr>
          <p:nvPr>
            <p:ph idx="1"/>
          </p:nvPr>
        </p:nvSpPr>
        <p:spPr>
          <a:xfrm>
            <a:off x="1066800" y="1600200"/>
            <a:ext cx="10052050" cy="4498975"/>
          </a:xfrm>
        </p:spPr>
        <p:txBody>
          <a:bodyPr/>
          <a:lstStyle/>
          <a:p>
            <a:pPr>
              <a:defRPr/>
            </a:pPr>
            <a:endParaRPr lang="en-US" altLang="en-US" b="1" dirty="0">
              <a:solidFill>
                <a:srgbClr val="FFFF00"/>
              </a:solidFill>
              <a:effectLst/>
            </a:endParaRPr>
          </a:p>
          <a:p>
            <a:pPr>
              <a:defRPr/>
            </a:pPr>
            <a:endParaRPr lang="en-US" dirty="0"/>
          </a:p>
        </p:txBody>
      </p:sp>
      <p:sp>
        <p:nvSpPr>
          <p:cNvPr id="5" name="Content Placeholder 3"/>
          <p:cNvSpPr txBox="1">
            <a:spLocks/>
          </p:cNvSpPr>
          <p:nvPr/>
        </p:nvSpPr>
        <p:spPr bwMode="auto">
          <a:xfrm>
            <a:off x="1038225" y="1371600"/>
            <a:ext cx="10210800" cy="4498975"/>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eaLnBrk="1" hangingPunct="1">
              <a:lnSpc>
                <a:spcPct val="90000"/>
              </a:lnSpc>
              <a:buClr>
                <a:srgbClr val="A3C145"/>
              </a:buClr>
              <a:buFont typeface="Arial" charset="0"/>
              <a:buChar char="►"/>
              <a:defRPr/>
            </a:pPr>
            <a:r>
              <a:rPr lang="en-US" sz="3000" b="1" kern="0" dirty="0">
                <a:solidFill>
                  <a:srgbClr val="FFFF00"/>
                </a:solidFill>
                <a:effectLst/>
                <a:ea typeface="Verdana" panose="020B0604030504040204" pitchFamily="34" charset="0"/>
              </a:rPr>
              <a:t>Observe</a:t>
            </a:r>
            <a:endParaRPr lang="en-US" sz="800" b="1" kern="0" dirty="0">
              <a:solidFill>
                <a:srgbClr val="FFFF00"/>
              </a:solidFill>
              <a:effectLst/>
              <a:ea typeface="Verdana" panose="020B0604030504040204" pitchFamily="34" charset="0"/>
            </a:endParaRPr>
          </a:p>
          <a:p>
            <a:pPr>
              <a:buClr>
                <a:schemeClr val="tx1"/>
              </a:buClr>
              <a:buSzPct val="100000"/>
              <a:defRPr/>
            </a:pPr>
            <a:r>
              <a:rPr lang="en-US" sz="2800" b="1" dirty="0">
                <a:effectLst/>
              </a:rPr>
              <a:t>If you see something that "Doesn't Look Right" (a "DLR"), perform your job as you normally would, but report suspicious activities that you observe</a:t>
            </a:r>
          </a:p>
          <a:p>
            <a:pPr marL="514350" indent="-514350">
              <a:buFont typeface="+mj-lt"/>
              <a:buAutoNum type="arabicPeriod"/>
              <a:defRPr/>
            </a:pPr>
            <a:endParaRPr lang="en-US" sz="1000" b="1" dirty="0">
              <a:solidFill>
                <a:srgbClr val="FF0000"/>
              </a:solidFill>
              <a:effectLst/>
            </a:endParaRPr>
          </a:p>
          <a:p>
            <a:pPr eaLnBrk="1" hangingPunct="1">
              <a:lnSpc>
                <a:spcPct val="90000"/>
              </a:lnSpc>
              <a:buClr>
                <a:srgbClr val="A3C145"/>
              </a:buClr>
              <a:buFont typeface="Arial" charset="0"/>
              <a:buChar char="►"/>
              <a:defRPr/>
            </a:pPr>
            <a:r>
              <a:rPr lang="en-US" sz="3000" b="1" kern="0" dirty="0">
                <a:solidFill>
                  <a:srgbClr val="FFFF00"/>
                </a:solidFill>
                <a:effectLst/>
                <a:ea typeface="Verdana" panose="020B0604030504040204" pitchFamily="34" charset="0"/>
              </a:rPr>
              <a:t>Assess the situation or observation based on: </a:t>
            </a:r>
            <a:endParaRPr lang="en-US" sz="3000" b="1" kern="0" dirty="0">
              <a:solidFill>
                <a:srgbClr val="FF0000"/>
              </a:solidFill>
              <a:effectLst/>
              <a:ea typeface="Verdana" panose="020B0604030504040204" pitchFamily="34" charset="0"/>
            </a:endParaRPr>
          </a:p>
          <a:p>
            <a:pPr>
              <a:buClr>
                <a:schemeClr val="tx1"/>
              </a:buClr>
              <a:buSzPct val="100000"/>
              <a:defRPr/>
            </a:pPr>
            <a:r>
              <a:rPr lang="en-US" sz="2800" b="1" dirty="0">
                <a:effectLst/>
              </a:rPr>
              <a:t>Your workplace experience and awareness</a:t>
            </a:r>
          </a:p>
          <a:p>
            <a:pPr>
              <a:buClr>
                <a:schemeClr val="tx1"/>
              </a:buClr>
              <a:buSzPct val="100000"/>
              <a:defRPr/>
            </a:pPr>
            <a:r>
              <a:rPr lang="en-US" sz="2800" b="1" dirty="0">
                <a:effectLst/>
              </a:rPr>
              <a:t>Your job knowledge</a:t>
            </a:r>
          </a:p>
          <a:p>
            <a:pPr>
              <a:buClr>
                <a:schemeClr val="tx1"/>
              </a:buClr>
              <a:buSzPct val="100000"/>
              <a:defRPr/>
            </a:pPr>
            <a:r>
              <a:rPr lang="en-US" sz="2800" b="1" dirty="0">
                <a:effectLst/>
              </a:rPr>
              <a:t>Any suspicious activity reporting training that you may have received</a:t>
            </a:r>
            <a:endParaRPr lang="en-US" sz="2800" b="1" kern="0" dirty="0">
              <a:effectLst/>
              <a:ea typeface="Verdana" panose="020B060403050404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defRPr/>
            </a:pPr>
            <a:r>
              <a:rPr lang="en-US" altLang="en-US" sz="4000" b="1" dirty="0">
                <a:solidFill>
                  <a:schemeClr val="tx1"/>
                </a:solidFill>
                <a:effectLst/>
                <a:ea typeface="Verdana" panose="020B0604030504040204" pitchFamily="34" charset="0"/>
                <a:cs typeface="Verdana" panose="020B0604030504040204" pitchFamily="34" charset="0"/>
              </a:rPr>
              <a:t>First Observer Plus FOP+</a:t>
            </a:r>
            <a:endParaRPr lang="en-US" sz="4000" b="1" dirty="0">
              <a:solidFill>
                <a:schemeClr val="tx1"/>
              </a:solidFill>
            </a:endParaRPr>
          </a:p>
        </p:txBody>
      </p:sp>
      <p:sp>
        <p:nvSpPr>
          <p:cNvPr id="4" name="Content Placeholder 3"/>
          <p:cNvSpPr>
            <a:spLocks noGrp="1"/>
          </p:cNvSpPr>
          <p:nvPr>
            <p:ph idx="1"/>
          </p:nvPr>
        </p:nvSpPr>
        <p:spPr>
          <a:xfrm>
            <a:off x="1066800" y="1600200"/>
            <a:ext cx="10052050" cy="4498975"/>
          </a:xfrm>
        </p:spPr>
        <p:txBody>
          <a:bodyPr/>
          <a:lstStyle/>
          <a:p>
            <a:pPr>
              <a:defRPr/>
            </a:pPr>
            <a:endParaRPr lang="en-US" altLang="en-US" b="1" dirty="0">
              <a:solidFill>
                <a:srgbClr val="FFFF00"/>
              </a:solidFill>
              <a:effectLst/>
            </a:endParaRPr>
          </a:p>
          <a:p>
            <a:pPr>
              <a:defRPr/>
            </a:pPr>
            <a:endParaRPr lang="en-US" dirty="0"/>
          </a:p>
        </p:txBody>
      </p:sp>
      <p:sp>
        <p:nvSpPr>
          <p:cNvPr id="5" name="Content Placeholder 3"/>
          <p:cNvSpPr txBox="1">
            <a:spLocks/>
          </p:cNvSpPr>
          <p:nvPr/>
        </p:nvSpPr>
        <p:spPr bwMode="auto">
          <a:xfrm>
            <a:off x="987425" y="1600200"/>
            <a:ext cx="10210800" cy="4498975"/>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eaLnBrk="1" hangingPunct="1">
              <a:lnSpc>
                <a:spcPct val="90000"/>
              </a:lnSpc>
              <a:buClr>
                <a:srgbClr val="A3C145"/>
              </a:buClr>
              <a:buFont typeface="Arial" charset="0"/>
              <a:buChar char="►"/>
              <a:defRPr/>
            </a:pPr>
            <a:r>
              <a:rPr lang="en-US" sz="3000" b="1" kern="0" dirty="0">
                <a:solidFill>
                  <a:srgbClr val="FFFF00"/>
                </a:solidFill>
                <a:effectLst/>
                <a:ea typeface="Verdana" panose="020B0604030504040204" pitchFamily="34" charset="0"/>
              </a:rPr>
              <a:t>Report</a:t>
            </a:r>
            <a:endParaRPr lang="en-US" sz="800" b="1" kern="0" dirty="0">
              <a:solidFill>
                <a:srgbClr val="FFFF00"/>
              </a:solidFill>
              <a:effectLst/>
              <a:ea typeface="Verdana" panose="020B0604030504040204" pitchFamily="34" charset="0"/>
            </a:endParaRPr>
          </a:p>
          <a:p>
            <a:pPr>
              <a:buClr>
                <a:schemeClr val="tx1"/>
              </a:buClr>
              <a:buSzPct val="100000"/>
              <a:defRPr/>
            </a:pPr>
            <a:r>
              <a:rPr lang="en-US" sz="2800" b="1" kern="0" dirty="0">
                <a:effectLst/>
                <a:ea typeface="Verdana" panose="020B0604030504040204" pitchFamily="34" charset="0"/>
              </a:rPr>
              <a:t>Your safety is a priority, so follow your company guidelines in reacting or responding to an incident</a:t>
            </a:r>
          </a:p>
          <a:p>
            <a:pPr marL="0" indent="0">
              <a:buFont typeface="Arial" panose="020B0604020202020204" pitchFamily="34" charset="0"/>
              <a:buNone/>
              <a:defRPr/>
            </a:pPr>
            <a:endParaRPr lang="en-US" sz="1000" b="1" dirty="0">
              <a:solidFill>
                <a:srgbClr val="FF0000"/>
              </a:solidFill>
              <a:effectLst/>
            </a:endParaRPr>
          </a:p>
          <a:p>
            <a:pPr eaLnBrk="1" hangingPunct="1">
              <a:lnSpc>
                <a:spcPct val="90000"/>
              </a:lnSpc>
              <a:buClr>
                <a:srgbClr val="A3C145"/>
              </a:buClr>
              <a:buFont typeface="Arial" charset="0"/>
              <a:buChar char="►"/>
              <a:defRPr/>
            </a:pPr>
            <a:r>
              <a:rPr lang="en-US" sz="3000" b="1" kern="0" dirty="0">
                <a:solidFill>
                  <a:srgbClr val="FFFF00"/>
                </a:solidFill>
                <a:effectLst/>
                <a:ea typeface="Verdana" panose="020B0604030504040204" pitchFamily="34" charset="0"/>
              </a:rPr>
              <a:t>First Observer Plus™ does not super cede your company guidelines or procedures for reporting suspicious activity  </a:t>
            </a:r>
            <a:endParaRPr lang="en-US" sz="3000" b="1" kern="0" dirty="0">
              <a:solidFill>
                <a:srgbClr val="FF0000"/>
              </a:solidFill>
              <a:effectLst/>
              <a:ea typeface="Verdana" panose="020B0604030504040204" pitchFamily="34" charset="0"/>
            </a:endParaRPr>
          </a:p>
          <a:p>
            <a:pPr>
              <a:buClr>
                <a:schemeClr val="tx1"/>
              </a:buClr>
              <a:buSzPct val="100000"/>
              <a:defRPr/>
            </a:pPr>
            <a:r>
              <a:rPr lang="en-US" sz="2800" b="1" dirty="0">
                <a:effectLst/>
              </a:rPr>
              <a:t>Take notice of suspicious, unusual behaviors - not a person's physical appearance  </a:t>
            </a:r>
          </a:p>
          <a:p>
            <a:pPr>
              <a:buClr>
                <a:schemeClr val="tx1"/>
              </a:buClr>
              <a:buSzPct val="100000"/>
              <a:defRPr/>
            </a:pPr>
            <a:r>
              <a:rPr lang="en-US" sz="2800" b="1" dirty="0">
                <a:effectLst/>
              </a:rPr>
              <a:t>Use your knowledge, judgment and experience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defRPr/>
            </a:pPr>
            <a:r>
              <a:rPr lang="en-US" altLang="en-US" sz="4000" b="1" dirty="0">
                <a:solidFill>
                  <a:schemeClr val="tx1"/>
                </a:solidFill>
                <a:effectLst/>
                <a:ea typeface="Verdana" panose="020B0604030504040204" pitchFamily="34" charset="0"/>
                <a:cs typeface="Verdana" panose="020B0604030504040204" pitchFamily="34" charset="0"/>
              </a:rPr>
              <a:t>First Observer Plus FOP+</a:t>
            </a:r>
            <a:endParaRPr lang="en-US" sz="4000" b="1" dirty="0">
              <a:solidFill>
                <a:schemeClr val="tx1"/>
              </a:solidFill>
            </a:endParaRPr>
          </a:p>
        </p:txBody>
      </p:sp>
      <p:sp>
        <p:nvSpPr>
          <p:cNvPr id="4" name="Content Placeholder 3"/>
          <p:cNvSpPr>
            <a:spLocks noGrp="1"/>
          </p:cNvSpPr>
          <p:nvPr>
            <p:ph idx="1"/>
          </p:nvPr>
        </p:nvSpPr>
        <p:spPr>
          <a:xfrm>
            <a:off x="1066800" y="1600200"/>
            <a:ext cx="10052050" cy="4498975"/>
          </a:xfrm>
        </p:spPr>
        <p:txBody>
          <a:bodyPr/>
          <a:lstStyle/>
          <a:p>
            <a:pPr>
              <a:defRPr/>
            </a:pPr>
            <a:endParaRPr lang="en-US" altLang="en-US" b="1" dirty="0">
              <a:solidFill>
                <a:srgbClr val="FFFF00"/>
              </a:solidFill>
              <a:effectLst/>
            </a:endParaRPr>
          </a:p>
          <a:p>
            <a:pPr>
              <a:defRPr/>
            </a:pPr>
            <a:endParaRPr lang="en-US" dirty="0"/>
          </a:p>
        </p:txBody>
      </p:sp>
      <p:sp>
        <p:nvSpPr>
          <p:cNvPr id="5" name="Content Placeholder 3"/>
          <p:cNvSpPr txBox="1">
            <a:spLocks/>
          </p:cNvSpPr>
          <p:nvPr/>
        </p:nvSpPr>
        <p:spPr bwMode="auto">
          <a:xfrm>
            <a:off x="1066800" y="1752600"/>
            <a:ext cx="10210800" cy="4498975"/>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eaLnBrk="1" hangingPunct="1">
              <a:lnSpc>
                <a:spcPct val="90000"/>
              </a:lnSpc>
              <a:buClr>
                <a:srgbClr val="A3C145"/>
              </a:buClr>
              <a:buFont typeface="Arial" charset="0"/>
              <a:buChar char="►"/>
              <a:defRPr/>
            </a:pPr>
            <a:r>
              <a:rPr lang="en-US" sz="3000" b="1" kern="0" dirty="0">
                <a:solidFill>
                  <a:srgbClr val="FFFF00"/>
                </a:solidFill>
                <a:effectLst/>
                <a:ea typeface="Verdana" panose="020B0604030504040204" pitchFamily="34" charset="0"/>
              </a:rPr>
              <a:t>First Observer Plus™ provides specific training for the following transportation modes:</a:t>
            </a:r>
            <a:endParaRPr lang="en-US" sz="3000" b="1" kern="0" dirty="0">
              <a:solidFill>
                <a:srgbClr val="FF0000"/>
              </a:solidFill>
              <a:effectLst/>
              <a:ea typeface="Verdana" panose="020B0604030504040204" pitchFamily="34" charset="0"/>
            </a:endParaRPr>
          </a:p>
          <a:p>
            <a:pPr marL="0" indent="0" eaLnBrk="1" hangingPunct="1">
              <a:lnSpc>
                <a:spcPct val="90000"/>
              </a:lnSpc>
              <a:buClr>
                <a:srgbClr val="A3C145"/>
              </a:buClr>
              <a:buFont typeface="Arial" panose="020B0604020202020204" pitchFamily="34" charset="0"/>
              <a:buNone/>
              <a:defRPr/>
            </a:pPr>
            <a:r>
              <a:rPr lang="en-US" sz="3000" b="1" kern="0" dirty="0">
                <a:solidFill>
                  <a:srgbClr val="FF0000"/>
                </a:solidFill>
                <a:effectLst/>
                <a:ea typeface="Verdana" panose="020B0604030504040204" pitchFamily="34" charset="0"/>
              </a:rPr>
              <a:t>	</a:t>
            </a:r>
            <a:r>
              <a:rPr lang="en-US" sz="2800" b="1" kern="0" dirty="0">
                <a:effectLst/>
                <a:ea typeface="Verdana" panose="020B0604030504040204" pitchFamily="34" charset="0"/>
              </a:rPr>
              <a:t>• School transportation</a:t>
            </a:r>
          </a:p>
          <a:p>
            <a:pPr marL="0" indent="0" eaLnBrk="1" hangingPunct="1">
              <a:lnSpc>
                <a:spcPct val="90000"/>
              </a:lnSpc>
              <a:buClr>
                <a:srgbClr val="A3C145"/>
              </a:buClr>
              <a:buFont typeface="Arial" panose="020B0604020202020204" pitchFamily="34" charset="0"/>
              <a:buNone/>
              <a:defRPr/>
            </a:pPr>
            <a:r>
              <a:rPr lang="en-US" sz="2800" b="1" kern="0" dirty="0">
                <a:effectLst/>
                <a:ea typeface="Verdana" panose="020B0604030504040204" pitchFamily="34" charset="0"/>
              </a:rPr>
              <a:t>	• Mass transit  </a:t>
            </a:r>
          </a:p>
          <a:p>
            <a:pPr marL="0" indent="0" eaLnBrk="1" hangingPunct="1">
              <a:lnSpc>
                <a:spcPct val="90000"/>
              </a:lnSpc>
              <a:buClr>
                <a:srgbClr val="A3C145"/>
              </a:buClr>
              <a:buFont typeface="Arial" panose="020B0604020202020204" pitchFamily="34" charset="0"/>
              <a:buNone/>
              <a:defRPr/>
            </a:pPr>
            <a:r>
              <a:rPr lang="en-US" sz="2800" b="1" kern="0" dirty="0">
                <a:effectLst/>
                <a:ea typeface="Verdana" panose="020B0604030504040204" pitchFamily="34" charset="0"/>
              </a:rPr>
              <a:t>	• Passenger rail </a:t>
            </a:r>
          </a:p>
          <a:p>
            <a:pPr marL="0" indent="0" eaLnBrk="1" hangingPunct="1">
              <a:lnSpc>
                <a:spcPct val="90000"/>
              </a:lnSpc>
              <a:buClr>
                <a:srgbClr val="A3C145"/>
              </a:buClr>
              <a:buFont typeface="Arial" panose="020B0604020202020204" pitchFamily="34" charset="0"/>
              <a:buNone/>
              <a:defRPr/>
            </a:pPr>
            <a:r>
              <a:rPr lang="en-US" sz="2800" b="1" kern="0" dirty="0">
                <a:effectLst/>
                <a:ea typeface="Verdana" panose="020B0604030504040204" pitchFamily="34" charset="0"/>
              </a:rPr>
              <a:t>	• Over-the-road bus </a:t>
            </a:r>
          </a:p>
          <a:p>
            <a:pPr marL="0" indent="0" eaLnBrk="1" hangingPunct="1">
              <a:lnSpc>
                <a:spcPct val="90000"/>
              </a:lnSpc>
              <a:buClr>
                <a:srgbClr val="A3C145"/>
              </a:buClr>
              <a:buFont typeface="Arial" panose="020B0604020202020204" pitchFamily="34" charset="0"/>
              <a:buNone/>
              <a:defRPr/>
            </a:pPr>
            <a:r>
              <a:rPr lang="en-US" sz="2800" b="1" kern="0" dirty="0">
                <a:effectLst/>
                <a:ea typeface="Verdana" panose="020B0604030504040204" pitchFamily="34" charset="0"/>
              </a:rPr>
              <a:t>	• Transit law enforcement </a:t>
            </a:r>
          </a:p>
          <a:p>
            <a:pPr marL="0" indent="0" eaLnBrk="1" hangingPunct="1">
              <a:lnSpc>
                <a:spcPct val="90000"/>
              </a:lnSpc>
              <a:buClr>
                <a:srgbClr val="A3C145"/>
              </a:buClr>
              <a:buFont typeface="Arial" panose="020B0604020202020204" pitchFamily="34" charset="0"/>
              <a:buNone/>
              <a:defRPr/>
            </a:pPr>
            <a:r>
              <a:rPr lang="en-US" sz="2800" b="1" kern="0" dirty="0">
                <a:effectLst/>
                <a:ea typeface="Verdana" panose="020B0604030504040204" pitchFamily="34" charset="0"/>
              </a:rPr>
              <a:t>	• Parking (general/large venue) </a:t>
            </a:r>
          </a:p>
          <a:p>
            <a:pPr marL="0" indent="0" eaLnBrk="1" hangingPunct="1">
              <a:lnSpc>
                <a:spcPct val="90000"/>
              </a:lnSpc>
              <a:buClr>
                <a:srgbClr val="A3C145"/>
              </a:buClr>
              <a:buFont typeface="Arial" panose="020B0604020202020204" pitchFamily="34" charset="0"/>
              <a:buNone/>
              <a:defRPr/>
            </a:pPr>
            <a:r>
              <a:rPr lang="en-US" sz="2800" b="1" kern="0" dirty="0">
                <a:effectLst/>
                <a:ea typeface="Verdana" panose="020B0604030504040204" pitchFamily="34" charset="0"/>
              </a:rPr>
              <a:t>	• Vehicle rental</a:t>
            </a:r>
          </a:p>
          <a:p>
            <a:pPr marL="0" indent="0" eaLnBrk="1" hangingPunct="1">
              <a:lnSpc>
                <a:spcPct val="90000"/>
              </a:lnSpc>
              <a:buClr>
                <a:srgbClr val="A3C145"/>
              </a:buClr>
              <a:buFont typeface="Arial" panose="020B0604020202020204" pitchFamily="34" charset="0"/>
              <a:buNone/>
              <a:defRPr/>
            </a:pPr>
            <a:endParaRPr lang="en-US" sz="1200" b="1" kern="0" dirty="0">
              <a:solidFill>
                <a:srgbClr val="FF0000"/>
              </a:solidFill>
              <a:effectLst/>
              <a:ea typeface="Verdana" panose="020B060403050404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defRPr/>
            </a:pPr>
            <a:r>
              <a:rPr lang="en-US" sz="4000" b="1" dirty="0">
                <a:solidFill>
                  <a:schemeClr val="tx1"/>
                </a:solidFill>
                <a:latin typeface="Verdana" panose="020B0604030504040204" pitchFamily="34" charset="0"/>
                <a:ea typeface="Verdana" panose="020B0604030504040204" pitchFamily="34" charset="0"/>
              </a:rPr>
              <a:t>EXIS</a:t>
            </a:r>
            <a:endParaRPr lang="en-US" sz="4000" b="1" dirty="0">
              <a:solidFill>
                <a:schemeClr val="tx1"/>
              </a:solidFill>
            </a:endParaRPr>
          </a:p>
        </p:txBody>
      </p:sp>
      <p:sp>
        <p:nvSpPr>
          <p:cNvPr id="4" name="Content Placeholder 3"/>
          <p:cNvSpPr>
            <a:spLocks noGrp="1"/>
          </p:cNvSpPr>
          <p:nvPr>
            <p:ph idx="1"/>
          </p:nvPr>
        </p:nvSpPr>
        <p:spPr>
          <a:xfrm>
            <a:off x="1066800" y="1666875"/>
            <a:ext cx="10052050" cy="4432300"/>
          </a:xfrm>
        </p:spPr>
        <p:txBody>
          <a:bodyPr/>
          <a:lstStyle/>
          <a:p>
            <a:pPr>
              <a:defRPr/>
            </a:pPr>
            <a:endParaRPr lang="en-US" altLang="en-US" b="1" dirty="0">
              <a:solidFill>
                <a:srgbClr val="FFFF00"/>
              </a:solidFill>
              <a:effectLst/>
            </a:endParaRPr>
          </a:p>
          <a:p>
            <a:pPr>
              <a:defRPr/>
            </a:pPr>
            <a:endParaRPr lang="en-US" dirty="0"/>
          </a:p>
        </p:txBody>
      </p:sp>
      <p:pic>
        <p:nvPicPr>
          <p:cNvPr id="2867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2950" y="1924050"/>
            <a:ext cx="1069975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066800" y="1666875"/>
            <a:ext cx="10052050" cy="4432300"/>
          </a:xfrm>
        </p:spPr>
        <p:txBody>
          <a:bodyPr/>
          <a:lstStyle/>
          <a:p>
            <a:pPr>
              <a:defRPr/>
            </a:pPr>
            <a:endParaRPr lang="en-US" altLang="en-US" b="1" dirty="0">
              <a:solidFill>
                <a:srgbClr val="FFFF00"/>
              </a:solidFill>
              <a:effectLst/>
            </a:endParaRPr>
          </a:p>
          <a:p>
            <a:pPr>
              <a:defRPr/>
            </a:pPr>
            <a:endParaRPr lang="en-US" dirty="0"/>
          </a:p>
        </p:txBody>
      </p:sp>
      <p:pic>
        <p:nvPicPr>
          <p:cNvPr id="245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0" name="Group 39"/>
          <p:cNvGrpSpPr>
            <a:grpSpLocks/>
          </p:cNvGrpSpPr>
          <p:nvPr/>
        </p:nvGrpSpPr>
        <p:grpSpPr bwMode="auto">
          <a:xfrm>
            <a:off x="3200400" y="762000"/>
            <a:ext cx="6172200" cy="5562600"/>
            <a:chOff x="107587856" y="105632250"/>
            <a:chExt cx="5197669" cy="4552950"/>
          </a:xfrm>
        </p:grpSpPr>
        <p:sp>
          <p:nvSpPr>
            <p:cNvPr id="24581" name="AutoShape 40"/>
            <p:cNvSpPr>
              <a:spLocks noChangeArrowheads="1"/>
            </p:cNvSpPr>
            <p:nvPr/>
          </p:nvSpPr>
          <p:spPr bwMode="auto">
            <a:xfrm>
              <a:off x="107587856" y="105632250"/>
              <a:ext cx="5197669" cy="4552950"/>
            </a:xfrm>
            <a:prstGeom prst="roundRect">
              <a:avLst>
                <a:gd name="adj" fmla="val 16667"/>
              </a:avLst>
            </a:prstGeom>
            <a:solidFill>
              <a:srgbClr val="5B9BD5"/>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grpSp>
          <p:nvGrpSpPr>
            <p:cNvPr id="24582" name="Group 41"/>
            <p:cNvGrpSpPr>
              <a:grpSpLocks/>
            </p:cNvGrpSpPr>
            <p:nvPr/>
          </p:nvGrpSpPr>
          <p:grpSpPr bwMode="auto">
            <a:xfrm>
              <a:off x="107853272" y="105931786"/>
              <a:ext cx="4670965" cy="3966403"/>
              <a:chOff x="108154910" y="105870375"/>
              <a:chExt cx="3609551" cy="3153207"/>
            </a:xfrm>
          </p:grpSpPr>
          <p:pic>
            <p:nvPicPr>
              <p:cNvPr id="24583"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28763" y="106506499"/>
                <a:ext cx="841873" cy="7164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4584" name="Text Box 43"/>
              <p:cNvSpPr txBox="1">
                <a:spLocks noChangeArrowheads="1"/>
              </p:cNvSpPr>
              <p:nvPr/>
            </p:nvSpPr>
            <p:spPr bwMode="auto">
              <a:xfrm>
                <a:off x="108154910" y="107532406"/>
                <a:ext cx="3609551" cy="14911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b="1">
                    <a:solidFill>
                      <a:srgbClr val="FFFFFF"/>
                    </a:solidFill>
                  </a:rPr>
                  <a:t>Small, discussion - based workshop</a:t>
                </a:r>
              </a:p>
              <a:p>
                <a:pPr algn="ctr"/>
                <a:r>
                  <a:rPr lang="en-US" altLang="en-US" b="1">
                    <a:solidFill>
                      <a:srgbClr val="FFFFFF"/>
                    </a:solidFill>
                  </a:rPr>
                  <a:t>examining standardized </a:t>
                </a:r>
              </a:p>
              <a:p>
                <a:pPr algn="ctr"/>
                <a:r>
                  <a:rPr lang="en-US" altLang="en-US" b="1">
                    <a:solidFill>
                      <a:srgbClr val="FFFFFF"/>
                    </a:solidFill>
                  </a:rPr>
                  <a:t>security scenarios  </a:t>
                </a:r>
              </a:p>
              <a:p>
                <a:pPr algn="ctr"/>
                <a:r>
                  <a:rPr lang="en-US" altLang="en-US" b="1">
                    <a:solidFill>
                      <a:srgbClr val="FFFFFF"/>
                    </a:solidFill>
                  </a:rPr>
                  <a:t> </a:t>
                </a:r>
              </a:p>
              <a:p>
                <a:pPr algn="ctr"/>
                <a:r>
                  <a:rPr lang="en-US" altLang="en-US" b="1">
                    <a:solidFill>
                      <a:srgbClr val="FFFFFF"/>
                    </a:solidFill>
                  </a:rPr>
                  <a:t>Ideal for small groups of participants</a:t>
                </a:r>
                <a:endParaRPr lang="en-US" altLang="en-US"/>
              </a:p>
            </p:txBody>
          </p:sp>
          <p:sp>
            <p:nvSpPr>
              <p:cNvPr id="24585" name="Text Box 44"/>
              <p:cNvSpPr txBox="1">
                <a:spLocks noChangeArrowheads="1"/>
              </p:cNvSpPr>
              <p:nvPr/>
            </p:nvSpPr>
            <p:spPr bwMode="auto">
              <a:xfrm>
                <a:off x="108634636" y="105870375"/>
                <a:ext cx="2638425" cy="381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2600" b="1">
                    <a:solidFill>
                      <a:srgbClr val="FFFFFF"/>
                    </a:solidFill>
                  </a:rPr>
                  <a:t>EXIS Workshop</a:t>
                </a:r>
                <a:endParaRPr lang="en-US" altLang="en-US"/>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8463" y="0"/>
            <a:ext cx="11388725" cy="1143000"/>
          </a:xfrm>
        </p:spPr>
        <p:txBody>
          <a:bodyPr/>
          <a:lstStyle/>
          <a:p>
            <a:pPr>
              <a:defRPr/>
            </a:pPr>
            <a:r>
              <a:rPr lang="en-US" altLang="en-US" sz="4000" b="1" dirty="0">
                <a:solidFill>
                  <a:schemeClr val="tx1"/>
                </a:solidFill>
                <a:effectLst/>
                <a:ea typeface="Verdana" panose="020B0604030504040204" pitchFamily="34" charset="0"/>
                <a:cs typeface="Verdana" panose="020B0604030504040204" pitchFamily="34" charset="0"/>
              </a:rPr>
              <a:t>EXIS – Exercise Information System</a:t>
            </a:r>
            <a:endParaRPr lang="en-US" sz="4000" b="1" dirty="0">
              <a:solidFill>
                <a:schemeClr val="tx1"/>
              </a:solidFill>
            </a:endParaRPr>
          </a:p>
        </p:txBody>
      </p:sp>
      <p:sp>
        <p:nvSpPr>
          <p:cNvPr id="4" name="Content Placeholder 3"/>
          <p:cNvSpPr>
            <a:spLocks noGrp="1"/>
          </p:cNvSpPr>
          <p:nvPr>
            <p:ph idx="1"/>
          </p:nvPr>
        </p:nvSpPr>
        <p:spPr>
          <a:xfrm>
            <a:off x="1066800" y="1600200"/>
            <a:ext cx="10052050" cy="4498975"/>
          </a:xfrm>
        </p:spPr>
        <p:txBody>
          <a:bodyPr/>
          <a:lstStyle/>
          <a:p>
            <a:pPr>
              <a:defRPr/>
            </a:pPr>
            <a:endParaRPr lang="en-US" altLang="en-US" b="1" dirty="0">
              <a:solidFill>
                <a:srgbClr val="FFFF00"/>
              </a:solidFill>
              <a:effectLst/>
            </a:endParaRPr>
          </a:p>
          <a:p>
            <a:pPr>
              <a:defRPr/>
            </a:pPr>
            <a:endParaRPr lang="en-US" dirty="0"/>
          </a:p>
        </p:txBody>
      </p:sp>
      <p:sp>
        <p:nvSpPr>
          <p:cNvPr id="5" name="Content Placeholder 3"/>
          <p:cNvSpPr txBox="1">
            <a:spLocks/>
          </p:cNvSpPr>
          <p:nvPr/>
        </p:nvSpPr>
        <p:spPr bwMode="auto">
          <a:xfrm>
            <a:off x="873125" y="1106488"/>
            <a:ext cx="10439400" cy="5486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a:defRPr/>
            </a:pPr>
            <a:r>
              <a:rPr lang="en-US" sz="3000" b="1" dirty="0">
                <a:solidFill>
                  <a:srgbClr val="FFFF00"/>
                </a:solidFill>
              </a:rPr>
              <a:t>TSA’s Exercise Information System (EXIS) program is a no-cost, voluntary program that is designed to prepare a surface transportation stakeholder to effectively respond to security incidents.</a:t>
            </a:r>
            <a:r>
              <a:rPr lang="en-US" sz="2400" dirty="0"/>
              <a:t> </a:t>
            </a:r>
          </a:p>
          <a:p>
            <a:pPr marL="0" indent="0">
              <a:buFont typeface="Arial" panose="020B0604020202020204" pitchFamily="34" charset="0"/>
              <a:buNone/>
              <a:defRPr/>
            </a:pPr>
            <a:endParaRPr lang="en-US" sz="1400" b="1" dirty="0">
              <a:solidFill>
                <a:srgbClr val="00B0F0"/>
              </a:solidFill>
              <a:effectLst/>
              <a:latin typeface="Verdana" panose="020B0604030504040204" pitchFamily="34" charset="0"/>
              <a:ea typeface="Verdana" panose="020B0604030504040204" pitchFamily="34" charset="0"/>
            </a:endParaRPr>
          </a:p>
          <a:p>
            <a:pPr marL="857250" lvl="1" indent="-457200">
              <a:buClr>
                <a:schemeClr val="tx1"/>
              </a:buClr>
              <a:defRPr/>
            </a:pPr>
            <a:r>
              <a:rPr lang="en-US" sz="3000" b="1" dirty="0">
                <a:effectLst/>
              </a:rPr>
              <a:t>Tailored to individual stakeholders</a:t>
            </a:r>
          </a:p>
          <a:p>
            <a:pPr marL="857250" lvl="1" indent="-457200">
              <a:buClr>
                <a:schemeClr val="tx1"/>
              </a:buClr>
              <a:defRPr/>
            </a:pPr>
            <a:r>
              <a:rPr lang="en-US" sz="3000" b="1" dirty="0">
                <a:effectLst/>
              </a:rPr>
              <a:t>Utilizes a practical exercise</a:t>
            </a:r>
          </a:p>
          <a:p>
            <a:pPr marL="857250" lvl="1" indent="-457200">
              <a:buClr>
                <a:schemeClr val="tx1"/>
              </a:buClr>
              <a:defRPr/>
            </a:pPr>
            <a:r>
              <a:rPr lang="en-US" sz="3000" b="1" dirty="0">
                <a:effectLst/>
              </a:rPr>
              <a:t>Examines a stakeholder’s implementation of security procedures</a:t>
            </a:r>
          </a:p>
          <a:p>
            <a:pPr marL="0" indent="0">
              <a:buFont typeface="Arial" panose="020B0604020202020204" pitchFamily="34" charset="0"/>
              <a:buNone/>
              <a:defRPr/>
            </a:pPr>
            <a:endParaRPr lang="en-US" altLang="en-US" b="1" kern="0" dirty="0">
              <a:solidFill>
                <a:srgbClr val="FFFF00"/>
              </a:solidFill>
              <a:effectLst/>
            </a:endParaRPr>
          </a:p>
          <a:p>
            <a:pPr>
              <a:defRPr/>
            </a:pPr>
            <a:endParaRPr lang="en-US" kern="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8462" y="24063"/>
            <a:ext cx="11388725" cy="914400"/>
          </a:xfrm>
        </p:spPr>
        <p:txBody>
          <a:bodyPr/>
          <a:lstStyle/>
          <a:p>
            <a:pPr>
              <a:defRPr/>
            </a:pPr>
            <a:r>
              <a:rPr lang="en-US" sz="4000" b="1" dirty="0">
                <a:solidFill>
                  <a:srgbClr val="92D050"/>
                </a:solidFill>
              </a:rPr>
              <a:t>TSA Regional Map</a:t>
            </a:r>
          </a:p>
        </p:txBody>
      </p:sp>
      <p:sp>
        <p:nvSpPr>
          <p:cNvPr id="4" name="Content Placeholder 3"/>
          <p:cNvSpPr>
            <a:spLocks noGrp="1"/>
          </p:cNvSpPr>
          <p:nvPr>
            <p:ph idx="1"/>
          </p:nvPr>
        </p:nvSpPr>
        <p:spPr>
          <a:xfrm>
            <a:off x="1066800" y="1600200"/>
            <a:ext cx="10052050" cy="4498975"/>
          </a:xfrm>
        </p:spPr>
        <p:txBody>
          <a:bodyPr/>
          <a:lstStyle/>
          <a:p>
            <a:pPr>
              <a:defRPr/>
            </a:pPr>
            <a:endParaRPr lang="en-US" altLang="en-US" b="1" dirty="0">
              <a:solidFill>
                <a:srgbClr val="FFFF00"/>
              </a:solidFill>
              <a:effectLst/>
            </a:endParaRPr>
          </a:p>
          <a:p>
            <a:pPr>
              <a:defRPr/>
            </a:pPr>
            <a:endParaRPr lang="en-US" dirty="0"/>
          </a:p>
        </p:txBody>
      </p:sp>
      <p:sp>
        <p:nvSpPr>
          <p:cNvPr id="5" name="Content Placeholder 3"/>
          <p:cNvSpPr txBox="1">
            <a:spLocks/>
          </p:cNvSpPr>
          <p:nvPr/>
        </p:nvSpPr>
        <p:spPr bwMode="auto">
          <a:xfrm>
            <a:off x="1219200" y="1066800"/>
            <a:ext cx="9751010" cy="5486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lvl="0" eaLnBrk="1" hangingPunct="1">
              <a:spcBef>
                <a:spcPts val="0"/>
              </a:spcBef>
              <a:buClr>
                <a:srgbClr val="5A5B5D"/>
              </a:buClr>
              <a:defRPr/>
            </a:pPr>
            <a:endParaRPr lang="en-US" sz="2200" b="1" kern="0">
              <a:effectLst/>
              <a:ea typeface="Verdana" panose="020B0604030504040204" pitchFamily="34" charset="0"/>
            </a:endParaRPr>
          </a:p>
          <a:p>
            <a:pPr lvl="0" eaLnBrk="1" hangingPunct="1">
              <a:spcBef>
                <a:spcPts val="0"/>
              </a:spcBef>
              <a:buClr>
                <a:srgbClr val="5A5B5D"/>
              </a:buClr>
              <a:defRPr/>
            </a:pPr>
            <a:endParaRPr lang="en-US" sz="2200" kern="0">
              <a:solidFill>
                <a:schemeClr val="accent1"/>
              </a:solidFill>
            </a:endParaRPr>
          </a:p>
          <a:p>
            <a:pPr lvl="0" eaLnBrk="1" hangingPunct="1">
              <a:spcBef>
                <a:spcPts val="0"/>
              </a:spcBef>
              <a:buClr>
                <a:srgbClr val="5A5B5D"/>
              </a:buClr>
              <a:defRPr/>
            </a:pPr>
            <a:endParaRPr lang="en-US" sz="2400" kern="0">
              <a:solidFill>
                <a:schemeClr val="accent1"/>
              </a:solidFill>
            </a:endParaRPr>
          </a:p>
          <a:p>
            <a:pPr>
              <a:defRPr/>
            </a:pPr>
            <a:endParaRPr lang="en-US" altLang="en-US" b="1" kern="0">
              <a:solidFill>
                <a:srgbClr val="FFFF00"/>
              </a:solidFill>
              <a:effectLst/>
            </a:endParaRPr>
          </a:p>
          <a:p>
            <a:pPr>
              <a:defRPr/>
            </a:pPr>
            <a:endParaRPr lang="en-US" altLang="en-US" b="1" kern="0">
              <a:solidFill>
                <a:srgbClr val="FFFF00"/>
              </a:solidFill>
              <a:effectLst/>
            </a:endParaRPr>
          </a:p>
          <a:p>
            <a:pPr>
              <a:defRPr/>
            </a:pPr>
            <a:endParaRPr lang="en-US" kern="0" dirty="0"/>
          </a:p>
        </p:txBody>
      </p:sp>
      <p:pic>
        <p:nvPicPr>
          <p:cNvPr id="3" name="Picture 2"/>
          <p:cNvPicPr>
            <a:picLocks noChangeAspect="1"/>
          </p:cNvPicPr>
          <p:nvPr/>
        </p:nvPicPr>
        <p:blipFill>
          <a:blip r:embed="rId3"/>
          <a:stretch>
            <a:fillRect/>
          </a:stretch>
        </p:blipFill>
        <p:spPr>
          <a:xfrm>
            <a:off x="398462" y="962526"/>
            <a:ext cx="11488738" cy="5819273"/>
          </a:xfrm>
          <a:prstGeom prst="rect">
            <a:avLst/>
          </a:prstGeom>
        </p:spPr>
      </p:pic>
    </p:spTree>
    <p:extLst>
      <p:ext uri="{BB962C8B-B14F-4D97-AF65-F5344CB8AC3E}">
        <p14:creationId xmlns:p14="http://schemas.microsoft.com/office/powerpoint/2010/main" val="48330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8463" y="0"/>
            <a:ext cx="11388725" cy="1143000"/>
          </a:xfrm>
        </p:spPr>
        <p:txBody>
          <a:bodyPr/>
          <a:lstStyle/>
          <a:p>
            <a:pPr>
              <a:defRPr/>
            </a:pPr>
            <a:r>
              <a:rPr lang="en-US" altLang="en-US" sz="4000" b="1" dirty="0">
                <a:solidFill>
                  <a:schemeClr val="tx1"/>
                </a:solidFill>
                <a:effectLst/>
                <a:ea typeface="Verdana" panose="020B0604030504040204" pitchFamily="34" charset="0"/>
                <a:cs typeface="Verdana" panose="020B0604030504040204" pitchFamily="34" charset="0"/>
              </a:rPr>
              <a:t>EXIS</a:t>
            </a:r>
            <a:endParaRPr lang="en-US" sz="4000" b="1" dirty="0">
              <a:solidFill>
                <a:schemeClr val="tx1"/>
              </a:solidFill>
            </a:endParaRPr>
          </a:p>
        </p:txBody>
      </p:sp>
      <p:sp>
        <p:nvSpPr>
          <p:cNvPr id="4" name="Content Placeholder 3"/>
          <p:cNvSpPr>
            <a:spLocks noGrp="1"/>
          </p:cNvSpPr>
          <p:nvPr>
            <p:ph idx="1"/>
          </p:nvPr>
        </p:nvSpPr>
        <p:spPr>
          <a:xfrm>
            <a:off x="1066800" y="1600200"/>
            <a:ext cx="10052050" cy="4498975"/>
          </a:xfrm>
        </p:spPr>
        <p:txBody>
          <a:bodyPr/>
          <a:lstStyle/>
          <a:p>
            <a:pPr>
              <a:defRPr/>
            </a:pPr>
            <a:endParaRPr lang="en-US" altLang="en-US" b="1" dirty="0">
              <a:solidFill>
                <a:srgbClr val="FFFF00"/>
              </a:solidFill>
              <a:effectLst/>
            </a:endParaRPr>
          </a:p>
          <a:p>
            <a:pPr>
              <a:defRPr/>
            </a:pPr>
            <a:endParaRPr lang="en-US" dirty="0"/>
          </a:p>
        </p:txBody>
      </p:sp>
      <p:sp>
        <p:nvSpPr>
          <p:cNvPr id="5" name="Content Placeholder 3"/>
          <p:cNvSpPr txBox="1">
            <a:spLocks/>
          </p:cNvSpPr>
          <p:nvPr/>
        </p:nvSpPr>
        <p:spPr bwMode="auto">
          <a:xfrm>
            <a:off x="873125" y="1106488"/>
            <a:ext cx="10439400" cy="5486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a:defRPr/>
            </a:pPr>
            <a:r>
              <a:rPr lang="en-US" sz="3000" b="1" dirty="0">
                <a:solidFill>
                  <a:srgbClr val="FFFF00"/>
                </a:solidFill>
                <a:effectLst/>
                <a:ea typeface="Verdana" panose="020B0604030504040204" pitchFamily="34" charset="0"/>
              </a:rPr>
              <a:t>Transportation Focused</a:t>
            </a:r>
          </a:p>
          <a:p>
            <a:pPr marL="857250" lvl="1" indent="-457200">
              <a:buClr>
                <a:schemeClr val="tx1"/>
              </a:buClr>
              <a:defRPr/>
            </a:pPr>
            <a:r>
              <a:rPr lang="en-US" b="1" dirty="0">
                <a:effectLst/>
                <a:ea typeface="Verdana" panose="020B0604030504040204" pitchFamily="34" charset="0"/>
              </a:rPr>
              <a:t>Exercises designed to emphasize how transportation stakeholders respond to incidents</a:t>
            </a:r>
          </a:p>
          <a:p>
            <a:pPr marL="857250" lvl="1" indent="-457200">
              <a:buClr>
                <a:schemeClr val="tx1"/>
              </a:buClr>
              <a:defRPr/>
            </a:pPr>
            <a:r>
              <a:rPr lang="en-US" b="1" dirty="0">
                <a:effectLst/>
                <a:ea typeface="Verdana" panose="020B0604030504040204" pitchFamily="34" charset="0"/>
              </a:rPr>
              <a:t>Focuses on the stakeholder’s role during a security incident</a:t>
            </a:r>
          </a:p>
          <a:p>
            <a:pPr>
              <a:defRPr/>
            </a:pPr>
            <a:r>
              <a:rPr lang="en-US" sz="3000" b="1" dirty="0">
                <a:solidFill>
                  <a:srgbClr val="FFFF00"/>
                </a:solidFill>
                <a:effectLst/>
                <a:ea typeface="Verdana" panose="020B0604030504040204" pitchFamily="34" charset="0"/>
              </a:rPr>
              <a:t>Each exercise is specifically tailored to the stakeholder’s operation</a:t>
            </a:r>
            <a:endParaRPr lang="en-US" sz="3000" dirty="0">
              <a:solidFill>
                <a:srgbClr val="FFFF00"/>
              </a:solidFill>
              <a:effectLst/>
              <a:ea typeface="Verdana" panose="020B0604030504040204" pitchFamily="34" charset="0"/>
            </a:endParaRPr>
          </a:p>
          <a:p>
            <a:pPr marL="857250" lvl="1" indent="-457200">
              <a:buClr>
                <a:schemeClr val="tx1"/>
              </a:buClr>
              <a:defRPr/>
            </a:pPr>
            <a:r>
              <a:rPr lang="en-US" b="1" dirty="0">
                <a:effectLst/>
                <a:ea typeface="Verdana" panose="020B0604030504040204" pitchFamily="34" charset="0"/>
              </a:rPr>
              <a:t>Designed from the ground up</a:t>
            </a:r>
          </a:p>
          <a:p>
            <a:pPr marL="857250" lvl="1" indent="-457200">
              <a:buClr>
                <a:schemeClr val="tx1"/>
              </a:buClr>
              <a:defRPr/>
            </a:pPr>
            <a:r>
              <a:rPr lang="en-US" b="1" dirty="0">
                <a:effectLst/>
                <a:ea typeface="Verdana" panose="020B0604030504040204" pitchFamily="34" charset="0"/>
              </a:rPr>
              <a:t>Examines operation at multiple levels, from management to frontline</a:t>
            </a:r>
          </a:p>
          <a:p>
            <a:pPr>
              <a:defRPr/>
            </a:pPr>
            <a:endParaRPr lang="en-US" altLang="en-US" b="1" kern="0" dirty="0">
              <a:solidFill>
                <a:srgbClr val="FFFF00"/>
              </a:solidFill>
              <a:effectLst/>
            </a:endParaRPr>
          </a:p>
          <a:p>
            <a:pPr>
              <a:defRPr/>
            </a:pPr>
            <a:endParaRPr lang="en-US" altLang="en-US" b="1" kern="0" dirty="0">
              <a:solidFill>
                <a:srgbClr val="FFFF00"/>
              </a:solidFill>
              <a:effectLst/>
            </a:endParaRPr>
          </a:p>
          <a:p>
            <a:pPr>
              <a:defRPr/>
            </a:pPr>
            <a:endParaRPr lang="en-US" altLang="en-US" b="1" kern="0" dirty="0">
              <a:solidFill>
                <a:srgbClr val="FFFF00"/>
              </a:solidFill>
              <a:effectLst/>
            </a:endParaRPr>
          </a:p>
          <a:p>
            <a:pPr>
              <a:defRPr/>
            </a:pPr>
            <a:endParaRPr lang="en-US" kern="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13"/>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01638" y="152400"/>
            <a:ext cx="11388725" cy="1138238"/>
          </a:xfrm>
        </p:spPr>
        <p:txBody>
          <a:bodyPr/>
          <a:lstStyle/>
          <a:p>
            <a:pPr>
              <a:defRPr/>
            </a:pPr>
            <a:r>
              <a:rPr lang="en-US" sz="4000" b="1" dirty="0">
                <a:solidFill>
                  <a:schemeClr val="tx1"/>
                </a:solidFill>
                <a:effectLst/>
                <a:ea typeface="Verdana" panose="020B0604030504040204" pitchFamily="34" charset="0"/>
              </a:rPr>
              <a:t>EXIS Timeline</a:t>
            </a:r>
            <a:endParaRPr lang="en-US" sz="4000" b="1" dirty="0">
              <a:solidFill>
                <a:schemeClr val="tx1"/>
              </a:solidFill>
            </a:endParaRPr>
          </a:p>
        </p:txBody>
      </p:sp>
      <p:sp>
        <p:nvSpPr>
          <p:cNvPr id="4" name="Content Placeholder 3"/>
          <p:cNvSpPr>
            <a:spLocks noGrp="1"/>
          </p:cNvSpPr>
          <p:nvPr>
            <p:ph idx="1"/>
          </p:nvPr>
        </p:nvSpPr>
        <p:spPr>
          <a:xfrm>
            <a:off x="1066800" y="1600200"/>
            <a:ext cx="10052050" cy="4498975"/>
          </a:xfrm>
        </p:spPr>
        <p:txBody>
          <a:bodyPr/>
          <a:lstStyle/>
          <a:p>
            <a:pPr>
              <a:defRPr/>
            </a:pPr>
            <a:endParaRPr lang="en-US" altLang="en-US" b="1" dirty="0">
              <a:solidFill>
                <a:srgbClr val="FFFF00"/>
              </a:solidFill>
              <a:effectLst/>
            </a:endParaRPr>
          </a:p>
          <a:p>
            <a:pPr>
              <a:defRPr/>
            </a:pPr>
            <a:endParaRPr lang="en-US" dirty="0"/>
          </a:p>
        </p:txBody>
      </p:sp>
      <p:sp>
        <p:nvSpPr>
          <p:cNvPr id="30725" name="Content Placeholder 3"/>
          <p:cNvSpPr txBox="1">
            <a:spLocks/>
          </p:cNvSpPr>
          <p:nvPr/>
        </p:nvSpPr>
        <p:spPr bwMode="auto">
          <a:xfrm>
            <a:off x="1262063" y="1219200"/>
            <a:ext cx="10058400"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914400" indent="-5143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defRPr/>
            </a:pPr>
            <a:r>
              <a:rPr lang="en-US" sz="3000" b="1" dirty="0">
                <a:solidFill>
                  <a:srgbClr val="FFFF00"/>
                </a:solidFill>
                <a:latin typeface="+mn-lt"/>
                <a:ea typeface="Verdana" panose="020B0604030504040204" pitchFamily="34" charset="0"/>
              </a:rPr>
              <a:t>TSA Inspectors meet with stakeholder to discuss which type of exercise is best suited for the entity </a:t>
            </a:r>
          </a:p>
          <a:p>
            <a:pPr>
              <a:defRPr/>
            </a:pPr>
            <a:r>
              <a:rPr lang="en-US" sz="3000" b="1" dirty="0">
                <a:solidFill>
                  <a:srgbClr val="FFFF00"/>
                </a:solidFill>
                <a:latin typeface="+mn-lt"/>
                <a:ea typeface="Verdana" panose="020B0604030504040204" pitchFamily="34" charset="0"/>
              </a:rPr>
              <a:t>EXIS Workshop date is agreed upon between TSA Inspectors, the stakeholder, and TSA Headquarters. </a:t>
            </a:r>
          </a:p>
          <a:p>
            <a:pPr>
              <a:defRPr/>
            </a:pPr>
            <a:r>
              <a:rPr lang="en-US" sz="3000" b="1" dirty="0">
                <a:solidFill>
                  <a:srgbClr val="FFFF00"/>
                </a:solidFill>
                <a:latin typeface="+mn-lt"/>
                <a:ea typeface="Verdana" panose="020B0604030504040204" pitchFamily="34" charset="0"/>
              </a:rPr>
              <a:t>TSA Inspectors conduct the EXIS Workshop </a:t>
            </a:r>
          </a:p>
          <a:p>
            <a:pPr>
              <a:defRPr/>
            </a:pPr>
            <a:r>
              <a:rPr lang="en-US" sz="3000" b="1" dirty="0">
                <a:solidFill>
                  <a:srgbClr val="FFFF00"/>
                </a:solidFill>
                <a:latin typeface="+mn-lt"/>
                <a:ea typeface="Verdana" panose="020B0604030504040204" pitchFamily="34" charset="0"/>
              </a:rPr>
              <a:t>EXIS After Action Brief is presented to the stakeholder, and next steps are determined</a:t>
            </a:r>
            <a:endParaRPr lang="en-US" altLang="en-US" sz="3000" b="1" dirty="0">
              <a:solidFill>
                <a:srgbClr val="FFFF00"/>
              </a:solidFill>
              <a:latin typeface="+mn-lt"/>
              <a:ea typeface="Verdana" panose="020B0604030504040204" pitchFamily="34" charset="0"/>
              <a:cs typeface="Verdana" panose="020B060403050404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defRPr/>
            </a:pPr>
            <a:r>
              <a:rPr lang="en-US" sz="4000" b="1" dirty="0">
                <a:solidFill>
                  <a:schemeClr val="tx1"/>
                </a:solidFill>
                <a:latin typeface="Verdana" panose="020B0604030504040204" pitchFamily="34" charset="0"/>
                <a:ea typeface="Verdana" panose="020B0604030504040204" pitchFamily="34" charset="0"/>
              </a:rPr>
              <a:t>SETA</a:t>
            </a:r>
            <a:endParaRPr lang="en-US" sz="4000" b="1" dirty="0">
              <a:solidFill>
                <a:schemeClr val="tx1"/>
              </a:solidFill>
            </a:endParaRPr>
          </a:p>
        </p:txBody>
      </p:sp>
      <p:sp>
        <p:nvSpPr>
          <p:cNvPr id="4" name="Content Placeholder 3"/>
          <p:cNvSpPr>
            <a:spLocks noGrp="1"/>
          </p:cNvSpPr>
          <p:nvPr>
            <p:ph idx="1"/>
          </p:nvPr>
        </p:nvSpPr>
        <p:spPr>
          <a:xfrm>
            <a:off x="1066800" y="1666875"/>
            <a:ext cx="10052050" cy="4432300"/>
          </a:xfrm>
        </p:spPr>
        <p:txBody>
          <a:bodyPr/>
          <a:lstStyle/>
          <a:p>
            <a:pPr>
              <a:defRPr/>
            </a:pPr>
            <a:endParaRPr lang="en-US" altLang="en-US" b="1" dirty="0">
              <a:solidFill>
                <a:srgbClr val="FFFF00"/>
              </a:solidFill>
              <a:effectLst/>
            </a:endParaRPr>
          </a:p>
          <a:p>
            <a:pPr>
              <a:defRPr/>
            </a:pPr>
            <a:endParaRPr lang="en-US" dirty="0"/>
          </a:p>
        </p:txBody>
      </p:sp>
      <p:pic>
        <p:nvPicPr>
          <p:cNvPr id="3584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971675"/>
            <a:ext cx="1038542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8463" y="228600"/>
            <a:ext cx="11388725" cy="1143000"/>
          </a:xfrm>
        </p:spPr>
        <p:txBody>
          <a:bodyPr/>
          <a:lstStyle/>
          <a:p>
            <a:pPr>
              <a:defRPr/>
            </a:pPr>
            <a:r>
              <a:rPr lang="en-US" sz="4000" b="1" dirty="0">
                <a:solidFill>
                  <a:schemeClr val="tx1"/>
                </a:solidFill>
                <a:effectLst/>
                <a:ea typeface="Verdana" panose="020B0604030504040204" pitchFamily="34" charset="0"/>
              </a:rPr>
              <a:t>SETA - </a:t>
            </a:r>
            <a:r>
              <a:rPr lang="en-US" sz="3000" b="1" dirty="0">
                <a:solidFill>
                  <a:schemeClr val="tx1"/>
                </a:solidFill>
                <a:effectLst/>
                <a:ea typeface="Verdana" panose="020B0604030504040204" pitchFamily="34" charset="0"/>
              </a:rPr>
              <a:t>Security Enhancement Through Assessment</a:t>
            </a:r>
            <a:r>
              <a:rPr lang="en-US" sz="3000" b="1" dirty="0">
                <a:solidFill>
                  <a:srgbClr val="92D050"/>
                </a:solidFill>
                <a:effectLst/>
                <a:ea typeface="Verdana" panose="020B0604030504040204" pitchFamily="34" charset="0"/>
              </a:rPr>
              <a:t> </a:t>
            </a:r>
            <a:br>
              <a:rPr lang="en-US" sz="2800" b="1" dirty="0">
                <a:solidFill>
                  <a:srgbClr val="92D050"/>
                </a:solidFill>
                <a:effectLst/>
                <a:ea typeface="Verdana" panose="020B0604030504040204" pitchFamily="34" charset="0"/>
              </a:rPr>
            </a:br>
            <a:endParaRPr lang="en-US" sz="4000" b="1" dirty="0">
              <a:solidFill>
                <a:srgbClr val="92D050"/>
              </a:solidFill>
            </a:endParaRPr>
          </a:p>
        </p:txBody>
      </p:sp>
      <p:sp>
        <p:nvSpPr>
          <p:cNvPr id="4" name="Content Placeholder 3"/>
          <p:cNvSpPr>
            <a:spLocks noGrp="1"/>
          </p:cNvSpPr>
          <p:nvPr>
            <p:ph idx="1"/>
          </p:nvPr>
        </p:nvSpPr>
        <p:spPr>
          <a:xfrm>
            <a:off x="1066800" y="1600200"/>
            <a:ext cx="10052050" cy="4498975"/>
          </a:xfrm>
        </p:spPr>
        <p:txBody>
          <a:bodyPr/>
          <a:lstStyle/>
          <a:p>
            <a:pPr>
              <a:defRPr/>
            </a:pPr>
            <a:endParaRPr lang="en-US" altLang="en-US" b="1" dirty="0">
              <a:solidFill>
                <a:srgbClr val="FFFF00"/>
              </a:solidFill>
              <a:effectLst/>
            </a:endParaRPr>
          </a:p>
          <a:p>
            <a:pPr>
              <a:defRPr/>
            </a:pPr>
            <a:endParaRPr lang="en-US" dirty="0"/>
          </a:p>
        </p:txBody>
      </p:sp>
      <p:sp>
        <p:nvSpPr>
          <p:cNvPr id="5" name="Content Placeholder 3"/>
          <p:cNvSpPr txBox="1">
            <a:spLocks/>
          </p:cNvSpPr>
          <p:nvPr/>
        </p:nvSpPr>
        <p:spPr bwMode="auto">
          <a:xfrm>
            <a:off x="873125" y="1641475"/>
            <a:ext cx="10439400" cy="46863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a:defRPr/>
            </a:pPr>
            <a:r>
              <a:rPr lang="en-US" sz="3000" b="1" dirty="0">
                <a:solidFill>
                  <a:srgbClr val="FFFF00"/>
                </a:solidFill>
              </a:rPr>
              <a:t>Security Enhancement Through Assessment (SETA) program is a no-cost, collaborative, voluntary program that is designed to evaluate and improve a surface transportation stakeholder’s security posture at the front line employee level </a:t>
            </a:r>
          </a:p>
          <a:p>
            <a:pPr>
              <a:defRPr/>
            </a:pPr>
            <a:endParaRPr lang="en-US" sz="1200" b="1" dirty="0">
              <a:solidFill>
                <a:srgbClr val="FFFF00"/>
              </a:solidFill>
            </a:endParaRPr>
          </a:p>
          <a:p>
            <a:pPr>
              <a:defRPr/>
            </a:pPr>
            <a:r>
              <a:rPr lang="en-US" sz="3000" b="1" dirty="0">
                <a:solidFill>
                  <a:srgbClr val="FFFF00"/>
                </a:solidFill>
                <a:effectLst/>
                <a:ea typeface="Verdana" panose="020B0604030504040204" pitchFamily="34" charset="0"/>
              </a:rPr>
              <a:t>Designed to evaluate and improve a surface transportation stakeholder’s vehicle inspection procedures and suspicious person responses</a:t>
            </a:r>
          </a:p>
          <a:p>
            <a:pPr marL="0" indent="0">
              <a:buFont typeface="Arial" panose="020B0604020202020204" pitchFamily="34" charset="0"/>
              <a:buNone/>
              <a:defRPr/>
            </a:pPr>
            <a:endParaRPr lang="en-US" altLang="en-US" b="1" kern="0" dirty="0">
              <a:solidFill>
                <a:srgbClr val="FFFF00"/>
              </a:solidFill>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8463" y="114300"/>
            <a:ext cx="11388725" cy="1143000"/>
          </a:xfrm>
        </p:spPr>
        <p:txBody>
          <a:bodyPr/>
          <a:lstStyle/>
          <a:p>
            <a:pPr>
              <a:defRPr/>
            </a:pPr>
            <a:r>
              <a:rPr lang="en-US" sz="4000" b="1" dirty="0">
                <a:solidFill>
                  <a:schemeClr val="tx1"/>
                </a:solidFill>
                <a:effectLst/>
                <a:ea typeface="Verdana" panose="020B0604030504040204" pitchFamily="34" charset="0"/>
              </a:rPr>
              <a:t>SETA - </a:t>
            </a:r>
            <a:r>
              <a:rPr lang="en-US" sz="3000" b="1" dirty="0">
                <a:solidFill>
                  <a:schemeClr val="tx1"/>
                </a:solidFill>
                <a:effectLst/>
                <a:ea typeface="Verdana" panose="020B0604030504040204" pitchFamily="34" charset="0"/>
              </a:rPr>
              <a:t>Security Enhancement Through Assessment</a:t>
            </a:r>
            <a:r>
              <a:rPr lang="en-US" sz="3000" b="1" dirty="0">
                <a:solidFill>
                  <a:srgbClr val="92D050"/>
                </a:solidFill>
                <a:effectLst/>
                <a:ea typeface="Verdana" panose="020B0604030504040204" pitchFamily="34" charset="0"/>
              </a:rPr>
              <a:t> </a:t>
            </a:r>
            <a:endParaRPr lang="en-US" sz="3000" b="1" dirty="0">
              <a:solidFill>
                <a:srgbClr val="92D050"/>
              </a:solidFill>
            </a:endParaRPr>
          </a:p>
        </p:txBody>
      </p:sp>
      <p:sp>
        <p:nvSpPr>
          <p:cNvPr id="4" name="Content Placeholder 3"/>
          <p:cNvSpPr>
            <a:spLocks noGrp="1"/>
          </p:cNvSpPr>
          <p:nvPr>
            <p:ph idx="1"/>
          </p:nvPr>
        </p:nvSpPr>
        <p:spPr>
          <a:xfrm>
            <a:off x="1066800" y="1600200"/>
            <a:ext cx="10052050" cy="4498975"/>
          </a:xfrm>
        </p:spPr>
        <p:txBody>
          <a:bodyPr/>
          <a:lstStyle/>
          <a:p>
            <a:pPr>
              <a:defRPr/>
            </a:pPr>
            <a:endParaRPr lang="en-US" altLang="en-US" b="1" dirty="0">
              <a:solidFill>
                <a:srgbClr val="FFFF00"/>
              </a:solidFill>
              <a:effectLst/>
            </a:endParaRPr>
          </a:p>
          <a:p>
            <a:pPr>
              <a:defRPr/>
            </a:pPr>
            <a:endParaRPr lang="en-US" dirty="0"/>
          </a:p>
        </p:txBody>
      </p:sp>
      <p:sp>
        <p:nvSpPr>
          <p:cNvPr id="5" name="Content Placeholder 3"/>
          <p:cNvSpPr txBox="1">
            <a:spLocks/>
          </p:cNvSpPr>
          <p:nvPr/>
        </p:nvSpPr>
        <p:spPr bwMode="auto">
          <a:xfrm>
            <a:off x="1066800" y="1252538"/>
            <a:ext cx="10210800" cy="4498975"/>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a:defRPr/>
            </a:pPr>
            <a:r>
              <a:rPr lang="en-US" sz="3000" b="1" dirty="0">
                <a:solidFill>
                  <a:srgbClr val="FFFF00"/>
                </a:solidFill>
              </a:rPr>
              <a:t>Scenarios include:</a:t>
            </a:r>
            <a:endParaRPr lang="en-US" sz="1200" b="1" dirty="0">
              <a:solidFill>
                <a:srgbClr val="FFFF00"/>
              </a:solidFill>
              <a:effectLst/>
              <a:ea typeface="Verdana" panose="020B0604030504040204" pitchFamily="34" charset="0"/>
            </a:endParaRPr>
          </a:p>
          <a:p>
            <a:pPr marL="857250" lvl="1" indent="-457200">
              <a:buClr>
                <a:schemeClr val="tx1"/>
              </a:buClr>
              <a:defRPr/>
            </a:pPr>
            <a:r>
              <a:rPr lang="en-US" b="1" dirty="0"/>
              <a:t>Testing vehicle inspection procedures</a:t>
            </a:r>
          </a:p>
          <a:p>
            <a:pPr marL="857250" lvl="1" indent="-457200">
              <a:buClr>
                <a:schemeClr val="tx1"/>
              </a:buClr>
              <a:defRPr/>
            </a:pPr>
            <a:r>
              <a:rPr lang="en-US" b="1" dirty="0"/>
              <a:t>Suspicious and unattended bag response</a:t>
            </a:r>
          </a:p>
          <a:p>
            <a:pPr marL="857250" lvl="1" indent="-457200">
              <a:buClr>
                <a:schemeClr val="tx1"/>
              </a:buClr>
              <a:defRPr/>
            </a:pPr>
            <a:r>
              <a:rPr lang="en-US" b="1" dirty="0"/>
              <a:t>Suspicious individual procedures</a:t>
            </a:r>
            <a:endParaRPr lang="en-US" sz="3000" b="1" dirty="0">
              <a:solidFill>
                <a:srgbClr val="FFFF00"/>
              </a:solidFill>
              <a:effectLst/>
              <a:latin typeface="Verdana" panose="020B0604030504040204" pitchFamily="34" charset="0"/>
              <a:ea typeface="Verdana" panose="020B0604030504040204" pitchFamily="34" charset="0"/>
            </a:endParaRPr>
          </a:p>
          <a:p>
            <a:pPr>
              <a:defRPr/>
            </a:pPr>
            <a:r>
              <a:rPr lang="en-US" sz="3000" b="1" dirty="0">
                <a:solidFill>
                  <a:srgbClr val="FFFF00"/>
                </a:solidFill>
                <a:effectLst/>
                <a:latin typeface="Verdana" panose="020B0604030504040204" pitchFamily="34" charset="0"/>
                <a:ea typeface="Verdana" panose="020B0604030504040204" pitchFamily="34" charset="0"/>
              </a:rPr>
              <a:t>SETA consists of covertly placing unattended bags on multiple vehicles simultaneously </a:t>
            </a:r>
          </a:p>
          <a:p>
            <a:pPr>
              <a:defRPr/>
            </a:pPr>
            <a:r>
              <a:rPr lang="en-US" sz="3000" b="1" dirty="0">
                <a:solidFill>
                  <a:srgbClr val="FFFF00"/>
                </a:solidFill>
                <a:effectLst/>
                <a:latin typeface="Verdana" panose="020B0604030504040204" pitchFamily="34" charset="0"/>
                <a:ea typeface="Verdana" panose="020B0604030504040204" pitchFamily="34" charset="0"/>
              </a:rPr>
              <a:t>Placing unattended bags at a Transportation Facility</a:t>
            </a:r>
          </a:p>
          <a:p>
            <a:pPr>
              <a:defRPr/>
            </a:pPr>
            <a:r>
              <a:rPr lang="en-US" sz="3000" b="1" dirty="0">
                <a:solidFill>
                  <a:srgbClr val="FFFF00"/>
                </a:solidFill>
                <a:effectLst/>
                <a:latin typeface="Verdana" panose="020B0604030504040204" pitchFamily="34" charset="0"/>
                <a:ea typeface="Verdana" panose="020B0604030504040204" pitchFamily="34" charset="0"/>
              </a:rPr>
              <a:t>Suspicious Person access Transportation Facility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01638" y="-76200"/>
            <a:ext cx="11388725" cy="1138238"/>
          </a:xfrm>
        </p:spPr>
        <p:txBody>
          <a:bodyPr/>
          <a:lstStyle/>
          <a:p>
            <a:pPr>
              <a:defRPr/>
            </a:pPr>
            <a:r>
              <a:rPr lang="en-US" sz="4000" b="1" dirty="0">
                <a:solidFill>
                  <a:schemeClr val="tx1"/>
                </a:solidFill>
                <a:effectLst/>
                <a:ea typeface="Verdana" panose="020B0604030504040204" pitchFamily="34" charset="0"/>
              </a:rPr>
              <a:t>SETA Timeline</a:t>
            </a:r>
            <a:endParaRPr lang="en-US" sz="4000" b="1" dirty="0">
              <a:solidFill>
                <a:schemeClr val="tx1"/>
              </a:solidFill>
            </a:endParaRPr>
          </a:p>
        </p:txBody>
      </p:sp>
      <p:sp>
        <p:nvSpPr>
          <p:cNvPr id="4" name="Content Placeholder 3"/>
          <p:cNvSpPr>
            <a:spLocks noGrp="1"/>
          </p:cNvSpPr>
          <p:nvPr>
            <p:ph idx="1"/>
          </p:nvPr>
        </p:nvSpPr>
        <p:spPr>
          <a:xfrm>
            <a:off x="1066800" y="1600200"/>
            <a:ext cx="10052050" cy="4498975"/>
          </a:xfrm>
        </p:spPr>
        <p:txBody>
          <a:bodyPr/>
          <a:lstStyle/>
          <a:p>
            <a:pPr>
              <a:defRPr/>
            </a:pPr>
            <a:endParaRPr lang="en-US" altLang="en-US" b="1" dirty="0">
              <a:solidFill>
                <a:srgbClr val="FFFF00"/>
              </a:solidFill>
              <a:effectLst/>
            </a:endParaRPr>
          </a:p>
          <a:p>
            <a:pPr>
              <a:defRPr/>
            </a:pPr>
            <a:endParaRPr lang="en-US" dirty="0"/>
          </a:p>
        </p:txBody>
      </p:sp>
      <p:sp>
        <p:nvSpPr>
          <p:cNvPr id="36869" name="Content Placeholder 3"/>
          <p:cNvSpPr txBox="1">
            <a:spLocks/>
          </p:cNvSpPr>
          <p:nvPr/>
        </p:nvSpPr>
        <p:spPr bwMode="auto">
          <a:xfrm>
            <a:off x="1066800" y="1062038"/>
            <a:ext cx="1005840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914400" indent="-5143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r>
              <a:rPr lang="en-US" altLang="en-US" sz="2800" b="1">
                <a:solidFill>
                  <a:srgbClr val="FFFF00"/>
                </a:solidFill>
              </a:rPr>
              <a:t>From the initial planning stages to the completion of the assessment, the goal is to complete all three phases of SETA within ninety days </a:t>
            </a:r>
          </a:p>
          <a:p>
            <a:r>
              <a:rPr lang="en-US" altLang="en-US" sz="2800" b="1">
                <a:solidFill>
                  <a:srgbClr val="FFFF00"/>
                </a:solidFill>
              </a:rPr>
              <a:t>Pre-planning (TSA): Prior to the assessment, TSA Surface inspectors conduct operational planning with the stakeholder to gain first-hand knowledge of daily stakeholder operations. </a:t>
            </a:r>
          </a:p>
          <a:p>
            <a:r>
              <a:rPr lang="en-US" altLang="en-US" sz="2800" b="1">
                <a:solidFill>
                  <a:srgbClr val="FFFF00"/>
                </a:solidFill>
              </a:rPr>
              <a:t>Pre-planning (Stakeholder): Through collaboration, the stakeholder and TSA agree to assessment scenarios utilized. To ensure a valid assessment, the stakeholder limits employee knowledge of the assessment to those with a need to know.</a:t>
            </a:r>
            <a:endParaRPr lang="en-US" altLang="en-US" sz="3000" b="1">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8463" y="0"/>
            <a:ext cx="11388725" cy="914400"/>
          </a:xfrm>
        </p:spPr>
        <p:txBody>
          <a:bodyPr/>
          <a:lstStyle/>
          <a:p>
            <a:pPr>
              <a:defRPr/>
            </a:pPr>
            <a:r>
              <a:rPr lang="en-US" altLang="en-US" sz="40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TSA Resources</a:t>
            </a:r>
            <a:endParaRPr lang="en-US" sz="4000" b="1" dirty="0">
              <a:solidFill>
                <a:schemeClr val="tx1"/>
              </a:solidFill>
            </a:endParaRPr>
          </a:p>
        </p:txBody>
      </p:sp>
      <p:sp>
        <p:nvSpPr>
          <p:cNvPr id="4" name="Content Placeholder 3"/>
          <p:cNvSpPr>
            <a:spLocks noGrp="1"/>
          </p:cNvSpPr>
          <p:nvPr>
            <p:ph idx="1"/>
          </p:nvPr>
        </p:nvSpPr>
        <p:spPr>
          <a:xfrm>
            <a:off x="1066800" y="1600200"/>
            <a:ext cx="10052050" cy="4498975"/>
          </a:xfrm>
        </p:spPr>
        <p:txBody>
          <a:bodyPr/>
          <a:lstStyle/>
          <a:p>
            <a:pPr>
              <a:defRPr/>
            </a:pPr>
            <a:endParaRPr lang="en-US" altLang="en-US" b="1" dirty="0">
              <a:solidFill>
                <a:srgbClr val="FFFF00"/>
              </a:solidFill>
              <a:effectLst/>
            </a:endParaRPr>
          </a:p>
          <a:p>
            <a:pPr>
              <a:defRPr/>
            </a:pPr>
            <a:endParaRPr lang="en-US" dirty="0"/>
          </a:p>
        </p:txBody>
      </p:sp>
      <p:sp>
        <p:nvSpPr>
          <p:cNvPr id="5" name="Content Placeholder 3"/>
          <p:cNvSpPr txBox="1">
            <a:spLocks/>
          </p:cNvSpPr>
          <p:nvPr/>
        </p:nvSpPr>
        <p:spPr bwMode="auto">
          <a:xfrm>
            <a:off x="873125" y="1600200"/>
            <a:ext cx="10439400" cy="3963987"/>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eaLnBrk="1" hangingPunct="1">
              <a:buClr>
                <a:srgbClr val="A3C145"/>
              </a:buClr>
              <a:buFont typeface="Arial" charset="0"/>
              <a:buChar char="►"/>
              <a:defRPr/>
            </a:pPr>
            <a:r>
              <a:rPr lang="en-US" sz="3000" b="1" kern="0" dirty="0">
                <a:solidFill>
                  <a:srgbClr val="FFFF00"/>
                </a:solidFill>
                <a:effectLst/>
                <a:ea typeface="Verdana" panose="020B0604030504040204" pitchFamily="34" charset="0"/>
              </a:rPr>
              <a:t>For More Information on a TSA Program </a:t>
            </a:r>
            <a:r>
              <a:rPr lang="en-US" sz="2800" b="1" kern="0" dirty="0">
                <a:solidFill>
                  <a:srgbClr val="FFFF00"/>
                </a:solidFill>
                <a:effectLst/>
                <a:ea typeface="Verdana" panose="020B0604030504040204" pitchFamily="34" charset="0"/>
              </a:rPr>
              <a:t>Contact, Ask me for your Local TSA Surface Office Info</a:t>
            </a:r>
            <a:endParaRPr lang="en-US" sz="2800" b="1" kern="0" dirty="0">
              <a:solidFill>
                <a:srgbClr val="FF0000"/>
              </a:solidFill>
              <a:effectLst/>
              <a:ea typeface="Verdana" panose="020B0604030504040204" pitchFamily="34" charset="0"/>
            </a:endParaRPr>
          </a:p>
          <a:p>
            <a:pPr marL="0" indent="0" eaLnBrk="1" hangingPunct="1">
              <a:buClr>
                <a:srgbClr val="A3C145"/>
              </a:buClr>
              <a:buFont typeface="Arial" panose="020B0604020202020204" pitchFamily="34" charset="0"/>
              <a:buNone/>
              <a:defRPr/>
            </a:pPr>
            <a:endParaRPr lang="en-US" sz="1800" b="1" kern="0" dirty="0">
              <a:solidFill>
                <a:srgbClr val="FFFF00"/>
              </a:solidFill>
              <a:effectLst/>
              <a:ea typeface="Verdana" panose="020B0604030504040204" pitchFamily="34" charset="0"/>
            </a:endParaRPr>
          </a:p>
          <a:p>
            <a:pPr eaLnBrk="1" hangingPunct="1">
              <a:buClr>
                <a:schemeClr val="tx1"/>
              </a:buClr>
              <a:buSzPct val="100000"/>
              <a:defRPr/>
            </a:pPr>
            <a:r>
              <a:rPr lang="en-US" sz="2600" b="1" kern="0" dirty="0">
                <a:effectLst/>
                <a:ea typeface="Verdana" panose="020B0604030504040204" pitchFamily="34" charset="0"/>
              </a:rPr>
              <a:t>BASE - Baseline Assessment for Security Enhancement</a:t>
            </a:r>
          </a:p>
          <a:p>
            <a:pPr eaLnBrk="1" hangingPunct="1">
              <a:buClr>
                <a:schemeClr val="tx1"/>
              </a:buClr>
              <a:buSzPct val="100000"/>
              <a:defRPr/>
            </a:pPr>
            <a:r>
              <a:rPr lang="en-US" sz="2600" b="1" kern="0" dirty="0">
                <a:effectLst/>
                <a:ea typeface="Verdana" panose="020B0604030504040204" pitchFamily="34" charset="0"/>
              </a:rPr>
              <a:t>First Observer Plus – Security Awareness Training </a:t>
            </a:r>
          </a:p>
          <a:p>
            <a:pPr eaLnBrk="1" hangingPunct="1">
              <a:buClr>
                <a:schemeClr val="tx1"/>
              </a:buClr>
              <a:buSzPct val="100000"/>
              <a:defRPr/>
            </a:pPr>
            <a:r>
              <a:rPr lang="en-US" sz="2600" b="1" kern="0" dirty="0">
                <a:effectLst/>
                <a:ea typeface="Verdana" panose="020B0604030504040204" pitchFamily="34" charset="0"/>
              </a:rPr>
              <a:t>EXIS – Exercise Information System</a:t>
            </a:r>
          </a:p>
          <a:p>
            <a:pPr eaLnBrk="1" hangingPunct="1">
              <a:buClr>
                <a:schemeClr val="tx1"/>
              </a:buClr>
              <a:buSzPct val="100000"/>
              <a:defRPr/>
            </a:pPr>
            <a:r>
              <a:rPr lang="en-US" sz="2600" b="1" kern="0" dirty="0">
                <a:effectLst/>
                <a:ea typeface="Verdana" panose="020B0604030504040204" pitchFamily="34" charset="0"/>
              </a:rPr>
              <a:t>SETA - Security Enhancement Through Assessment</a:t>
            </a:r>
          </a:p>
          <a:p>
            <a:pPr>
              <a:defRPr/>
            </a:pPr>
            <a:endParaRPr lang="en-US" altLang="en-US" b="1" kern="0" dirty="0">
              <a:solidFill>
                <a:srgbClr val="FFFF00"/>
              </a:solidFill>
              <a:effectLst/>
            </a:endParaRPr>
          </a:p>
          <a:p>
            <a:pPr>
              <a:defRPr/>
            </a:pPr>
            <a:endParaRPr lang="en-US" altLang="en-US" b="1" kern="0" dirty="0">
              <a:solidFill>
                <a:srgbClr val="FFFF00"/>
              </a:solidFill>
              <a:effectLst/>
            </a:endParaRPr>
          </a:p>
          <a:p>
            <a:pPr>
              <a:defRPr/>
            </a:pPr>
            <a:endParaRPr lang="en-US" altLang="en-US" b="1" kern="0" dirty="0">
              <a:solidFill>
                <a:srgbClr val="FFFF00"/>
              </a:solidFill>
              <a:effectLst/>
            </a:endParaRPr>
          </a:p>
          <a:p>
            <a:pPr>
              <a:defRPr/>
            </a:pPr>
            <a:endParaRPr lang="en-US" kern="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68200"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4530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8462" y="24062"/>
            <a:ext cx="11388725" cy="1347537"/>
          </a:xfrm>
        </p:spPr>
        <p:txBody>
          <a:bodyPr/>
          <a:lstStyle/>
          <a:p>
            <a:pPr>
              <a:defRPr/>
            </a:pPr>
            <a:r>
              <a:rPr lang="en-US" altLang="en-US" sz="5400" dirty="0">
                <a:solidFill>
                  <a:schemeClr val="tx1"/>
                </a:solidFill>
                <a:cs typeface="Arial" panose="020B0604020202020204" pitchFamily="34" charset="0"/>
              </a:rPr>
              <a:t>(U) </a:t>
            </a:r>
            <a:r>
              <a:rPr lang="en-US" altLang="en-US" sz="4000" dirty="0">
                <a:solidFill>
                  <a:schemeClr val="tx1"/>
                </a:solidFill>
                <a:cs typeface="Arial" panose="020B0604020202020204" pitchFamily="34" charset="0"/>
              </a:rPr>
              <a:t>Targets, Threats to Highway</a:t>
            </a:r>
            <a:br>
              <a:rPr lang="en-US" altLang="en-US" sz="4000" dirty="0">
                <a:solidFill>
                  <a:schemeClr val="bg1"/>
                </a:solidFill>
                <a:cs typeface="Arial" panose="020B0604020202020204" pitchFamily="34" charset="0"/>
              </a:rPr>
            </a:br>
            <a:endParaRPr lang="en-US" sz="4000" b="1" dirty="0">
              <a:solidFill>
                <a:srgbClr val="92D050"/>
              </a:solidFill>
            </a:endParaRPr>
          </a:p>
        </p:txBody>
      </p:sp>
      <p:sp>
        <p:nvSpPr>
          <p:cNvPr id="4" name="Content Placeholder 3"/>
          <p:cNvSpPr>
            <a:spLocks noGrp="1"/>
          </p:cNvSpPr>
          <p:nvPr>
            <p:ph idx="1"/>
          </p:nvPr>
        </p:nvSpPr>
        <p:spPr>
          <a:xfrm>
            <a:off x="1066800" y="1600200"/>
            <a:ext cx="10052050" cy="4498975"/>
          </a:xfrm>
        </p:spPr>
        <p:txBody>
          <a:bodyPr/>
          <a:lstStyle/>
          <a:p>
            <a:pPr>
              <a:defRPr/>
            </a:pPr>
            <a:endParaRPr lang="en-US" altLang="en-US" b="1" dirty="0">
              <a:solidFill>
                <a:srgbClr val="FFFF00"/>
              </a:solidFill>
              <a:effectLst/>
            </a:endParaRPr>
          </a:p>
          <a:p>
            <a:pPr>
              <a:defRPr/>
            </a:pPr>
            <a:endParaRPr lang="en-US" dirty="0"/>
          </a:p>
        </p:txBody>
      </p:sp>
      <p:sp>
        <p:nvSpPr>
          <p:cNvPr id="5" name="Content Placeholder 3"/>
          <p:cNvSpPr txBox="1">
            <a:spLocks/>
          </p:cNvSpPr>
          <p:nvPr/>
        </p:nvSpPr>
        <p:spPr bwMode="auto">
          <a:xfrm>
            <a:off x="1219200" y="1066800"/>
            <a:ext cx="9751010" cy="5486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marL="0" indent="0">
              <a:spcBef>
                <a:spcPct val="0"/>
              </a:spcBef>
              <a:buNone/>
              <a:defRPr/>
            </a:pPr>
            <a:r>
              <a:rPr lang="en-US" altLang="en-US" sz="1800" dirty="0"/>
              <a:t>(U)  Terrorist groups have demonstrated the ability to plan and execute complex attacks against multiple targets -- including against (and in using) vehicles such as buses, trucks</a:t>
            </a:r>
          </a:p>
          <a:p>
            <a:pPr>
              <a:spcBef>
                <a:spcPct val="0"/>
              </a:spcBef>
              <a:defRPr/>
            </a:pPr>
            <a:r>
              <a:rPr lang="en-US" altLang="en-US" sz="1800" dirty="0"/>
              <a:t>(U)  Assault teams, suicide bombers, vehicle-borne improvised explosive devices (VBIED)</a:t>
            </a:r>
          </a:p>
          <a:p>
            <a:pPr>
              <a:spcBef>
                <a:spcPct val="0"/>
              </a:spcBef>
              <a:defRPr/>
            </a:pPr>
            <a:r>
              <a:rPr lang="en-US" altLang="en-US" sz="1800" dirty="0"/>
              <a:t>(U)  Vehicle-ramming the latest tactic and is likely the tactic of choice due to </a:t>
            </a:r>
            <a:r>
              <a:rPr lang="en-US" altLang="en-US" sz="1800" b="1" i="1" dirty="0"/>
              <a:t>minimal preoperational planning or specialized training</a:t>
            </a:r>
          </a:p>
          <a:p>
            <a:pPr marL="182880" indent="0">
              <a:spcBef>
                <a:spcPct val="0"/>
              </a:spcBef>
              <a:buNone/>
              <a:defRPr/>
            </a:pPr>
            <a:endParaRPr lang="en-US" altLang="en-US" sz="1800" dirty="0"/>
          </a:p>
          <a:p>
            <a:pPr>
              <a:spcBef>
                <a:spcPct val="0"/>
              </a:spcBef>
              <a:buFont typeface="Wingdings" pitchFamily="2" charset="2"/>
              <a:buAutoNum type="alphaUcParenBoth" startAt="21"/>
              <a:defRPr/>
            </a:pPr>
            <a:r>
              <a:rPr lang="en-US" altLang="en-US" sz="1800" dirty="0"/>
              <a:t>Terrorists are opportunistic</a:t>
            </a:r>
          </a:p>
          <a:p>
            <a:pPr>
              <a:spcBef>
                <a:spcPct val="0"/>
              </a:spcBef>
              <a:defRPr/>
            </a:pPr>
            <a:r>
              <a:rPr lang="en-US" altLang="en-US" sz="1800" dirty="0"/>
              <a:t>(U)  Exploit vulnerabilities, choosing the time, place, method of attack according to </a:t>
            </a:r>
            <a:r>
              <a:rPr lang="en-US" altLang="en-US" sz="1800" i="1" dirty="0"/>
              <a:t>perceived</a:t>
            </a:r>
            <a:r>
              <a:rPr lang="en-US" altLang="en-US" sz="1800" dirty="0"/>
              <a:t> weaknesses</a:t>
            </a:r>
          </a:p>
          <a:p>
            <a:pPr marL="0" indent="0">
              <a:spcBef>
                <a:spcPct val="0"/>
              </a:spcBef>
              <a:buFont typeface="Wingdings" pitchFamily="2" charset="2"/>
              <a:buNone/>
              <a:defRPr/>
            </a:pPr>
            <a:endParaRPr lang="en-US" altLang="en-US" sz="1800" dirty="0"/>
          </a:p>
          <a:p>
            <a:pPr marL="0" indent="0">
              <a:spcBef>
                <a:spcPct val="0"/>
              </a:spcBef>
              <a:buFont typeface="Wingdings" pitchFamily="2" charset="2"/>
              <a:buNone/>
              <a:defRPr/>
            </a:pPr>
            <a:r>
              <a:rPr lang="en-US" altLang="en-US" sz="1800" dirty="0"/>
              <a:t>(U)  </a:t>
            </a:r>
            <a:r>
              <a:rPr lang="en-US" altLang="en-US" sz="1800" b="1" i="1" dirty="0"/>
              <a:t>Prior to 9/11 the two most destructive terrorist attacks </a:t>
            </a:r>
            <a:br>
              <a:rPr lang="en-US" altLang="en-US" sz="1800" b="1" i="1" dirty="0"/>
            </a:br>
            <a:r>
              <a:rPr lang="en-US" altLang="en-US" sz="1800" b="1" i="1" dirty="0"/>
              <a:t>carried out on U.S. soil involved large truck VBIEDs</a:t>
            </a:r>
          </a:p>
          <a:p>
            <a:pPr marL="0" indent="0">
              <a:spcBef>
                <a:spcPct val="0"/>
              </a:spcBef>
              <a:buFont typeface="Wingdings" pitchFamily="2" charset="2"/>
              <a:buNone/>
              <a:defRPr/>
            </a:pPr>
            <a:endParaRPr lang="en-US" altLang="en-US" sz="1800" dirty="0"/>
          </a:p>
          <a:p>
            <a:pPr marL="365760" indent="-182880">
              <a:spcBef>
                <a:spcPct val="0"/>
              </a:spcBef>
              <a:buFont typeface="Arial" charset="0"/>
              <a:buChar char="•"/>
              <a:defRPr/>
            </a:pPr>
            <a:r>
              <a:rPr lang="en-US" altLang="en-US" sz="1800" dirty="0"/>
              <a:t>(U)  The </a:t>
            </a:r>
            <a:r>
              <a:rPr lang="en-US" altLang="en-US" sz="1800" b="1" u="sng" dirty="0"/>
              <a:t>1993 World Trade Center attack</a:t>
            </a:r>
            <a:r>
              <a:rPr lang="en-US" altLang="en-US" sz="1800" b="1" dirty="0"/>
              <a:t> </a:t>
            </a:r>
            <a:r>
              <a:rPr lang="en-US" altLang="en-US" sz="1800" dirty="0"/>
              <a:t>using a rented </a:t>
            </a:r>
            <a:br>
              <a:rPr lang="en-US" altLang="en-US" sz="1800" dirty="0"/>
            </a:br>
            <a:r>
              <a:rPr lang="en-US" altLang="en-US" sz="1800" dirty="0"/>
              <a:t>truck to deliver a VBIED serves as one of the most </a:t>
            </a:r>
            <a:br>
              <a:rPr lang="en-US" altLang="en-US" sz="1800" dirty="0"/>
            </a:br>
            <a:r>
              <a:rPr lang="en-US" altLang="en-US" sz="1800" dirty="0"/>
              <a:t>catastrophic U.S. examples</a:t>
            </a:r>
          </a:p>
          <a:p>
            <a:pPr>
              <a:spcBef>
                <a:spcPct val="0"/>
              </a:spcBef>
              <a:buFont typeface="Arial" charset="0"/>
              <a:buChar char="•"/>
              <a:defRPr/>
            </a:pPr>
            <a:endParaRPr lang="en-US" altLang="en-US" sz="1800" dirty="0"/>
          </a:p>
          <a:p>
            <a:pPr marL="365760" indent="-182880">
              <a:spcBef>
                <a:spcPct val="0"/>
              </a:spcBef>
              <a:buFont typeface="Arial" charset="0"/>
              <a:buChar char="•"/>
              <a:defRPr/>
            </a:pPr>
            <a:r>
              <a:rPr lang="en-US" altLang="en-US" sz="1800" dirty="0"/>
              <a:t>(U)  The </a:t>
            </a:r>
            <a:r>
              <a:rPr lang="en-US" altLang="en-US" sz="1800" b="1" u="sng" dirty="0"/>
              <a:t>1995 Oklahoma City bombing</a:t>
            </a:r>
            <a:r>
              <a:rPr lang="en-US" altLang="en-US" sz="1800" b="1" dirty="0"/>
              <a:t> </a:t>
            </a:r>
            <a:r>
              <a:rPr lang="en-US" altLang="en-US" sz="1800" dirty="0"/>
              <a:t>of the Alfred P. </a:t>
            </a:r>
            <a:br>
              <a:rPr lang="en-US" altLang="en-US" sz="1800" dirty="0"/>
            </a:br>
            <a:r>
              <a:rPr lang="en-US" altLang="en-US" sz="1800" dirty="0" err="1"/>
              <a:t>Murrah</a:t>
            </a:r>
            <a:r>
              <a:rPr lang="en-US" altLang="en-US" sz="1800" dirty="0"/>
              <a:t> Federal Abuilding, where a rented truck was </a:t>
            </a:r>
            <a:br>
              <a:rPr lang="en-US" altLang="en-US" sz="1800" dirty="0"/>
            </a:br>
            <a:r>
              <a:rPr lang="en-US" altLang="en-US" sz="1800" dirty="0"/>
              <a:t>used in attack carried out by domestic terrorists</a:t>
            </a:r>
            <a:endParaRPr lang="en-US" sz="1800" kern="0" dirty="0"/>
          </a:p>
        </p:txBody>
      </p:sp>
    </p:spTree>
    <p:extLst>
      <p:ext uri="{BB962C8B-B14F-4D97-AF65-F5344CB8AC3E}">
        <p14:creationId xmlns:p14="http://schemas.microsoft.com/office/powerpoint/2010/main" val="360614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2" y="30480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8462" y="457200"/>
            <a:ext cx="11388725" cy="990600"/>
          </a:xfrm>
        </p:spPr>
        <p:txBody>
          <a:bodyPr/>
          <a:lstStyle/>
          <a:p>
            <a:pPr>
              <a:defRPr/>
            </a:pPr>
            <a:r>
              <a:rPr lang="en-US" altLang="en-US" sz="4000" dirty="0">
                <a:solidFill>
                  <a:srgbClr val="FFFFFF"/>
                </a:solidFill>
                <a:effectLst>
                  <a:outerShdw blurRad="38100" dist="38100" dir="2700000" algn="tl">
                    <a:srgbClr val="000000">
                      <a:alpha val="43137"/>
                    </a:srgbClr>
                  </a:outerShdw>
                </a:effectLst>
                <a:latin typeface="Calibri"/>
              </a:rPr>
              <a:t>(U)  Key Judgments</a:t>
            </a:r>
            <a:br>
              <a:rPr lang="en-US" altLang="en-US" sz="4000" dirty="0">
                <a:solidFill>
                  <a:srgbClr val="FFFFFF"/>
                </a:solidFill>
                <a:effectLst>
                  <a:outerShdw blurRad="38100" dist="38100" dir="2700000" algn="tl">
                    <a:srgbClr val="000000">
                      <a:alpha val="43137"/>
                    </a:srgbClr>
                  </a:outerShdw>
                </a:effectLst>
                <a:latin typeface="Calibri"/>
                <a:cs typeface="Arial" charset="0"/>
              </a:rPr>
            </a:br>
            <a:endParaRPr lang="en-US" sz="4000" b="1" dirty="0">
              <a:solidFill>
                <a:srgbClr val="92D050"/>
              </a:solidFill>
            </a:endParaRPr>
          </a:p>
        </p:txBody>
      </p:sp>
      <p:sp>
        <p:nvSpPr>
          <p:cNvPr id="4" name="Content Placeholder 3"/>
          <p:cNvSpPr>
            <a:spLocks noGrp="1"/>
          </p:cNvSpPr>
          <p:nvPr>
            <p:ph idx="1"/>
          </p:nvPr>
        </p:nvSpPr>
        <p:spPr>
          <a:xfrm>
            <a:off x="1066800" y="1600200"/>
            <a:ext cx="10052050" cy="4498975"/>
          </a:xfrm>
        </p:spPr>
        <p:txBody>
          <a:bodyPr/>
          <a:lstStyle/>
          <a:p>
            <a:pPr>
              <a:defRPr/>
            </a:pPr>
            <a:endParaRPr lang="en-US" altLang="en-US" b="1" dirty="0">
              <a:solidFill>
                <a:srgbClr val="FFFF00"/>
              </a:solidFill>
              <a:effectLst/>
            </a:endParaRPr>
          </a:p>
          <a:p>
            <a:pPr>
              <a:defRPr/>
            </a:pPr>
            <a:endParaRPr lang="en-US" dirty="0"/>
          </a:p>
        </p:txBody>
      </p:sp>
      <p:sp>
        <p:nvSpPr>
          <p:cNvPr id="5" name="Content Placeholder 3"/>
          <p:cNvSpPr txBox="1">
            <a:spLocks/>
          </p:cNvSpPr>
          <p:nvPr/>
        </p:nvSpPr>
        <p:spPr bwMode="auto">
          <a:xfrm>
            <a:off x="1219200" y="1365162"/>
            <a:ext cx="9751010" cy="5188038"/>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marL="0" lvl="0" indent="0" eaLnBrk="1" hangingPunct="1">
              <a:spcBef>
                <a:spcPts val="0"/>
              </a:spcBef>
              <a:buClr>
                <a:srgbClr val="5A5B5D"/>
              </a:buClr>
              <a:buNone/>
              <a:defRPr/>
            </a:pPr>
            <a:endParaRPr lang="en-US" sz="2200" kern="0" dirty="0">
              <a:solidFill>
                <a:schemeClr val="accent1"/>
              </a:solidFill>
            </a:endParaRPr>
          </a:p>
          <a:p>
            <a:pPr lvl="0" eaLnBrk="1" hangingPunct="1">
              <a:spcBef>
                <a:spcPts val="0"/>
              </a:spcBef>
              <a:buClr>
                <a:srgbClr val="5A5B5D"/>
              </a:buClr>
              <a:defRPr/>
            </a:pPr>
            <a:endParaRPr lang="en-US" sz="2400" kern="0" dirty="0">
              <a:solidFill>
                <a:schemeClr val="accent1"/>
              </a:solidFill>
            </a:endParaRPr>
          </a:p>
          <a:p>
            <a:pPr>
              <a:defRPr/>
            </a:pPr>
            <a:endParaRPr lang="en-US" altLang="en-US" b="1" kern="0" dirty="0">
              <a:solidFill>
                <a:srgbClr val="FFFF00"/>
              </a:solidFill>
              <a:effectLst/>
            </a:endParaRPr>
          </a:p>
          <a:p>
            <a:pPr>
              <a:defRPr/>
            </a:pPr>
            <a:endParaRPr lang="en-US" altLang="en-US" b="1" kern="0" dirty="0">
              <a:solidFill>
                <a:srgbClr val="FFFF00"/>
              </a:solidFill>
              <a:effectLst/>
            </a:endParaRPr>
          </a:p>
          <a:p>
            <a:pPr>
              <a:defRPr/>
            </a:pPr>
            <a:endParaRPr lang="en-US" kern="0" dirty="0"/>
          </a:p>
        </p:txBody>
      </p:sp>
      <p:sp>
        <p:nvSpPr>
          <p:cNvPr id="3" name="Rectangle 2"/>
          <p:cNvSpPr/>
          <p:nvPr/>
        </p:nvSpPr>
        <p:spPr>
          <a:xfrm>
            <a:off x="838200" y="1447800"/>
            <a:ext cx="10439400" cy="5324535"/>
          </a:xfrm>
          <a:prstGeom prst="rect">
            <a:avLst/>
          </a:prstGeom>
        </p:spPr>
        <p:txBody>
          <a:bodyPr wrap="square">
            <a:spAutoFit/>
          </a:bodyPr>
          <a:lstStyle/>
          <a:p>
            <a:pPr marL="171450" indent="-171450">
              <a:spcBef>
                <a:spcPts val="0"/>
              </a:spcBef>
              <a:buFont typeface="Arial" panose="020B0604020202020204" pitchFamily="34" charset="0"/>
              <a:buChar char="•"/>
              <a:defRPr/>
            </a:pPr>
            <a:r>
              <a:rPr lang="en-US" altLang="en-US" sz="1200" kern="0" dirty="0"/>
              <a:t>U//FOUO)  </a:t>
            </a:r>
            <a:r>
              <a:rPr lang="en-US" altLang="en-US" sz="2000" kern="0" dirty="0"/>
              <a:t>The terrorist threat to the highway mode of transportation in the US is </a:t>
            </a:r>
            <a:r>
              <a:rPr lang="en-US" altLang="en-US" sz="2000" b="1" i="1" kern="0" dirty="0"/>
              <a:t>low</a:t>
            </a:r>
            <a:endParaRPr lang="en-US" altLang="en-US" kern="0" dirty="0"/>
          </a:p>
          <a:p>
            <a:pPr marL="171450" indent="-171450">
              <a:spcBef>
                <a:spcPts val="0"/>
              </a:spcBef>
              <a:buFont typeface="Arial" panose="020B0604020202020204" pitchFamily="34" charset="0"/>
              <a:buChar char="•"/>
              <a:defRPr/>
            </a:pPr>
            <a:endParaRPr lang="en-US" altLang="en-US" sz="1200" kern="0" dirty="0"/>
          </a:p>
          <a:p>
            <a:pPr marL="171450" indent="-171450">
              <a:spcBef>
                <a:spcPts val="0"/>
              </a:spcBef>
              <a:buFont typeface="Arial" panose="020B0604020202020204" pitchFamily="34" charset="0"/>
              <a:buChar char="•"/>
              <a:defRPr/>
            </a:pPr>
            <a:r>
              <a:rPr lang="en-US" altLang="en-US" sz="1200" kern="0" dirty="0"/>
              <a:t>(U//FOUO)  </a:t>
            </a:r>
            <a:r>
              <a:rPr lang="en-US" altLang="en-US" sz="2000" kern="0" dirty="0"/>
              <a:t>Continuous terrorist propaganda advocating for targeting bus and </a:t>
            </a:r>
            <a:br>
              <a:rPr lang="en-US" altLang="en-US" sz="2000" kern="0" dirty="0"/>
            </a:br>
            <a:r>
              <a:rPr lang="en-US" altLang="en-US" sz="2000" kern="0" dirty="0"/>
              <a:t>commercial vehicles</a:t>
            </a:r>
          </a:p>
          <a:p>
            <a:pPr marL="466344" indent="-283464">
              <a:spcBef>
                <a:spcPts val="0"/>
              </a:spcBef>
              <a:defRPr/>
            </a:pPr>
            <a:endParaRPr lang="en-US" altLang="en-US" sz="1200" kern="0" dirty="0"/>
          </a:p>
          <a:p>
            <a:pPr marL="365760" indent="-274320">
              <a:spcBef>
                <a:spcPts val="0"/>
              </a:spcBef>
              <a:buFont typeface="Arial" panose="020B0604020202020204" pitchFamily="34" charset="0"/>
              <a:buChar char="•"/>
              <a:defRPr/>
            </a:pPr>
            <a:r>
              <a:rPr lang="en-US" altLang="en-US" sz="1200" kern="0" dirty="0"/>
              <a:t>(U//FOUO)  </a:t>
            </a:r>
            <a:r>
              <a:rPr lang="en-US" altLang="en-US" sz="2000" kern="0" dirty="0"/>
              <a:t>Extremists in the U.S. likely have the capability to conduct a crude and </a:t>
            </a:r>
            <a:br>
              <a:rPr lang="en-US" altLang="en-US" sz="2000" kern="0" dirty="0"/>
            </a:br>
            <a:r>
              <a:rPr lang="en-US" altLang="en-US" sz="2000" kern="0" dirty="0"/>
              <a:t>unsophisticated attack</a:t>
            </a:r>
            <a:br>
              <a:rPr lang="en-US" altLang="en-US" sz="2000" kern="0" dirty="0"/>
            </a:br>
            <a:endParaRPr lang="en-US" altLang="en-US" sz="1200" kern="0" dirty="0"/>
          </a:p>
          <a:p>
            <a:pPr marL="365760" indent="-274320">
              <a:spcBef>
                <a:spcPts val="0"/>
              </a:spcBef>
              <a:buFont typeface="Arial" panose="020B0604020202020204" pitchFamily="34" charset="0"/>
              <a:buChar char="•"/>
              <a:defRPr/>
            </a:pPr>
            <a:r>
              <a:rPr lang="en-US" altLang="en-US" sz="1200" kern="0" dirty="0"/>
              <a:t>(U//FOUO)  </a:t>
            </a:r>
            <a:r>
              <a:rPr lang="en-US" altLang="en-US" sz="2000" dirty="0"/>
              <a:t>Most likely methods to target buses in the U.S. are</a:t>
            </a:r>
            <a:br>
              <a:rPr lang="en-US" altLang="en-US" sz="2000" dirty="0"/>
            </a:br>
            <a:r>
              <a:rPr lang="en-US" altLang="en-US" sz="2000" dirty="0"/>
              <a:t>hijacking, sabotage, vandalism, IEDs, vehicle-ramming, Active Shooter (Arson is the preferred method of attacks against the highway mode overseas in 2019.) </a:t>
            </a:r>
            <a:br>
              <a:rPr lang="en-US" altLang="en-US" sz="2000" dirty="0"/>
            </a:br>
            <a:endParaRPr lang="en-US" altLang="en-US" sz="1200" dirty="0"/>
          </a:p>
          <a:p>
            <a:pPr marL="365760" indent="-274320">
              <a:spcBef>
                <a:spcPts val="0"/>
              </a:spcBef>
              <a:buFont typeface="Arial" panose="020B0604020202020204" pitchFamily="34" charset="0"/>
              <a:buChar char="•"/>
              <a:defRPr/>
            </a:pPr>
            <a:r>
              <a:rPr lang="en-US" altLang="en-US" sz="1200" kern="0" dirty="0"/>
              <a:t>(U//FOUO)  </a:t>
            </a:r>
            <a:r>
              <a:rPr lang="en-US" altLang="en-US" sz="2000" kern="0" dirty="0"/>
              <a:t>Simple tactics which could occur with little or no warning</a:t>
            </a:r>
            <a:br>
              <a:rPr lang="en-US" altLang="en-US" sz="2000" kern="0" dirty="0"/>
            </a:br>
            <a:endParaRPr lang="en-US" altLang="en-US" sz="1200" kern="0" dirty="0"/>
          </a:p>
          <a:p>
            <a:pPr marL="365760" indent="-274320">
              <a:spcBef>
                <a:spcPts val="0"/>
              </a:spcBef>
              <a:buFont typeface="Arial" panose="020B0604020202020204" pitchFamily="34" charset="0"/>
              <a:buChar char="•"/>
              <a:defRPr/>
            </a:pPr>
            <a:r>
              <a:rPr lang="en-US" sz="1200" dirty="0"/>
              <a:t>(U//FOUO)  </a:t>
            </a:r>
            <a:r>
              <a:rPr lang="en-US" sz="2000" dirty="0"/>
              <a:t>May attempt to seize a vehicle through hijacking, assault</a:t>
            </a:r>
          </a:p>
          <a:p>
            <a:pPr marL="365760" indent="-274320">
              <a:spcBef>
                <a:spcPts val="0"/>
              </a:spcBef>
              <a:buFont typeface="Arial" panose="020B0604020202020204" pitchFamily="34" charset="0"/>
              <a:buChar char="•"/>
              <a:defRPr/>
            </a:pPr>
            <a:endParaRPr lang="en-US" sz="2000" kern="0" dirty="0"/>
          </a:p>
          <a:p>
            <a:pPr marL="365760" indent="-274320">
              <a:spcBef>
                <a:spcPts val="0"/>
              </a:spcBef>
              <a:buFont typeface="Arial" panose="020B0604020202020204" pitchFamily="34" charset="0"/>
              <a:buChar char="•"/>
              <a:defRPr/>
            </a:pPr>
            <a:r>
              <a:rPr lang="en-US" sz="1400" kern="0" dirty="0"/>
              <a:t>U//FOUO)  </a:t>
            </a:r>
            <a:r>
              <a:rPr lang="en-US" sz="2000" b="1" kern="0" dirty="0"/>
              <a:t>Outlook: </a:t>
            </a:r>
            <a:r>
              <a:rPr lang="en-US" sz="2000" dirty="0"/>
              <a:t>Attacks against busing and transit sector would likely be from lone offenders, criminals, domestic extremists or radicalized supporters of terrorist groups.</a:t>
            </a:r>
            <a:endParaRPr lang="en-US" sz="1050" dirty="0"/>
          </a:p>
          <a:p>
            <a:pPr marL="765810" lvl="1" indent="-274320">
              <a:spcBef>
                <a:spcPts val="0"/>
              </a:spcBef>
              <a:buFont typeface="Courier New" panose="02070309020205020404" pitchFamily="49" charset="0"/>
              <a:buChar char="o"/>
              <a:defRPr/>
            </a:pPr>
            <a:endParaRPr lang="en-US" altLang="en-US" sz="2000" kern="0" dirty="0">
              <a:solidFill>
                <a:srgbClr val="000000"/>
              </a:solidFill>
            </a:endParaRPr>
          </a:p>
        </p:txBody>
      </p:sp>
    </p:spTree>
    <p:extLst>
      <p:ext uri="{BB962C8B-B14F-4D97-AF65-F5344CB8AC3E}">
        <p14:creationId xmlns:p14="http://schemas.microsoft.com/office/powerpoint/2010/main" val="1285520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8462" y="24063"/>
            <a:ext cx="11388725" cy="914400"/>
          </a:xfrm>
        </p:spPr>
        <p:txBody>
          <a:bodyPr/>
          <a:lstStyle/>
          <a:p>
            <a:pPr>
              <a:defRPr/>
            </a:pPr>
            <a:r>
              <a:rPr lang="en-US" sz="4000" dirty="0">
                <a:solidFill>
                  <a:schemeClr val="tx1"/>
                </a:solidFill>
              </a:rPr>
              <a:t>HMC Landscape</a:t>
            </a:r>
            <a:endParaRPr lang="en-US" sz="4000" b="1" dirty="0">
              <a:solidFill>
                <a:schemeClr val="tx1"/>
              </a:solidFill>
            </a:endParaRPr>
          </a:p>
        </p:txBody>
      </p:sp>
      <p:sp>
        <p:nvSpPr>
          <p:cNvPr id="4" name="Content Placeholder 3"/>
          <p:cNvSpPr>
            <a:spLocks noGrp="1"/>
          </p:cNvSpPr>
          <p:nvPr>
            <p:ph idx="1"/>
          </p:nvPr>
        </p:nvSpPr>
        <p:spPr>
          <a:xfrm>
            <a:off x="1066800" y="1600200"/>
            <a:ext cx="10052050" cy="4498975"/>
          </a:xfrm>
        </p:spPr>
        <p:txBody>
          <a:bodyPr/>
          <a:lstStyle/>
          <a:p>
            <a:pPr>
              <a:defRPr/>
            </a:pPr>
            <a:endParaRPr lang="en-US" altLang="en-US" b="1" dirty="0">
              <a:solidFill>
                <a:srgbClr val="FFFF00"/>
              </a:solidFill>
              <a:effectLst/>
            </a:endParaRPr>
          </a:p>
          <a:p>
            <a:pPr>
              <a:defRPr/>
            </a:pPr>
            <a:endParaRPr lang="en-US" dirty="0"/>
          </a:p>
        </p:txBody>
      </p:sp>
      <p:sp>
        <p:nvSpPr>
          <p:cNvPr id="5" name="Content Placeholder 3"/>
          <p:cNvSpPr txBox="1">
            <a:spLocks/>
          </p:cNvSpPr>
          <p:nvPr/>
        </p:nvSpPr>
        <p:spPr bwMode="auto">
          <a:xfrm>
            <a:off x="1219200" y="1066800"/>
            <a:ext cx="9751010" cy="5486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a:spcBef>
                <a:spcPts val="600"/>
              </a:spcBef>
              <a:buFont typeface="Arial" pitchFamily="34" charset="0"/>
              <a:buChar char="•"/>
            </a:pPr>
            <a:r>
              <a:rPr lang="en-US" sz="2400" dirty="0" err="1"/>
              <a:t>Motorcoach</a:t>
            </a:r>
            <a:r>
              <a:rPr lang="en-US" sz="2400" dirty="0"/>
              <a:t> – OTR</a:t>
            </a:r>
          </a:p>
          <a:p>
            <a:pPr lvl="1">
              <a:spcBef>
                <a:spcPts val="600"/>
              </a:spcBef>
              <a:buFont typeface="Arial" pitchFamily="34" charset="0"/>
              <a:buChar char="•"/>
            </a:pPr>
            <a:r>
              <a:rPr lang="en-US" sz="2400" dirty="0"/>
              <a:t>3300+ companies, 29K+ </a:t>
            </a:r>
            <a:r>
              <a:rPr lang="en-US" sz="2400" dirty="0" err="1"/>
              <a:t>motorcoaches</a:t>
            </a:r>
            <a:r>
              <a:rPr lang="en-US" sz="2400" dirty="0"/>
              <a:t>, 118K employees</a:t>
            </a:r>
          </a:p>
          <a:p>
            <a:pPr lvl="1">
              <a:spcBef>
                <a:spcPts val="600"/>
              </a:spcBef>
              <a:buFont typeface="Arial" pitchFamily="34" charset="0"/>
              <a:buChar char="•"/>
            </a:pPr>
            <a:r>
              <a:rPr lang="en-US" sz="2400" dirty="0"/>
              <a:t>751M passengers annually</a:t>
            </a:r>
          </a:p>
          <a:p>
            <a:pPr marL="457200" lvl="1" indent="0">
              <a:spcBef>
                <a:spcPts val="600"/>
              </a:spcBef>
              <a:buNone/>
            </a:pPr>
            <a:endParaRPr lang="en-US" sz="2400" dirty="0"/>
          </a:p>
          <a:p>
            <a:pPr marL="457200" lvl="1" indent="0">
              <a:spcBef>
                <a:spcPts val="600"/>
              </a:spcBef>
              <a:buNone/>
            </a:pPr>
            <a:r>
              <a:rPr lang="en-US" sz="2400" dirty="0"/>
              <a:t>Why OTRB is an attractive target?</a:t>
            </a:r>
          </a:p>
          <a:p>
            <a:pPr lvl="1">
              <a:spcBef>
                <a:spcPts val="600"/>
              </a:spcBef>
            </a:pPr>
            <a:r>
              <a:rPr lang="en-US" sz="2400" dirty="0"/>
              <a:t>Hijacking and use as a VBIED</a:t>
            </a:r>
          </a:p>
          <a:p>
            <a:pPr lvl="2">
              <a:spcBef>
                <a:spcPts val="600"/>
              </a:spcBef>
            </a:pPr>
            <a:r>
              <a:rPr lang="en-US" dirty="0"/>
              <a:t>Used in urban centers</a:t>
            </a:r>
          </a:p>
          <a:p>
            <a:pPr lvl="2">
              <a:spcBef>
                <a:spcPts val="600"/>
              </a:spcBef>
            </a:pPr>
            <a:r>
              <a:rPr lang="en-US" dirty="0"/>
              <a:t>Proximity to high-value buildings or venues</a:t>
            </a:r>
          </a:p>
          <a:p>
            <a:pPr lvl="2">
              <a:spcBef>
                <a:spcPts val="600"/>
              </a:spcBef>
            </a:pPr>
            <a:r>
              <a:rPr lang="en-US" dirty="0"/>
              <a:t>Serve visible and populated sites, i.e. events and attractions</a:t>
            </a:r>
          </a:p>
          <a:p>
            <a:pPr lvl="1">
              <a:spcBef>
                <a:spcPts val="600"/>
              </a:spcBef>
            </a:pPr>
            <a:r>
              <a:rPr lang="en-US" sz="2400" dirty="0"/>
              <a:t>Potential for a large number of casualties</a:t>
            </a:r>
          </a:p>
          <a:p>
            <a:pPr lvl="1">
              <a:spcBef>
                <a:spcPts val="600"/>
              </a:spcBef>
            </a:pPr>
            <a:r>
              <a:rPr lang="en-US" sz="2400" dirty="0"/>
              <a:t>Source for hostages</a:t>
            </a:r>
          </a:p>
        </p:txBody>
      </p:sp>
    </p:spTree>
    <p:extLst>
      <p:ext uri="{BB962C8B-B14F-4D97-AF65-F5344CB8AC3E}">
        <p14:creationId xmlns:p14="http://schemas.microsoft.com/office/powerpoint/2010/main" val="1982196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24062"/>
            <a:ext cx="12192000" cy="1423737"/>
          </a:xfrm>
        </p:spPr>
        <p:txBody>
          <a:bodyPr/>
          <a:lstStyle/>
          <a:p>
            <a:pPr>
              <a:defRPr/>
            </a:pPr>
            <a:r>
              <a:rPr lang="en-US" sz="4000" dirty="0">
                <a:solidFill>
                  <a:schemeClr val="tx1"/>
                </a:solidFill>
              </a:rPr>
              <a:t>(U) Terrorist Media Advocating Attacks on Transportation</a:t>
            </a:r>
            <a:endParaRPr lang="en-US" sz="4000" b="1" dirty="0">
              <a:solidFill>
                <a:schemeClr val="tx1"/>
              </a:solidFill>
            </a:endParaRPr>
          </a:p>
        </p:txBody>
      </p:sp>
      <p:sp>
        <p:nvSpPr>
          <p:cNvPr id="4" name="Content Placeholder 3"/>
          <p:cNvSpPr>
            <a:spLocks noGrp="1"/>
          </p:cNvSpPr>
          <p:nvPr>
            <p:ph idx="1"/>
          </p:nvPr>
        </p:nvSpPr>
        <p:spPr>
          <a:xfrm>
            <a:off x="1066800" y="1600200"/>
            <a:ext cx="10052050" cy="4498975"/>
          </a:xfrm>
        </p:spPr>
        <p:txBody>
          <a:bodyPr/>
          <a:lstStyle/>
          <a:p>
            <a:pPr>
              <a:defRPr/>
            </a:pPr>
            <a:endParaRPr lang="en-US" altLang="en-US" b="1" dirty="0">
              <a:solidFill>
                <a:srgbClr val="FFFF00"/>
              </a:solidFill>
              <a:effectLst/>
            </a:endParaRPr>
          </a:p>
          <a:p>
            <a:pPr>
              <a:defRPr/>
            </a:pPr>
            <a:endParaRPr lang="en-US" dirty="0"/>
          </a:p>
        </p:txBody>
      </p:sp>
      <p:sp>
        <p:nvSpPr>
          <p:cNvPr id="5" name="Content Placeholder 3"/>
          <p:cNvSpPr txBox="1">
            <a:spLocks/>
          </p:cNvSpPr>
          <p:nvPr/>
        </p:nvSpPr>
        <p:spPr bwMode="auto">
          <a:xfrm>
            <a:off x="1295400" y="1333501"/>
            <a:ext cx="7391400" cy="5486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marL="0" lvl="1" eaLnBrk="1" hangingPunct="1">
              <a:defRPr/>
            </a:pPr>
            <a:r>
              <a:rPr lang="en-US" sz="2000" b="1" dirty="0"/>
              <a:t>(U//FOUO) </a:t>
            </a:r>
            <a:r>
              <a:rPr lang="en-US" sz="2000" dirty="0"/>
              <a:t>Al-</a:t>
            </a:r>
            <a:r>
              <a:rPr lang="en-US" sz="2000" dirty="0" err="1"/>
              <a:t>Qa’ida</a:t>
            </a:r>
            <a:r>
              <a:rPr lang="en-US" sz="2000" dirty="0"/>
              <a:t> in the Arabian Peninsula’s Inspire magazine has advocated attacks against buses</a:t>
            </a:r>
          </a:p>
          <a:p>
            <a:pPr marL="0" lvl="1" eaLnBrk="1" hangingPunct="1">
              <a:defRPr/>
            </a:pPr>
            <a:endParaRPr lang="en-US" sz="2000" dirty="0"/>
          </a:p>
          <a:p>
            <a:pPr marL="0" lvl="1" eaLnBrk="1" hangingPunct="1">
              <a:defRPr/>
            </a:pPr>
            <a:r>
              <a:rPr lang="en-US" sz="2000" b="1" dirty="0"/>
              <a:t>(U//FOUO) </a:t>
            </a:r>
            <a:r>
              <a:rPr lang="en-US" sz="2000" dirty="0"/>
              <a:t>Latest issue highlights three ways that transportation overall can be targeted</a:t>
            </a:r>
          </a:p>
          <a:p>
            <a:pPr marL="742950" lvl="2" indent="-342900" eaLnBrk="1" hangingPunct="1">
              <a:defRPr/>
            </a:pPr>
            <a:r>
              <a:rPr lang="en-US" sz="1600" dirty="0"/>
              <a:t>(U) The vehicle itself</a:t>
            </a:r>
          </a:p>
          <a:p>
            <a:pPr marL="742950" lvl="2" indent="-342900" eaLnBrk="1" hangingPunct="1">
              <a:defRPr/>
            </a:pPr>
            <a:r>
              <a:rPr lang="en-US" sz="1600" dirty="0"/>
              <a:t>(U) The line of transport and pathway</a:t>
            </a:r>
          </a:p>
          <a:p>
            <a:pPr marL="742950" lvl="2" indent="-342900" eaLnBrk="1" hangingPunct="1">
              <a:defRPr/>
            </a:pPr>
            <a:r>
              <a:rPr lang="en-US" sz="1600" dirty="0"/>
              <a:t>(U) Stations, terminals or transit points</a:t>
            </a:r>
          </a:p>
          <a:p>
            <a:pPr marL="0" lvl="1" eaLnBrk="1" hangingPunct="1">
              <a:defRPr/>
            </a:pPr>
            <a:endParaRPr lang="en-US" sz="2000" dirty="0"/>
          </a:p>
          <a:p>
            <a:pPr>
              <a:lnSpc>
                <a:spcPct val="75000"/>
              </a:lnSpc>
              <a:spcBef>
                <a:spcPts val="600"/>
              </a:spcBef>
              <a:spcAft>
                <a:spcPts val="600"/>
              </a:spcAft>
              <a:buFont typeface="Wingdings" panose="05000000000000000000" pitchFamily="2" charset="2"/>
              <a:buChar char="§"/>
              <a:defRPr/>
            </a:pPr>
            <a:r>
              <a:rPr lang="en-US" sz="2000" b="1" dirty="0"/>
              <a:t>(U) </a:t>
            </a:r>
            <a:r>
              <a:rPr lang="en-US" sz="2000" dirty="0"/>
              <a:t>ISIS English-language propagand</a:t>
            </a:r>
            <a:r>
              <a:rPr lang="en-US" sz="2000" b="1" dirty="0"/>
              <a:t>a</a:t>
            </a:r>
            <a:r>
              <a:rPr lang="en-US" sz="2000" dirty="0"/>
              <a:t> highlighted vehicle ramming as a desired terrorist tactic.</a:t>
            </a:r>
          </a:p>
          <a:p>
            <a:pPr marL="685800" lvl="1">
              <a:lnSpc>
                <a:spcPct val="75000"/>
              </a:lnSpc>
              <a:spcBef>
                <a:spcPts val="600"/>
              </a:spcBef>
              <a:spcAft>
                <a:spcPts val="0"/>
              </a:spcAft>
              <a:buFont typeface="Wingdings" panose="05000000000000000000" pitchFamily="2" charset="2"/>
              <a:buChar char="Ø"/>
              <a:defRPr/>
            </a:pPr>
            <a:r>
              <a:rPr lang="en-US" sz="1600" dirty="0"/>
              <a:t>(U) Ideal vehicle – Large-capacity, load-bearing trucks because of weight and size </a:t>
            </a:r>
          </a:p>
          <a:p>
            <a:pPr marL="685800" lvl="1">
              <a:lnSpc>
                <a:spcPct val="75000"/>
              </a:lnSpc>
              <a:spcBef>
                <a:spcPts val="600"/>
              </a:spcBef>
              <a:spcAft>
                <a:spcPts val="0"/>
              </a:spcAft>
              <a:buFont typeface="Wingdings" panose="05000000000000000000" pitchFamily="2" charset="2"/>
              <a:buChar char="Ø"/>
              <a:defRPr/>
            </a:pPr>
            <a:r>
              <a:rPr lang="en-US" sz="1600" dirty="0"/>
              <a:t>(U) Less suspicious, no special skill set, minimal planning</a:t>
            </a:r>
          </a:p>
          <a:p>
            <a:pPr marL="685800" lvl="1">
              <a:lnSpc>
                <a:spcPct val="75000"/>
              </a:lnSpc>
              <a:spcBef>
                <a:spcPts val="600"/>
              </a:spcBef>
              <a:spcAft>
                <a:spcPts val="0"/>
              </a:spcAft>
              <a:buFont typeface="Wingdings" panose="05000000000000000000" pitchFamily="2" charset="2"/>
              <a:buChar char="Ø"/>
              <a:defRPr/>
            </a:pPr>
            <a:r>
              <a:rPr lang="en-US" sz="1600" dirty="0"/>
              <a:t>(U) Rentals, purchase, theft, hijacking, or insider threat</a:t>
            </a:r>
          </a:p>
        </p:txBody>
      </p:sp>
      <p:grpSp>
        <p:nvGrpSpPr>
          <p:cNvPr id="6" name="Group 1"/>
          <p:cNvGrpSpPr>
            <a:grpSpLocks/>
          </p:cNvGrpSpPr>
          <p:nvPr/>
        </p:nvGrpSpPr>
        <p:grpSpPr bwMode="auto">
          <a:xfrm>
            <a:off x="8534400" y="914400"/>
            <a:ext cx="3597275" cy="5905501"/>
            <a:chOff x="5928395" y="1484481"/>
            <a:chExt cx="2987005" cy="4116219"/>
          </a:xfrm>
        </p:grpSpPr>
        <p:sp>
          <p:nvSpPr>
            <p:cNvPr id="7" name="Text Box 2"/>
            <p:cNvSpPr txBox="1">
              <a:spLocks noChangeArrowheads="1"/>
            </p:cNvSpPr>
            <p:nvPr/>
          </p:nvSpPr>
          <p:spPr bwMode="auto">
            <a:xfrm>
              <a:off x="5929983" y="5372109"/>
              <a:ext cx="2985417" cy="228591"/>
            </a:xfrm>
            <a:prstGeom prst="rect">
              <a:avLst/>
            </a:prstGeom>
            <a:solidFill>
              <a:srgbClr val="FFFFFF"/>
            </a:solidFill>
            <a:ln w="9525">
              <a:solidFill>
                <a:srgbClr val="000000"/>
              </a:solidFill>
              <a:miter lim="800000"/>
              <a:headEnd/>
              <a:tailEnd/>
            </a:ln>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eaLnBrk="1" hangingPunct="1">
                <a:spcBef>
                  <a:spcPts val="500"/>
                </a:spcBef>
                <a:spcAft>
                  <a:spcPts val="1000"/>
                </a:spcAft>
                <a:defRPr/>
              </a:pPr>
              <a:r>
                <a:rPr lang="en-US" sz="900" i="0" dirty="0"/>
                <a:t>(U//FOUO) Article from </a:t>
              </a:r>
              <a:r>
                <a:rPr lang="en-US" sz="900" dirty="0"/>
                <a:t>Inspire</a:t>
              </a:r>
              <a:r>
                <a:rPr lang="en-US" sz="900" i="0" dirty="0"/>
                <a:t> 17</a:t>
              </a:r>
              <a:endParaRPr lang="en-US" sz="900" i="0" dirty="0">
                <a:latin typeface="+mn-lt"/>
              </a:endParaRPr>
            </a:p>
          </p:txBody>
        </p:sp>
        <p:pic>
          <p:nvPicPr>
            <p:cNvPr id="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395" y="1484481"/>
              <a:ext cx="2987005"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
            <p:cNvSpPr txBox="1">
              <a:spLocks noChangeArrowheads="1"/>
            </p:cNvSpPr>
            <p:nvPr/>
          </p:nvSpPr>
          <p:spPr bwMode="auto">
            <a:xfrm>
              <a:off x="6031582" y="1681247"/>
              <a:ext cx="43338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a:solidFill>
                    <a:schemeClr val="bg1"/>
                  </a:solidFill>
                  <a:latin typeface="Arial" panose="020B0604020202020204" pitchFamily="34" charset="0"/>
                  <a:cs typeface="Arial" panose="020B0604020202020204" pitchFamily="34" charset="0"/>
                </a:rPr>
                <a:t>(U)</a:t>
              </a:r>
            </a:p>
          </p:txBody>
        </p:sp>
      </p:grpSp>
    </p:spTree>
    <p:extLst>
      <p:ext uri="{BB962C8B-B14F-4D97-AF65-F5344CB8AC3E}">
        <p14:creationId xmlns:p14="http://schemas.microsoft.com/office/powerpoint/2010/main" val="447420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8462" y="24062"/>
            <a:ext cx="11388725" cy="1271337"/>
          </a:xfrm>
        </p:spPr>
        <p:txBody>
          <a:bodyPr/>
          <a:lstStyle/>
          <a:p>
            <a:pPr>
              <a:defRPr/>
            </a:pPr>
            <a:r>
              <a:rPr lang="en-US" sz="4000" b="1"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Highway &amp; Motor Carrier Overview </a:t>
            </a:r>
            <a:br>
              <a:rPr lang="en-US" sz="4000" b="1" u="sng" dirty="0">
                <a:latin typeface="Times New Roman" panose="02020603050405020304" pitchFamily="18" charset="0"/>
                <a:ea typeface="Times New Roman" panose="02020603050405020304" pitchFamily="18" charset="0"/>
                <a:cs typeface="Times New Roman" panose="02020603050405020304" pitchFamily="18" charset="0"/>
              </a:rPr>
            </a:br>
            <a:endParaRPr lang="en-US" sz="4000" b="1" dirty="0">
              <a:solidFill>
                <a:srgbClr val="92D050"/>
              </a:solidFill>
            </a:endParaRPr>
          </a:p>
        </p:txBody>
      </p:sp>
      <p:sp>
        <p:nvSpPr>
          <p:cNvPr id="4" name="Content Placeholder 3"/>
          <p:cNvSpPr>
            <a:spLocks noGrp="1"/>
          </p:cNvSpPr>
          <p:nvPr>
            <p:ph idx="1"/>
          </p:nvPr>
        </p:nvSpPr>
        <p:spPr>
          <a:xfrm>
            <a:off x="1066800" y="1600200"/>
            <a:ext cx="10052050" cy="4498975"/>
          </a:xfrm>
        </p:spPr>
        <p:txBody>
          <a:bodyPr/>
          <a:lstStyle/>
          <a:p>
            <a:pPr>
              <a:defRPr/>
            </a:pPr>
            <a:endParaRPr lang="en-US" altLang="en-US" b="1" dirty="0">
              <a:solidFill>
                <a:srgbClr val="FFFF00"/>
              </a:solidFill>
              <a:effectLst/>
            </a:endParaRPr>
          </a:p>
          <a:p>
            <a:pPr>
              <a:defRPr/>
            </a:pPr>
            <a:endParaRPr lang="en-US" dirty="0"/>
          </a:p>
        </p:txBody>
      </p:sp>
      <p:sp>
        <p:nvSpPr>
          <p:cNvPr id="5" name="Content Placeholder 3"/>
          <p:cNvSpPr txBox="1">
            <a:spLocks/>
          </p:cNvSpPr>
          <p:nvPr/>
        </p:nvSpPr>
        <p:spPr bwMode="auto">
          <a:xfrm>
            <a:off x="1219200" y="1066800"/>
            <a:ext cx="9751010" cy="5486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eaLnBrk="1" hangingPunct="1">
              <a:spcBef>
                <a:spcPts val="0"/>
              </a:spcBef>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Highway and Motor Carrier (HMC) modes and their supporting infrastructure are by their very nature open systems presenting wide-ranging challenges to address identified vulnerabilities to terrorist attacks.</a:t>
            </a:r>
          </a:p>
          <a:p>
            <a:pPr eaLnBrk="1" hangingPunct="1">
              <a:spcBef>
                <a:spcPts val="0"/>
              </a:spcBef>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TSA is responsible for engaging with public and private stakeholders to develop security policies to mitigate those vulnerabilities and enhance security of the overall transportation sector.</a:t>
            </a:r>
          </a:p>
          <a:p>
            <a:pPr eaLnBrk="1" hangingPunct="1">
              <a:spcBef>
                <a:spcPts val="0"/>
              </a:spcBef>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TSA’s HMC scope spans commercial trucking, over-the-road bus (OTRB), school bus, and highway transportation infrastructure.</a:t>
            </a:r>
          </a:p>
          <a:p>
            <a:pPr lvl="0" eaLnBrk="1" hangingPunct="1">
              <a:spcBef>
                <a:spcPts val="0"/>
              </a:spcBef>
              <a:buClr>
                <a:srgbClr val="5A5B5D"/>
              </a:buClr>
              <a:defRPr/>
            </a:pPr>
            <a:endParaRPr lang="en-US" sz="2800" b="1" kern="0" dirty="0">
              <a:effectLst/>
              <a:ea typeface="Verdana" panose="020B0604030504040204" pitchFamily="34" charset="0"/>
            </a:endParaRPr>
          </a:p>
          <a:p>
            <a:pPr lvl="0" eaLnBrk="1" hangingPunct="1">
              <a:spcBef>
                <a:spcPts val="0"/>
              </a:spcBef>
              <a:buClr>
                <a:srgbClr val="5A5B5D"/>
              </a:buClr>
              <a:defRPr/>
            </a:pPr>
            <a:endParaRPr lang="en-US" sz="2400" kern="0" dirty="0">
              <a:solidFill>
                <a:schemeClr val="accent1"/>
              </a:solidFill>
            </a:endParaRPr>
          </a:p>
          <a:p>
            <a:pPr>
              <a:defRPr/>
            </a:pPr>
            <a:endParaRPr lang="en-US" altLang="en-US" b="1" kern="0" dirty="0">
              <a:solidFill>
                <a:srgbClr val="FFFF00"/>
              </a:solidFill>
              <a:effectLst/>
            </a:endParaRPr>
          </a:p>
          <a:p>
            <a:pPr>
              <a:defRPr/>
            </a:pPr>
            <a:endParaRPr lang="en-US" altLang="en-US" b="1" kern="0" dirty="0">
              <a:solidFill>
                <a:srgbClr val="FFFF00"/>
              </a:solidFill>
              <a:effectLst/>
            </a:endParaRPr>
          </a:p>
          <a:p>
            <a:pPr>
              <a:defRPr/>
            </a:pPr>
            <a:endParaRPr lang="en-US" kern="0" dirty="0"/>
          </a:p>
        </p:txBody>
      </p:sp>
    </p:spTree>
    <p:extLst>
      <p:ext uri="{BB962C8B-B14F-4D97-AF65-F5344CB8AC3E}">
        <p14:creationId xmlns:p14="http://schemas.microsoft.com/office/powerpoint/2010/main" val="813754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8462" y="24063"/>
            <a:ext cx="11388725" cy="914400"/>
          </a:xfrm>
        </p:spPr>
        <p:txBody>
          <a:bodyPr/>
          <a:lstStyle/>
          <a:p>
            <a:pPr>
              <a:defRPr/>
            </a:pPr>
            <a:r>
              <a:rPr lang="en-US" sz="4000" b="1"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Threat Landscape</a:t>
            </a:r>
            <a:endParaRPr lang="en-US" sz="4000" b="1" dirty="0">
              <a:solidFill>
                <a:schemeClr val="tx1"/>
              </a:solidFill>
            </a:endParaRPr>
          </a:p>
        </p:txBody>
      </p:sp>
      <p:sp>
        <p:nvSpPr>
          <p:cNvPr id="4" name="Content Placeholder 3"/>
          <p:cNvSpPr>
            <a:spLocks noGrp="1"/>
          </p:cNvSpPr>
          <p:nvPr>
            <p:ph idx="1"/>
          </p:nvPr>
        </p:nvSpPr>
        <p:spPr>
          <a:xfrm>
            <a:off x="1066800" y="1600200"/>
            <a:ext cx="10052050" cy="4498975"/>
          </a:xfrm>
        </p:spPr>
        <p:txBody>
          <a:bodyPr/>
          <a:lstStyle/>
          <a:p>
            <a:pPr>
              <a:defRPr/>
            </a:pPr>
            <a:endParaRPr lang="en-US" altLang="en-US" b="1" dirty="0">
              <a:solidFill>
                <a:srgbClr val="FFFF00"/>
              </a:solidFill>
              <a:effectLst/>
            </a:endParaRPr>
          </a:p>
          <a:p>
            <a:pPr>
              <a:defRPr/>
            </a:pPr>
            <a:endParaRPr lang="en-US" dirty="0"/>
          </a:p>
        </p:txBody>
      </p:sp>
      <p:sp>
        <p:nvSpPr>
          <p:cNvPr id="5" name="Content Placeholder 3"/>
          <p:cNvSpPr txBox="1">
            <a:spLocks/>
          </p:cNvSpPr>
          <p:nvPr/>
        </p:nvSpPr>
        <p:spPr bwMode="auto">
          <a:xfrm>
            <a:off x="1219200" y="1066800"/>
            <a:ext cx="9751010" cy="5486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marL="0" indent="0" eaLnBrk="1" fontAlgn="auto" hangingPunct="1">
              <a:spcAft>
                <a:spcPts val="0"/>
              </a:spcAft>
              <a:buNone/>
              <a:defRPr/>
            </a:pPr>
            <a:r>
              <a:rPr lang="en-US" sz="2400" dirty="0">
                <a:latin typeface="Times New Roman" panose="02020603050405020304" pitchFamily="18" charset="0"/>
                <a:cs typeface="Times New Roman" panose="02020603050405020304" pitchFamily="18" charset="0"/>
              </a:rPr>
              <a:t>Highway and Motor Carrier transportation modes continue to be attractive targets for terrorists and criminals to carry out attacks both domestically and overseas.</a:t>
            </a:r>
          </a:p>
          <a:p>
            <a:pPr marL="0" indent="0" eaLnBrk="1" fontAlgn="auto" hangingPunct="1">
              <a:spcAft>
                <a:spcPts val="0"/>
              </a:spcAft>
              <a:buNone/>
              <a:defRPr/>
            </a:pPr>
            <a:endParaRPr lang="en-US" sz="2000" dirty="0">
              <a:solidFill>
                <a:schemeClr val="tx2"/>
              </a:solidFill>
            </a:endParaRPr>
          </a:p>
          <a:p>
            <a:pPr marL="457200" lvl="1" indent="0" eaLnBrk="1" fontAlgn="auto" hangingPunct="1">
              <a:spcAft>
                <a:spcPts val="0"/>
              </a:spcAft>
              <a:buFont typeface="Arial" charset="0"/>
              <a:buNone/>
              <a:defRPr/>
            </a:pPr>
            <a:endParaRPr lang="en-US" sz="2000" dirty="0">
              <a:solidFill>
                <a:schemeClr val="tx2"/>
              </a:solidFill>
            </a:endParaRPr>
          </a:p>
          <a:p>
            <a:pPr marL="457200" lvl="1" indent="0" eaLnBrk="1" fontAlgn="auto" hangingPunct="1">
              <a:spcAft>
                <a:spcPts val="0"/>
              </a:spcAft>
              <a:buFont typeface="Arial" charset="0"/>
              <a:buNone/>
              <a:defRPr/>
            </a:pPr>
            <a:endParaRPr lang="en-US" sz="2000" dirty="0">
              <a:solidFill>
                <a:schemeClr val="tx2"/>
              </a:solidFill>
            </a:endParaRPr>
          </a:p>
          <a:p>
            <a:pPr marL="457200" lvl="1" indent="0" eaLnBrk="1" fontAlgn="auto" hangingPunct="1">
              <a:spcAft>
                <a:spcPts val="0"/>
              </a:spcAft>
              <a:buFont typeface="Arial" charset="0"/>
              <a:buNone/>
              <a:defRPr/>
            </a:pPr>
            <a:endParaRPr lang="en-US" sz="2000" dirty="0">
              <a:solidFill>
                <a:schemeClr val="tx2"/>
              </a:solidFill>
            </a:endParaRPr>
          </a:p>
          <a:p>
            <a:pPr marL="457200" lvl="1" indent="0" eaLnBrk="1" fontAlgn="auto" hangingPunct="1">
              <a:spcAft>
                <a:spcPts val="0"/>
              </a:spcAft>
              <a:buFont typeface="Arial" charset="0"/>
              <a:buNone/>
              <a:defRPr/>
            </a:pPr>
            <a:endParaRPr lang="en-US" sz="2000" dirty="0">
              <a:solidFill>
                <a:schemeClr val="tx2"/>
              </a:solidFill>
            </a:endParaRPr>
          </a:p>
          <a:p>
            <a:pPr marL="457200" lvl="1" indent="0" eaLnBrk="1" fontAlgn="auto" hangingPunct="1">
              <a:spcAft>
                <a:spcPts val="0"/>
              </a:spcAft>
              <a:buFont typeface="Arial" charset="0"/>
              <a:buNone/>
              <a:defRPr/>
            </a:pPr>
            <a:endParaRPr lang="en-US" sz="2000" dirty="0">
              <a:solidFill>
                <a:schemeClr val="tx2"/>
              </a:solidFill>
            </a:endParaRPr>
          </a:p>
          <a:p>
            <a:pPr marL="457200" lvl="1" indent="0" eaLnBrk="1" fontAlgn="auto" hangingPunct="1">
              <a:spcAft>
                <a:spcPts val="0"/>
              </a:spcAft>
              <a:buFont typeface="Arial" charset="0"/>
              <a:buNone/>
              <a:defRPr/>
            </a:pPr>
            <a:endParaRPr lang="en-US" sz="2000" dirty="0">
              <a:solidFill>
                <a:schemeClr val="tx2"/>
              </a:solidFill>
            </a:endParaRPr>
          </a:p>
          <a:p>
            <a:pPr marL="457200" lvl="1" indent="0" eaLnBrk="1" fontAlgn="auto" hangingPunct="1">
              <a:spcAft>
                <a:spcPts val="0"/>
              </a:spcAft>
              <a:buFont typeface="Arial" charset="0"/>
              <a:buNone/>
              <a:defRPr/>
            </a:pPr>
            <a:endParaRPr lang="en-US" sz="2000" dirty="0">
              <a:solidFill>
                <a:schemeClr val="tx2"/>
              </a:solidFill>
            </a:endParaRPr>
          </a:p>
          <a:p>
            <a:pPr marL="457200" lvl="1" indent="0" eaLnBrk="1" fontAlgn="auto" hangingPunct="1">
              <a:spcAft>
                <a:spcPts val="0"/>
              </a:spcAft>
              <a:buFont typeface="Arial" charset="0"/>
              <a:buNone/>
              <a:defRPr/>
            </a:pPr>
            <a:r>
              <a:rPr lang="en-US" sz="2000" dirty="0">
                <a:solidFill>
                  <a:schemeClr val="tx2"/>
                </a:solidFill>
              </a:rPr>
              <a:t>	</a:t>
            </a:r>
            <a:endParaRPr lang="en-US" sz="2000" dirty="0">
              <a:solidFill>
                <a:schemeClr val="tx2"/>
              </a:solidFill>
              <a:cs typeface="Arial" panose="020B0604020202020204" pitchFamily="34" charset="0"/>
            </a:endParaRPr>
          </a:p>
          <a:p>
            <a:pPr lvl="0" eaLnBrk="1" hangingPunct="1">
              <a:spcBef>
                <a:spcPts val="0"/>
              </a:spcBef>
              <a:buClr>
                <a:srgbClr val="5A5B5D"/>
              </a:buClr>
              <a:defRPr/>
            </a:pPr>
            <a:endParaRPr lang="en-US" sz="2200" b="1" kern="0" dirty="0">
              <a:effectLst/>
              <a:ea typeface="Verdana" panose="020B0604030504040204" pitchFamily="34" charset="0"/>
            </a:endParaRPr>
          </a:p>
          <a:p>
            <a:pPr lvl="0" eaLnBrk="1" hangingPunct="1">
              <a:spcBef>
                <a:spcPts val="0"/>
              </a:spcBef>
              <a:buClr>
                <a:srgbClr val="5A5B5D"/>
              </a:buClr>
              <a:defRPr/>
            </a:pPr>
            <a:endParaRPr lang="en-US" sz="2200" kern="0" dirty="0">
              <a:solidFill>
                <a:schemeClr val="accent1"/>
              </a:solidFill>
            </a:endParaRPr>
          </a:p>
          <a:p>
            <a:pPr lvl="0" eaLnBrk="1" hangingPunct="1">
              <a:spcBef>
                <a:spcPts val="0"/>
              </a:spcBef>
              <a:buClr>
                <a:srgbClr val="5A5B5D"/>
              </a:buClr>
              <a:defRPr/>
            </a:pPr>
            <a:endParaRPr lang="en-US" sz="2400" kern="0" dirty="0">
              <a:solidFill>
                <a:schemeClr val="accent1"/>
              </a:solidFill>
            </a:endParaRPr>
          </a:p>
          <a:p>
            <a:pPr>
              <a:defRPr/>
            </a:pPr>
            <a:endParaRPr lang="en-US" altLang="en-US" b="1" kern="0" dirty="0">
              <a:solidFill>
                <a:srgbClr val="FFFF00"/>
              </a:solidFill>
              <a:effectLst/>
            </a:endParaRPr>
          </a:p>
          <a:p>
            <a:pPr>
              <a:defRPr/>
            </a:pPr>
            <a:endParaRPr lang="en-US" altLang="en-US" b="1" kern="0" dirty="0">
              <a:solidFill>
                <a:srgbClr val="FFFF00"/>
              </a:solidFill>
              <a:effectLst/>
            </a:endParaRPr>
          </a:p>
          <a:p>
            <a:pPr>
              <a:defRPr/>
            </a:pPr>
            <a:endParaRPr lang="en-US" kern="0" dirty="0"/>
          </a:p>
        </p:txBody>
      </p:sp>
      <p:pic>
        <p:nvPicPr>
          <p:cNvPr id="6" name="Picture 5" descr="Upper left: Car rams a crowd of counter-protestors at a Unite the Right rally in Charlottesville, VA on 8/12/17.&#10;Upper right: Police officers stand among debris left behind after a truck drove into cyclists and pedestrians on a bike in New York, NY on 10/31/17. &#10;Center: Wrecked Home Depot truck that was used in the truck attack in New York, NY on 10/31/17.&#10;Bottom left: Wrecked UHAUL truck that was used in the truck attack in Edmonton, Canada on 9/30/17.&#10;Bottom right: Police at the scene of the Westminster Bridge SUV attack in Longon, England on 3/22/17. " title="Group of Vehicle Ramming Attack Images"/>
          <p:cNvPicPr/>
          <p:nvPr/>
        </p:nvPicPr>
        <p:blipFill>
          <a:blip r:embed="rId3" cstate="print">
            <a:extLst>
              <a:ext uri="{28A0092B-C50C-407E-A947-70E740481C1C}">
                <a14:useLocalDpi xmlns:a14="http://schemas.microsoft.com/office/drawing/2010/main" val="0"/>
              </a:ext>
            </a:extLst>
          </a:blip>
          <a:stretch>
            <a:fillRect/>
          </a:stretch>
        </p:blipFill>
        <p:spPr>
          <a:xfrm>
            <a:off x="1143000" y="2362200"/>
            <a:ext cx="10287000" cy="4398712"/>
          </a:xfrm>
          <a:prstGeom prst="rect">
            <a:avLst/>
          </a:prstGeom>
        </p:spPr>
      </p:pic>
    </p:spTree>
    <p:extLst>
      <p:ext uri="{BB962C8B-B14F-4D97-AF65-F5344CB8AC3E}">
        <p14:creationId xmlns:p14="http://schemas.microsoft.com/office/powerpoint/2010/main" val="1533830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8462" y="24062"/>
            <a:ext cx="11388725" cy="1271337"/>
          </a:xfrm>
        </p:spPr>
        <p:txBody>
          <a:bodyPr/>
          <a:lstStyle/>
          <a:p>
            <a:pPr>
              <a:defRPr/>
            </a:pPr>
            <a:r>
              <a:rPr lang="en-US" sz="4000" b="1"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HMC Risk Profile</a:t>
            </a:r>
            <a:br>
              <a:rPr lang="en-US" sz="4000" b="1" u="sng" dirty="0">
                <a:latin typeface="Times New Roman" panose="02020603050405020304" pitchFamily="18" charset="0"/>
                <a:ea typeface="Times New Roman" panose="02020603050405020304" pitchFamily="18" charset="0"/>
                <a:cs typeface="Times New Roman" panose="02020603050405020304" pitchFamily="18" charset="0"/>
              </a:rPr>
            </a:br>
            <a:endParaRPr lang="en-US" sz="4000" b="1" dirty="0">
              <a:solidFill>
                <a:srgbClr val="92D050"/>
              </a:solidFill>
            </a:endParaRPr>
          </a:p>
        </p:txBody>
      </p:sp>
      <p:sp>
        <p:nvSpPr>
          <p:cNvPr id="4" name="Content Placeholder 3"/>
          <p:cNvSpPr>
            <a:spLocks noGrp="1"/>
          </p:cNvSpPr>
          <p:nvPr>
            <p:ph idx="1"/>
          </p:nvPr>
        </p:nvSpPr>
        <p:spPr>
          <a:xfrm>
            <a:off x="1066800" y="1600200"/>
            <a:ext cx="10052050" cy="4498975"/>
          </a:xfrm>
        </p:spPr>
        <p:txBody>
          <a:bodyPr/>
          <a:lstStyle/>
          <a:p>
            <a:pPr>
              <a:defRPr/>
            </a:pPr>
            <a:endParaRPr lang="en-US" altLang="en-US" b="1" dirty="0">
              <a:solidFill>
                <a:srgbClr val="FFFF00"/>
              </a:solidFill>
              <a:effectLst/>
            </a:endParaRPr>
          </a:p>
          <a:p>
            <a:pPr>
              <a:defRPr/>
            </a:pPr>
            <a:endParaRPr lang="en-US" dirty="0"/>
          </a:p>
        </p:txBody>
      </p:sp>
      <p:sp>
        <p:nvSpPr>
          <p:cNvPr id="5" name="Content Placeholder 3"/>
          <p:cNvSpPr txBox="1">
            <a:spLocks/>
          </p:cNvSpPr>
          <p:nvPr/>
        </p:nvSpPr>
        <p:spPr bwMode="auto">
          <a:xfrm>
            <a:off x="1219200" y="1066800"/>
            <a:ext cx="9751010" cy="5486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eaLnBrk="1" hangingPunct="1">
              <a:spcBef>
                <a:spcPts val="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Vehicle ramming attacks using commercial trucks and over-the-road buses (OTRB) continue to pose the highest threat to the HMC mode. </a:t>
            </a:r>
          </a:p>
          <a:p>
            <a:pPr eaLnBrk="1" hangingPunct="1">
              <a:spcBef>
                <a:spcPts val="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Highway transportation infrastructure is potentially vulnerable to disruption by terrorists with cascading consequences for supply chains and other sectors. </a:t>
            </a:r>
          </a:p>
          <a:p>
            <a:pPr eaLnBrk="1" hangingPunct="1">
              <a:spcBef>
                <a:spcPts val="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Confined areas, such as inside buses and bus terminals, also present potentially attractive targets for releasing chemical and/or biological agents, as those pathogens would have maximum impact and effect in confined spaces where egress options are limited or non-existent, and ventilation can also be a challenge.</a:t>
            </a:r>
          </a:p>
          <a:p>
            <a:pPr eaLnBrk="1" hangingPunct="1">
              <a:spcBef>
                <a:spcPts val="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Terrorists may attack highway assets—structures, trucks, or buses—directly or use vehicles as a weapon or to deploy explosives or other weapons to attack targets. </a:t>
            </a:r>
          </a:p>
          <a:p>
            <a:pPr lvl="0" eaLnBrk="1" hangingPunct="1">
              <a:spcBef>
                <a:spcPts val="0"/>
              </a:spcBef>
              <a:buClr>
                <a:srgbClr val="5A5B5D"/>
              </a:buClr>
              <a:defRPr/>
            </a:pPr>
            <a:endParaRPr lang="en-US" sz="2200" b="1" kern="0" dirty="0">
              <a:effectLst/>
              <a:ea typeface="Verdana" panose="020B0604030504040204" pitchFamily="34" charset="0"/>
            </a:endParaRPr>
          </a:p>
          <a:p>
            <a:pPr lvl="0" eaLnBrk="1" hangingPunct="1">
              <a:spcBef>
                <a:spcPts val="0"/>
              </a:spcBef>
              <a:buClr>
                <a:srgbClr val="5A5B5D"/>
              </a:buClr>
              <a:defRPr/>
            </a:pPr>
            <a:endParaRPr lang="en-US" sz="2200" kern="0" dirty="0">
              <a:solidFill>
                <a:schemeClr val="accent1"/>
              </a:solidFill>
            </a:endParaRPr>
          </a:p>
          <a:p>
            <a:pPr lvl="0" eaLnBrk="1" hangingPunct="1">
              <a:spcBef>
                <a:spcPts val="0"/>
              </a:spcBef>
              <a:buClr>
                <a:srgbClr val="5A5B5D"/>
              </a:buClr>
              <a:defRPr/>
            </a:pPr>
            <a:endParaRPr lang="en-US" sz="2400" kern="0" dirty="0">
              <a:solidFill>
                <a:schemeClr val="accent1"/>
              </a:solidFill>
            </a:endParaRPr>
          </a:p>
          <a:p>
            <a:pPr>
              <a:defRPr/>
            </a:pPr>
            <a:endParaRPr lang="en-US" altLang="en-US" b="1" kern="0" dirty="0">
              <a:solidFill>
                <a:srgbClr val="FFFF00"/>
              </a:solidFill>
              <a:effectLst/>
            </a:endParaRPr>
          </a:p>
          <a:p>
            <a:pPr>
              <a:defRPr/>
            </a:pPr>
            <a:endParaRPr lang="en-US" altLang="en-US" b="1" kern="0" dirty="0">
              <a:solidFill>
                <a:srgbClr val="FFFF00"/>
              </a:solidFill>
              <a:effectLst/>
            </a:endParaRPr>
          </a:p>
          <a:p>
            <a:pPr>
              <a:defRPr/>
            </a:pPr>
            <a:endParaRPr lang="en-US" kern="0" dirty="0"/>
          </a:p>
        </p:txBody>
      </p:sp>
    </p:spTree>
    <p:extLst>
      <p:ext uri="{BB962C8B-B14F-4D97-AF65-F5344CB8AC3E}">
        <p14:creationId xmlns:p14="http://schemas.microsoft.com/office/powerpoint/2010/main" val="3944418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8462" y="24063"/>
            <a:ext cx="11388725" cy="914400"/>
          </a:xfrm>
        </p:spPr>
        <p:txBody>
          <a:bodyPr/>
          <a:lstStyle/>
          <a:p>
            <a:pPr>
              <a:defRPr/>
            </a:pPr>
            <a:r>
              <a:rPr lang="en-US" sz="4000" b="1"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HMC Risk Scenarios</a:t>
            </a:r>
            <a:br>
              <a:rPr lang="en-US" sz="4000" b="1" u="sng" dirty="0">
                <a:latin typeface="Times New Roman" panose="02020603050405020304" pitchFamily="18" charset="0"/>
                <a:ea typeface="Times New Roman" panose="02020603050405020304" pitchFamily="18" charset="0"/>
                <a:cs typeface="Times New Roman" panose="02020603050405020304" pitchFamily="18" charset="0"/>
              </a:rPr>
            </a:br>
            <a:endParaRPr lang="en-US" sz="4000" b="1" dirty="0">
              <a:solidFill>
                <a:srgbClr val="92D050"/>
              </a:solidFill>
            </a:endParaRPr>
          </a:p>
        </p:txBody>
      </p:sp>
      <p:sp>
        <p:nvSpPr>
          <p:cNvPr id="4" name="Content Placeholder 3"/>
          <p:cNvSpPr>
            <a:spLocks noGrp="1"/>
          </p:cNvSpPr>
          <p:nvPr>
            <p:ph idx="1"/>
          </p:nvPr>
        </p:nvSpPr>
        <p:spPr>
          <a:xfrm>
            <a:off x="1066800" y="1600200"/>
            <a:ext cx="10052050" cy="4498975"/>
          </a:xfrm>
        </p:spPr>
        <p:txBody>
          <a:bodyPr/>
          <a:lstStyle/>
          <a:p>
            <a:pPr>
              <a:defRPr/>
            </a:pPr>
            <a:endParaRPr lang="en-US" altLang="en-US" b="1" dirty="0">
              <a:solidFill>
                <a:srgbClr val="FFFF00"/>
              </a:solidFill>
              <a:effectLst/>
            </a:endParaRPr>
          </a:p>
          <a:p>
            <a:pPr>
              <a:defRPr/>
            </a:pPr>
            <a:endParaRPr lang="en-US" dirty="0"/>
          </a:p>
        </p:txBody>
      </p:sp>
      <p:sp>
        <p:nvSpPr>
          <p:cNvPr id="5" name="Content Placeholder 3"/>
          <p:cNvSpPr txBox="1">
            <a:spLocks/>
          </p:cNvSpPr>
          <p:nvPr/>
        </p:nvSpPr>
        <p:spPr bwMode="auto">
          <a:xfrm>
            <a:off x="1219200" y="1066800"/>
            <a:ext cx="9751010" cy="5486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eaLnBrk="1" hangingPunct="1">
              <a:spcBef>
                <a:spcPts val="0"/>
              </a:spcBef>
              <a:spcAft>
                <a:spcPts val="600"/>
              </a:spcAft>
            </a:pPr>
            <a:r>
              <a:rPr lang="en-US" sz="2400" dirty="0">
                <a:latin typeface="Times New Roman" panose="02020603050405020304" pitchFamily="18" charset="0"/>
                <a:cs typeface="Times New Roman" panose="02020603050405020304" pitchFamily="18" charset="0"/>
              </a:rPr>
              <a:t>The following HMC attack scenarios inform the development of risk-based priority planning:</a:t>
            </a:r>
          </a:p>
          <a:p>
            <a:pPr>
              <a:spcBef>
                <a:spcPts val="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Use of a vehicle as a kinetic weapon (ramming) to cause loss of life or significant damage to critical infrastructure</a:t>
            </a:r>
          </a:p>
          <a:p>
            <a:pPr>
              <a:spcBef>
                <a:spcPts val="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Attacks using Improvised Explosive Devices (IED) or Vehicle-borne Improvised Explosive Devices (VBIED) on critical infrastructure such as bridges or tunnels</a:t>
            </a:r>
          </a:p>
          <a:p>
            <a:pPr eaLnBrk="1" hangingPunct="1">
              <a:spcBef>
                <a:spcPts val="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Small arms or IED attacks on passenger or school buses </a:t>
            </a:r>
          </a:p>
          <a:p>
            <a:pPr eaLnBrk="1" hangingPunct="1">
              <a:spcBef>
                <a:spcPts val="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direct attack using a truck or vehicle loaded with explosives or toxic materials as a weapon against people or property </a:t>
            </a:r>
          </a:p>
          <a:p>
            <a:pPr eaLnBrk="1" hangingPunct="1">
              <a:spcBef>
                <a:spcPts val="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Insider threat</a:t>
            </a:r>
          </a:p>
          <a:p>
            <a:pPr eaLnBrk="1" hangingPunct="1">
              <a:spcBef>
                <a:spcPts val="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Intentional contamination of food products during bulk transportation.</a:t>
            </a:r>
          </a:p>
          <a:p>
            <a:pPr lvl="0" eaLnBrk="1" hangingPunct="1">
              <a:spcBef>
                <a:spcPts val="0"/>
              </a:spcBef>
              <a:buClr>
                <a:srgbClr val="5A5B5D"/>
              </a:buClr>
              <a:defRPr/>
            </a:pPr>
            <a:endParaRPr lang="en-US" sz="2200" b="1" kern="0" dirty="0">
              <a:effectLst/>
              <a:ea typeface="Verdana" panose="020B0604030504040204" pitchFamily="34" charset="0"/>
            </a:endParaRPr>
          </a:p>
          <a:p>
            <a:pPr lvl="0" eaLnBrk="1" hangingPunct="1">
              <a:spcBef>
                <a:spcPts val="0"/>
              </a:spcBef>
              <a:buClr>
                <a:srgbClr val="5A5B5D"/>
              </a:buClr>
              <a:defRPr/>
            </a:pPr>
            <a:endParaRPr lang="en-US" sz="2200" kern="0" dirty="0">
              <a:solidFill>
                <a:schemeClr val="accent1"/>
              </a:solidFill>
            </a:endParaRPr>
          </a:p>
          <a:p>
            <a:pPr lvl="0" eaLnBrk="1" hangingPunct="1">
              <a:spcBef>
                <a:spcPts val="0"/>
              </a:spcBef>
              <a:buClr>
                <a:srgbClr val="5A5B5D"/>
              </a:buClr>
              <a:defRPr/>
            </a:pPr>
            <a:endParaRPr lang="en-US" sz="2400" kern="0" dirty="0">
              <a:solidFill>
                <a:schemeClr val="accent1"/>
              </a:solidFill>
            </a:endParaRPr>
          </a:p>
          <a:p>
            <a:pPr>
              <a:defRPr/>
            </a:pPr>
            <a:endParaRPr lang="en-US" altLang="en-US" b="1" kern="0" dirty="0">
              <a:solidFill>
                <a:srgbClr val="FFFF00"/>
              </a:solidFill>
              <a:effectLst/>
            </a:endParaRPr>
          </a:p>
          <a:p>
            <a:pPr>
              <a:defRPr/>
            </a:pPr>
            <a:endParaRPr lang="en-US" altLang="en-US" b="1" kern="0" dirty="0">
              <a:solidFill>
                <a:srgbClr val="FFFF00"/>
              </a:solidFill>
              <a:effectLst/>
            </a:endParaRPr>
          </a:p>
          <a:p>
            <a:pPr>
              <a:defRPr/>
            </a:pPr>
            <a:endParaRPr lang="en-US" kern="0" dirty="0"/>
          </a:p>
        </p:txBody>
      </p:sp>
    </p:spTree>
    <p:extLst>
      <p:ext uri="{BB962C8B-B14F-4D97-AF65-F5344CB8AC3E}">
        <p14:creationId xmlns:p14="http://schemas.microsoft.com/office/powerpoint/2010/main" val="560021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8462" y="24062"/>
            <a:ext cx="11388725" cy="1499937"/>
          </a:xfrm>
        </p:spPr>
        <p:txBody>
          <a:bodyPr/>
          <a:lstStyle/>
          <a:p>
            <a:pPr>
              <a:lnSpc>
                <a:spcPct val="118000"/>
              </a:lnSpc>
              <a:spcAft>
                <a:spcPts val="600"/>
              </a:spcAft>
            </a:pPr>
            <a:r>
              <a:rPr lang="en-US" sz="4000" b="1"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HMC Risk-Based Priorities</a:t>
            </a:r>
            <a:br>
              <a:rPr lang="en-US" sz="4000" b="1" u="sng" dirty="0">
                <a:latin typeface="Times New Roman" panose="02020603050405020304" pitchFamily="18" charset="0"/>
                <a:ea typeface="Times New Roman" panose="02020603050405020304" pitchFamily="18" charset="0"/>
                <a:cs typeface="Times New Roman" panose="02020603050405020304" pitchFamily="18" charset="0"/>
              </a:rPr>
            </a:br>
            <a:br>
              <a:rPr lang="en-US" sz="1000" b="1" u="sng" dirty="0">
                <a:solidFill>
                  <a:srgbClr val="000000"/>
                </a:solidFill>
                <a:ea typeface="Times New Roman" pitchFamily="18" charset="0"/>
                <a:cs typeface="Calibri" pitchFamily="34" charset="0"/>
              </a:rPr>
            </a:br>
            <a:endParaRPr lang="en-US" sz="4000" b="1" dirty="0">
              <a:solidFill>
                <a:srgbClr val="92D050"/>
              </a:solidFill>
            </a:endParaRPr>
          </a:p>
        </p:txBody>
      </p:sp>
      <p:sp>
        <p:nvSpPr>
          <p:cNvPr id="4" name="Content Placeholder 3"/>
          <p:cNvSpPr>
            <a:spLocks noGrp="1"/>
          </p:cNvSpPr>
          <p:nvPr>
            <p:ph idx="1"/>
          </p:nvPr>
        </p:nvSpPr>
        <p:spPr>
          <a:xfrm>
            <a:off x="1066800" y="1600200"/>
            <a:ext cx="10052050" cy="4498975"/>
          </a:xfrm>
        </p:spPr>
        <p:txBody>
          <a:bodyPr/>
          <a:lstStyle/>
          <a:p>
            <a:pPr>
              <a:defRPr/>
            </a:pPr>
            <a:endParaRPr lang="en-US" altLang="en-US" b="1" dirty="0">
              <a:solidFill>
                <a:srgbClr val="FFFF00"/>
              </a:solidFill>
              <a:effectLst/>
            </a:endParaRPr>
          </a:p>
          <a:p>
            <a:pPr>
              <a:defRPr/>
            </a:pPr>
            <a:endParaRPr lang="en-US" dirty="0"/>
          </a:p>
        </p:txBody>
      </p:sp>
      <p:sp>
        <p:nvSpPr>
          <p:cNvPr id="5" name="Content Placeholder 3"/>
          <p:cNvSpPr txBox="1">
            <a:spLocks/>
          </p:cNvSpPr>
          <p:nvPr/>
        </p:nvSpPr>
        <p:spPr bwMode="auto">
          <a:xfrm>
            <a:off x="1219200" y="1066800"/>
            <a:ext cx="9751010" cy="5486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eaLnBrk="1" hangingPunct="1">
              <a:spcBef>
                <a:spcPts val="0"/>
              </a:spcBef>
              <a:spcAft>
                <a:spcPts val="600"/>
              </a:spcAft>
            </a:pPr>
            <a:r>
              <a:rPr lang="en-US" sz="2800" dirty="0">
                <a:latin typeface="Times New Roman" panose="02020603050405020304" pitchFamily="18" charset="0"/>
                <a:cs typeface="Times New Roman" panose="02020603050405020304" pitchFamily="18" charset="0"/>
              </a:rPr>
              <a:t>Seven HMC risk-based priorities provide the programmatic focus for activities to reduce terrorism risks identified in the preceding Risk Profile and Risk Scenario sections:</a:t>
            </a:r>
          </a:p>
          <a:p>
            <a:pPr eaLnBrk="1" hangingPunct="1">
              <a:spcBef>
                <a:spcPts val="0"/>
              </a:spcBef>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Security planning</a:t>
            </a:r>
          </a:p>
          <a:p>
            <a:pPr eaLnBrk="1" hangingPunct="1">
              <a:spcBef>
                <a:spcPts val="0"/>
              </a:spcBef>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Security training</a:t>
            </a:r>
          </a:p>
          <a:p>
            <a:pPr eaLnBrk="1" hangingPunct="1">
              <a:spcBef>
                <a:spcPts val="0"/>
              </a:spcBef>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Security exercises</a:t>
            </a:r>
          </a:p>
          <a:p>
            <a:pPr eaLnBrk="1" hangingPunct="1">
              <a:spcBef>
                <a:spcPts val="0"/>
              </a:spcBef>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Critical infrastructure protection</a:t>
            </a:r>
          </a:p>
          <a:p>
            <a:pPr eaLnBrk="1" hangingPunct="1">
              <a:spcBef>
                <a:spcPts val="0"/>
              </a:spcBef>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Operational detection and deterrence</a:t>
            </a:r>
          </a:p>
          <a:p>
            <a:pPr eaLnBrk="1" hangingPunct="1">
              <a:spcBef>
                <a:spcPts val="0"/>
              </a:spcBef>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Intelligence and security information sharing</a:t>
            </a:r>
          </a:p>
          <a:p>
            <a:pPr eaLnBrk="1" hangingPunct="1">
              <a:spcBef>
                <a:spcPts val="0"/>
              </a:spcBef>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Community outreach. </a:t>
            </a:r>
          </a:p>
          <a:p>
            <a:pPr lvl="0" eaLnBrk="1" hangingPunct="1">
              <a:spcBef>
                <a:spcPts val="0"/>
              </a:spcBef>
              <a:buClr>
                <a:srgbClr val="5A5B5D"/>
              </a:buClr>
              <a:defRPr/>
            </a:pPr>
            <a:endParaRPr lang="en-US" sz="2200" b="1" kern="0" dirty="0">
              <a:effectLst/>
              <a:ea typeface="Verdana" panose="020B0604030504040204" pitchFamily="34" charset="0"/>
            </a:endParaRPr>
          </a:p>
          <a:p>
            <a:pPr lvl="0" eaLnBrk="1" hangingPunct="1">
              <a:spcBef>
                <a:spcPts val="0"/>
              </a:spcBef>
              <a:buClr>
                <a:srgbClr val="5A5B5D"/>
              </a:buClr>
              <a:defRPr/>
            </a:pPr>
            <a:endParaRPr lang="en-US" sz="2200" kern="0" dirty="0">
              <a:solidFill>
                <a:schemeClr val="accent1"/>
              </a:solidFill>
            </a:endParaRPr>
          </a:p>
          <a:p>
            <a:pPr lvl="0" eaLnBrk="1" hangingPunct="1">
              <a:spcBef>
                <a:spcPts val="0"/>
              </a:spcBef>
              <a:buClr>
                <a:srgbClr val="5A5B5D"/>
              </a:buClr>
              <a:defRPr/>
            </a:pPr>
            <a:endParaRPr lang="en-US" sz="2400" kern="0" dirty="0">
              <a:solidFill>
                <a:schemeClr val="accent1"/>
              </a:solidFill>
            </a:endParaRPr>
          </a:p>
          <a:p>
            <a:pPr>
              <a:defRPr/>
            </a:pPr>
            <a:endParaRPr lang="en-US" altLang="en-US" b="1" kern="0" dirty="0">
              <a:solidFill>
                <a:srgbClr val="FFFF00"/>
              </a:solidFill>
              <a:effectLst/>
            </a:endParaRPr>
          </a:p>
          <a:p>
            <a:pPr>
              <a:defRPr/>
            </a:pPr>
            <a:endParaRPr lang="en-US" altLang="en-US" b="1" kern="0" dirty="0">
              <a:solidFill>
                <a:srgbClr val="FFFF00"/>
              </a:solidFill>
              <a:effectLst/>
            </a:endParaRPr>
          </a:p>
          <a:p>
            <a:pPr>
              <a:defRPr/>
            </a:pPr>
            <a:endParaRPr lang="en-US" kern="0" dirty="0"/>
          </a:p>
        </p:txBody>
      </p:sp>
    </p:spTree>
    <p:extLst>
      <p:ext uri="{BB962C8B-B14F-4D97-AF65-F5344CB8AC3E}">
        <p14:creationId xmlns:p14="http://schemas.microsoft.com/office/powerpoint/2010/main" val="1995745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8462" y="24063"/>
            <a:ext cx="11388725" cy="914400"/>
          </a:xfrm>
        </p:spPr>
        <p:txBody>
          <a:bodyPr/>
          <a:lstStyle/>
          <a:p>
            <a:pPr>
              <a:defRPr/>
            </a:pPr>
            <a:endParaRPr lang="en-US" sz="4000" b="1" dirty="0">
              <a:solidFill>
                <a:srgbClr val="92D050"/>
              </a:solidFill>
            </a:endParaRPr>
          </a:p>
        </p:txBody>
      </p:sp>
      <p:sp>
        <p:nvSpPr>
          <p:cNvPr id="4" name="Content Placeholder 3"/>
          <p:cNvSpPr>
            <a:spLocks noGrp="1"/>
          </p:cNvSpPr>
          <p:nvPr>
            <p:ph idx="1"/>
          </p:nvPr>
        </p:nvSpPr>
        <p:spPr>
          <a:xfrm>
            <a:off x="1066800" y="1600200"/>
            <a:ext cx="10052050" cy="4498975"/>
          </a:xfrm>
        </p:spPr>
        <p:txBody>
          <a:bodyPr/>
          <a:lstStyle/>
          <a:p>
            <a:pPr>
              <a:defRPr/>
            </a:pPr>
            <a:endParaRPr lang="en-US" altLang="en-US" b="1" dirty="0">
              <a:solidFill>
                <a:srgbClr val="FFFF00"/>
              </a:solidFill>
              <a:effectLst/>
            </a:endParaRPr>
          </a:p>
          <a:p>
            <a:pPr>
              <a:defRPr/>
            </a:pPr>
            <a:endParaRPr lang="en-US" dirty="0"/>
          </a:p>
        </p:txBody>
      </p:sp>
      <p:sp>
        <p:nvSpPr>
          <p:cNvPr id="5" name="Content Placeholder 3"/>
          <p:cNvSpPr txBox="1">
            <a:spLocks/>
          </p:cNvSpPr>
          <p:nvPr/>
        </p:nvSpPr>
        <p:spPr bwMode="auto">
          <a:xfrm>
            <a:off x="1219200" y="1066800"/>
            <a:ext cx="9751010" cy="5486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lvl="0" eaLnBrk="1" hangingPunct="1">
              <a:spcBef>
                <a:spcPts val="0"/>
              </a:spcBef>
              <a:buClr>
                <a:srgbClr val="5A5B5D"/>
              </a:buClr>
              <a:defRPr/>
            </a:pPr>
            <a:endParaRPr lang="en-US" sz="2200" b="1" kern="0" dirty="0">
              <a:effectLst/>
              <a:ea typeface="Verdana" panose="020B0604030504040204" pitchFamily="34" charset="0"/>
            </a:endParaRPr>
          </a:p>
          <a:p>
            <a:pPr lvl="0" eaLnBrk="1" hangingPunct="1">
              <a:spcBef>
                <a:spcPts val="0"/>
              </a:spcBef>
              <a:buClr>
                <a:srgbClr val="5A5B5D"/>
              </a:buClr>
              <a:defRPr/>
            </a:pPr>
            <a:endParaRPr lang="en-US" sz="2200" kern="0" dirty="0">
              <a:solidFill>
                <a:schemeClr val="accent1"/>
              </a:solidFill>
            </a:endParaRPr>
          </a:p>
          <a:p>
            <a:pPr lvl="0" eaLnBrk="1" hangingPunct="1">
              <a:spcBef>
                <a:spcPts val="0"/>
              </a:spcBef>
              <a:buClr>
                <a:srgbClr val="5A5B5D"/>
              </a:buClr>
              <a:defRPr/>
            </a:pPr>
            <a:endParaRPr lang="en-US" sz="2400" kern="0" dirty="0">
              <a:solidFill>
                <a:schemeClr val="accent1"/>
              </a:solidFill>
            </a:endParaRPr>
          </a:p>
          <a:p>
            <a:pPr>
              <a:defRPr/>
            </a:pPr>
            <a:endParaRPr lang="en-US" altLang="en-US" b="1" kern="0" dirty="0">
              <a:solidFill>
                <a:srgbClr val="FFFF00"/>
              </a:solidFill>
              <a:effectLst/>
            </a:endParaRPr>
          </a:p>
          <a:p>
            <a:pPr>
              <a:defRPr/>
            </a:pPr>
            <a:endParaRPr lang="en-US" altLang="en-US" b="1" kern="0" dirty="0">
              <a:solidFill>
                <a:srgbClr val="FFFF00"/>
              </a:solidFill>
              <a:effectLst/>
            </a:endParaRPr>
          </a:p>
          <a:p>
            <a:pPr>
              <a:defRPr/>
            </a:pPr>
            <a:endParaRPr lang="en-US" kern="0" dirty="0"/>
          </a:p>
        </p:txBody>
      </p:sp>
      <p:sp>
        <p:nvSpPr>
          <p:cNvPr id="30" name="AutoShape 6"/>
          <p:cNvSpPr>
            <a:spLocks noChangeArrowheads="1"/>
          </p:cNvSpPr>
          <p:nvPr/>
        </p:nvSpPr>
        <p:spPr bwMode="auto">
          <a:xfrm>
            <a:off x="3620502" y="4534225"/>
            <a:ext cx="2014537" cy="1717675"/>
          </a:xfrm>
          <a:prstGeom prst="hexagon">
            <a:avLst>
              <a:gd name="adj" fmla="val 29321"/>
              <a:gd name="vf" fmla="val 115470"/>
            </a:avLst>
          </a:prstGeom>
          <a:solidFill>
            <a:srgbClr val="996633"/>
          </a:solidFill>
          <a:ln>
            <a:headEnd/>
            <a:tailEnd/>
          </a:ln>
        </p:spPr>
        <p:style>
          <a:lnRef idx="0">
            <a:schemeClr val="dk1"/>
          </a:lnRef>
          <a:fillRef idx="3">
            <a:schemeClr val="dk1"/>
          </a:fillRef>
          <a:effectRef idx="3">
            <a:schemeClr val="dk1"/>
          </a:effectRef>
          <a:fontRef idx="minor">
            <a:schemeClr val="lt1"/>
          </a:fontRef>
        </p:style>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1" name="AutoShape 7"/>
          <p:cNvSpPr>
            <a:spLocks noChangeArrowheads="1"/>
          </p:cNvSpPr>
          <p:nvPr/>
        </p:nvSpPr>
        <p:spPr bwMode="auto">
          <a:xfrm>
            <a:off x="2110789" y="3675388"/>
            <a:ext cx="2014538" cy="1717675"/>
          </a:xfrm>
          <a:prstGeom prst="hexagon">
            <a:avLst>
              <a:gd name="adj" fmla="val 29321"/>
              <a:gd name="vf" fmla="val 115470"/>
            </a:avLst>
          </a:prstGeom>
          <a:ln>
            <a:headEnd/>
            <a:tailEnd/>
          </a:ln>
        </p:spPr>
        <p:style>
          <a:lnRef idx="0">
            <a:schemeClr val="accent3"/>
          </a:lnRef>
          <a:fillRef idx="3">
            <a:schemeClr val="accent3"/>
          </a:fillRef>
          <a:effectRef idx="3">
            <a:schemeClr val="accent3"/>
          </a:effectRef>
          <a:fontRef idx="minor">
            <a:schemeClr val="lt1"/>
          </a:fontRef>
        </p:style>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2" name="AutoShape 8"/>
          <p:cNvSpPr>
            <a:spLocks noChangeArrowheads="1"/>
          </p:cNvSpPr>
          <p:nvPr/>
        </p:nvSpPr>
        <p:spPr bwMode="auto">
          <a:xfrm>
            <a:off x="5125452" y="3675388"/>
            <a:ext cx="2014537" cy="1717675"/>
          </a:xfrm>
          <a:prstGeom prst="hexagon">
            <a:avLst>
              <a:gd name="adj" fmla="val 29321"/>
              <a:gd name="vf" fmla="val 115470"/>
            </a:avLst>
          </a:prstGeom>
          <a:ln>
            <a:headEnd/>
            <a:tailEnd/>
          </a:ln>
        </p:spPr>
        <p:style>
          <a:lnRef idx="0">
            <a:schemeClr val="accent6"/>
          </a:lnRef>
          <a:fillRef idx="3">
            <a:schemeClr val="accent6"/>
          </a:fillRef>
          <a:effectRef idx="3">
            <a:schemeClr val="accent6"/>
          </a:effectRef>
          <a:fontRef idx="minor">
            <a:schemeClr val="lt1"/>
          </a:fontRef>
        </p:style>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3" name="AutoShape 9"/>
          <p:cNvSpPr>
            <a:spLocks noChangeArrowheads="1"/>
          </p:cNvSpPr>
          <p:nvPr/>
        </p:nvSpPr>
        <p:spPr bwMode="auto">
          <a:xfrm>
            <a:off x="3620502" y="2816550"/>
            <a:ext cx="2014537" cy="1717675"/>
          </a:xfrm>
          <a:prstGeom prst="hexagon">
            <a:avLst>
              <a:gd name="adj" fmla="val 29321"/>
              <a:gd name="vf" fmla="val 115470"/>
            </a:avLst>
          </a:prstGeom>
          <a:ln>
            <a:headEnd/>
            <a:tailEnd/>
          </a:ln>
        </p:spPr>
        <p:style>
          <a:lnRef idx="0">
            <a:schemeClr val="accent2"/>
          </a:lnRef>
          <a:fillRef idx="3">
            <a:schemeClr val="accent2"/>
          </a:fillRef>
          <a:effectRef idx="3">
            <a:schemeClr val="accent2"/>
          </a:effectRef>
          <a:fontRef idx="minor">
            <a:schemeClr val="lt1"/>
          </a:fontRef>
        </p:style>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4" name="AutoShape 10"/>
          <p:cNvSpPr>
            <a:spLocks noChangeArrowheads="1"/>
          </p:cNvSpPr>
          <p:nvPr/>
        </p:nvSpPr>
        <p:spPr bwMode="auto">
          <a:xfrm>
            <a:off x="2099607" y="1957713"/>
            <a:ext cx="2014538" cy="1717675"/>
          </a:xfrm>
          <a:prstGeom prst="hexagon">
            <a:avLst>
              <a:gd name="adj" fmla="val 29321"/>
              <a:gd name="vf" fmla="val 115470"/>
            </a:avLst>
          </a:prstGeom>
          <a:ln>
            <a:headEnd/>
            <a:tailEnd/>
          </a:ln>
        </p:spPr>
        <p:style>
          <a:lnRef idx="0">
            <a:schemeClr val="accent5"/>
          </a:lnRef>
          <a:fillRef idx="3">
            <a:schemeClr val="accent5"/>
          </a:fillRef>
          <a:effectRef idx="3">
            <a:schemeClr val="accent5"/>
          </a:effectRef>
          <a:fontRef idx="minor">
            <a:schemeClr val="lt1"/>
          </a:fontRef>
        </p:style>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5" name="AutoShape 11"/>
          <p:cNvSpPr>
            <a:spLocks noChangeArrowheads="1"/>
          </p:cNvSpPr>
          <p:nvPr/>
        </p:nvSpPr>
        <p:spPr bwMode="auto">
          <a:xfrm>
            <a:off x="3620502" y="1098875"/>
            <a:ext cx="2014537" cy="1717675"/>
          </a:xfrm>
          <a:prstGeom prst="hexagon">
            <a:avLst>
              <a:gd name="adj" fmla="val 29321"/>
              <a:gd name="vf" fmla="val 115470"/>
            </a:avLst>
          </a:prstGeom>
          <a:ln>
            <a:headEnd/>
            <a:tailEnd/>
          </a:ln>
        </p:spPr>
        <p:style>
          <a:lnRef idx="0">
            <a:schemeClr val="accent1"/>
          </a:lnRef>
          <a:fillRef idx="3">
            <a:schemeClr val="accent1"/>
          </a:fillRef>
          <a:effectRef idx="3">
            <a:schemeClr val="accent1"/>
          </a:effectRef>
          <a:fontRef idx="minor">
            <a:schemeClr val="lt1"/>
          </a:fontRef>
        </p:style>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 name="AutoShape 12"/>
          <p:cNvSpPr>
            <a:spLocks noChangeArrowheads="1"/>
          </p:cNvSpPr>
          <p:nvPr/>
        </p:nvSpPr>
        <p:spPr bwMode="auto">
          <a:xfrm>
            <a:off x="5125452" y="1957713"/>
            <a:ext cx="2014537" cy="1717675"/>
          </a:xfrm>
          <a:prstGeom prst="hexagon">
            <a:avLst>
              <a:gd name="adj" fmla="val 29321"/>
              <a:gd name="vf" fmla="val 115470"/>
            </a:avLst>
          </a:prstGeom>
          <a:ln>
            <a:headEnd/>
            <a:tailEnd/>
          </a:ln>
        </p:spPr>
        <p:style>
          <a:lnRef idx="0">
            <a:schemeClr val="accent4"/>
          </a:lnRef>
          <a:fillRef idx="3">
            <a:schemeClr val="accent4"/>
          </a:fillRef>
          <a:effectRef idx="3">
            <a:schemeClr val="accent4"/>
          </a:effectRef>
          <a:fontRef idx="minor">
            <a:schemeClr val="lt1"/>
          </a:fontRef>
        </p:style>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7" name="Text Box 13"/>
          <p:cNvSpPr txBox="1">
            <a:spLocks noChangeArrowheads="1"/>
          </p:cNvSpPr>
          <p:nvPr/>
        </p:nvSpPr>
        <p:spPr bwMode="auto">
          <a:xfrm>
            <a:off x="4086564" y="1773046"/>
            <a:ext cx="10824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mn-cs"/>
              </a:rPr>
              <a:t>Training</a:t>
            </a:r>
          </a:p>
        </p:txBody>
      </p:sp>
      <p:sp>
        <p:nvSpPr>
          <p:cNvPr id="38" name="Text Box 14"/>
          <p:cNvSpPr txBox="1">
            <a:spLocks noChangeArrowheads="1"/>
          </p:cNvSpPr>
          <p:nvPr/>
        </p:nvSpPr>
        <p:spPr bwMode="auto">
          <a:xfrm>
            <a:off x="2475934" y="2594300"/>
            <a:ext cx="12618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mn-cs"/>
              </a:rPr>
              <a:t>Exercises</a:t>
            </a:r>
          </a:p>
        </p:txBody>
      </p:sp>
      <p:sp>
        <p:nvSpPr>
          <p:cNvPr id="39" name="Text Box 15"/>
          <p:cNvSpPr txBox="1">
            <a:spLocks noChangeArrowheads="1"/>
          </p:cNvSpPr>
          <p:nvPr/>
        </p:nvSpPr>
        <p:spPr bwMode="auto">
          <a:xfrm>
            <a:off x="5405598" y="4170781"/>
            <a:ext cx="145424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mn-cs"/>
              </a:rPr>
              <a:t>Community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mn-cs"/>
              </a:rPr>
              <a:t>Outreach</a:t>
            </a:r>
          </a:p>
        </p:txBody>
      </p:sp>
      <p:sp>
        <p:nvSpPr>
          <p:cNvPr id="40" name="Text Box 16"/>
          <p:cNvSpPr txBox="1">
            <a:spLocks noChangeArrowheads="1"/>
          </p:cNvSpPr>
          <p:nvPr/>
        </p:nvSpPr>
        <p:spPr bwMode="auto">
          <a:xfrm>
            <a:off x="5553074" y="2631884"/>
            <a:ext cx="11592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mn-cs"/>
              </a:rPr>
              <a:t>Planning</a:t>
            </a:r>
          </a:p>
        </p:txBody>
      </p:sp>
      <p:sp>
        <p:nvSpPr>
          <p:cNvPr id="41" name="Text Box 17"/>
          <p:cNvSpPr txBox="1">
            <a:spLocks noChangeArrowheads="1"/>
          </p:cNvSpPr>
          <p:nvPr/>
        </p:nvSpPr>
        <p:spPr bwMode="auto">
          <a:xfrm>
            <a:off x="2544820" y="4072560"/>
            <a:ext cx="123623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mn-cs"/>
              </a:rPr>
              <a:t>Risk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mn-cs"/>
              </a:rPr>
              <a:t>Reducing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mn-cs"/>
              </a:rPr>
              <a:t>Practices</a:t>
            </a:r>
          </a:p>
        </p:txBody>
      </p:sp>
      <p:sp>
        <p:nvSpPr>
          <p:cNvPr id="42" name="Text Box 18"/>
          <p:cNvSpPr txBox="1">
            <a:spLocks noChangeArrowheads="1"/>
          </p:cNvSpPr>
          <p:nvPr/>
        </p:nvSpPr>
        <p:spPr bwMode="auto">
          <a:xfrm>
            <a:off x="3785231" y="4931398"/>
            <a:ext cx="168507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mn-cs"/>
              </a:rPr>
              <a:t>Critical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mn-cs"/>
              </a:rPr>
              <a:t>Infrastructure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mn-cs"/>
              </a:rPr>
              <a:t>Protection</a:t>
            </a:r>
          </a:p>
        </p:txBody>
      </p:sp>
      <p:sp>
        <p:nvSpPr>
          <p:cNvPr id="43" name="Text Box 19"/>
          <p:cNvSpPr txBox="1">
            <a:spLocks noChangeArrowheads="1"/>
          </p:cNvSpPr>
          <p:nvPr/>
        </p:nvSpPr>
        <p:spPr bwMode="auto">
          <a:xfrm>
            <a:off x="3832459" y="3075223"/>
            <a:ext cx="159062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mn-cs"/>
              </a:rPr>
              <a:t>Information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mn-cs"/>
              </a:rPr>
              <a:t>Intelligence Sharing</a:t>
            </a:r>
          </a:p>
        </p:txBody>
      </p:sp>
      <p:sp>
        <p:nvSpPr>
          <p:cNvPr id="44" name="Left Arrow Callout 43"/>
          <p:cNvSpPr/>
          <p:nvPr/>
        </p:nvSpPr>
        <p:spPr>
          <a:xfrm>
            <a:off x="6749880" y="3861163"/>
            <a:ext cx="2317919" cy="1265565"/>
          </a:xfrm>
          <a:prstGeom prst="leftArrowCallout">
            <a:avLst>
              <a:gd name="adj1" fmla="val 4581"/>
              <a:gd name="adj2" fmla="val 7722"/>
              <a:gd name="adj3" fmla="val 25000"/>
              <a:gd name="adj4" fmla="val 64977"/>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a:ea typeface="+mn-ea"/>
                <a:cs typeface="+mn-cs"/>
              </a:rPr>
              <a:t>Outreach and  education for customers, passengers, emergency responders and law enforcement</a:t>
            </a:r>
          </a:p>
        </p:txBody>
      </p:sp>
      <p:sp>
        <p:nvSpPr>
          <p:cNvPr id="45" name="Right Arrow Callout 44"/>
          <p:cNvSpPr/>
          <p:nvPr/>
        </p:nvSpPr>
        <p:spPr>
          <a:xfrm>
            <a:off x="137539" y="4005124"/>
            <a:ext cx="2342564" cy="1107234"/>
          </a:xfrm>
          <a:prstGeom prst="rightArrowCallout">
            <a:avLst>
              <a:gd name="adj1" fmla="val 12433"/>
              <a:gd name="adj2" fmla="val 11535"/>
              <a:gd name="adj3" fmla="val 21409"/>
              <a:gd name="adj4" fmla="val 64977"/>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a:ea typeface="+mn-ea"/>
                <a:cs typeface="+mn-cs"/>
              </a:rPr>
              <a:t>Operational procedures that reduce risk through inspection and vulnerability mitigation</a:t>
            </a:r>
          </a:p>
        </p:txBody>
      </p:sp>
      <p:sp>
        <p:nvSpPr>
          <p:cNvPr id="46" name="Right Arrow Callout 45"/>
          <p:cNvSpPr/>
          <p:nvPr/>
        </p:nvSpPr>
        <p:spPr>
          <a:xfrm>
            <a:off x="157417" y="2225349"/>
            <a:ext cx="2342564" cy="1107234"/>
          </a:xfrm>
          <a:prstGeom prst="rightArrowCallout">
            <a:avLst>
              <a:gd name="adj1" fmla="val 12433"/>
              <a:gd name="adj2" fmla="val 11535"/>
              <a:gd name="adj3" fmla="val 21409"/>
              <a:gd name="adj4" fmla="val 64977"/>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a:ea typeface="+mn-ea"/>
                <a:cs typeface="+mn-cs"/>
              </a:rPr>
              <a:t>Tabletop, situational drills and full-scale exercises</a:t>
            </a:r>
          </a:p>
        </p:txBody>
      </p:sp>
      <p:sp>
        <p:nvSpPr>
          <p:cNvPr id="47" name="Left Arrow Callout 46"/>
          <p:cNvSpPr/>
          <p:nvPr/>
        </p:nvSpPr>
        <p:spPr>
          <a:xfrm>
            <a:off x="6749878" y="2183767"/>
            <a:ext cx="2317919" cy="1265565"/>
          </a:xfrm>
          <a:prstGeom prst="leftArrowCallout">
            <a:avLst>
              <a:gd name="adj1" fmla="val 4581"/>
              <a:gd name="adj2" fmla="val 7722"/>
              <a:gd name="adj3" fmla="val 25000"/>
              <a:gd name="adj4" fmla="val 64977"/>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a:ea typeface="+mn-ea"/>
                <a:cs typeface="+mn-cs"/>
              </a:rPr>
              <a:t>Base state security plans; Contingency plans; Recovery plans; Special event plans</a:t>
            </a:r>
          </a:p>
        </p:txBody>
      </p:sp>
      <p:sp>
        <p:nvSpPr>
          <p:cNvPr id="48" name="Down Arrow Callout 47"/>
          <p:cNvSpPr/>
          <p:nvPr/>
        </p:nvSpPr>
        <p:spPr>
          <a:xfrm>
            <a:off x="2743201" y="304800"/>
            <a:ext cx="3655014" cy="990600"/>
          </a:xfrm>
          <a:prstGeom prst="downArrowCallout">
            <a:avLst>
              <a:gd name="adj1" fmla="val 19203"/>
              <a:gd name="adj2" fmla="val 14855"/>
              <a:gd name="adj3" fmla="val 25000"/>
              <a:gd name="adj4" fmla="val 64977"/>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a:ea typeface="+mn-ea"/>
                <a:cs typeface="+mn-cs"/>
              </a:rPr>
              <a:t>Security Awareness training; situational training; job briefings; task specific training</a:t>
            </a:r>
          </a:p>
        </p:txBody>
      </p:sp>
      <p:sp>
        <p:nvSpPr>
          <p:cNvPr id="49" name="Up Arrow Callout 48"/>
          <p:cNvSpPr/>
          <p:nvPr/>
        </p:nvSpPr>
        <p:spPr>
          <a:xfrm>
            <a:off x="2743201" y="5907157"/>
            <a:ext cx="3655014" cy="838200"/>
          </a:xfrm>
          <a:prstGeom prst="upArrowCallout">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a:ea typeface="+mn-ea"/>
                <a:cs typeface="+mn-cs"/>
              </a:rPr>
              <a:t>Hardening of critical assets along with detection and deterrence countermeasures </a:t>
            </a:r>
          </a:p>
        </p:txBody>
      </p:sp>
      <p:sp>
        <p:nvSpPr>
          <p:cNvPr id="50" name="Left-Right Arrow 49"/>
          <p:cNvSpPr/>
          <p:nvPr/>
        </p:nvSpPr>
        <p:spPr>
          <a:xfrm rot="2299675">
            <a:off x="4468869" y="5113719"/>
            <a:ext cx="3167304" cy="363592"/>
          </a:xfrm>
          <a:prstGeom prst="leftRightArrow">
            <a:avLst>
              <a:gd name="adj1" fmla="val 50000"/>
              <a:gd name="adj2" fmla="val 71493"/>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1" name="TextBox 50"/>
          <p:cNvSpPr txBox="1"/>
          <p:nvPr/>
        </p:nvSpPr>
        <p:spPr>
          <a:xfrm>
            <a:off x="6784839" y="5854728"/>
            <a:ext cx="1519398" cy="60016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a:ea typeface="+mn-ea"/>
                <a:cs typeface="+mn-cs"/>
              </a:rPr>
              <a:t>Two-way information sharing informs all of the security priorities</a:t>
            </a:r>
          </a:p>
        </p:txBody>
      </p:sp>
      <p:pic>
        <p:nvPicPr>
          <p:cNvPr id="52" name="Picture 50" descr="DHS_tsa_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75" y="193254"/>
            <a:ext cx="1228725" cy="38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ectangle 52"/>
          <p:cNvSpPr/>
          <p:nvPr/>
        </p:nvSpPr>
        <p:spPr>
          <a:xfrm>
            <a:off x="515633" y="1240070"/>
            <a:ext cx="2281394" cy="369332"/>
          </a:xfrm>
          <a:prstGeom prst="rect">
            <a:avLst/>
          </a:prstGeom>
        </p:spPr>
        <p:txBody>
          <a:bodyPr wrap="none">
            <a:spAutoFit/>
          </a:bodyPr>
          <a:lstStyle/>
          <a:p>
            <a:r>
              <a:rPr lang="en-US" b="1" u="sng"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Risk-Based Priorities</a:t>
            </a:r>
            <a:endParaRPr lang="en-US" dirty="0"/>
          </a:p>
        </p:txBody>
      </p:sp>
    </p:spTree>
    <p:extLst>
      <p:ext uri="{BB962C8B-B14F-4D97-AF65-F5344CB8AC3E}">
        <p14:creationId xmlns:p14="http://schemas.microsoft.com/office/powerpoint/2010/main" val="616294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8462" y="24062"/>
            <a:ext cx="11388725" cy="1195137"/>
          </a:xfrm>
        </p:spPr>
        <p:txBody>
          <a:bodyPr/>
          <a:lstStyle/>
          <a:p>
            <a:pPr>
              <a:defRPr/>
            </a:pPr>
            <a:r>
              <a:rPr lang="en-US" sz="4000" b="1"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Cyber Critical Infrastructure Protection</a:t>
            </a:r>
            <a:r>
              <a:rPr lang="en-US" sz="4000" b="1" u="sng" dirty="0">
                <a:latin typeface="Times New Roman" panose="02020603050405020304" pitchFamily="18" charset="0"/>
                <a:ea typeface="Times New Roman" panose="02020603050405020304" pitchFamily="18" charset="0"/>
                <a:cs typeface="Times New Roman" panose="02020603050405020304" pitchFamily="18" charset="0"/>
              </a:rPr>
              <a:t> </a:t>
            </a:r>
            <a:br>
              <a:rPr lang="en-US" sz="4000" b="1" u="sng" dirty="0">
                <a:latin typeface="Times New Roman" panose="02020603050405020304" pitchFamily="18" charset="0"/>
                <a:ea typeface="Times New Roman" panose="02020603050405020304" pitchFamily="18" charset="0"/>
                <a:cs typeface="Times New Roman" panose="02020603050405020304" pitchFamily="18" charset="0"/>
              </a:rPr>
            </a:br>
            <a:endParaRPr lang="en-US" sz="4000" b="1" dirty="0">
              <a:solidFill>
                <a:srgbClr val="92D050"/>
              </a:solidFill>
            </a:endParaRPr>
          </a:p>
        </p:txBody>
      </p:sp>
      <p:sp>
        <p:nvSpPr>
          <p:cNvPr id="4" name="Content Placeholder 3"/>
          <p:cNvSpPr>
            <a:spLocks noGrp="1"/>
          </p:cNvSpPr>
          <p:nvPr>
            <p:ph idx="1"/>
          </p:nvPr>
        </p:nvSpPr>
        <p:spPr>
          <a:xfrm>
            <a:off x="1066800" y="1600200"/>
            <a:ext cx="10052050" cy="4498975"/>
          </a:xfrm>
        </p:spPr>
        <p:txBody>
          <a:bodyPr/>
          <a:lstStyle/>
          <a:p>
            <a:pPr>
              <a:defRPr/>
            </a:pPr>
            <a:endParaRPr lang="en-US" altLang="en-US" b="1" dirty="0">
              <a:solidFill>
                <a:srgbClr val="FFFF00"/>
              </a:solidFill>
              <a:effectLst/>
            </a:endParaRPr>
          </a:p>
          <a:p>
            <a:pPr>
              <a:defRPr/>
            </a:pPr>
            <a:endParaRPr lang="en-US" dirty="0"/>
          </a:p>
        </p:txBody>
      </p:sp>
      <p:sp>
        <p:nvSpPr>
          <p:cNvPr id="5" name="Content Placeholder 3"/>
          <p:cNvSpPr txBox="1">
            <a:spLocks/>
          </p:cNvSpPr>
          <p:nvPr/>
        </p:nvSpPr>
        <p:spPr bwMode="auto">
          <a:xfrm>
            <a:off x="1219200" y="1066800"/>
            <a:ext cx="9751010" cy="5486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a:spcBef>
                <a:spcPts val="0"/>
              </a:spcBef>
              <a:spcAft>
                <a:spcPts val="600"/>
              </a:spcAft>
            </a:pPr>
            <a:r>
              <a:rPr lang="en-US" sz="2400" dirty="0">
                <a:latin typeface="Times New Roman" panose="02020603050405020304" pitchFamily="18" charset="0"/>
                <a:cs typeface="Times New Roman" panose="02020603050405020304" pitchFamily="18" charset="0"/>
              </a:rPr>
              <a:t>Five things that can be implemented immediately to enhance cyber security efforts:</a:t>
            </a:r>
          </a:p>
          <a:p>
            <a:pPr>
              <a:spcBef>
                <a:spcPts val="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Password updates (PCs, routers, servers, firewalls, etc.)</a:t>
            </a:r>
          </a:p>
          <a:p>
            <a:pPr>
              <a:spcBef>
                <a:spcPts val="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Access controls (who needs access)</a:t>
            </a:r>
          </a:p>
          <a:p>
            <a:pPr>
              <a:spcBef>
                <a:spcPts val="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Internet connections (business network, operations, etc.)</a:t>
            </a:r>
          </a:p>
          <a:p>
            <a:pPr>
              <a:spcBef>
                <a:spcPts val="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Spear-phishing and ransom ware</a:t>
            </a:r>
          </a:p>
          <a:p>
            <a:pPr>
              <a:spcBef>
                <a:spcPts val="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National Institute of Standards and Technology (NIST) Cybersecurity Framework</a:t>
            </a:r>
          </a:p>
          <a:p>
            <a:pPr marL="800100" lvl="1" indent="-342900">
              <a:spcBef>
                <a:spcPts val="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Implementation Guidance</a:t>
            </a:r>
          </a:p>
          <a:p>
            <a:pPr marL="800100" lvl="1" indent="-342900">
              <a:spcBef>
                <a:spcPts val="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TSA Resource Toolkit</a:t>
            </a:r>
          </a:p>
          <a:p>
            <a:pPr marL="800100" lvl="1" indent="-342900">
              <a:spcBef>
                <a:spcPts val="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Cybersecurity “Pocket” Awareness Guide</a:t>
            </a:r>
          </a:p>
          <a:p>
            <a:pPr marL="800100" lvl="1" indent="-342900">
              <a:spcBef>
                <a:spcPts val="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TSA “No-cost” Resources</a:t>
            </a:r>
          </a:p>
          <a:p>
            <a:pPr marL="800100" lvl="1" indent="-342900">
              <a:spcBef>
                <a:spcPts val="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Surface Information Sharing and Analysis Center (ISAC)</a:t>
            </a:r>
          </a:p>
          <a:p>
            <a:pPr lvl="0" eaLnBrk="1" hangingPunct="1">
              <a:spcBef>
                <a:spcPts val="0"/>
              </a:spcBef>
              <a:buClr>
                <a:srgbClr val="5A5B5D"/>
              </a:buClr>
              <a:defRPr/>
            </a:pPr>
            <a:endParaRPr lang="en-US" sz="2200" b="1" kern="0" dirty="0">
              <a:effectLst/>
              <a:ea typeface="Verdana" panose="020B0604030504040204" pitchFamily="34" charset="0"/>
            </a:endParaRPr>
          </a:p>
          <a:p>
            <a:pPr lvl="0" eaLnBrk="1" hangingPunct="1">
              <a:spcBef>
                <a:spcPts val="0"/>
              </a:spcBef>
              <a:buClr>
                <a:srgbClr val="5A5B5D"/>
              </a:buClr>
              <a:defRPr/>
            </a:pPr>
            <a:endParaRPr lang="en-US" sz="2200" kern="0" dirty="0">
              <a:solidFill>
                <a:schemeClr val="accent1"/>
              </a:solidFill>
            </a:endParaRPr>
          </a:p>
          <a:p>
            <a:pPr lvl="0" eaLnBrk="1" hangingPunct="1">
              <a:spcBef>
                <a:spcPts val="0"/>
              </a:spcBef>
              <a:buClr>
                <a:srgbClr val="5A5B5D"/>
              </a:buClr>
              <a:defRPr/>
            </a:pPr>
            <a:endParaRPr lang="en-US" sz="2400" kern="0" dirty="0">
              <a:solidFill>
                <a:schemeClr val="accent1"/>
              </a:solidFill>
            </a:endParaRPr>
          </a:p>
          <a:p>
            <a:pPr>
              <a:defRPr/>
            </a:pPr>
            <a:endParaRPr lang="en-US" altLang="en-US" b="1" kern="0" dirty="0">
              <a:solidFill>
                <a:srgbClr val="FFFF00"/>
              </a:solidFill>
              <a:effectLst/>
            </a:endParaRPr>
          </a:p>
          <a:p>
            <a:pPr>
              <a:defRPr/>
            </a:pPr>
            <a:endParaRPr lang="en-US" altLang="en-US" b="1" kern="0" dirty="0">
              <a:solidFill>
                <a:srgbClr val="FFFF00"/>
              </a:solidFill>
              <a:effectLst/>
            </a:endParaRPr>
          </a:p>
          <a:p>
            <a:pPr>
              <a:defRPr/>
            </a:pPr>
            <a:endParaRPr lang="en-US" kern="0" dirty="0"/>
          </a:p>
        </p:txBody>
      </p:sp>
    </p:spTree>
    <p:extLst>
      <p:ext uri="{BB962C8B-B14F-4D97-AF65-F5344CB8AC3E}">
        <p14:creationId xmlns:p14="http://schemas.microsoft.com/office/powerpoint/2010/main" val="7366030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8462" y="24063"/>
            <a:ext cx="11388725" cy="914400"/>
          </a:xfrm>
        </p:spPr>
        <p:txBody>
          <a:bodyPr/>
          <a:lstStyle/>
          <a:p>
            <a:pPr>
              <a:defRPr/>
            </a:pPr>
            <a:r>
              <a:rPr lang="en-US" sz="4000" b="1" dirty="0">
                <a:solidFill>
                  <a:srgbClr val="92D050"/>
                </a:solidFill>
              </a:rPr>
              <a:t>TSA Regional Map</a:t>
            </a:r>
          </a:p>
        </p:txBody>
      </p:sp>
      <p:sp>
        <p:nvSpPr>
          <p:cNvPr id="4" name="Content Placeholder 3"/>
          <p:cNvSpPr>
            <a:spLocks noGrp="1"/>
          </p:cNvSpPr>
          <p:nvPr>
            <p:ph idx="1"/>
          </p:nvPr>
        </p:nvSpPr>
        <p:spPr>
          <a:xfrm>
            <a:off x="1066800" y="1600200"/>
            <a:ext cx="10052050" cy="4498975"/>
          </a:xfrm>
        </p:spPr>
        <p:txBody>
          <a:bodyPr/>
          <a:lstStyle/>
          <a:p>
            <a:pPr>
              <a:defRPr/>
            </a:pPr>
            <a:endParaRPr lang="en-US" altLang="en-US" b="1" dirty="0">
              <a:solidFill>
                <a:srgbClr val="FFFF00"/>
              </a:solidFill>
              <a:effectLst/>
            </a:endParaRPr>
          </a:p>
          <a:p>
            <a:pPr>
              <a:defRPr/>
            </a:pPr>
            <a:endParaRPr lang="en-US" dirty="0"/>
          </a:p>
        </p:txBody>
      </p:sp>
      <p:sp>
        <p:nvSpPr>
          <p:cNvPr id="5" name="Content Placeholder 3"/>
          <p:cNvSpPr txBox="1">
            <a:spLocks/>
          </p:cNvSpPr>
          <p:nvPr/>
        </p:nvSpPr>
        <p:spPr bwMode="auto">
          <a:xfrm>
            <a:off x="1219200" y="1066800"/>
            <a:ext cx="9751010" cy="5486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lvl="0" eaLnBrk="1" hangingPunct="1">
              <a:spcBef>
                <a:spcPts val="0"/>
              </a:spcBef>
              <a:buClr>
                <a:srgbClr val="5A5B5D"/>
              </a:buClr>
              <a:defRPr/>
            </a:pPr>
            <a:endParaRPr lang="en-US" sz="2200" b="1" kern="0">
              <a:effectLst/>
              <a:ea typeface="Verdana" panose="020B0604030504040204" pitchFamily="34" charset="0"/>
            </a:endParaRPr>
          </a:p>
          <a:p>
            <a:pPr lvl="0" eaLnBrk="1" hangingPunct="1">
              <a:spcBef>
                <a:spcPts val="0"/>
              </a:spcBef>
              <a:buClr>
                <a:srgbClr val="5A5B5D"/>
              </a:buClr>
              <a:defRPr/>
            </a:pPr>
            <a:endParaRPr lang="en-US" sz="2200" kern="0">
              <a:solidFill>
                <a:schemeClr val="accent1"/>
              </a:solidFill>
            </a:endParaRPr>
          </a:p>
          <a:p>
            <a:pPr lvl="0" eaLnBrk="1" hangingPunct="1">
              <a:spcBef>
                <a:spcPts val="0"/>
              </a:spcBef>
              <a:buClr>
                <a:srgbClr val="5A5B5D"/>
              </a:buClr>
              <a:defRPr/>
            </a:pPr>
            <a:endParaRPr lang="en-US" sz="2400" kern="0">
              <a:solidFill>
                <a:schemeClr val="accent1"/>
              </a:solidFill>
            </a:endParaRPr>
          </a:p>
          <a:p>
            <a:pPr>
              <a:defRPr/>
            </a:pPr>
            <a:endParaRPr lang="en-US" altLang="en-US" b="1" kern="0">
              <a:solidFill>
                <a:srgbClr val="FFFF00"/>
              </a:solidFill>
              <a:effectLst/>
            </a:endParaRPr>
          </a:p>
          <a:p>
            <a:pPr>
              <a:defRPr/>
            </a:pPr>
            <a:endParaRPr lang="en-US" altLang="en-US" b="1" kern="0">
              <a:solidFill>
                <a:srgbClr val="FFFF00"/>
              </a:solidFill>
              <a:effectLst/>
            </a:endParaRPr>
          </a:p>
          <a:p>
            <a:pPr>
              <a:defRPr/>
            </a:pPr>
            <a:endParaRPr lang="en-US" kern="0" dirty="0"/>
          </a:p>
        </p:txBody>
      </p:sp>
      <p:pic>
        <p:nvPicPr>
          <p:cNvPr id="3" name="Picture 2"/>
          <p:cNvPicPr>
            <a:picLocks noChangeAspect="1"/>
          </p:cNvPicPr>
          <p:nvPr/>
        </p:nvPicPr>
        <p:blipFill>
          <a:blip r:embed="rId3"/>
          <a:stretch>
            <a:fillRect/>
          </a:stretch>
        </p:blipFill>
        <p:spPr>
          <a:xfrm>
            <a:off x="398462" y="962526"/>
            <a:ext cx="11488738" cy="5819273"/>
          </a:xfrm>
          <a:prstGeom prst="rect">
            <a:avLst/>
          </a:prstGeom>
        </p:spPr>
      </p:pic>
    </p:spTree>
    <p:extLst>
      <p:ext uri="{BB962C8B-B14F-4D97-AF65-F5344CB8AC3E}">
        <p14:creationId xmlns:p14="http://schemas.microsoft.com/office/powerpoint/2010/main" val="2206209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8462" y="24063"/>
            <a:ext cx="11388725" cy="914400"/>
          </a:xfrm>
        </p:spPr>
        <p:txBody>
          <a:bodyPr/>
          <a:lstStyle/>
          <a:p>
            <a:pPr>
              <a:defRPr/>
            </a:pPr>
            <a:r>
              <a:rPr lang="en-US" altLang="en-US" sz="40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Contact Info</a:t>
            </a:r>
            <a:endParaRPr lang="en-US" sz="4000" b="1" dirty="0">
              <a:solidFill>
                <a:schemeClr val="tx1"/>
              </a:solidFill>
            </a:endParaRPr>
          </a:p>
        </p:txBody>
      </p:sp>
      <p:sp>
        <p:nvSpPr>
          <p:cNvPr id="4" name="Content Placeholder 3"/>
          <p:cNvSpPr>
            <a:spLocks noGrp="1"/>
          </p:cNvSpPr>
          <p:nvPr>
            <p:ph idx="1"/>
          </p:nvPr>
        </p:nvSpPr>
        <p:spPr>
          <a:xfrm>
            <a:off x="1066800" y="1600200"/>
            <a:ext cx="10052050" cy="4498975"/>
          </a:xfrm>
        </p:spPr>
        <p:txBody>
          <a:bodyPr/>
          <a:lstStyle/>
          <a:p>
            <a:pPr>
              <a:defRPr/>
            </a:pPr>
            <a:endParaRPr lang="en-US" altLang="en-US" b="1" dirty="0">
              <a:solidFill>
                <a:srgbClr val="FFFF00"/>
              </a:solidFill>
              <a:effectLst/>
            </a:endParaRPr>
          </a:p>
          <a:p>
            <a:pPr>
              <a:defRPr/>
            </a:pPr>
            <a:endParaRPr lang="en-US" dirty="0"/>
          </a:p>
        </p:txBody>
      </p:sp>
      <p:sp>
        <p:nvSpPr>
          <p:cNvPr id="5" name="Content Placeholder 3"/>
          <p:cNvSpPr txBox="1">
            <a:spLocks/>
          </p:cNvSpPr>
          <p:nvPr/>
        </p:nvSpPr>
        <p:spPr bwMode="auto">
          <a:xfrm>
            <a:off x="1219200" y="1066800"/>
            <a:ext cx="9751010" cy="5486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lvl="0" eaLnBrk="1" hangingPunct="1">
              <a:spcBef>
                <a:spcPts val="0"/>
              </a:spcBef>
              <a:buClr>
                <a:srgbClr val="5A5B5D"/>
              </a:buClr>
              <a:defRPr/>
            </a:pPr>
            <a:endParaRPr lang="en-US" sz="2200" b="1" kern="0" dirty="0">
              <a:effectLst/>
              <a:ea typeface="Verdana" panose="020B0604030504040204" pitchFamily="34" charset="0"/>
            </a:endParaRPr>
          </a:p>
          <a:p>
            <a:pPr marL="0" lvl="0" indent="0" algn="ctr" eaLnBrk="1" hangingPunct="1">
              <a:spcBef>
                <a:spcPts val="0"/>
              </a:spcBef>
              <a:buClr>
                <a:srgbClr val="5A5B5D"/>
              </a:buClr>
              <a:buNone/>
              <a:defRPr/>
            </a:pPr>
            <a:r>
              <a:rPr lang="en-US" b="1" kern="0" dirty="0"/>
              <a:t>Curt Secrest</a:t>
            </a:r>
          </a:p>
          <a:p>
            <a:pPr marL="400050" lvl="1" indent="0" algn="ctr" eaLnBrk="1" hangingPunct="1">
              <a:spcBef>
                <a:spcPts val="0"/>
              </a:spcBef>
              <a:buClr>
                <a:srgbClr val="5A5B5D"/>
              </a:buClr>
              <a:buNone/>
              <a:defRPr/>
            </a:pPr>
            <a:r>
              <a:rPr lang="en-US" sz="3200" kern="0" dirty="0"/>
              <a:t>TSA - Region 2 RSI - Jacksonville, Florida</a:t>
            </a:r>
          </a:p>
          <a:p>
            <a:pPr marL="400050" lvl="1" indent="0" algn="ctr" eaLnBrk="1" hangingPunct="1">
              <a:spcBef>
                <a:spcPts val="0"/>
              </a:spcBef>
              <a:buClr>
                <a:srgbClr val="5A5B5D"/>
              </a:buClr>
              <a:buNone/>
              <a:defRPr/>
            </a:pPr>
            <a:r>
              <a:rPr lang="en-US" sz="3200" kern="0" dirty="0"/>
              <a:t>Cell: 904-874-7224</a:t>
            </a:r>
          </a:p>
          <a:p>
            <a:pPr marL="400050" lvl="1" indent="0" algn="ctr" eaLnBrk="1" hangingPunct="1">
              <a:spcBef>
                <a:spcPts val="0"/>
              </a:spcBef>
              <a:buClr>
                <a:srgbClr val="5A5B5D"/>
              </a:buClr>
              <a:buNone/>
              <a:defRPr/>
            </a:pPr>
            <a:r>
              <a:rPr lang="en-US" sz="3200" kern="0" dirty="0">
                <a:hlinkClick r:id="rId4"/>
              </a:rPr>
              <a:t>curt.secrest@tsa.dhs.gov</a:t>
            </a:r>
            <a:endParaRPr lang="en-US" sz="3200" kern="0" dirty="0"/>
          </a:p>
          <a:p>
            <a:pPr lvl="0" eaLnBrk="1" hangingPunct="1">
              <a:spcBef>
                <a:spcPts val="0"/>
              </a:spcBef>
              <a:buClr>
                <a:srgbClr val="5A5B5D"/>
              </a:buClr>
              <a:defRPr/>
            </a:pPr>
            <a:endParaRPr lang="en-US" sz="2200" kern="0" dirty="0">
              <a:solidFill>
                <a:schemeClr val="accent1"/>
              </a:solidFill>
            </a:endParaRPr>
          </a:p>
          <a:p>
            <a:pPr lvl="0" eaLnBrk="1" hangingPunct="1">
              <a:spcBef>
                <a:spcPts val="0"/>
              </a:spcBef>
              <a:buClr>
                <a:srgbClr val="5A5B5D"/>
              </a:buClr>
              <a:defRPr/>
            </a:pPr>
            <a:endParaRPr lang="en-US" sz="2400" kern="0" dirty="0">
              <a:solidFill>
                <a:schemeClr val="accent1"/>
              </a:solidFill>
            </a:endParaRPr>
          </a:p>
          <a:p>
            <a:pPr>
              <a:defRPr/>
            </a:pPr>
            <a:endParaRPr lang="en-US" altLang="en-US" b="1" kern="0" dirty="0">
              <a:solidFill>
                <a:srgbClr val="FFFF00"/>
              </a:solidFill>
              <a:effectLst/>
            </a:endParaRPr>
          </a:p>
          <a:p>
            <a:pPr>
              <a:defRPr/>
            </a:pPr>
            <a:endParaRPr lang="en-US" altLang="en-US" b="1" kern="0" dirty="0">
              <a:solidFill>
                <a:srgbClr val="FFFF00"/>
              </a:solidFill>
              <a:effectLst/>
            </a:endParaRPr>
          </a:p>
          <a:p>
            <a:pPr>
              <a:defRPr/>
            </a:pPr>
            <a:endParaRPr lang="en-US" kern="0" dirty="0"/>
          </a:p>
        </p:txBody>
      </p:sp>
    </p:spTree>
    <p:extLst>
      <p:ext uri="{BB962C8B-B14F-4D97-AF65-F5344CB8AC3E}">
        <p14:creationId xmlns:p14="http://schemas.microsoft.com/office/powerpoint/2010/main" val="3949591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8462" y="24063"/>
            <a:ext cx="11388725" cy="914400"/>
          </a:xfrm>
        </p:spPr>
        <p:txBody>
          <a:bodyPr/>
          <a:lstStyle/>
          <a:p>
            <a:pPr>
              <a:defRPr/>
            </a:pPr>
            <a:r>
              <a:rPr lang="en-US" sz="4000" dirty="0">
                <a:solidFill>
                  <a:schemeClr val="tx1"/>
                </a:solidFill>
              </a:rPr>
              <a:t>OTRB Information Sharing</a:t>
            </a:r>
            <a:endParaRPr lang="en-US" sz="4000" b="1" dirty="0">
              <a:solidFill>
                <a:schemeClr val="tx1"/>
              </a:solidFill>
            </a:endParaRPr>
          </a:p>
        </p:txBody>
      </p:sp>
      <p:sp>
        <p:nvSpPr>
          <p:cNvPr id="4" name="Content Placeholder 3"/>
          <p:cNvSpPr>
            <a:spLocks noGrp="1"/>
          </p:cNvSpPr>
          <p:nvPr>
            <p:ph idx="1"/>
          </p:nvPr>
        </p:nvSpPr>
        <p:spPr>
          <a:xfrm>
            <a:off x="1066800" y="1600200"/>
            <a:ext cx="10052050" cy="4498975"/>
          </a:xfrm>
        </p:spPr>
        <p:txBody>
          <a:bodyPr/>
          <a:lstStyle/>
          <a:p>
            <a:pPr>
              <a:defRPr/>
            </a:pPr>
            <a:endParaRPr lang="en-US" altLang="en-US" b="1" dirty="0">
              <a:solidFill>
                <a:srgbClr val="FFFF00"/>
              </a:solidFill>
              <a:effectLst/>
            </a:endParaRPr>
          </a:p>
          <a:p>
            <a:pPr>
              <a:defRPr/>
            </a:pPr>
            <a:endParaRPr lang="en-US" dirty="0"/>
          </a:p>
        </p:txBody>
      </p:sp>
      <p:sp>
        <p:nvSpPr>
          <p:cNvPr id="5" name="Content Placeholder 3"/>
          <p:cNvSpPr txBox="1">
            <a:spLocks/>
          </p:cNvSpPr>
          <p:nvPr/>
        </p:nvSpPr>
        <p:spPr bwMode="auto">
          <a:xfrm>
            <a:off x="1219200" y="1066800"/>
            <a:ext cx="9751010" cy="5486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fontAlgn="auto">
              <a:spcBef>
                <a:spcPts val="0"/>
              </a:spcBef>
              <a:spcAft>
                <a:spcPts val="0"/>
              </a:spcAft>
              <a:defRPr/>
            </a:pPr>
            <a:endParaRPr lang="en-US" dirty="0">
              <a:latin typeface="Calibri"/>
            </a:endParaRPr>
          </a:p>
          <a:p>
            <a:pPr lvl="1" indent="-457200" fontAlgn="auto">
              <a:spcBef>
                <a:spcPts val="0"/>
              </a:spcBef>
              <a:spcAft>
                <a:spcPts val="0"/>
              </a:spcAft>
              <a:buFont typeface="Wingdings" panose="05000000000000000000" pitchFamily="2" charset="2"/>
              <a:buChar char="Ø"/>
              <a:tabLst>
                <a:tab pos="0" algn="l"/>
              </a:tabLst>
              <a:defRPr/>
            </a:pPr>
            <a:r>
              <a:rPr lang="en-US" dirty="0">
                <a:latin typeface="Calibri"/>
              </a:rPr>
              <a:t>Over-the-Road Bus Information Sharing and Analysis Center (ISAC)</a:t>
            </a:r>
          </a:p>
          <a:p>
            <a:pPr lvl="2" indent="-457200" fontAlgn="auto">
              <a:spcBef>
                <a:spcPts val="0"/>
              </a:spcBef>
              <a:spcAft>
                <a:spcPts val="0"/>
              </a:spcAft>
              <a:buFont typeface="Wingdings" panose="05000000000000000000" pitchFamily="2" charset="2"/>
              <a:buChar char="Ø"/>
              <a:tabLst>
                <a:tab pos="0" algn="l"/>
              </a:tabLst>
              <a:defRPr/>
            </a:pPr>
            <a:r>
              <a:rPr lang="en-US" sz="2800" dirty="0">
                <a:latin typeface="Calibri"/>
              </a:rPr>
              <a:t>Collect, analyze, and disseminate alerts and incident reports</a:t>
            </a:r>
          </a:p>
          <a:p>
            <a:pPr lvl="2" indent="-457200" fontAlgn="auto">
              <a:spcBef>
                <a:spcPts val="0"/>
              </a:spcBef>
              <a:spcAft>
                <a:spcPts val="0"/>
              </a:spcAft>
              <a:buFont typeface="Wingdings" panose="05000000000000000000" pitchFamily="2" charset="2"/>
              <a:buChar char="Ø"/>
              <a:tabLst>
                <a:tab pos="0" algn="l"/>
              </a:tabLst>
              <a:defRPr/>
            </a:pPr>
            <a:r>
              <a:rPr lang="en-US" sz="2800" dirty="0">
                <a:latin typeface="Calibri"/>
              </a:rPr>
              <a:t>Allows membership to exchange information</a:t>
            </a:r>
          </a:p>
          <a:p>
            <a:pPr lvl="2" indent="-457200" fontAlgn="auto">
              <a:spcBef>
                <a:spcPts val="0"/>
              </a:spcBef>
              <a:spcAft>
                <a:spcPts val="0"/>
              </a:spcAft>
              <a:buFont typeface="Wingdings" panose="05000000000000000000" pitchFamily="2" charset="2"/>
              <a:buChar char="Ø"/>
              <a:tabLst>
                <a:tab pos="0" algn="l"/>
              </a:tabLst>
              <a:defRPr/>
            </a:pPr>
            <a:r>
              <a:rPr lang="en-US" sz="2800" dirty="0">
                <a:latin typeface="Calibri"/>
              </a:rPr>
              <a:t>Helps the government understand OTRB impacts</a:t>
            </a:r>
          </a:p>
          <a:p>
            <a:pPr lvl="2" indent="-457200" fontAlgn="auto">
              <a:spcBef>
                <a:spcPts val="0"/>
              </a:spcBef>
              <a:spcAft>
                <a:spcPts val="0"/>
              </a:spcAft>
              <a:buFont typeface="Wingdings" panose="05000000000000000000" pitchFamily="2" charset="2"/>
              <a:buChar char="Ø"/>
              <a:tabLst>
                <a:tab pos="0" algn="l"/>
              </a:tabLst>
              <a:defRPr/>
            </a:pPr>
            <a:r>
              <a:rPr lang="en-US" sz="2800" dirty="0">
                <a:latin typeface="Calibri"/>
              </a:rPr>
              <a:t>Share information on cyber, physical, and all threats</a:t>
            </a:r>
          </a:p>
          <a:p>
            <a:pPr lvl="2" indent="-457200" fontAlgn="auto">
              <a:spcBef>
                <a:spcPts val="0"/>
              </a:spcBef>
              <a:spcAft>
                <a:spcPts val="0"/>
              </a:spcAft>
              <a:buFont typeface="Wingdings" panose="05000000000000000000" pitchFamily="2" charset="2"/>
              <a:buChar char="Ø"/>
              <a:tabLst>
                <a:tab pos="0" algn="l"/>
              </a:tabLst>
              <a:defRPr/>
            </a:pPr>
            <a:r>
              <a:rPr lang="en-US" sz="2800" dirty="0">
                <a:latin typeface="Calibri"/>
                <a:hlinkClick r:id="rId3"/>
              </a:rPr>
              <a:t>https://www.surfacetransportationisac.org/</a:t>
            </a:r>
            <a:endParaRPr lang="en-US" sz="2800" dirty="0">
              <a:latin typeface="Calibri"/>
            </a:endParaRPr>
          </a:p>
        </p:txBody>
      </p:sp>
    </p:spTree>
    <p:extLst>
      <p:ext uri="{BB962C8B-B14F-4D97-AF65-F5344CB8AC3E}">
        <p14:creationId xmlns:p14="http://schemas.microsoft.com/office/powerpoint/2010/main" val="3402830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01638" y="169863"/>
            <a:ext cx="11388725" cy="1143000"/>
          </a:xfrm>
        </p:spPr>
        <p:txBody>
          <a:bodyPr/>
          <a:lstStyle/>
          <a:p>
            <a:pPr>
              <a:defRPr/>
            </a:pPr>
            <a:r>
              <a:rPr lang="en-US" altLang="en-US" sz="4000" b="1" dirty="0">
                <a:solidFill>
                  <a:schemeClr val="tx1"/>
                </a:solidFill>
                <a:effectLst/>
                <a:ea typeface="Verdana" panose="020B0604030504040204" pitchFamily="34" charset="0"/>
                <a:cs typeface="Verdana" panose="020B0604030504040204" pitchFamily="34" charset="0"/>
              </a:rPr>
              <a:t>TSA Surface Resource Programs</a:t>
            </a:r>
            <a:endParaRPr lang="en-US" sz="4000" b="1" dirty="0">
              <a:solidFill>
                <a:schemeClr val="tx1"/>
              </a:solidFill>
            </a:endParaRPr>
          </a:p>
        </p:txBody>
      </p:sp>
      <p:sp>
        <p:nvSpPr>
          <p:cNvPr id="4" name="Content Placeholder 3"/>
          <p:cNvSpPr>
            <a:spLocks noGrp="1"/>
          </p:cNvSpPr>
          <p:nvPr>
            <p:ph idx="1"/>
          </p:nvPr>
        </p:nvSpPr>
        <p:spPr>
          <a:xfrm>
            <a:off x="1066800" y="1536700"/>
            <a:ext cx="10052050" cy="4562475"/>
          </a:xfrm>
        </p:spPr>
        <p:txBody>
          <a:bodyPr/>
          <a:lstStyle/>
          <a:p>
            <a:pPr>
              <a:defRPr/>
            </a:pPr>
            <a:endParaRPr lang="en-US" altLang="en-US" b="1" dirty="0">
              <a:solidFill>
                <a:srgbClr val="FFFF00"/>
              </a:solidFill>
              <a:effectLst/>
            </a:endParaRPr>
          </a:p>
          <a:p>
            <a:pPr>
              <a:defRPr/>
            </a:pPr>
            <a:endParaRPr lang="en-US" dirty="0"/>
          </a:p>
        </p:txBody>
      </p:sp>
      <p:sp>
        <p:nvSpPr>
          <p:cNvPr id="5" name="Content Placeholder 3"/>
          <p:cNvSpPr txBox="1">
            <a:spLocks/>
          </p:cNvSpPr>
          <p:nvPr/>
        </p:nvSpPr>
        <p:spPr bwMode="auto">
          <a:xfrm>
            <a:off x="1066800" y="2209800"/>
            <a:ext cx="10723563" cy="4498975"/>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eaLnBrk="1" hangingPunct="1">
              <a:buClr>
                <a:srgbClr val="A3C145"/>
              </a:buClr>
              <a:buFont typeface="Arial" charset="0"/>
              <a:buChar char="►"/>
              <a:defRPr/>
            </a:pPr>
            <a:r>
              <a:rPr lang="en-US" sz="3000" b="1" kern="0" dirty="0">
                <a:solidFill>
                  <a:srgbClr val="FFFF00"/>
                </a:solidFill>
                <a:effectLst/>
                <a:ea typeface="Verdana" panose="020B0604030504040204" pitchFamily="34" charset="0"/>
              </a:rPr>
              <a:t>BASE - Baseline Assessment for Security Enhancement</a:t>
            </a:r>
          </a:p>
          <a:p>
            <a:pPr eaLnBrk="1" hangingPunct="1">
              <a:buClr>
                <a:srgbClr val="A3C145"/>
              </a:buClr>
              <a:buFont typeface="Arial" charset="0"/>
              <a:buChar char="►"/>
              <a:defRPr/>
            </a:pPr>
            <a:r>
              <a:rPr lang="en-US" sz="3000" b="1" kern="0" dirty="0">
                <a:solidFill>
                  <a:srgbClr val="FFFF00"/>
                </a:solidFill>
                <a:effectLst/>
                <a:ea typeface="Verdana" panose="020B0604030504040204" pitchFamily="34" charset="0"/>
              </a:rPr>
              <a:t>First Observer Plus – Security Awareness Training</a:t>
            </a:r>
          </a:p>
          <a:p>
            <a:pPr eaLnBrk="1" hangingPunct="1">
              <a:buClr>
                <a:srgbClr val="A3C145"/>
              </a:buClr>
              <a:buFont typeface="Arial" charset="0"/>
              <a:buChar char="►"/>
              <a:defRPr/>
            </a:pPr>
            <a:r>
              <a:rPr lang="en-US" sz="3000" b="1" kern="0" dirty="0">
                <a:solidFill>
                  <a:srgbClr val="FFFF00"/>
                </a:solidFill>
                <a:effectLst/>
                <a:ea typeface="Verdana" panose="020B0604030504040204" pitchFamily="34" charset="0"/>
              </a:rPr>
              <a:t>EXIS – Exercise Information System</a:t>
            </a:r>
            <a:endParaRPr lang="en-US" sz="3000" b="1" kern="0" dirty="0">
              <a:solidFill>
                <a:srgbClr val="FF0000"/>
              </a:solidFill>
              <a:effectLst/>
              <a:ea typeface="Verdana" panose="020B0604030504040204" pitchFamily="34" charset="0"/>
            </a:endParaRPr>
          </a:p>
          <a:p>
            <a:pPr eaLnBrk="1" hangingPunct="1">
              <a:buClr>
                <a:srgbClr val="A3C145"/>
              </a:buClr>
              <a:buFont typeface="Arial" charset="0"/>
              <a:buChar char="►"/>
              <a:defRPr/>
            </a:pPr>
            <a:r>
              <a:rPr lang="en-US" sz="3000" b="1" kern="0" dirty="0">
                <a:solidFill>
                  <a:srgbClr val="FFFF00"/>
                </a:solidFill>
                <a:effectLst/>
                <a:ea typeface="Verdana" panose="020B0604030504040204" pitchFamily="34" charset="0"/>
              </a:rPr>
              <a:t>SETA - Security Enhancement Through Assessment</a:t>
            </a:r>
          </a:p>
          <a:p>
            <a:pPr eaLnBrk="1" hangingPunct="1">
              <a:buClr>
                <a:srgbClr val="A3C145"/>
              </a:buClr>
              <a:buFont typeface="Arial" charset="0"/>
              <a:buChar char="►"/>
              <a:defRPr/>
            </a:pPr>
            <a:r>
              <a:rPr lang="en-US" sz="3000" b="1" kern="0" dirty="0">
                <a:solidFill>
                  <a:srgbClr val="FFFF00"/>
                </a:solidFill>
                <a:effectLst/>
                <a:ea typeface="Verdana" panose="020B0604030504040204" pitchFamily="34" charset="0"/>
              </a:rPr>
              <a:t>RMAST – Risk Mitigation </a:t>
            </a:r>
            <a:r>
              <a:rPr lang="en-US" sz="3000" b="1" kern="0" dirty="0" err="1">
                <a:solidFill>
                  <a:srgbClr val="FFFF00"/>
                </a:solidFill>
                <a:effectLst/>
                <a:ea typeface="Verdana" panose="020B0604030504040204" pitchFamily="34" charset="0"/>
              </a:rPr>
              <a:t>Activites</a:t>
            </a:r>
            <a:r>
              <a:rPr lang="en-US" sz="3000" b="1" kern="0" dirty="0">
                <a:solidFill>
                  <a:srgbClr val="FFFF00"/>
                </a:solidFill>
                <a:effectLst/>
                <a:ea typeface="Verdana" panose="020B0604030504040204" pitchFamily="34" charset="0"/>
              </a:rPr>
              <a:t> for Surface Transportation</a:t>
            </a:r>
          </a:p>
          <a:p>
            <a:pPr eaLnBrk="1" hangingPunct="1">
              <a:buClr>
                <a:srgbClr val="A3C145"/>
              </a:buClr>
              <a:buFont typeface="Arial" charset="0"/>
              <a:buChar char="►"/>
              <a:defRPr/>
            </a:pPr>
            <a:r>
              <a:rPr lang="en-US" sz="3000" b="1" kern="0" dirty="0">
                <a:solidFill>
                  <a:srgbClr val="FFFF00"/>
                </a:solidFill>
                <a:effectLst/>
                <a:ea typeface="Verdana" panose="020B0604030504040204" pitchFamily="34" charset="0"/>
              </a:rPr>
              <a:t>T-START – Transportation Security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01638" y="152400"/>
            <a:ext cx="11388725" cy="1143000"/>
          </a:xfrm>
        </p:spPr>
        <p:txBody>
          <a:bodyPr/>
          <a:lstStyle/>
          <a:p>
            <a:pPr>
              <a:defRPr/>
            </a:pPr>
            <a:r>
              <a:rPr lang="en-US" sz="4000" b="1" dirty="0">
                <a:solidFill>
                  <a:schemeClr val="tx1"/>
                </a:solidFill>
                <a:latin typeface="Verdana" panose="020B0604030504040204" pitchFamily="34" charset="0"/>
                <a:ea typeface="Verdana" panose="020B0604030504040204" pitchFamily="34" charset="0"/>
              </a:rPr>
              <a:t>BASE</a:t>
            </a:r>
            <a:endParaRPr lang="en-US" sz="4000" b="1" dirty="0">
              <a:solidFill>
                <a:schemeClr val="tx1"/>
              </a:solidFill>
            </a:endParaRPr>
          </a:p>
        </p:txBody>
      </p:sp>
      <p:sp>
        <p:nvSpPr>
          <p:cNvPr id="4" name="Content Placeholder 3"/>
          <p:cNvSpPr>
            <a:spLocks noGrp="1"/>
          </p:cNvSpPr>
          <p:nvPr>
            <p:ph idx="1"/>
          </p:nvPr>
        </p:nvSpPr>
        <p:spPr>
          <a:xfrm>
            <a:off x="1066800" y="1666875"/>
            <a:ext cx="10052050" cy="4432300"/>
          </a:xfrm>
        </p:spPr>
        <p:txBody>
          <a:bodyPr/>
          <a:lstStyle/>
          <a:p>
            <a:pPr>
              <a:defRPr/>
            </a:pPr>
            <a:endParaRPr lang="en-US" altLang="en-US" b="1" dirty="0">
              <a:solidFill>
                <a:srgbClr val="FFFF00"/>
              </a:solidFill>
              <a:effectLst/>
            </a:endParaRPr>
          </a:p>
          <a:p>
            <a:pPr>
              <a:defRPr/>
            </a:pPr>
            <a:endParaRPr lang="en-US" dirty="0"/>
          </a:p>
        </p:txBody>
      </p:sp>
      <p:pic>
        <p:nvPicPr>
          <p:cNvPr id="1229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6463" y="1828800"/>
            <a:ext cx="1036478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8463" y="381000"/>
            <a:ext cx="11388725" cy="1143000"/>
          </a:xfrm>
        </p:spPr>
        <p:txBody>
          <a:bodyPr/>
          <a:lstStyle/>
          <a:p>
            <a:pPr>
              <a:defRPr/>
            </a:pPr>
            <a:r>
              <a:rPr lang="en-US" sz="4000" b="1" dirty="0">
                <a:solidFill>
                  <a:schemeClr val="tx1"/>
                </a:solidFill>
                <a:effectLst/>
                <a:ea typeface="Verdana" panose="020B0604030504040204" pitchFamily="34" charset="0"/>
              </a:rPr>
              <a:t>BASE</a:t>
            </a:r>
            <a:r>
              <a:rPr lang="en-US" sz="4800" b="1" dirty="0">
                <a:solidFill>
                  <a:schemeClr val="tx1"/>
                </a:solidFill>
                <a:effectLst/>
                <a:ea typeface="Verdana" panose="020B0604030504040204" pitchFamily="34" charset="0"/>
              </a:rPr>
              <a:t> </a:t>
            </a:r>
            <a:r>
              <a:rPr lang="en-US" sz="2600" b="1" dirty="0">
                <a:solidFill>
                  <a:schemeClr val="tx1"/>
                </a:solidFill>
                <a:effectLst/>
                <a:ea typeface="Verdana" panose="020B0604030504040204" pitchFamily="34" charset="0"/>
              </a:rPr>
              <a:t>– </a:t>
            </a:r>
            <a:r>
              <a:rPr lang="en-US" sz="3000" b="1" dirty="0">
                <a:solidFill>
                  <a:schemeClr val="tx1"/>
                </a:solidFill>
                <a:effectLst/>
                <a:ea typeface="Verdana" panose="020B0604030504040204" pitchFamily="34" charset="0"/>
              </a:rPr>
              <a:t>Baseline Assessment for Security Enhancement</a:t>
            </a:r>
            <a:br>
              <a:rPr lang="en-US" sz="3000" dirty="0">
                <a:solidFill>
                  <a:srgbClr val="92D050"/>
                </a:solidFill>
                <a:effectLst/>
              </a:rPr>
            </a:br>
            <a:endParaRPr lang="en-US" sz="3000" b="1" dirty="0">
              <a:solidFill>
                <a:srgbClr val="92D050"/>
              </a:solidFill>
            </a:endParaRPr>
          </a:p>
        </p:txBody>
      </p:sp>
      <p:sp>
        <p:nvSpPr>
          <p:cNvPr id="4" name="Content Placeholder 3"/>
          <p:cNvSpPr>
            <a:spLocks noGrp="1"/>
          </p:cNvSpPr>
          <p:nvPr>
            <p:ph idx="1"/>
          </p:nvPr>
        </p:nvSpPr>
        <p:spPr>
          <a:xfrm>
            <a:off x="1066800" y="1600200"/>
            <a:ext cx="10052050" cy="4498975"/>
          </a:xfrm>
        </p:spPr>
        <p:txBody>
          <a:bodyPr/>
          <a:lstStyle/>
          <a:p>
            <a:pPr>
              <a:defRPr/>
            </a:pPr>
            <a:endParaRPr lang="en-US" altLang="en-US" b="1" dirty="0">
              <a:solidFill>
                <a:srgbClr val="FFFF00"/>
              </a:solidFill>
              <a:effectLst/>
            </a:endParaRPr>
          </a:p>
          <a:p>
            <a:pPr>
              <a:defRPr/>
            </a:pPr>
            <a:endParaRPr lang="en-US" dirty="0"/>
          </a:p>
        </p:txBody>
      </p:sp>
      <p:sp>
        <p:nvSpPr>
          <p:cNvPr id="5" name="Content Placeholder 3"/>
          <p:cNvSpPr txBox="1">
            <a:spLocks/>
          </p:cNvSpPr>
          <p:nvPr/>
        </p:nvSpPr>
        <p:spPr bwMode="auto">
          <a:xfrm>
            <a:off x="873125" y="1447800"/>
            <a:ext cx="10439400" cy="5486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a:lnSpc>
                <a:spcPct val="107000"/>
              </a:lnSpc>
              <a:spcBef>
                <a:spcPct val="0"/>
              </a:spcBef>
              <a:spcAft>
                <a:spcPts val="800"/>
              </a:spcAft>
              <a:defRPr/>
            </a:pPr>
            <a:r>
              <a:rPr lang="en-US" sz="3000" b="1" dirty="0">
                <a:solidFill>
                  <a:srgbClr val="FFFF00"/>
                </a:solidFill>
              </a:rPr>
              <a:t>Baseline Assessment for Security Enhancement (BASE) is a no-cost, voluntary, risk-based program that evaluates the security posture of surface transportation systems </a:t>
            </a:r>
          </a:p>
          <a:p>
            <a:pPr>
              <a:lnSpc>
                <a:spcPct val="107000"/>
              </a:lnSpc>
              <a:spcBef>
                <a:spcPct val="0"/>
              </a:spcBef>
              <a:spcAft>
                <a:spcPts val="800"/>
              </a:spcAft>
              <a:defRPr/>
            </a:pPr>
            <a:endParaRPr lang="en-US" sz="1200" b="1" dirty="0">
              <a:solidFill>
                <a:srgbClr val="FFFF00"/>
              </a:solidFill>
            </a:endParaRPr>
          </a:p>
          <a:p>
            <a:pPr>
              <a:lnSpc>
                <a:spcPct val="107000"/>
              </a:lnSpc>
              <a:spcBef>
                <a:spcPct val="0"/>
              </a:spcBef>
              <a:spcAft>
                <a:spcPts val="800"/>
              </a:spcAft>
              <a:defRPr/>
            </a:pPr>
            <a:r>
              <a:rPr lang="en-US" sz="3000" b="1" dirty="0">
                <a:solidFill>
                  <a:srgbClr val="FFFF00"/>
                </a:solidFill>
              </a:rPr>
              <a:t>BASE aids Mass Transit (MT) and Highway Motor Carrier (HMC) systems in elevating their security posture by implementing and sustaining baseline security measures applicable to their operating environments and specific system characteristics </a:t>
            </a:r>
            <a:endParaRPr lang="en-US" altLang="en-US" sz="3000" b="1" dirty="0">
              <a:solidFill>
                <a:srgbClr val="FFFF00"/>
              </a:solidFill>
              <a:latin typeface="Verdana" panose="020B0604030504040204" pitchFamily="34" charset="0"/>
              <a:ea typeface="Verdana" panose="020B0604030504040204" pitchFamily="34" charset="0"/>
              <a:cs typeface="Times New Roman" panose="02020603050405020304" pitchFamily="18" charset="0"/>
            </a:endParaRPr>
          </a:p>
          <a:p>
            <a:pPr marL="0" indent="0">
              <a:buFont typeface="Arial" panose="020B0604020202020204" pitchFamily="34" charset="0"/>
              <a:buNone/>
              <a:defRPr/>
            </a:pPr>
            <a:endParaRPr lang="en-US" altLang="en-US" b="1" kern="0" dirty="0">
              <a:solidFill>
                <a:srgbClr val="FFFF00"/>
              </a:solidFill>
              <a:effectLst/>
            </a:endParaRPr>
          </a:p>
          <a:p>
            <a:pPr>
              <a:defRPr/>
            </a:pPr>
            <a:endParaRPr lang="en-US" kern="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defRPr/>
            </a:pPr>
            <a:r>
              <a:rPr lang="en-US" altLang="en-US" sz="4000" b="1" dirty="0">
                <a:solidFill>
                  <a:schemeClr val="tx1"/>
                </a:solidFill>
                <a:effectLst/>
                <a:ea typeface="Verdana" panose="020B0604030504040204" pitchFamily="34" charset="0"/>
                <a:cs typeface="Verdana" panose="020B0604030504040204" pitchFamily="34" charset="0"/>
              </a:rPr>
              <a:t>BASE</a:t>
            </a:r>
            <a:endParaRPr lang="en-US" sz="4000" b="1" dirty="0">
              <a:solidFill>
                <a:schemeClr val="tx1"/>
              </a:solidFill>
            </a:endParaRPr>
          </a:p>
        </p:txBody>
      </p:sp>
      <p:sp>
        <p:nvSpPr>
          <p:cNvPr id="4" name="Content Placeholder 3"/>
          <p:cNvSpPr>
            <a:spLocks noGrp="1"/>
          </p:cNvSpPr>
          <p:nvPr>
            <p:ph idx="1"/>
          </p:nvPr>
        </p:nvSpPr>
        <p:spPr>
          <a:xfrm>
            <a:off x="1066800" y="1600200"/>
            <a:ext cx="10052050" cy="4498975"/>
          </a:xfrm>
        </p:spPr>
        <p:txBody>
          <a:bodyPr/>
          <a:lstStyle/>
          <a:p>
            <a:pPr>
              <a:defRPr/>
            </a:pPr>
            <a:endParaRPr lang="en-US" altLang="en-US" b="1">
              <a:solidFill>
                <a:srgbClr val="FFFF00"/>
              </a:solidFill>
              <a:effectLst/>
            </a:endParaRPr>
          </a:p>
          <a:p>
            <a:pPr>
              <a:defRPr/>
            </a:pPr>
            <a:endParaRPr lang="en-US" dirty="0"/>
          </a:p>
        </p:txBody>
      </p:sp>
      <p:sp>
        <p:nvSpPr>
          <p:cNvPr id="5" name="Content Placeholder 3"/>
          <p:cNvSpPr txBox="1">
            <a:spLocks/>
          </p:cNvSpPr>
          <p:nvPr/>
        </p:nvSpPr>
        <p:spPr bwMode="auto">
          <a:xfrm>
            <a:off x="1066800" y="1600200"/>
            <a:ext cx="10210800" cy="4498975"/>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eaLnBrk="1" hangingPunct="1">
              <a:lnSpc>
                <a:spcPct val="90000"/>
              </a:lnSpc>
              <a:buClr>
                <a:srgbClr val="A3C145"/>
              </a:buClr>
              <a:buFont typeface="Arial" charset="0"/>
              <a:buChar char="►"/>
              <a:defRPr/>
            </a:pPr>
            <a:r>
              <a:rPr lang="en-US" sz="3000" b="1" kern="0" dirty="0">
                <a:solidFill>
                  <a:srgbClr val="FFFF00"/>
                </a:solidFill>
                <a:effectLst/>
                <a:ea typeface="Verdana" panose="020B0604030504040204" pitchFamily="34" charset="0"/>
              </a:rPr>
              <a:t>BASE was developed in partnership with:</a:t>
            </a:r>
            <a:endParaRPr lang="en-US" sz="1200" b="1" kern="0" dirty="0">
              <a:solidFill>
                <a:srgbClr val="FFFF00"/>
              </a:solidFill>
              <a:effectLst/>
              <a:ea typeface="Verdana" panose="020B0604030504040204" pitchFamily="34" charset="0"/>
            </a:endParaRPr>
          </a:p>
          <a:p>
            <a:pPr lvl="1" eaLnBrk="1" hangingPunct="1">
              <a:lnSpc>
                <a:spcPct val="90000"/>
              </a:lnSpc>
              <a:buClr>
                <a:srgbClr val="A3C145"/>
              </a:buClr>
              <a:buFont typeface="Arial" charset="0"/>
              <a:buChar char="►"/>
              <a:defRPr/>
            </a:pPr>
            <a:r>
              <a:rPr lang="en-US" sz="2600" b="1" kern="0" dirty="0">
                <a:effectLst/>
                <a:ea typeface="Verdana" panose="020B0604030504040204" pitchFamily="34" charset="0"/>
              </a:rPr>
              <a:t>An Industry Working Group (APTA)</a:t>
            </a:r>
          </a:p>
          <a:p>
            <a:pPr lvl="1" eaLnBrk="1" hangingPunct="1">
              <a:lnSpc>
                <a:spcPct val="90000"/>
              </a:lnSpc>
              <a:buClr>
                <a:srgbClr val="A3C145"/>
              </a:buClr>
              <a:buFont typeface="Arial" charset="0"/>
              <a:buChar char="►"/>
              <a:defRPr/>
            </a:pPr>
            <a:r>
              <a:rPr lang="en-US" sz="3000" b="1" kern="0" dirty="0">
                <a:effectLst/>
                <a:ea typeface="Verdana" panose="020B0604030504040204" pitchFamily="34" charset="0"/>
              </a:rPr>
              <a:t>The Department of Transportation (FTA)</a:t>
            </a:r>
          </a:p>
          <a:p>
            <a:pPr marL="0" indent="0" eaLnBrk="1" hangingPunct="1">
              <a:lnSpc>
                <a:spcPct val="90000"/>
              </a:lnSpc>
              <a:buClr>
                <a:srgbClr val="A3C145"/>
              </a:buClr>
              <a:buFont typeface="Arial" panose="020B0604020202020204" pitchFamily="34" charset="0"/>
              <a:buNone/>
              <a:defRPr/>
            </a:pPr>
            <a:endParaRPr lang="en-US" sz="1200" b="1" kern="0" dirty="0">
              <a:solidFill>
                <a:srgbClr val="FF0000"/>
              </a:solidFill>
              <a:effectLst/>
              <a:ea typeface="Verdana" panose="020B0604030504040204" pitchFamily="34" charset="0"/>
            </a:endParaRPr>
          </a:p>
          <a:p>
            <a:pPr eaLnBrk="1" hangingPunct="1">
              <a:lnSpc>
                <a:spcPct val="90000"/>
              </a:lnSpc>
              <a:buClr>
                <a:srgbClr val="A3C145"/>
              </a:buClr>
              <a:buFont typeface="Arial" charset="0"/>
              <a:buChar char="►"/>
              <a:defRPr/>
            </a:pPr>
            <a:r>
              <a:rPr lang="en-US" sz="3000" b="1" kern="0" dirty="0">
                <a:solidFill>
                  <a:srgbClr val="FFFF00"/>
                </a:solidFill>
                <a:effectLst/>
                <a:ea typeface="Verdana" panose="020B0604030504040204" pitchFamily="34" charset="0"/>
              </a:rPr>
              <a:t>Designed by Industry for Industry</a:t>
            </a:r>
          </a:p>
          <a:p>
            <a:pPr lvl="1" eaLnBrk="1" hangingPunct="1">
              <a:lnSpc>
                <a:spcPct val="90000"/>
              </a:lnSpc>
              <a:buClr>
                <a:srgbClr val="A3C145"/>
              </a:buClr>
              <a:buFont typeface="Arial" charset="0"/>
              <a:buChar char="►"/>
              <a:defRPr/>
            </a:pPr>
            <a:r>
              <a:rPr lang="en-US" sz="2600" b="1" kern="0" dirty="0">
                <a:effectLst/>
                <a:ea typeface="Verdana" panose="020B0604030504040204" pitchFamily="34" charset="0"/>
              </a:rPr>
              <a:t>Security Action Items (SAIs) incorporate industry feedback</a:t>
            </a:r>
          </a:p>
          <a:p>
            <a:pPr lvl="1" eaLnBrk="1" hangingPunct="1">
              <a:lnSpc>
                <a:spcPct val="90000"/>
              </a:lnSpc>
              <a:buClr>
                <a:srgbClr val="A3C145"/>
              </a:buClr>
              <a:buFont typeface="Arial" charset="0"/>
              <a:buChar char="►"/>
              <a:defRPr/>
            </a:pPr>
            <a:r>
              <a:rPr lang="en-US" sz="3000" b="1" kern="0" dirty="0">
                <a:effectLst/>
                <a:ea typeface="Verdana" panose="020B0604030504040204" pitchFamily="34" charset="0"/>
              </a:rPr>
              <a:t>Best Practices from MT and HMC organizations of all sizes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8463" y="3175"/>
            <a:ext cx="11388725" cy="1143000"/>
          </a:xfrm>
        </p:spPr>
        <p:txBody>
          <a:bodyPr/>
          <a:lstStyle/>
          <a:p>
            <a:pPr>
              <a:defRPr/>
            </a:pPr>
            <a:r>
              <a:rPr lang="en-US" altLang="en-US" sz="4000" b="1" dirty="0">
                <a:solidFill>
                  <a:schemeClr val="tx1"/>
                </a:solidFill>
                <a:effectLst/>
                <a:ea typeface="Verdana" panose="020B0604030504040204" pitchFamily="34" charset="0"/>
                <a:cs typeface="Verdana" panose="020B0604030504040204" pitchFamily="34" charset="0"/>
              </a:rPr>
              <a:t>BASE</a:t>
            </a:r>
            <a:endParaRPr lang="en-US" sz="4000" b="1" dirty="0">
              <a:solidFill>
                <a:schemeClr val="tx1"/>
              </a:solidFill>
            </a:endParaRPr>
          </a:p>
        </p:txBody>
      </p:sp>
      <p:sp>
        <p:nvSpPr>
          <p:cNvPr id="4" name="Content Placeholder 3"/>
          <p:cNvSpPr>
            <a:spLocks noGrp="1"/>
          </p:cNvSpPr>
          <p:nvPr>
            <p:ph idx="1"/>
          </p:nvPr>
        </p:nvSpPr>
        <p:spPr>
          <a:xfrm>
            <a:off x="1066800" y="1600200"/>
            <a:ext cx="10052050" cy="4498975"/>
          </a:xfrm>
        </p:spPr>
        <p:txBody>
          <a:bodyPr/>
          <a:lstStyle/>
          <a:p>
            <a:pPr>
              <a:defRPr/>
            </a:pPr>
            <a:endParaRPr lang="en-US" altLang="en-US" b="1" dirty="0">
              <a:solidFill>
                <a:srgbClr val="FFFF00"/>
              </a:solidFill>
              <a:effectLst/>
            </a:endParaRPr>
          </a:p>
          <a:p>
            <a:pPr>
              <a:defRPr/>
            </a:pPr>
            <a:endParaRPr lang="en-US" dirty="0"/>
          </a:p>
        </p:txBody>
      </p:sp>
      <p:sp>
        <p:nvSpPr>
          <p:cNvPr id="5" name="Content Placeholder 3"/>
          <p:cNvSpPr txBox="1">
            <a:spLocks/>
          </p:cNvSpPr>
          <p:nvPr/>
        </p:nvSpPr>
        <p:spPr bwMode="auto">
          <a:xfrm>
            <a:off x="1038225" y="1525588"/>
            <a:ext cx="10210800" cy="49530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eaLnBrk="1" hangingPunct="1">
              <a:lnSpc>
                <a:spcPct val="90000"/>
              </a:lnSpc>
              <a:buClr>
                <a:srgbClr val="A3C145"/>
              </a:buClr>
              <a:buFont typeface="Arial" charset="0"/>
              <a:buChar char="►"/>
              <a:defRPr/>
            </a:pPr>
            <a:r>
              <a:rPr lang="en-US" sz="3000" b="1" kern="0" dirty="0">
                <a:solidFill>
                  <a:srgbClr val="FFFF00"/>
                </a:solidFill>
                <a:effectLst/>
                <a:ea typeface="Verdana" panose="020B0604030504040204" pitchFamily="34" charset="0"/>
              </a:rPr>
              <a:t>BASE is an assessment of the processes and procedures of MT and HMC organizations</a:t>
            </a:r>
          </a:p>
          <a:p>
            <a:pPr marL="857250" lvl="1" indent="-457200" eaLnBrk="1" hangingPunct="1">
              <a:lnSpc>
                <a:spcPct val="90000"/>
              </a:lnSpc>
              <a:buClr>
                <a:schemeClr val="tx1"/>
              </a:buClr>
              <a:defRPr/>
            </a:pPr>
            <a:r>
              <a:rPr lang="en-US" b="1" kern="0" dirty="0">
                <a:effectLst/>
                <a:ea typeface="Verdana" panose="020B0604030504040204" pitchFamily="34" charset="0"/>
              </a:rPr>
              <a:t>Critical review intended to improve daily security activities</a:t>
            </a:r>
          </a:p>
          <a:p>
            <a:pPr marL="857250" lvl="1" indent="-457200" eaLnBrk="1" hangingPunct="1">
              <a:lnSpc>
                <a:spcPct val="90000"/>
              </a:lnSpc>
              <a:buClr>
                <a:schemeClr val="tx1"/>
              </a:buClr>
              <a:defRPr/>
            </a:pPr>
            <a:r>
              <a:rPr lang="en-US" b="1" kern="0" dirty="0">
                <a:effectLst/>
                <a:ea typeface="Verdana" panose="020B0604030504040204" pitchFamily="34" charset="0"/>
              </a:rPr>
              <a:t>Many times organizations tell us that they want to clean up procedures before a BASE</a:t>
            </a:r>
          </a:p>
          <a:p>
            <a:pPr marL="914400" lvl="1" indent="-514350" eaLnBrk="1" hangingPunct="1">
              <a:lnSpc>
                <a:spcPct val="90000"/>
              </a:lnSpc>
              <a:buClr>
                <a:srgbClr val="A3C145"/>
              </a:buClr>
              <a:buFont typeface="+mj-lt"/>
              <a:buAutoNum type="arabicPeriod"/>
              <a:defRPr/>
            </a:pPr>
            <a:endParaRPr lang="en-US" sz="800" b="1" kern="0" dirty="0">
              <a:solidFill>
                <a:srgbClr val="FF0000"/>
              </a:solidFill>
              <a:effectLst/>
              <a:ea typeface="Verdana" panose="020B0604030504040204" pitchFamily="34" charset="0"/>
            </a:endParaRPr>
          </a:p>
          <a:p>
            <a:pPr lvl="1" eaLnBrk="1" hangingPunct="1">
              <a:lnSpc>
                <a:spcPct val="90000"/>
              </a:lnSpc>
              <a:buClr>
                <a:srgbClr val="A3C145"/>
              </a:buClr>
              <a:buFont typeface="Arial" charset="0"/>
              <a:buChar char="►"/>
              <a:defRPr/>
            </a:pPr>
            <a:r>
              <a:rPr lang="en-US" sz="2600" b="1" kern="0" dirty="0">
                <a:solidFill>
                  <a:srgbClr val="FFFF00"/>
                </a:solidFill>
                <a:effectLst/>
                <a:ea typeface="Verdana" panose="020B0604030504040204" pitchFamily="34" charset="0"/>
              </a:rPr>
              <a:t>Goal - identify and improve security procedures</a:t>
            </a:r>
          </a:p>
          <a:p>
            <a:pPr marL="857250" lvl="1" indent="-457200" eaLnBrk="1" hangingPunct="1">
              <a:lnSpc>
                <a:spcPct val="90000"/>
              </a:lnSpc>
              <a:buClr>
                <a:schemeClr val="tx1"/>
              </a:buClr>
              <a:defRPr/>
            </a:pPr>
            <a:r>
              <a:rPr lang="en-US" b="1" kern="0" dirty="0">
                <a:effectLst/>
                <a:ea typeface="Verdana" panose="020B0604030504040204" pitchFamily="34" charset="0"/>
              </a:rPr>
              <a:t>Intent of conducting a BASE is not to get a good score but improve security procedures </a:t>
            </a:r>
          </a:p>
        </p:txBody>
      </p:sp>
    </p:spTree>
  </p:cSld>
  <p:clrMapOvr>
    <a:masterClrMapping/>
  </p:clrMapOvr>
</p:sld>
</file>

<file path=ppt/theme/theme1.xml><?xml version="1.0" encoding="utf-8"?>
<a:theme xmlns:a="http://schemas.openxmlformats.org/drawingml/2006/main" name="1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Compass</Template>
  <TotalTime>6582</TotalTime>
  <Words>2231</Words>
  <Application>Microsoft Office PowerPoint</Application>
  <PresentationFormat>Widescreen</PresentationFormat>
  <Paragraphs>306</Paragraphs>
  <Slides>39</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Courier New</vt:lpstr>
      <vt:lpstr>Tahoma</vt:lpstr>
      <vt:lpstr>Times New Roman</vt:lpstr>
      <vt:lpstr>Verdana</vt:lpstr>
      <vt:lpstr>Wingdings</vt:lpstr>
      <vt:lpstr>1_Compass</vt:lpstr>
      <vt:lpstr>PowerPoint Presentation</vt:lpstr>
      <vt:lpstr>TSA Regional Map</vt:lpstr>
      <vt:lpstr>HMC Landscape</vt:lpstr>
      <vt:lpstr>OTRB Information Sharing</vt:lpstr>
      <vt:lpstr>TSA Surface Resource Programs</vt:lpstr>
      <vt:lpstr>BASE</vt:lpstr>
      <vt:lpstr>BASE – Baseline Assessment for Security Enhancement </vt:lpstr>
      <vt:lpstr>BASE</vt:lpstr>
      <vt:lpstr>BASE</vt:lpstr>
      <vt:lpstr>BASE Timeline</vt:lpstr>
      <vt:lpstr>BASE</vt:lpstr>
      <vt:lpstr>PowerPoint Presentation</vt:lpstr>
      <vt:lpstr>First Observer Plus FOP+</vt:lpstr>
      <vt:lpstr>First Observer Plus FOP+</vt:lpstr>
      <vt:lpstr>First Observer Plus FOP+</vt:lpstr>
      <vt:lpstr>First Observer Plus FOP+</vt:lpstr>
      <vt:lpstr>EXIS</vt:lpstr>
      <vt:lpstr>PowerPoint Presentation</vt:lpstr>
      <vt:lpstr>EXIS – Exercise Information System</vt:lpstr>
      <vt:lpstr>EXIS</vt:lpstr>
      <vt:lpstr>EXIS Timeline</vt:lpstr>
      <vt:lpstr>SETA</vt:lpstr>
      <vt:lpstr>SETA - Security Enhancement Through Assessment  </vt:lpstr>
      <vt:lpstr>SETA - Security Enhancement Through Assessment </vt:lpstr>
      <vt:lpstr>SETA Timeline</vt:lpstr>
      <vt:lpstr>TSA Resources</vt:lpstr>
      <vt:lpstr>PowerPoint Presentation</vt:lpstr>
      <vt:lpstr>(U) Targets, Threats to Highway </vt:lpstr>
      <vt:lpstr>(U)  Key Judgments </vt:lpstr>
      <vt:lpstr>(U) Terrorist Media Advocating Attacks on Transportation</vt:lpstr>
      <vt:lpstr>Highway &amp; Motor Carrier Overview  </vt:lpstr>
      <vt:lpstr>Threat Landscape</vt:lpstr>
      <vt:lpstr>HMC Risk Profile </vt:lpstr>
      <vt:lpstr>HMC Risk Scenarios </vt:lpstr>
      <vt:lpstr>HMC Risk-Based Priorities  </vt:lpstr>
      <vt:lpstr>PowerPoint Presentation</vt:lpstr>
      <vt:lpstr>Cyber Critical Infrastructure Protection  </vt:lpstr>
      <vt:lpstr>TSA Regional Map</vt:lpstr>
      <vt:lpstr>Contact Info</vt:lpstr>
    </vt:vector>
  </TitlesOfParts>
  <Company>Transportation Security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DHS/TSA</dc:title>
  <dc:creator>larry.rose</dc:creator>
  <cp:lastModifiedBy>Brandon Buchanan</cp:lastModifiedBy>
  <cp:revision>162</cp:revision>
  <dcterms:created xsi:type="dcterms:W3CDTF">2009-04-16T18:12:57Z</dcterms:created>
  <dcterms:modified xsi:type="dcterms:W3CDTF">2023-07-26T12:05:37Z</dcterms:modified>
</cp:coreProperties>
</file>