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60" r:id="rId8"/>
    <p:sldId id="282" r:id="rId9"/>
    <p:sldId id="261" r:id="rId10"/>
    <p:sldId id="262" r:id="rId11"/>
    <p:sldId id="272" r:id="rId12"/>
    <p:sldId id="277" r:id="rId13"/>
    <p:sldId id="278" r:id="rId14"/>
    <p:sldId id="279" r:id="rId15"/>
    <p:sldId id="280" r:id="rId16"/>
    <p:sldId id="264" r:id="rId17"/>
    <p:sldId id="275" r:id="rId18"/>
    <p:sldId id="265" r:id="rId19"/>
    <p:sldId id="266" r:id="rId20"/>
    <p:sldId id="268" r:id="rId21"/>
    <p:sldId id="269" r:id="rId22"/>
    <p:sldId id="270" r:id="rId23"/>
    <p:sldId id="276" r:id="rId24"/>
    <p:sldId id="283" r:id="rId25"/>
    <p:sldId id="285" r:id="rId26"/>
    <p:sldId id="284" r:id="rId27"/>
    <p:sldId id="286" r:id="rId28"/>
    <p:sldId id="287" r:id="rId29"/>
    <p:sldId id="288" r:id="rId30"/>
    <p:sldId id="25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33"/>
    <a:srgbClr val="002B5C"/>
    <a:srgbClr val="F9B413"/>
    <a:srgbClr val="B32024"/>
    <a:srgbClr val="E319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6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83967-0366-4241-A724-A4FF8C6332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7DD9F5-3315-481B-A985-B267B9FF7D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D46F0D-A1E4-4359-A9DD-EE7CCF1674A9}"/>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5" name="Footer Placeholder 4">
            <a:extLst>
              <a:ext uri="{FF2B5EF4-FFF2-40B4-BE49-F238E27FC236}">
                <a16:creationId xmlns:a16="http://schemas.microsoft.com/office/drawing/2014/main" id="{CF3543D9-BEC6-4629-9F0D-7FCE58F304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60AB7-E133-43FD-AAB7-2E0A5005A977}"/>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723718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43B4-C56E-404F-ADC3-AF9AB9524E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3EFCF4-14B0-4BEA-979F-63BB637738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BF598-5F17-42B0-8DCF-F254631800B4}"/>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5" name="Footer Placeholder 4">
            <a:extLst>
              <a:ext uri="{FF2B5EF4-FFF2-40B4-BE49-F238E27FC236}">
                <a16:creationId xmlns:a16="http://schemas.microsoft.com/office/drawing/2014/main" id="{695CB7B9-E2A8-4DBC-9284-C4840FB5A6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A7D17-B362-4DBE-812D-49540D50595B}"/>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2285271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EC4510-2408-4230-8E80-42DCB8A2762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4BE778-9FCE-4083-AB03-427DA601B1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4935A-3509-4657-BD05-5754A9B95957}"/>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5" name="Footer Placeholder 4">
            <a:extLst>
              <a:ext uri="{FF2B5EF4-FFF2-40B4-BE49-F238E27FC236}">
                <a16:creationId xmlns:a16="http://schemas.microsoft.com/office/drawing/2014/main" id="{B37E7451-BA76-4DF6-A39A-40E730294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AEE19E-2E6C-406C-8352-AE91004CC715}"/>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2802202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3DB6E-E815-4958-BB1C-2F09F6F567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75A40B-2F78-4C2C-A7DA-8588125454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453F8D-66D6-4B4C-9F6C-F45822F2D1F3}"/>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5" name="Footer Placeholder 4">
            <a:extLst>
              <a:ext uri="{FF2B5EF4-FFF2-40B4-BE49-F238E27FC236}">
                <a16:creationId xmlns:a16="http://schemas.microsoft.com/office/drawing/2014/main" id="{AFD25E4D-931B-43DF-BBAF-520FAA5019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6538C2-E207-44EC-BD74-8D1D158397EE}"/>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2886279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16D24-2C67-40A2-81B0-C41B985B50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8BD09F-580E-46AA-B49B-B01B7ED046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E79CE6-688A-4E7A-BB39-E4E454A0ADC5}"/>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5" name="Footer Placeholder 4">
            <a:extLst>
              <a:ext uri="{FF2B5EF4-FFF2-40B4-BE49-F238E27FC236}">
                <a16:creationId xmlns:a16="http://schemas.microsoft.com/office/drawing/2014/main" id="{166D35F1-0222-4170-A816-2CA53C2AA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56BB49-5F4F-4553-A06F-5F6DD782C25D}"/>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646411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010DE-F330-44C7-B05A-E85550AA5D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1FB439-7E26-42CC-BF36-FF686C2473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B6DB80-D8EB-46B8-A34B-9600009027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263D6B-55D8-4EB8-BFEF-8CEE9F3ED8FC}"/>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6" name="Footer Placeholder 5">
            <a:extLst>
              <a:ext uri="{FF2B5EF4-FFF2-40B4-BE49-F238E27FC236}">
                <a16:creationId xmlns:a16="http://schemas.microsoft.com/office/drawing/2014/main" id="{9613C62D-FDDE-4472-8C57-5BDDB09FB6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6E706C-8F38-43D9-8A5B-C0554732B60F}"/>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3944493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CFBC7-A807-45BB-9D67-4338C9925C1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47F3D5-A9D3-452E-BE3D-CA38F0466C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4B09BD-E0B5-4CC2-A228-314395A78D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746A9BC-1F6B-49D3-AB77-C1CB6512AE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BE2D12-1EBE-4BFB-A424-536423DB6D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0C1160-03BA-4F88-BC85-4723416F0A6F}"/>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8" name="Footer Placeholder 7">
            <a:extLst>
              <a:ext uri="{FF2B5EF4-FFF2-40B4-BE49-F238E27FC236}">
                <a16:creationId xmlns:a16="http://schemas.microsoft.com/office/drawing/2014/main" id="{8778E8B5-3E23-476E-AB45-3318485636D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5B2B44-2DF4-4494-AF17-C96F704F0977}"/>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3358012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52983-1EDE-47D8-8D3B-59244C1CB2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10C9B0-8EE2-4645-A3F5-C2684DE61FB8}"/>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4" name="Footer Placeholder 3">
            <a:extLst>
              <a:ext uri="{FF2B5EF4-FFF2-40B4-BE49-F238E27FC236}">
                <a16:creationId xmlns:a16="http://schemas.microsoft.com/office/drawing/2014/main" id="{B050B2F0-F89E-43E6-B99D-59AEB1CBBA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2B671C-E288-409D-B45F-24BD8754392A}"/>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2125698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4B4F90-D1A0-43E3-AE6B-3AD09489A2FD}"/>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3" name="Footer Placeholder 2">
            <a:extLst>
              <a:ext uri="{FF2B5EF4-FFF2-40B4-BE49-F238E27FC236}">
                <a16:creationId xmlns:a16="http://schemas.microsoft.com/office/drawing/2014/main" id="{CBA85143-F577-40BC-99C9-2AA0DA1C13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77ABFE6-E74E-4589-AE23-DAE4C5DA0419}"/>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1347026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23A97-8602-489E-90AD-5B0593DB5B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122CBF2-C37D-4A04-9CD3-7557F06E83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FEE142-29E9-4D8A-B372-9F9B6C4260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FAA40A-F324-4115-A606-9D602FE413C0}"/>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6" name="Footer Placeholder 5">
            <a:extLst>
              <a:ext uri="{FF2B5EF4-FFF2-40B4-BE49-F238E27FC236}">
                <a16:creationId xmlns:a16="http://schemas.microsoft.com/office/drawing/2014/main" id="{4E454E0E-7FAE-4E5D-B801-B354369A8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6167C9-864B-4CF9-9B09-AAF4273125EC}"/>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3974136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F50D2-2195-408C-A4D8-355B82B8B3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12A97C-8D04-47BB-B254-D6B9E6C95A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639176-74D3-4D48-BF58-968D864F67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3918A4-BCBB-45F6-8B31-040334EFA498}"/>
              </a:ext>
            </a:extLst>
          </p:cNvPr>
          <p:cNvSpPr>
            <a:spLocks noGrp="1"/>
          </p:cNvSpPr>
          <p:nvPr>
            <p:ph type="dt" sz="half" idx="10"/>
          </p:nvPr>
        </p:nvSpPr>
        <p:spPr/>
        <p:txBody>
          <a:bodyPr/>
          <a:lstStyle/>
          <a:p>
            <a:fld id="{9920F6E0-CD36-4058-A703-3CA9A6830D78}" type="datetimeFigureOut">
              <a:rPr lang="en-US" smtClean="0"/>
              <a:t>10/24/2022</a:t>
            </a:fld>
            <a:endParaRPr lang="en-US"/>
          </a:p>
        </p:txBody>
      </p:sp>
      <p:sp>
        <p:nvSpPr>
          <p:cNvPr id="6" name="Footer Placeholder 5">
            <a:extLst>
              <a:ext uri="{FF2B5EF4-FFF2-40B4-BE49-F238E27FC236}">
                <a16:creationId xmlns:a16="http://schemas.microsoft.com/office/drawing/2014/main" id="{40BAB27C-1291-4B56-BF80-1F73943552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0170F3-EF07-4CE1-A5BF-061DD57CA832}"/>
              </a:ext>
            </a:extLst>
          </p:cNvPr>
          <p:cNvSpPr>
            <a:spLocks noGrp="1"/>
          </p:cNvSpPr>
          <p:nvPr>
            <p:ph type="sldNum" sz="quarter" idx="12"/>
          </p:nvPr>
        </p:nvSpPr>
        <p:spPr/>
        <p:txBody>
          <a:bodyPr/>
          <a:lstStyle/>
          <a:p>
            <a:fld id="{4EB7D35B-6C54-4958-BF3A-7E212127F002}" type="slidenum">
              <a:rPr lang="en-US" smtClean="0"/>
              <a:t>‹#›</a:t>
            </a:fld>
            <a:endParaRPr lang="en-US"/>
          </a:p>
        </p:txBody>
      </p:sp>
    </p:spTree>
    <p:extLst>
      <p:ext uri="{BB962C8B-B14F-4D97-AF65-F5344CB8AC3E}">
        <p14:creationId xmlns:p14="http://schemas.microsoft.com/office/powerpoint/2010/main" val="952017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A5977F-4974-4F1D-9A33-C105799625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260FA2-C21A-40EB-AB59-DC10513333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0D54CA-C9AC-4132-9A56-A37D8411ED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20F6E0-CD36-4058-A703-3CA9A6830D78}" type="datetimeFigureOut">
              <a:rPr lang="en-US" smtClean="0"/>
              <a:t>10/24/2022</a:t>
            </a:fld>
            <a:endParaRPr lang="en-US"/>
          </a:p>
        </p:txBody>
      </p:sp>
      <p:sp>
        <p:nvSpPr>
          <p:cNvPr id="5" name="Footer Placeholder 4">
            <a:extLst>
              <a:ext uri="{FF2B5EF4-FFF2-40B4-BE49-F238E27FC236}">
                <a16:creationId xmlns:a16="http://schemas.microsoft.com/office/drawing/2014/main" id="{17186752-8714-4592-8725-77F3972A02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13FFDC-8B44-4E56-8BF2-6974068AE0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B7D35B-6C54-4958-BF3A-7E212127F002}" type="slidenum">
              <a:rPr lang="en-US" smtClean="0"/>
              <a:t>‹#›</a:t>
            </a:fld>
            <a:endParaRPr lang="en-US"/>
          </a:p>
        </p:txBody>
      </p:sp>
    </p:spTree>
    <p:extLst>
      <p:ext uri="{BB962C8B-B14F-4D97-AF65-F5344CB8AC3E}">
        <p14:creationId xmlns:p14="http://schemas.microsoft.com/office/powerpoint/2010/main" val="4213952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ecfr.gov/current/title-49/section-390.5" TargetMode="External"/><Relationship Id="rId2" Type="http://schemas.openxmlformats.org/officeDocument/2006/relationships/hyperlink" Target="https://www.ecfr.gov/current/title-49/section-391.65"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hyperlink" Target="https://www.ecfr.gov/current/title-49/section-390.5" TargetMode="External"/><Relationship Id="rId2" Type="http://schemas.openxmlformats.org/officeDocument/2006/relationships/hyperlink" Target="https://www.ecfr.gov/current/title-49/section-391.65"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hyperlink" Target="https://www.ecfr.gov/current/title-49/section-391.65#p-391.65(a)(2)" TargetMode="External"/><Relationship Id="rId2" Type="http://schemas.openxmlformats.org/officeDocument/2006/relationships/hyperlink" Target="https://www.ecfr.gov/current/title-49/section-391.65"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ecfr.gov/current/title-49/section-384.105" TargetMode="External"/><Relationship Id="rId2" Type="http://schemas.openxmlformats.org/officeDocument/2006/relationships/hyperlink" Target="https://www.ecfr.gov/current/title-49/section-391.43#p-391.43(g)"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MMCDONAL@SAUCONTECH.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ecfr.gov/current/title-49/section-391.21" TargetMode="External"/><Relationship Id="rId7" Type="http://schemas.openxmlformats.org/officeDocument/2006/relationships/image" Target="../media/image1.jpeg"/><Relationship Id="rId2" Type="http://schemas.openxmlformats.org/officeDocument/2006/relationships/hyperlink" Target="https://www.ecfr.gov/current/title-49/section-391.63" TargetMode="External"/><Relationship Id="rId1" Type="http://schemas.openxmlformats.org/officeDocument/2006/relationships/slideLayout" Target="../slideLayouts/slideLayout2.xml"/><Relationship Id="rId6" Type="http://schemas.openxmlformats.org/officeDocument/2006/relationships/hyperlink" Target="https://www.ecfr.gov/current/title-49/section-391.25#p-391.25(b)" TargetMode="External"/><Relationship Id="rId5" Type="http://schemas.openxmlformats.org/officeDocument/2006/relationships/hyperlink" Target="https://www.ecfr.gov/current/title-49/section-391.25#p-391.25(a)" TargetMode="External"/><Relationship Id="rId4" Type="http://schemas.openxmlformats.org/officeDocument/2006/relationships/hyperlink" Target="https://www.ecfr.gov/current/title-49/section-391.2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C5691DF-242C-46DD-9913-1B9061D7B632}"/>
              </a:ext>
            </a:extLst>
          </p:cNvPr>
          <p:cNvSpPr txBox="1"/>
          <p:nvPr/>
        </p:nvSpPr>
        <p:spPr>
          <a:xfrm>
            <a:off x="1206250" y="875208"/>
            <a:ext cx="8828419" cy="1631216"/>
          </a:xfrm>
          <a:prstGeom prst="rect">
            <a:avLst/>
          </a:prstGeom>
          <a:noFill/>
        </p:spPr>
        <p:txBody>
          <a:bodyPr wrap="square" rtlCol="0">
            <a:spAutoFit/>
          </a:bodyPr>
          <a:lstStyle/>
          <a:p>
            <a:r>
              <a:rPr lang="en-US" sz="10000" dirty="0">
                <a:solidFill>
                  <a:srgbClr val="336633"/>
                </a:solidFill>
                <a:latin typeface="Elephant" panose="02020904090505020303" pitchFamily="18" charset="0"/>
              </a:rPr>
              <a:t>safety &amp;</a:t>
            </a:r>
          </a:p>
        </p:txBody>
      </p:sp>
      <p:sp>
        <p:nvSpPr>
          <p:cNvPr id="5" name="Rectangle: Rounded Corners 4">
            <a:extLst>
              <a:ext uri="{FF2B5EF4-FFF2-40B4-BE49-F238E27FC236}">
                <a16:creationId xmlns:a16="http://schemas.microsoft.com/office/drawing/2014/main" id="{7EACF204-B1A3-4536-B1CE-D94032E76160}"/>
              </a:ext>
            </a:extLst>
          </p:cNvPr>
          <p:cNvSpPr/>
          <p:nvPr/>
        </p:nvSpPr>
        <p:spPr>
          <a:xfrm>
            <a:off x="1735584" y="3595455"/>
            <a:ext cx="8930936" cy="699191"/>
          </a:xfrm>
          <a:prstGeom prst="roundRect">
            <a:avLst/>
          </a:prstGeom>
          <a:solidFill>
            <a:srgbClr val="002B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567D012-56F5-4FFA-AF41-3E2ED73B3401}"/>
              </a:ext>
            </a:extLst>
          </p:cNvPr>
          <p:cNvSpPr txBox="1"/>
          <p:nvPr/>
        </p:nvSpPr>
        <p:spPr>
          <a:xfrm>
            <a:off x="1651247" y="4634144"/>
            <a:ext cx="9099611" cy="830997"/>
          </a:xfrm>
          <a:prstGeom prst="rect">
            <a:avLst/>
          </a:prstGeom>
          <a:noFill/>
        </p:spPr>
        <p:txBody>
          <a:bodyPr wrap="square" rtlCol="0">
            <a:spAutoFit/>
          </a:bodyPr>
          <a:lstStyle/>
          <a:p>
            <a:pPr algn="ctr"/>
            <a:r>
              <a:rPr lang="en-US" sz="4800" dirty="0">
                <a:solidFill>
                  <a:srgbClr val="002B5C"/>
                </a:solidFill>
                <a:latin typeface="Elephant" panose="02020904090505020303" pitchFamily="18" charset="0"/>
              </a:rPr>
              <a:t>Being Audit Ready</a:t>
            </a:r>
          </a:p>
        </p:txBody>
      </p:sp>
      <p:sp>
        <p:nvSpPr>
          <p:cNvPr id="7" name="TextBox 6">
            <a:extLst>
              <a:ext uri="{FF2B5EF4-FFF2-40B4-BE49-F238E27FC236}">
                <a16:creationId xmlns:a16="http://schemas.microsoft.com/office/drawing/2014/main" id="{296EBCC2-058A-4D0E-BB64-889CEEA26CBA}"/>
              </a:ext>
            </a:extLst>
          </p:cNvPr>
          <p:cNvSpPr txBox="1"/>
          <p:nvPr/>
        </p:nvSpPr>
        <p:spPr>
          <a:xfrm>
            <a:off x="1815720" y="3559802"/>
            <a:ext cx="8787916" cy="769441"/>
          </a:xfrm>
          <a:prstGeom prst="rect">
            <a:avLst/>
          </a:prstGeom>
          <a:noFill/>
        </p:spPr>
        <p:txBody>
          <a:bodyPr wrap="square" rtlCol="0">
            <a:spAutoFit/>
          </a:bodyPr>
          <a:lstStyle/>
          <a:p>
            <a:pPr algn="ctr"/>
            <a:r>
              <a:rPr lang="en-US" sz="4400" dirty="0">
                <a:solidFill>
                  <a:schemeClr val="bg1"/>
                </a:solidFill>
                <a:latin typeface="Franklin Gothic Demi Cond" panose="020B0706030402020204" pitchFamily="34" charset="0"/>
              </a:rPr>
              <a:t>Safety Director 101 / 201</a:t>
            </a:r>
          </a:p>
        </p:txBody>
      </p:sp>
      <p:sp>
        <p:nvSpPr>
          <p:cNvPr id="9" name="Rectangle: Rounded Corners 8">
            <a:extLst>
              <a:ext uri="{FF2B5EF4-FFF2-40B4-BE49-F238E27FC236}">
                <a16:creationId xmlns:a16="http://schemas.microsoft.com/office/drawing/2014/main" id="{8532895E-2BE7-4827-9D71-FEDFFBFB216F}"/>
              </a:ext>
            </a:extLst>
          </p:cNvPr>
          <p:cNvSpPr/>
          <p:nvPr/>
        </p:nvSpPr>
        <p:spPr>
          <a:xfrm>
            <a:off x="538577" y="472736"/>
            <a:ext cx="11114843" cy="5912527"/>
          </a:xfrm>
          <a:prstGeom prst="roundRect">
            <a:avLst/>
          </a:prstGeom>
          <a:noFill/>
          <a:ln w="57150">
            <a:solidFill>
              <a:srgbClr val="336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66C6DB10-C6B5-4CD7-B12B-B0D5A500BA4D}"/>
              </a:ext>
            </a:extLst>
          </p:cNvPr>
          <p:cNvSpPr txBox="1"/>
          <p:nvPr/>
        </p:nvSpPr>
        <p:spPr>
          <a:xfrm>
            <a:off x="2485775" y="1937530"/>
            <a:ext cx="8828419" cy="1631216"/>
          </a:xfrm>
          <a:prstGeom prst="rect">
            <a:avLst/>
          </a:prstGeom>
          <a:noFill/>
        </p:spPr>
        <p:txBody>
          <a:bodyPr wrap="square" rtlCol="0">
            <a:spAutoFit/>
          </a:bodyPr>
          <a:lstStyle/>
          <a:p>
            <a:r>
              <a:rPr lang="en-US" sz="10000" dirty="0">
                <a:solidFill>
                  <a:srgbClr val="336633"/>
                </a:solidFill>
                <a:latin typeface="Elephant" panose="02020904090505020303" pitchFamily="18" charset="0"/>
              </a:rPr>
              <a:t>maintenance</a:t>
            </a:r>
          </a:p>
        </p:txBody>
      </p:sp>
    </p:spTree>
    <p:extLst>
      <p:ext uri="{BB962C8B-B14F-4D97-AF65-F5344CB8AC3E}">
        <p14:creationId xmlns:p14="http://schemas.microsoft.com/office/powerpoint/2010/main" val="3787185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a:xfrm>
            <a:off x="838200" y="1660757"/>
            <a:ext cx="10515600" cy="4351338"/>
          </a:xfrm>
        </p:spPr>
        <p:txBody>
          <a:bodyPr>
            <a:normAutofit fontScale="25000" lnSpcReduction="20000"/>
          </a:bodyPr>
          <a:lstStyle/>
          <a:p>
            <a:pPr marL="0" indent="0">
              <a:buNone/>
            </a:pPr>
            <a:r>
              <a:rPr lang="en-US" sz="6400" b="1" dirty="0">
                <a:effectLst/>
                <a:latin typeface="Franklin Gothic Demi Cond" panose="020B0706030402020204" pitchFamily="34" charset="0"/>
                <a:hlinkClick r:id="rId2"/>
              </a:rPr>
              <a:t>§ 391.65 DRIVERS FURNISHED BY OTHER MOTOR CARRIERS.</a:t>
            </a:r>
            <a:endParaRPr lang="en-US" sz="6400" dirty="0">
              <a:latin typeface="Franklin Gothic Demi Cond" panose="020B0706030402020204" pitchFamily="34" charset="0"/>
            </a:endParaRPr>
          </a:p>
          <a:p>
            <a:r>
              <a:rPr lang="en-US" sz="6400" dirty="0">
                <a:effectLst/>
                <a:latin typeface="Franklin Gothic Demi Cond" panose="020B0706030402020204" pitchFamily="34" charset="0"/>
              </a:rPr>
              <a:t>A MOTOR CARRIER MAY EMPLOY A DRIVER WHO IS NOT A SINGLE-EMPLOYER DRIVER, AS DEFINED IN </a:t>
            </a:r>
            <a:r>
              <a:rPr lang="en-US" sz="6400" dirty="0">
                <a:effectLst/>
                <a:latin typeface="Franklin Gothic Demi Cond" panose="020B0706030402020204" pitchFamily="34" charset="0"/>
                <a:hlinkClick r:id="rId3"/>
              </a:rPr>
              <a:t>§ 390.5</a:t>
            </a:r>
            <a:r>
              <a:rPr lang="en-US" sz="6400" dirty="0">
                <a:effectLst/>
                <a:latin typeface="Franklin Gothic Demi Cond" panose="020B0706030402020204" pitchFamily="34" charset="0"/>
              </a:rPr>
              <a:t>, OF THAT MOTOR CARRIER WITHOUT COMPLYING WITH THE GENERALLY APPLICABLE DRIVER QUALIFICATION FILE REQUIREMENTS IN THIS PART, IF - </a:t>
            </a:r>
          </a:p>
          <a:p>
            <a:r>
              <a:rPr lang="en-US" sz="6400" dirty="0">
                <a:effectLst/>
                <a:latin typeface="Franklin Gothic Demi Cond" panose="020B0706030402020204" pitchFamily="34" charset="0"/>
              </a:rPr>
              <a:t>(1) THE DRIVER IS A SINGLE-EMPLOYER DRIVER FOR ANOTHER MOTOR CARRIER; AND </a:t>
            </a:r>
          </a:p>
          <a:p>
            <a:r>
              <a:rPr lang="en-US" sz="6400" dirty="0">
                <a:effectLst/>
                <a:latin typeface="Franklin Gothic Demi Cond" panose="020B0706030402020204" pitchFamily="34" charset="0"/>
              </a:rPr>
              <a:t>(2) THAT OTHER MOTOR CARRIER CERTIFIES THAT THE DRIVER IS FULLY QUALIFIED TO DRIVE A COMMERCIAL MOTOR VEHICLE IN A WRITTEN STATEMENT WHICH - </a:t>
            </a:r>
          </a:p>
          <a:p>
            <a:r>
              <a:rPr lang="en-US" sz="6400" dirty="0">
                <a:effectLst/>
                <a:latin typeface="Franklin Gothic Demi Cond" panose="020B0706030402020204" pitchFamily="34" charset="0"/>
              </a:rPr>
              <a:t>(I) IS SIGNED AND DATED BY AN OFFICER OR AUTHORIZED EMPLOYEE OF THE MOTOR CARRIER THAT EMPLOYS THE SINGLE-EMPLOYER DRIVER; </a:t>
            </a:r>
          </a:p>
          <a:p>
            <a:r>
              <a:rPr lang="en-US" sz="6400" dirty="0">
                <a:effectLst/>
                <a:latin typeface="Franklin Gothic Demi Cond" panose="020B0706030402020204" pitchFamily="34" charset="0"/>
              </a:rPr>
              <a:t>(II) CONTAINS THE DRIVER'S NAME AND SIGNATURE; </a:t>
            </a:r>
          </a:p>
          <a:p>
            <a:r>
              <a:rPr lang="en-US" sz="6400" dirty="0">
                <a:effectLst/>
                <a:latin typeface="Franklin Gothic Demi Cond" panose="020B0706030402020204" pitchFamily="34" charset="0"/>
              </a:rPr>
              <a:t>(III) CERTIFIES THAT THE DRIVER HAS BEEN EMPLOYED AS A SINGLE-EMPLOYER DRIVER. </a:t>
            </a:r>
          </a:p>
          <a:p>
            <a:r>
              <a:rPr lang="en-US" sz="6400" dirty="0">
                <a:effectLst/>
                <a:latin typeface="Franklin Gothic Demi Cond" panose="020B0706030402020204" pitchFamily="34" charset="0"/>
              </a:rPr>
              <a:t>(IV) CERTIFIES THAT THE DRIVER IS FULLY QUALIFIED TO DRIVE A COMMERCIAL MOTOR VEHICLE UNDER THE RULES IN PART 391 OF THE FEDERAL MOTOR CARRIER SAFETY REGULATIONS; </a:t>
            </a:r>
          </a:p>
          <a:p>
            <a:r>
              <a:rPr lang="en-US" sz="6400" dirty="0">
                <a:effectLst/>
                <a:latin typeface="Franklin Gothic Demi Cond" panose="020B0706030402020204" pitchFamily="34" charset="0"/>
              </a:rPr>
              <a:t>(V) STATES THE EXPIRATION DATE OF THE DRIVER'S MEDICAL EXAMINER'S CERTIFICATE; </a:t>
            </a:r>
          </a:p>
          <a:p>
            <a:r>
              <a:rPr lang="en-US" sz="6400" dirty="0">
                <a:effectLst/>
                <a:latin typeface="Franklin Gothic Demi Cond" panose="020B0706030402020204" pitchFamily="34" charset="0"/>
              </a:rPr>
              <a:t>(VI) SPECIFIES AN EXPIRATION DATE FOR THE CERTIFICATE, WHICH SHALL BE NOT LONGER THAN 2 YEARS OR, IF EARLIER, THE EXPIRATION DATE OF THE DRIVER'S CURRENT MEDICAL EXAMINER'S CERTIFICATE; AND </a:t>
            </a:r>
          </a:p>
          <a:p>
            <a:r>
              <a:rPr lang="en-US" sz="6600" dirty="0">
                <a:effectLst/>
                <a:latin typeface="Franklin Gothic Demi Cond" panose="020B0706030402020204" pitchFamily="34" charset="0"/>
              </a:rPr>
              <a:t>(VII) IS SUBSTANTIALLY IN ACCORDANCE WITH THE FOLLOWING FORM: </a:t>
            </a:r>
          </a:p>
          <a:p>
            <a:endParaRPr lang="en-US" sz="6400" dirty="0">
              <a:effectLst/>
            </a:endParaRPr>
          </a:p>
          <a:p>
            <a:endParaRPr lang="en-US" sz="2400" dirty="0"/>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6857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a:xfrm>
            <a:off x="838200" y="1660757"/>
            <a:ext cx="10515600" cy="4351338"/>
          </a:xfrm>
        </p:spPr>
        <p:txBody>
          <a:bodyPr>
            <a:normAutofit fontScale="25000" lnSpcReduction="20000"/>
          </a:bodyPr>
          <a:lstStyle/>
          <a:p>
            <a:pPr marL="0" indent="0">
              <a:buNone/>
            </a:pPr>
            <a:r>
              <a:rPr lang="en-US" sz="6400" b="1" dirty="0">
                <a:effectLst/>
                <a:latin typeface="Franklin Gothic Demi Cond" panose="020B0706030402020204" pitchFamily="34" charset="0"/>
                <a:hlinkClick r:id="rId2"/>
              </a:rPr>
              <a:t>§ 391.65 DRIVERS FURNISHED BY OTHER MOTOR CARRIERS.</a:t>
            </a:r>
            <a:endParaRPr lang="en-US" sz="6400" dirty="0">
              <a:latin typeface="Franklin Gothic Demi Cond" panose="020B0706030402020204" pitchFamily="34" charset="0"/>
            </a:endParaRPr>
          </a:p>
          <a:p>
            <a:r>
              <a:rPr lang="en-US" sz="5600" dirty="0">
                <a:effectLst/>
                <a:latin typeface="Franklin Gothic Demi Cond" panose="020B0706030402020204" pitchFamily="34" charset="0"/>
              </a:rPr>
              <a:t>____________________(NAME OF DRIVER) </a:t>
            </a:r>
          </a:p>
          <a:p>
            <a:r>
              <a:rPr lang="en-US" sz="5600" dirty="0">
                <a:effectLst/>
                <a:latin typeface="Franklin Gothic Demi Cond" panose="020B0706030402020204" pitchFamily="34" charset="0"/>
              </a:rPr>
              <a:t>____________________(SS NO.) </a:t>
            </a:r>
          </a:p>
          <a:p>
            <a:r>
              <a:rPr lang="en-US" sz="5600" dirty="0">
                <a:effectLst/>
                <a:latin typeface="Franklin Gothic Demi Cond" panose="020B0706030402020204" pitchFamily="34" charset="0"/>
              </a:rPr>
              <a:t>____________________(SIGNATURE OF DRIVER) </a:t>
            </a:r>
          </a:p>
          <a:p>
            <a:r>
              <a:rPr lang="en-US" sz="5600" dirty="0">
                <a:effectLst/>
                <a:latin typeface="Franklin Gothic Demi Cond" panose="020B0706030402020204" pitchFamily="34" charset="0"/>
              </a:rPr>
              <a:t>I CERTIFY THAT THE ABOVE NAMED DRIVER, AS DEFINED IN </a:t>
            </a:r>
            <a:r>
              <a:rPr lang="en-US" sz="5600" dirty="0">
                <a:effectLst/>
                <a:latin typeface="Franklin Gothic Demi Cond" panose="020B0706030402020204" pitchFamily="34" charset="0"/>
                <a:hlinkClick r:id="rId3"/>
              </a:rPr>
              <a:t>§ 390.5</a:t>
            </a:r>
            <a:r>
              <a:rPr lang="en-US" sz="5600" dirty="0">
                <a:effectLst/>
                <a:latin typeface="Franklin Gothic Demi Cond" panose="020B0706030402020204" pitchFamily="34" charset="0"/>
              </a:rPr>
              <a:t>, IS A SINGLE-EMPLOYER DRIVER DRIVING A COMMERCIAL MOTOR VEHICLE OPERATED BY THE BELOW NAMED CARRIER AND IS FULLY QUALIFIED UNDER PART 391, FEDERAL MOTOR CARRIER SAFETY REGULATIONS. HIS/HER CURRENT MEDICAL EXAMINER'S CERTIFICATE EXPIRES ON ______(DATE). </a:t>
            </a:r>
          </a:p>
          <a:p>
            <a:r>
              <a:rPr lang="en-US" sz="5600" dirty="0">
                <a:effectLst/>
                <a:latin typeface="Franklin Gothic Demi Cond" panose="020B0706030402020204" pitchFamily="34" charset="0"/>
              </a:rPr>
              <a:t>THIS CERTIFICATE EXPIRES: </a:t>
            </a:r>
          </a:p>
          <a:p>
            <a:r>
              <a:rPr lang="en-US" sz="5600" dirty="0">
                <a:effectLst/>
                <a:latin typeface="Franklin Gothic Demi Cond" panose="020B0706030402020204" pitchFamily="34" charset="0"/>
              </a:rPr>
              <a:t>(DATE NOT LATER THAN EXPIRATION DATE OF MEDICAL CERTIFICATE) </a:t>
            </a:r>
          </a:p>
          <a:p>
            <a:r>
              <a:rPr lang="en-US" sz="5600" dirty="0">
                <a:effectLst/>
                <a:latin typeface="Franklin Gothic Demi Cond" panose="020B0706030402020204" pitchFamily="34" charset="0"/>
              </a:rPr>
              <a:t>ISSUED ON______(DATE) </a:t>
            </a:r>
          </a:p>
          <a:p>
            <a:r>
              <a:rPr lang="en-US" sz="5600" dirty="0">
                <a:effectLst/>
                <a:latin typeface="Franklin Gothic Demi Cond" panose="020B0706030402020204" pitchFamily="34" charset="0"/>
              </a:rPr>
              <a:t>ISSUED BY__________ </a:t>
            </a:r>
          </a:p>
          <a:p>
            <a:r>
              <a:rPr lang="en-US" sz="5600" dirty="0">
                <a:effectLst/>
                <a:latin typeface="Franklin Gothic Demi Cond" panose="020B0706030402020204" pitchFamily="34" charset="0"/>
              </a:rPr>
              <a:t>(NAME OF CARRIER) </a:t>
            </a:r>
          </a:p>
          <a:p>
            <a:r>
              <a:rPr lang="en-US" sz="5600" dirty="0">
                <a:effectLst/>
                <a:latin typeface="Franklin Gothic Demi Cond" panose="020B0706030402020204" pitchFamily="34" charset="0"/>
              </a:rPr>
              <a:t>(ADDRESS) </a:t>
            </a:r>
          </a:p>
          <a:p>
            <a:r>
              <a:rPr lang="en-US" sz="5600" dirty="0">
                <a:effectLst/>
                <a:latin typeface="Franklin Gothic Demi Cond" panose="020B0706030402020204" pitchFamily="34" charset="0"/>
              </a:rPr>
              <a:t>(SIGNATURE) </a:t>
            </a:r>
          </a:p>
          <a:p>
            <a:r>
              <a:rPr lang="en-US" sz="5600" dirty="0">
                <a:effectLst/>
                <a:latin typeface="Franklin Gothic Demi Cond" panose="020B0706030402020204" pitchFamily="34" charset="0"/>
              </a:rPr>
              <a:t>(TITLE) </a:t>
            </a:r>
          </a:p>
          <a:p>
            <a:endParaRPr lang="en-US" sz="2400" dirty="0"/>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7090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a:xfrm>
            <a:off x="838200" y="1660757"/>
            <a:ext cx="10515600" cy="4351338"/>
          </a:xfrm>
        </p:spPr>
        <p:txBody>
          <a:bodyPr>
            <a:normAutofit fontScale="40000" lnSpcReduction="20000"/>
          </a:bodyPr>
          <a:lstStyle/>
          <a:p>
            <a:pPr marL="0" indent="0">
              <a:buNone/>
            </a:pPr>
            <a:r>
              <a:rPr lang="en-US" sz="6400" b="1" dirty="0">
                <a:effectLst/>
                <a:hlinkClick r:id="rId2"/>
              </a:rPr>
              <a:t>§ </a:t>
            </a:r>
            <a:r>
              <a:rPr lang="en-US" sz="6400" b="1" dirty="0">
                <a:effectLst/>
                <a:latin typeface="Franklin Gothic Demi Cond" panose="020B0706030402020204" pitchFamily="34" charset="0"/>
                <a:hlinkClick r:id="rId2"/>
              </a:rPr>
              <a:t>391.65 DRIVERS FURNISHED BY OTHER MOTOR CARRIERS.</a:t>
            </a:r>
            <a:endParaRPr lang="en-US" sz="6400" b="1" dirty="0">
              <a:effectLst/>
              <a:latin typeface="Franklin Gothic Demi Cond" panose="020B0706030402020204" pitchFamily="34" charset="0"/>
            </a:endParaRPr>
          </a:p>
          <a:p>
            <a:r>
              <a:rPr lang="en-US" sz="6600" dirty="0">
                <a:effectLst/>
                <a:latin typeface="Franklin Gothic Demi Cond" panose="020B0706030402020204" pitchFamily="34" charset="0"/>
              </a:rPr>
              <a:t>(B) A MOTOR CARRIER THAT OBTAINS A CERTIFICATE IN ACCORDANCE WITH </a:t>
            </a:r>
            <a:r>
              <a:rPr lang="en-US" sz="6600" dirty="0">
                <a:effectLst/>
                <a:latin typeface="Franklin Gothic Demi Cond" panose="020B0706030402020204" pitchFamily="34" charset="0"/>
                <a:hlinkClick r:id="rId3"/>
              </a:rPr>
              <a:t>PARAGRAPH (A)(2)</a:t>
            </a:r>
            <a:r>
              <a:rPr lang="en-US" sz="6600" dirty="0">
                <a:effectLst/>
                <a:latin typeface="Franklin Gothic Demi Cond" panose="020B0706030402020204" pitchFamily="34" charset="0"/>
              </a:rPr>
              <a:t> OF THIS SECTION SHALL: </a:t>
            </a:r>
          </a:p>
          <a:p>
            <a:r>
              <a:rPr lang="en-US" sz="6600" dirty="0">
                <a:effectLst/>
                <a:latin typeface="Franklin Gothic Demi Cond" panose="020B0706030402020204" pitchFamily="34" charset="0"/>
              </a:rPr>
              <a:t>(1) CONTACT THE MOTOR CARRIER WHICH CERTIFIED THE DRIVER'S QUALIFICATIONS UNDER THIS SECTION TO VERIFY THE VALIDITY OF THE CERTIFICATE. THIS CONTACT MAY BE MADE IN PERSON, BY TELEPHONE, OR BY LETTER. </a:t>
            </a:r>
          </a:p>
          <a:p>
            <a:r>
              <a:rPr lang="en-US" sz="6600" dirty="0">
                <a:effectLst/>
                <a:latin typeface="Franklin Gothic Demi Cond" panose="020B0706030402020204" pitchFamily="34" charset="0"/>
              </a:rPr>
              <a:t>(2) RETAIN A COPY OF THAT CERTIFICATE IN ITS FILES FOR THREE YEARS. </a:t>
            </a:r>
          </a:p>
          <a:p>
            <a:r>
              <a:rPr lang="en-US" sz="6600" dirty="0">
                <a:effectLst/>
                <a:latin typeface="Franklin Gothic Demi Cond" panose="020B0706030402020204" pitchFamily="34" charset="0"/>
              </a:rPr>
              <a:t>(C) A MOTOR CARRIER WHICH CERTIFIES A DRIVER'S QUALIFICATIONS UNDER THIS SECTION SHALL BE RESPONSIBLE FOR THE ACCURACY OF THE CERTIFICATE. THE CERTIFICATE IS NO LONGER VALID IF THE DRIVER LEAVES THE EMPLOYMENT OF THE MOTOR CARRIER WHICH ISSUED THE CERTIFICATE OR IS NO LONGER QUALIFIED UNDER THE RULES IN THIS PART.</a:t>
            </a:r>
          </a:p>
          <a:p>
            <a:pPr marL="0" indent="0">
              <a:buNone/>
            </a:pPr>
            <a:endParaRPr lang="en-US" sz="6400" dirty="0">
              <a:latin typeface="Franklin Gothic Demi Cond" panose="020B0706030402020204" pitchFamily="34" charset="0"/>
            </a:endParaRPr>
          </a:p>
          <a:p>
            <a:endParaRPr lang="en-US" sz="2400" dirty="0"/>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1614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MEDICAL – SEPARATE FOLDER</a:t>
            </a:r>
          </a:p>
          <a:p>
            <a:r>
              <a:rPr lang="en-US" sz="2400" dirty="0">
                <a:latin typeface="Franklin Gothic Demi Cond" panose="020B0706030402020204" pitchFamily="34" charset="0"/>
              </a:rPr>
              <a:t>ALL DOCTOR NOTES FOR LIGHT DUTY AND OR RESTRICTIONS AND RETURN TO DUTY AS WELL AS ANY DOT MEDICAL WAIVERS</a:t>
            </a:r>
          </a:p>
          <a:p>
            <a:r>
              <a:rPr lang="en-US" sz="2400" dirty="0">
                <a:latin typeface="Franklin Gothic Demi Cond" panose="020B0706030402020204" pitchFamily="34" charset="0"/>
              </a:rPr>
              <a:t>3 YEARS OF THE MEDICAL EXAMINER CERTIFICATES</a:t>
            </a:r>
          </a:p>
          <a:p>
            <a:r>
              <a:rPr lang="en-US" sz="2400" dirty="0">
                <a:latin typeface="Franklin Gothic Demi Cond" panose="020B0706030402020204" pitchFamily="34" charset="0"/>
              </a:rPr>
              <a:t>ALWAYS TRY TO MAINTAIN THE LONG FORM AS WELL EVEN THOUGH NOT REQUIRED</a:t>
            </a:r>
          </a:p>
          <a:p>
            <a:r>
              <a:rPr lang="en-US" sz="2400" dirty="0">
                <a:latin typeface="Franklin Gothic Demi Cond" panose="020B0706030402020204" pitchFamily="34" charset="0"/>
              </a:rPr>
              <a:t>REVIEW ANY MEDICAL LESS THAN A 2 YEAR CERTIFICATION</a:t>
            </a:r>
          </a:p>
          <a:p>
            <a:r>
              <a:rPr lang="en-US" sz="2400" dirty="0">
                <a:latin typeface="Franklin Gothic Demi Cond" panose="020B0706030402020204" pitchFamily="34" charset="0"/>
              </a:rPr>
              <a:t>REVIEW AND DOCUMENT ALL PROVIDERS THROUGH THE </a:t>
            </a:r>
          </a:p>
          <a:p>
            <a:pPr marL="0" indent="0">
              <a:buNone/>
            </a:pPr>
            <a:r>
              <a:rPr lang="en-US" sz="2400" dirty="0">
                <a:latin typeface="Franklin Gothic Demi Cond" panose="020B0706030402020204" pitchFamily="34" charset="0"/>
              </a:rPr>
              <a:t>   REGISTRY</a:t>
            </a:r>
          </a:p>
        </p:txBody>
      </p:sp>
      <p:pic>
        <p:nvPicPr>
          <p:cNvPr id="7" name="Picture 2">
            <a:extLst>
              <a:ext uri="{FF2B5EF4-FFF2-40B4-BE49-F238E27FC236}">
                <a16:creationId xmlns:a16="http://schemas.microsoft.com/office/drawing/2014/main" id="{F3DC8883-6A22-369F-AE1C-12E141E3A0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37004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MEDICAL FILE</a:t>
            </a:r>
          </a:p>
          <a:p>
            <a:r>
              <a:rPr lang="en-US" sz="2000" dirty="0">
                <a:effectLst/>
                <a:latin typeface="Franklin Gothic Demi Cond" panose="020B0706030402020204" pitchFamily="34" charset="0"/>
              </a:rPr>
              <a:t>THE MEDICAL EXAMINER'S CERTIFICATE AS REQUIRED BY </a:t>
            </a:r>
            <a:r>
              <a:rPr lang="en-US" sz="2000" dirty="0">
                <a:effectLst/>
                <a:latin typeface="Franklin Gothic Demi Cond" panose="020B0706030402020204" pitchFamily="34" charset="0"/>
                <a:hlinkClick r:id="rId2"/>
              </a:rPr>
              <a:t>§ 391.43(G)</a:t>
            </a:r>
            <a:r>
              <a:rPr lang="en-US" sz="2000" dirty="0">
                <a:effectLst/>
                <a:latin typeface="Franklin Gothic Demi Cond" panose="020B0706030402020204" pitchFamily="34" charset="0"/>
              </a:rPr>
              <a:t> OR A LEGIBLE COPY OF THE CERTIFICATE. </a:t>
            </a:r>
          </a:p>
          <a:p>
            <a:r>
              <a:rPr lang="en-US" sz="1800" dirty="0">
                <a:effectLst/>
                <a:latin typeface="Franklin Gothic Demi Cond" panose="020B0706030402020204" pitchFamily="34" charset="0"/>
              </a:rPr>
              <a:t>(II) FOR CDL HOLDERS, BEGINNING JANUARY 30, 2012, IF THE CDLIS MOTOR VEHICLE RECORD CONTAINS MEDICAL CERTIFICATION STATUS INFORMATION, </a:t>
            </a:r>
            <a:r>
              <a:rPr lang="en-US" sz="1800" b="1" dirty="0">
                <a:solidFill>
                  <a:srgbClr val="FF0000"/>
                </a:solidFill>
                <a:effectLst/>
                <a:latin typeface="Franklin Gothic Demi Cond" panose="020B0706030402020204" pitchFamily="34" charset="0"/>
              </a:rPr>
              <a:t>THE MOTOR CARRIER EMPLOYER MUST MEET THIS REQUIREMENT BY OBTAINING THE CDLIS MOTOR VEHICLE RECORD</a:t>
            </a:r>
            <a:r>
              <a:rPr lang="en-US" sz="1800" dirty="0">
                <a:effectLst/>
                <a:latin typeface="Franklin Gothic Demi Cond" panose="020B0706030402020204" pitchFamily="34" charset="0"/>
              </a:rPr>
              <a:t> DEFINED AT </a:t>
            </a:r>
            <a:r>
              <a:rPr lang="en-US" sz="1800" dirty="0">
                <a:effectLst/>
                <a:latin typeface="Franklin Gothic Demi Cond" panose="020B0706030402020204" pitchFamily="34" charset="0"/>
                <a:hlinkClick r:id="rId3"/>
              </a:rPr>
              <a:t>§ 384.105 OF THIS CHAPTER</a:t>
            </a:r>
            <a:r>
              <a:rPr lang="en-US" sz="1800" dirty="0">
                <a:effectLst/>
                <a:latin typeface="Franklin Gothic Demi Cond" panose="020B0706030402020204" pitchFamily="34" charset="0"/>
              </a:rPr>
              <a:t>. THAT RECORD MUST BE OBTAINED FROM THE CURRENT LICENSING STATE AND PLACED IN THE DRIVER QUALIFICATION FILE. AFTER JANUARY 30, 2015, A NON-EXCEPTED, INTERSTATE CDL HOLDER WITHOUT MEDICAL CERTIFICATION STATUS INFORMATION ON THE CDLIS MOTOR VEHICLE RECORD IS DESIGNATED “NOT-CERTIFIED” TO OPERATE A CMV IN INTERSTATE COMMERCE. AFTER JANUARY 30, 2015, AND THROUGH JUNE 22, 2025, A MOTOR CARRIER MAY USE A COPY OF THE DRIVER'S CURRENT MEDICAL EXAMINER'S CERTIFICATE THAT WAS SUBMITTED TO THE STATE FOR UP TO 15 DAYS FROM THE DATE IT WAS ISSUED AS PROOF OF MEDICAL CERTIFICATION.</a:t>
            </a:r>
          </a:p>
          <a:p>
            <a:endParaRPr lang="en-US" sz="2400" dirty="0"/>
          </a:p>
        </p:txBody>
      </p:sp>
      <p:pic>
        <p:nvPicPr>
          <p:cNvPr id="7" name="Picture 2">
            <a:extLst>
              <a:ext uri="{FF2B5EF4-FFF2-40B4-BE49-F238E27FC236}">
                <a16:creationId xmlns:a16="http://schemas.microsoft.com/office/drawing/2014/main" id="{F3DC8883-6A22-369F-AE1C-12E141E3A0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3562" y="5396365"/>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2114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DRUG TESTING FILE</a:t>
            </a:r>
          </a:p>
          <a:p>
            <a:r>
              <a:rPr lang="en-US" sz="2400" dirty="0">
                <a:latin typeface="Franklin Gothic Demi Cond" panose="020B0706030402020204" pitchFamily="34" charset="0"/>
              </a:rPr>
              <a:t>COPY OF SIGNED COMPANY DRUG TEST POLICY</a:t>
            </a:r>
          </a:p>
          <a:p>
            <a:r>
              <a:rPr lang="en-US" sz="2400" dirty="0">
                <a:latin typeface="Franklin Gothic Demi Cond" panose="020B0706030402020204" pitchFamily="34" charset="0"/>
              </a:rPr>
              <a:t>PREEMPLOYMENT DRUG TEST MAINTAINED FOR THE PROPER TIME PERIOD</a:t>
            </a:r>
          </a:p>
          <a:p>
            <a:r>
              <a:rPr lang="en-US" sz="2400" dirty="0">
                <a:latin typeface="Franklin Gothic Demi Cond" panose="020B0706030402020204" pitchFamily="34" charset="0"/>
              </a:rPr>
              <a:t>ANY REFERRALS TO A SAP AND THE RETURN TO WORK DOCUMENTATION TO INCLUDE THE DRUG TESTS</a:t>
            </a:r>
          </a:p>
          <a:p>
            <a:r>
              <a:rPr lang="en-US" sz="2400" dirty="0">
                <a:latin typeface="Franklin Gothic Demi Cond" panose="020B0706030402020204" pitchFamily="34" charset="0"/>
              </a:rPr>
              <a:t>CURRENT DRUG TESTS FOR THE CURRENT TESTING CYCLE</a:t>
            </a:r>
          </a:p>
          <a:p>
            <a:r>
              <a:rPr lang="en-US" sz="2400" dirty="0">
                <a:latin typeface="Franklin Gothic Demi Cond" panose="020B0706030402020204" pitchFamily="34" charset="0"/>
              </a:rPr>
              <a:t>CORRESPONDING REPORTS FROM THE CLEARINGHOUSE</a:t>
            </a:r>
          </a:p>
        </p:txBody>
      </p:sp>
      <p:pic>
        <p:nvPicPr>
          <p:cNvPr id="7" name="Picture 2">
            <a:extLst>
              <a:ext uri="{FF2B5EF4-FFF2-40B4-BE49-F238E27FC236}">
                <a16:creationId xmlns:a16="http://schemas.microsoft.com/office/drawing/2014/main" id="{F6C862B0-056A-FF13-7E86-5B829FE574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9066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TRAINING FILE</a:t>
            </a:r>
          </a:p>
          <a:p>
            <a:r>
              <a:rPr lang="en-US" sz="2400" dirty="0">
                <a:latin typeface="Franklin Gothic Demi Cond" panose="020B0706030402020204" pitchFamily="34" charset="0"/>
              </a:rPr>
              <a:t>ANY NEW ENTRANT DRIVER CERTIFICATES</a:t>
            </a:r>
          </a:p>
          <a:p>
            <a:r>
              <a:rPr lang="en-US" sz="2400" dirty="0">
                <a:latin typeface="Franklin Gothic Demi Cond" panose="020B0706030402020204" pitchFamily="34" charset="0"/>
              </a:rPr>
              <a:t>ALL TRAINING COMPLETED PRIOR TO AND DURING EMPLOYMENT</a:t>
            </a:r>
          </a:p>
          <a:p>
            <a:r>
              <a:rPr lang="en-US" sz="2400" dirty="0">
                <a:latin typeface="Franklin Gothic Demi Cond" panose="020B0706030402020204" pitchFamily="34" charset="0"/>
              </a:rPr>
              <a:t>ADA</a:t>
            </a:r>
          </a:p>
          <a:p>
            <a:r>
              <a:rPr lang="en-US" sz="2400" dirty="0">
                <a:latin typeface="Franklin Gothic Demi Cond" panose="020B0706030402020204" pitchFamily="34" charset="0"/>
              </a:rPr>
              <a:t>DEFENSIVE DRIVING</a:t>
            </a:r>
          </a:p>
          <a:p>
            <a:r>
              <a:rPr lang="en-US" sz="2400" dirty="0">
                <a:latin typeface="Franklin Gothic Demi Cond" panose="020B0706030402020204" pitchFamily="34" charset="0"/>
              </a:rPr>
              <a:t>TOUR GUIDE TRAINING</a:t>
            </a:r>
          </a:p>
          <a:p>
            <a:r>
              <a:rPr lang="en-US" sz="2400" dirty="0">
                <a:latin typeface="Franklin Gothic Demi Cond" panose="020B0706030402020204" pitchFamily="34" charset="0"/>
              </a:rPr>
              <a:t>ANNUAL RECERTIFICATIONS</a:t>
            </a:r>
          </a:p>
          <a:p>
            <a:r>
              <a:rPr lang="en-US" sz="2400" dirty="0">
                <a:latin typeface="Franklin Gothic Demi Cond" panose="020B0706030402020204" pitchFamily="34" charset="0"/>
              </a:rPr>
              <a:t>REMEDIAL TRAINING FOR POST ACCIDENTS/ INCIDENTS</a:t>
            </a:r>
          </a:p>
          <a:p>
            <a:pPr marL="0" indent="0">
              <a:buNone/>
            </a:pPr>
            <a:r>
              <a:rPr lang="en-US" sz="2400" dirty="0">
                <a:latin typeface="Franklin Gothic Demi Cond" panose="020B0706030402020204" pitchFamily="34" charset="0"/>
              </a:rPr>
              <a:t> </a:t>
            </a:r>
          </a:p>
        </p:txBody>
      </p:sp>
      <p:pic>
        <p:nvPicPr>
          <p:cNvPr id="7" name="Picture 2">
            <a:extLst>
              <a:ext uri="{FF2B5EF4-FFF2-40B4-BE49-F238E27FC236}">
                <a16:creationId xmlns:a16="http://schemas.microsoft.com/office/drawing/2014/main" id="{46A5E6F7-CA84-B543-FED8-AB3A654B36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7892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MANILA FILE</a:t>
            </a:r>
          </a:p>
          <a:p>
            <a:r>
              <a:rPr lang="en-US" sz="2400" dirty="0">
                <a:latin typeface="Franklin Gothic Demi Cond" panose="020B0706030402020204" pitchFamily="34" charset="0"/>
              </a:rPr>
              <a:t>THE REST OF THE PERSONNEL FILE</a:t>
            </a:r>
          </a:p>
          <a:p>
            <a:r>
              <a:rPr lang="en-US" sz="2400" dirty="0">
                <a:latin typeface="Franklin Gothic Demi Cond" panose="020B0706030402020204" pitchFamily="34" charset="0"/>
              </a:rPr>
              <a:t>TAX FORMS</a:t>
            </a:r>
          </a:p>
          <a:p>
            <a:r>
              <a:rPr lang="en-US" sz="2400" dirty="0">
                <a:latin typeface="Franklin Gothic Demi Cond" panose="020B0706030402020204" pitchFamily="34" charset="0"/>
              </a:rPr>
              <a:t>I-9</a:t>
            </a:r>
          </a:p>
          <a:p>
            <a:r>
              <a:rPr lang="en-US" sz="2400" dirty="0">
                <a:latin typeface="Franklin Gothic Demi Cond" panose="020B0706030402020204" pitchFamily="34" charset="0"/>
              </a:rPr>
              <a:t>BACKGROUND CHECKS</a:t>
            </a:r>
          </a:p>
          <a:p>
            <a:r>
              <a:rPr lang="en-US" sz="2400" dirty="0">
                <a:latin typeface="Franklin Gothic Demi Cond" panose="020B0706030402020204" pitchFamily="34" charset="0"/>
              </a:rPr>
              <a:t>COMPANY POLICY ACKNOWLEDGEMENTS</a:t>
            </a:r>
          </a:p>
          <a:p>
            <a:r>
              <a:rPr lang="en-US" sz="2400" dirty="0">
                <a:latin typeface="Franklin Gothic Demi Cond" panose="020B0706030402020204" pitchFamily="34" charset="0"/>
              </a:rPr>
              <a:t>USUALLY KEPT SEPARATE FROM ALL OF THE OTHER FILES</a:t>
            </a:r>
          </a:p>
          <a:p>
            <a:r>
              <a:rPr lang="en-US" sz="2400" dirty="0">
                <a:latin typeface="Franklin Gothic Demi Cond" panose="020B0706030402020204" pitchFamily="34" charset="0"/>
              </a:rPr>
              <a:t>MAINTAINED BY HR</a:t>
            </a:r>
          </a:p>
        </p:txBody>
      </p:sp>
      <p:pic>
        <p:nvPicPr>
          <p:cNvPr id="7" name="Picture 2">
            <a:extLst>
              <a:ext uri="{FF2B5EF4-FFF2-40B4-BE49-F238E27FC236}">
                <a16:creationId xmlns:a16="http://schemas.microsoft.com/office/drawing/2014/main" id="{2BEFC9C9-2026-F37A-0D18-236D819217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21688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lnSpcReduction="10000"/>
          </a:bodyPr>
          <a:lstStyle/>
          <a:p>
            <a:r>
              <a:rPr lang="en-US" sz="2400" dirty="0">
                <a:latin typeface="Franklin Gothic Demi Cond" panose="020B0706030402020204" pitchFamily="34" charset="0"/>
              </a:rPr>
              <a:t>GENERAL TIPS FOR SUCCESS FOR DQ FILES</a:t>
            </a:r>
          </a:p>
          <a:p>
            <a:r>
              <a:rPr lang="en-US" sz="2400" dirty="0">
                <a:latin typeface="Franklin Gothic Demi Cond" panose="020B0706030402020204" pitchFamily="34" charset="0"/>
              </a:rPr>
              <a:t>PERMISSIONS FROM THE DRIVER USUALLY THROUGH THE APPLICATION FOR EMPLOYMENT OR SEPARATE FORM TO ALLOW THE COMPANY TO REQUEST AND RESPOND TO INQUIRIES</a:t>
            </a:r>
          </a:p>
          <a:p>
            <a:r>
              <a:rPr lang="en-US" sz="2400" dirty="0">
                <a:latin typeface="Franklin Gothic Demi Cond" panose="020B0706030402020204" pitchFamily="34" charset="0"/>
              </a:rPr>
              <a:t>COMPLETENESS OF DOCUMENTS</a:t>
            </a:r>
          </a:p>
          <a:p>
            <a:r>
              <a:rPr lang="en-US" sz="2400" dirty="0">
                <a:latin typeface="Franklin Gothic Demi Cond" panose="020B0706030402020204" pitchFamily="34" charset="0"/>
              </a:rPr>
              <a:t>IT’S REALLY EASY TO HAVE A DOCUMENT THAT IS INCOMPLETE</a:t>
            </a:r>
          </a:p>
          <a:p>
            <a:r>
              <a:rPr lang="en-US" sz="2400" dirty="0">
                <a:latin typeface="Franklin Gothic Demi Cond" panose="020B0706030402020204" pitchFamily="34" charset="0"/>
              </a:rPr>
              <a:t>MISSING SIGNATURES/ DATES </a:t>
            </a:r>
          </a:p>
          <a:p>
            <a:r>
              <a:rPr lang="en-US" sz="2400" dirty="0">
                <a:latin typeface="Franklin Gothic Demi Cond" panose="020B0706030402020204" pitchFamily="34" charset="0"/>
              </a:rPr>
              <a:t>TIME GAPS IN EMPLOYMENT</a:t>
            </a:r>
          </a:p>
          <a:p>
            <a:r>
              <a:rPr lang="en-US" sz="2400" dirty="0">
                <a:latin typeface="Franklin Gothic Demi Cond" panose="020B0706030402020204" pitchFamily="34" charset="0"/>
              </a:rPr>
              <a:t>VERIFY DRIVER STATEMENTS THROUGH THE PSP AND THE </a:t>
            </a:r>
          </a:p>
          <a:p>
            <a:r>
              <a:rPr lang="en-US" sz="2400" dirty="0">
                <a:latin typeface="Franklin Gothic Demi Cond" panose="020B0706030402020204" pitchFamily="34" charset="0"/>
              </a:rPr>
              <a:t>DRUG AND ALCOHOL CLEARING HOUSE REPORTS</a:t>
            </a:r>
          </a:p>
          <a:p>
            <a:r>
              <a:rPr lang="en-US" sz="2400" dirty="0">
                <a:latin typeface="Franklin Gothic Demi Cond" panose="020B0706030402020204" pitchFamily="34" charset="0"/>
              </a:rPr>
              <a:t>THIS CAN SHOW ACCIDENTS AS WELL AS DRUG/ALCOHOL USE</a:t>
            </a:r>
          </a:p>
        </p:txBody>
      </p:sp>
      <p:pic>
        <p:nvPicPr>
          <p:cNvPr id="7" name="Picture 2">
            <a:extLst>
              <a:ext uri="{FF2B5EF4-FFF2-40B4-BE49-F238E27FC236}">
                <a16:creationId xmlns:a16="http://schemas.microsoft.com/office/drawing/2014/main" id="{48AB233C-7046-DC38-1D43-5E1F418604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93860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fontScale="92500" lnSpcReduction="10000"/>
          </a:bodyPr>
          <a:lstStyle/>
          <a:p>
            <a:r>
              <a:rPr lang="en-US" sz="2400" dirty="0">
                <a:latin typeface="Franklin Gothic Demi Cond" panose="020B0706030402020204" pitchFamily="34" charset="0"/>
              </a:rPr>
              <a:t>RETENTION PERIODS</a:t>
            </a:r>
          </a:p>
          <a:p>
            <a:r>
              <a:rPr lang="en-US" sz="2400" dirty="0">
                <a:latin typeface="Franklin Gothic Demi Cond" panose="020B0706030402020204" pitchFamily="34" charset="0"/>
              </a:rPr>
              <a:t>DOCUMENTS THROUGHOUT THE DQ FILE HAVE DIFFERENT EXPIRATION DATES</a:t>
            </a:r>
          </a:p>
          <a:p>
            <a:r>
              <a:rPr lang="en-US" sz="2400" dirty="0">
                <a:latin typeface="Franklin Gothic Demi Cond" panose="020B0706030402020204" pitchFamily="34" charset="0"/>
              </a:rPr>
              <a:t>INITIAL MVR IS A FOREVER DOCUMENT</a:t>
            </a:r>
          </a:p>
          <a:p>
            <a:r>
              <a:rPr lang="en-US" sz="2400" dirty="0">
                <a:latin typeface="Franklin Gothic Demi Cond" panose="020B0706030402020204" pitchFamily="34" charset="0"/>
              </a:rPr>
              <a:t>ANNUAL REVIEWS 3 YEARS</a:t>
            </a:r>
          </a:p>
          <a:p>
            <a:r>
              <a:rPr lang="en-US" sz="2400" dirty="0">
                <a:latin typeface="Franklin Gothic Demi Cond" panose="020B0706030402020204" pitchFamily="34" charset="0"/>
              </a:rPr>
              <a:t>MEDICALS MAINTAINED FOR 3 YEARS</a:t>
            </a:r>
          </a:p>
          <a:p>
            <a:r>
              <a:rPr lang="en-US" sz="2400" dirty="0">
                <a:latin typeface="Franklin Gothic Demi Cond" panose="020B0706030402020204" pitchFamily="34" charset="0"/>
              </a:rPr>
              <a:t>NEGATIVE DRUG TESTS 1 YEAR</a:t>
            </a:r>
          </a:p>
          <a:p>
            <a:r>
              <a:rPr lang="en-US" sz="2400" dirty="0">
                <a:latin typeface="Franklin Gothic Demi Cond" panose="020B0706030402020204" pitchFamily="34" charset="0"/>
              </a:rPr>
              <a:t>POSITIVE DRUG TESTS 5 YEARS</a:t>
            </a:r>
          </a:p>
          <a:p>
            <a:r>
              <a:rPr lang="en-US" sz="2400" dirty="0">
                <a:latin typeface="Franklin Gothic Demi Cond" panose="020B0706030402020204" pitchFamily="34" charset="0"/>
              </a:rPr>
              <a:t>MAKE SURE YOU ARE TRACKING AND PRUNING YOUR FILES</a:t>
            </a:r>
          </a:p>
          <a:p>
            <a:r>
              <a:rPr lang="en-US" sz="2400" dirty="0">
                <a:latin typeface="Franklin Gothic Demi Cond" panose="020B0706030402020204" pitchFamily="34" charset="0"/>
              </a:rPr>
              <a:t>CORRECTLY</a:t>
            </a:r>
          </a:p>
          <a:p>
            <a:r>
              <a:rPr lang="en-US" sz="2400" dirty="0">
                <a:latin typeface="Franklin Gothic Demi Cond" panose="020B0706030402020204" pitchFamily="34" charset="0"/>
              </a:rPr>
              <a:t>THE COMPETE DQ FILE MUST BE KEPT 3 YEARS AFTER THE </a:t>
            </a:r>
          </a:p>
          <a:p>
            <a:pPr marL="0" indent="0">
              <a:buNone/>
            </a:pPr>
            <a:r>
              <a:rPr lang="en-US" sz="2400" dirty="0">
                <a:latin typeface="Franklin Gothic Demi Cond" panose="020B0706030402020204" pitchFamily="34" charset="0"/>
              </a:rPr>
              <a:t>    DRIVER LEAVES YOUR COMPANY</a:t>
            </a:r>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7762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 / 201: </a:t>
            </a:r>
            <a:br>
              <a:rPr lang="en-US" sz="3200" dirty="0">
                <a:solidFill>
                  <a:srgbClr val="002060"/>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3" name="Content Placeholder 2">
            <a:extLst>
              <a:ext uri="{FF2B5EF4-FFF2-40B4-BE49-F238E27FC236}">
                <a16:creationId xmlns:a16="http://schemas.microsoft.com/office/drawing/2014/main" id="{1F94DE0E-182B-41B7-9201-77884508A0FC}"/>
              </a:ext>
            </a:extLst>
          </p:cNvPr>
          <p:cNvSpPr>
            <a:spLocks noGrp="1"/>
          </p:cNvSpPr>
          <p:nvPr>
            <p:ph idx="1"/>
          </p:nvPr>
        </p:nvSpPr>
        <p:spPr/>
        <p:txBody>
          <a:bodyPr>
            <a:normAutofit lnSpcReduction="10000"/>
          </a:bodyPr>
          <a:lstStyle/>
          <a:p>
            <a:pPr marL="0" indent="0">
              <a:buNone/>
            </a:pPr>
            <a:r>
              <a:rPr lang="en-US" dirty="0">
                <a:latin typeface="Franklin Gothic Demi Cond" panose="020B0706030402020204" pitchFamily="34" charset="0"/>
              </a:rPr>
              <a:t>Being audit ready is a review of the Key Elements in your safety program and processes.</a:t>
            </a:r>
          </a:p>
          <a:p>
            <a:pPr marL="0" indent="0">
              <a:buNone/>
            </a:pPr>
            <a:r>
              <a:rPr lang="en-US" dirty="0">
                <a:latin typeface="Franklin Gothic Demi Cond" panose="020B0706030402020204" pitchFamily="34" charset="0"/>
              </a:rPr>
              <a:t>Remember that Compliance Investigations are just that, an investigation to determine if you are meeting the requirements of the regulations in a systematic process.</a:t>
            </a:r>
          </a:p>
          <a:p>
            <a:pPr marL="0" indent="0">
              <a:buNone/>
            </a:pPr>
            <a:r>
              <a:rPr lang="en-US" dirty="0">
                <a:latin typeface="Franklin Gothic Demi Cond" panose="020B0706030402020204" pitchFamily="34" charset="0"/>
              </a:rPr>
              <a:t>All of the regulations contained in the FMCSRs are minimum requirements not the be all end all.</a:t>
            </a:r>
          </a:p>
          <a:p>
            <a:pPr marL="0" indent="0">
              <a:buNone/>
            </a:pPr>
            <a:r>
              <a:rPr lang="en-US" dirty="0">
                <a:latin typeface="Franklin Gothic Demi Cond" panose="020B0706030402020204" pitchFamily="34" charset="0"/>
              </a:rPr>
              <a:t>If you have company policies that go beyond the regulations be sure you are monitoring them as well and are treating them with the same</a:t>
            </a:r>
          </a:p>
          <a:p>
            <a:pPr marL="0" indent="0">
              <a:buNone/>
            </a:pPr>
            <a:r>
              <a:rPr lang="en-US" dirty="0">
                <a:latin typeface="Franklin Gothic Demi Cond" panose="020B0706030402020204" pitchFamily="34" charset="0"/>
              </a:rPr>
              <a:t>weight as a regulation would.</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a:extLst>
              <a:ext uri="{FF2B5EF4-FFF2-40B4-BE49-F238E27FC236}">
                <a16:creationId xmlns:a16="http://schemas.microsoft.com/office/drawing/2014/main" id="{97A87AAC-7C8C-DAE4-7233-0827C2FA4C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8869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DIGITALIZING DQ FILES</a:t>
            </a:r>
          </a:p>
          <a:p>
            <a:r>
              <a:rPr lang="en-US" sz="2400" dirty="0">
                <a:latin typeface="Franklin Gothic Demi Cond" panose="020B0706030402020204" pitchFamily="34" charset="0"/>
              </a:rPr>
              <a:t>MANY CARRIERS HAVE COMPLETED THIS DURING COVID</a:t>
            </a:r>
          </a:p>
          <a:p>
            <a:r>
              <a:rPr lang="en-US" sz="2400" dirty="0">
                <a:latin typeface="Franklin Gothic Demi Cond" panose="020B0706030402020204" pitchFamily="34" charset="0"/>
              </a:rPr>
              <a:t>MANY PRODUCTS OUT THERE</a:t>
            </a:r>
          </a:p>
          <a:p>
            <a:r>
              <a:rPr lang="en-US" sz="2400" dirty="0">
                <a:latin typeface="Franklin Gothic Demi Cond" panose="020B0706030402020204" pitchFamily="34" charset="0"/>
              </a:rPr>
              <a:t>DO YOUR HOMEWORK</a:t>
            </a:r>
          </a:p>
          <a:p>
            <a:r>
              <a:rPr lang="en-US" sz="2400" dirty="0">
                <a:latin typeface="Franklin Gothic Demi Cond" panose="020B0706030402020204" pitchFamily="34" charset="0"/>
              </a:rPr>
              <a:t>NOTIFICATIONS</a:t>
            </a:r>
          </a:p>
          <a:p>
            <a:r>
              <a:rPr lang="en-US" sz="2400" dirty="0">
                <a:latin typeface="Franklin Gothic Demi Cond" panose="020B0706030402020204" pitchFamily="34" charset="0"/>
              </a:rPr>
              <a:t>EASE OF USE</a:t>
            </a:r>
          </a:p>
          <a:p>
            <a:r>
              <a:rPr lang="en-US" sz="2400" dirty="0">
                <a:latin typeface="Franklin Gothic Demi Cond" panose="020B0706030402020204" pitchFamily="34" charset="0"/>
              </a:rPr>
              <a:t>ABILITY TO UPLOAD DIRECTLY TO FMCSA DURING INVESTIGATIONS</a:t>
            </a:r>
          </a:p>
          <a:p>
            <a:r>
              <a:rPr lang="en-US" sz="2400" dirty="0">
                <a:latin typeface="Franklin Gothic Demi Cond" panose="020B0706030402020204" pitchFamily="34" charset="0"/>
              </a:rPr>
              <a:t>MAKE SURE YOU ARE FOLLOWING DIGITAL SIGNATURE REQUIREMENTS</a:t>
            </a:r>
          </a:p>
          <a:p>
            <a:r>
              <a:rPr lang="en-US" sz="2400" dirty="0">
                <a:latin typeface="Franklin Gothic Demi Cond" panose="020B0706030402020204" pitchFamily="34" charset="0"/>
              </a:rPr>
              <a:t>THIS GUIDANCE CAN BE FOUND IN 390.31</a:t>
            </a:r>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3882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400" dirty="0">
                <a:latin typeface="Franklin Gothic Demi Cond" panose="020B0706030402020204" pitchFamily="34" charset="0"/>
              </a:rPr>
              <a:t>Drug and Alcohol Clearinghouse </a:t>
            </a:r>
          </a:p>
          <a:p>
            <a:r>
              <a:rPr lang="en-US" sz="2400" dirty="0">
                <a:latin typeface="Franklin Gothic Demi Cond" panose="020B0706030402020204" pitchFamily="34" charset="0"/>
              </a:rPr>
              <a:t>Full query</a:t>
            </a:r>
          </a:p>
          <a:p>
            <a:r>
              <a:rPr lang="en-US" sz="2400" dirty="0">
                <a:latin typeface="Franklin Gothic Demi Cond" panose="020B0706030402020204" pitchFamily="34" charset="0"/>
              </a:rPr>
              <a:t>Limited query</a:t>
            </a:r>
          </a:p>
          <a:p>
            <a:r>
              <a:rPr lang="en-US" sz="2400" dirty="0">
                <a:latin typeface="Franklin Gothic Demi Cond" panose="020B0706030402020204" pitchFamily="34" charset="0"/>
              </a:rPr>
              <a:t>Top 2 issues in compliance investigations</a:t>
            </a:r>
          </a:p>
          <a:p>
            <a:endParaRPr lang="en-US" sz="2400" dirty="0">
              <a:latin typeface="Franklin Gothic Demi Cond" panose="020B0706030402020204" pitchFamily="34" charset="0"/>
            </a:endParaRPr>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694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pic>
        <p:nvPicPr>
          <p:cNvPr id="8" name="Content Placeholder 7">
            <a:extLst>
              <a:ext uri="{FF2B5EF4-FFF2-40B4-BE49-F238E27FC236}">
                <a16:creationId xmlns:a16="http://schemas.microsoft.com/office/drawing/2014/main" id="{07E27D84-E011-E266-5CF0-AF1423B6B74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27881" y="1660757"/>
            <a:ext cx="8537798" cy="4351338"/>
          </a:xfrm>
        </p:spPr>
      </p:pic>
    </p:spTree>
    <p:extLst>
      <p:ext uri="{BB962C8B-B14F-4D97-AF65-F5344CB8AC3E}">
        <p14:creationId xmlns:p14="http://schemas.microsoft.com/office/powerpoint/2010/main" val="2007287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a:extLst>
              <a:ext uri="{FF2B5EF4-FFF2-40B4-BE49-F238E27FC236}">
                <a16:creationId xmlns:a16="http://schemas.microsoft.com/office/drawing/2014/main" id="{E6BC0FBC-784E-7955-7672-4A2E62F48E5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147919"/>
            <a:ext cx="10515600" cy="3706749"/>
          </a:xfrm>
        </p:spPr>
      </p:pic>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946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5BB5E-9829-FB7A-3F6C-DFA78BC3F099}"/>
              </a:ext>
            </a:extLst>
          </p:cNvPr>
          <p:cNvSpPr>
            <a:spLocks noGrp="1"/>
          </p:cNvSpPr>
          <p:nvPr>
            <p:ph type="title"/>
          </p:nvPr>
        </p:nvSpPr>
        <p:spPr/>
        <p:txBody>
          <a:bodyPr/>
          <a:lstStyle/>
          <a:p>
            <a:pPr algn="ctr"/>
            <a:r>
              <a:rPr lang="en-US" sz="4400" dirty="0">
                <a:solidFill>
                  <a:srgbClr val="336633"/>
                </a:solidFill>
                <a:latin typeface="Elephant" panose="02020904090505020303" pitchFamily="18" charset="0"/>
              </a:rPr>
              <a:t>SAFETY DIRECTOR 101/201: </a:t>
            </a:r>
            <a:br>
              <a:rPr lang="en-US" sz="4400" dirty="0">
                <a:solidFill>
                  <a:srgbClr val="336633"/>
                </a:solidFill>
                <a:latin typeface="Elephant" panose="02020904090505020303" pitchFamily="18" charset="0"/>
              </a:rPr>
            </a:br>
            <a:r>
              <a:rPr lang="en-US" sz="4400" dirty="0">
                <a:solidFill>
                  <a:srgbClr val="002060"/>
                </a:solidFill>
                <a:latin typeface="Elephant" panose="02020904090505020303" pitchFamily="18" charset="0"/>
              </a:rPr>
              <a:t>BEING AUDIT READY</a:t>
            </a:r>
            <a:endParaRPr lang="en-US" dirty="0"/>
          </a:p>
        </p:txBody>
      </p:sp>
      <p:sp>
        <p:nvSpPr>
          <p:cNvPr id="3" name="Content Placeholder 2">
            <a:extLst>
              <a:ext uri="{FF2B5EF4-FFF2-40B4-BE49-F238E27FC236}">
                <a16:creationId xmlns:a16="http://schemas.microsoft.com/office/drawing/2014/main" id="{00BB210B-8504-AB54-FFAC-093B70F52D6B}"/>
              </a:ext>
            </a:extLst>
          </p:cNvPr>
          <p:cNvSpPr>
            <a:spLocks noGrp="1"/>
          </p:cNvSpPr>
          <p:nvPr>
            <p:ph idx="1"/>
          </p:nvPr>
        </p:nvSpPr>
        <p:spPr/>
        <p:txBody>
          <a:bodyPr/>
          <a:lstStyle/>
          <a:p>
            <a:r>
              <a:rPr lang="en-US" dirty="0"/>
              <a:t>Maintenance records</a:t>
            </a:r>
          </a:p>
          <a:p>
            <a:r>
              <a:rPr lang="en-US" dirty="0"/>
              <a:t>DVIRs</a:t>
            </a:r>
          </a:p>
          <a:p>
            <a:r>
              <a:rPr lang="en-US" dirty="0"/>
              <a:t>PM records</a:t>
            </a:r>
          </a:p>
          <a:p>
            <a:r>
              <a:rPr lang="en-US" dirty="0"/>
              <a:t>Repair orders</a:t>
            </a:r>
          </a:p>
          <a:p>
            <a:r>
              <a:rPr lang="en-US" dirty="0"/>
              <a:t>Deferred maintenance</a:t>
            </a:r>
          </a:p>
          <a:p>
            <a:r>
              <a:rPr lang="en-US" dirty="0"/>
              <a:t>Certifications for annual inspectors and brake inspectors</a:t>
            </a:r>
          </a:p>
          <a:p>
            <a:r>
              <a:rPr lang="en-US" dirty="0"/>
              <a:t>Include outside service provider certifications</a:t>
            </a:r>
          </a:p>
          <a:p>
            <a:r>
              <a:rPr lang="en-US" dirty="0"/>
              <a:t>Include outside vendor records </a:t>
            </a:r>
          </a:p>
          <a:p>
            <a:endParaRPr lang="en-US" dirty="0"/>
          </a:p>
        </p:txBody>
      </p:sp>
    </p:spTree>
    <p:extLst>
      <p:ext uri="{BB962C8B-B14F-4D97-AF65-F5344CB8AC3E}">
        <p14:creationId xmlns:p14="http://schemas.microsoft.com/office/powerpoint/2010/main" val="29416220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5BB5E-9829-FB7A-3F6C-DFA78BC3F099}"/>
              </a:ext>
            </a:extLst>
          </p:cNvPr>
          <p:cNvSpPr>
            <a:spLocks noGrp="1"/>
          </p:cNvSpPr>
          <p:nvPr>
            <p:ph type="title"/>
          </p:nvPr>
        </p:nvSpPr>
        <p:spPr/>
        <p:txBody>
          <a:bodyPr/>
          <a:lstStyle/>
          <a:p>
            <a:pPr algn="ctr"/>
            <a:r>
              <a:rPr lang="en-US" sz="4400" dirty="0">
                <a:solidFill>
                  <a:srgbClr val="336633"/>
                </a:solidFill>
                <a:latin typeface="Elephant" panose="02020904090505020303" pitchFamily="18" charset="0"/>
              </a:rPr>
              <a:t>SAFETY DIRECTOR 101/201: </a:t>
            </a:r>
            <a:br>
              <a:rPr lang="en-US" sz="4400" dirty="0">
                <a:solidFill>
                  <a:srgbClr val="336633"/>
                </a:solidFill>
                <a:latin typeface="Elephant" panose="02020904090505020303" pitchFamily="18" charset="0"/>
              </a:rPr>
            </a:br>
            <a:r>
              <a:rPr lang="en-US" sz="4400" dirty="0">
                <a:solidFill>
                  <a:srgbClr val="002060"/>
                </a:solidFill>
                <a:latin typeface="Elephant" panose="02020904090505020303" pitchFamily="18" charset="0"/>
              </a:rPr>
              <a:t>BEING AUDIT READY</a:t>
            </a:r>
            <a:endParaRPr lang="en-US" dirty="0"/>
          </a:p>
        </p:txBody>
      </p:sp>
      <p:sp>
        <p:nvSpPr>
          <p:cNvPr id="3" name="Content Placeholder 2">
            <a:extLst>
              <a:ext uri="{FF2B5EF4-FFF2-40B4-BE49-F238E27FC236}">
                <a16:creationId xmlns:a16="http://schemas.microsoft.com/office/drawing/2014/main" id="{00BB210B-8504-AB54-FFAC-093B70F52D6B}"/>
              </a:ext>
            </a:extLst>
          </p:cNvPr>
          <p:cNvSpPr>
            <a:spLocks noGrp="1"/>
          </p:cNvSpPr>
          <p:nvPr>
            <p:ph idx="1"/>
          </p:nvPr>
        </p:nvSpPr>
        <p:spPr/>
        <p:txBody>
          <a:bodyPr/>
          <a:lstStyle/>
          <a:p>
            <a:r>
              <a:rPr lang="en-US" dirty="0"/>
              <a:t>Vehicle inspections</a:t>
            </a:r>
          </a:p>
          <a:p>
            <a:r>
              <a:rPr lang="en-US" dirty="0"/>
              <a:t>Only vehicles on your ready line</a:t>
            </a:r>
          </a:p>
          <a:p>
            <a:r>
              <a:rPr lang="en-US" dirty="0"/>
              <a:t>Make sure all assets out of service are marked accordingly</a:t>
            </a:r>
          </a:p>
          <a:p>
            <a:r>
              <a:rPr lang="en-US" dirty="0"/>
              <a:t>They will perform a CVSA level 5 inspection</a:t>
            </a:r>
          </a:p>
          <a:p>
            <a:r>
              <a:rPr lang="en-US" dirty="0"/>
              <a:t>Ask for a CVSA decal if a vehicle qualifies</a:t>
            </a:r>
          </a:p>
          <a:p>
            <a:endParaRPr lang="en-US" dirty="0"/>
          </a:p>
        </p:txBody>
      </p:sp>
    </p:spTree>
    <p:extLst>
      <p:ext uri="{BB962C8B-B14F-4D97-AF65-F5344CB8AC3E}">
        <p14:creationId xmlns:p14="http://schemas.microsoft.com/office/powerpoint/2010/main" val="31017604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5BB5E-9829-FB7A-3F6C-DFA78BC3F099}"/>
              </a:ext>
            </a:extLst>
          </p:cNvPr>
          <p:cNvSpPr>
            <a:spLocks noGrp="1"/>
          </p:cNvSpPr>
          <p:nvPr>
            <p:ph type="title"/>
          </p:nvPr>
        </p:nvSpPr>
        <p:spPr/>
        <p:txBody>
          <a:bodyPr/>
          <a:lstStyle/>
          <a:p>
            <a:pPr algn="ctr"/>
            <a:r>
              <a:rPr lang="en-US" sz="4400" dirty="0">
                <a:solidFill>
                  <a:srgbClr val="336633"/>
                </a:solidFill>
                <a:latin typeface="Elephant" panose="02020904090505020303" pitchFamily="18" charset="0"/>
              </a:rPr>
              <a:t>SAFETY DIRECTOR 101/201: </a:t>
            </a:r>
            <a:br>
              <a:rPr lang="en-US" sz="4400" dirty="0">
                <a:solidFill>
                  <a:srgbClr val="336633"/>
                </a:solidFill>
                <a:latin typeface="Elephant" panose="02020904090505020303" pitchFamily="18" charset="0"/>
              </a:rPr>
            </a:br>
            <a:r>
              <a:rPr lang="en-US" sz="4400" dirty="0">
                <a:solidFill>
                  <a:srgbClr val="002060"/>
                </a:solidFill>
                <a:latin typeface="Elephant" panose="02020904090505020303" pitchFamily="18" charset="0"/>
              </a:rPr>
              <a:t>BEING AUDIT READY</a:t>
            </a:r>
            <a:endParaRPr lang="en-US" dirty="0"/>
          </a:p>
        </p:txBody>
      </p:sp>
      <p:sp>
        <p:nvSpPr>
          <p:cNvPr id="3" name="Content Placeholder 2">
            <a:extLst>
              <a:ext uri="{FF2B5EF4-FFF2-40B4-BE49-F238E27FC236}">
                <a16:creationId xmlns:a16="http://schemas.microsoft.com/office/drawing/2014/main" id="{00BB210B-8504-AB54-FFAC-093B70F52D6B}"/>
              </a:ext>
            </a:extLst>
          </p:cNvPr>
          <p:cNvSpPr>
            <a:spLocks noGrp="1"/>
          </p:cNvSpPr>
          <p:nvPr>
            <p:ph idx="1"/>
          </p:nvPr>
        </p:nvSpPr>
        <p:spPr/>
        <p:txBody>
          <a:bodyPr/>
          <a:lstStyle/>
          <a:p>
            <a:pPr marL="0" indent="0" algn="ctr">
              <a:buNone/>
            </a:pPr>
            <a:r>
              <a:rPr lang="en-US" sz="8800" dirty="0"/>
              <a:t>Mentors Available </a:t>
            </a:r>
          </a:p>
          <a:p>
            <a:endParaRPr lang="en-US" dirty="0"/>
          </a:p>
        </p:txBody>
      </p:sp>
      <p:pic>
        <p:nvPicPr>
          <p:cNvPr id="1026" name="Picture 2">
            <a:extLst>
              <a:ext uri="{FF2B5EF4-FFF2-40B4-BE49-F238E27FC236}">
                <a16:creationId xmlns:a16="http://schemas.microsoft.com/office/drawing/2014/main" id="{243B7C1A-694B-4BEF-152B-C152AD0C20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2818" y="4256423"/>
            <a:ext cx="3421999" cy="182506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3B33D856-C794-EB06-8EC4-9FE7AF3B22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8026" y="4254500"/>
            <a:ext cx="205740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26564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13C6C058-283F-4076-BE36-1A2651221CD0}"/>
              </a:ext>
            </a:extLst>
          </p:cNvPr>
          <p:cNvSpPr/>
          <p:nvPr/>
        </p:nvSpPr>
        <p:spPr>
          <a:xfrm>
            <a:off x="538577" y="967563"/>
            <a:ext cx="11114843" cy="3732028"/>
          </a:xfrm>
          <a:prstGeom prst="roundRect">
            <a:avLst/>
          </a:prstGeom>
          <a:solidFill>
            <a:srgbClr val="002B5C"/>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E94C4AC7-1C7C-4AA0-A56F-D1D1AA8AD291}"/>
              </a:ext>
            </a:extLst>
          </p:cNvPr>
          <p:cNvSpPr txBox="1"/>
          <p:nvPr/>
        </p:nvSpPr>
        <p:spPr>
          <a:xfrm>
            <a:off x="538577" y="1160161"/>
            <a:ext cx="10026502" cy="3539430"/>
          </a:xfrm>
          <a:prstGeom prst="rect">
            <a:avLst/>
          </a:prstGeom>
          <a:noFill/>
        </p:spPr>
        <p:txBody>
          <a:bodyPr wrap="square" rtlCol="0">
            <a:spAutoFit/>
          </a:bodyPr>
          <a:lstStyle/>
          <a:p>
            <a:pPr algn="ctr"/>
            <a:r>
              <a:rPr lang="en-US" sz="2800" dirty="0">
                <a:solidFill>
                  <a:schemeClr val="bg1"/>
                </a:solidFill>
                <a:latin typeface="Elephant" panose="02020904090505020303" pitchFamily="18" charset="0"/>
              </a:rPr>
              <a:t>     MIKE MCDONAL</a:t>
            </a:r>
            <a:endParaRPr lang="en-US" sz="2800" dirty="0">
              <a:solidFill>
                <a:schemeClr val="bg1"/>
              </a:solidFill>
              <a:latin typeface="Franklin Gothic Demi Cond" panose="020B0706030402020204" pitchFamily="34" charset="0"/>
            </a:endParaRPr>
          </a:p>
          <a:p>
            <a:pPr algn="ctr"/>
            <a:r>
              <a:rPr lang="en-US" sz="2800" dirty="0">
                <a:solidFill>
                  <a:schemeClr val="bg1"/>
                </a:solidFill>
                <a:latin typeface="Franklin Gothic Demi Cond" panose="020B0706030402020204" pitchFamily="34" charset="0"/>
              </a:rPr>
              <a:t> DIRECTOR,  REGULATORY  COMPLIANCE AND INDUSTRY RELATIONS</a:t>
            </a:r>
          </a:p>
          <a:p>
            <a:pPr algn="ctr"/>
            <a:endParaRPr lang="en-US" sz="2800" dirty="0">
              <a:solidFill>
                <a:schemeClr val="bg1"/>
              </a:solidFill>
              <a:latin typeface="Franklin Gothic Demi Cond" panose="020B0706030402020204" pitchFamily="34" charset="0"/>
            </a:endParaRPr>
          </a:p>
          <a:p>
            <a:pPr algn="ctr"/>
            <a:r>
              <a:rPr lang="en-US" sz="2800" dirty="0">
                <a:solidFill>
                  <a:schemeClr val="bg1"/>
                </a:solidFill>
                <a:latin typeface="Franklin Gothic Demi Cond" panose="020B0706030402020204" pitchFamily="34" charset="0"/>
              </a:rPr>
              <a:t>          SAUCON  TECHNOLOGIES</a:t>
            </a:r>
          </a:p>
          <a:p>
            <a:pPr algn="ctr"/>
            <a:endParaRPr lang="en-US" sz="2800" dirty="0">
              <a:solidFill>
                <a:schemeClr val="bg1"/>
              </a:solidFill>
              <a:latin typeface="Franklin Gothic Demi Cond" panose="020B0706030402020204" pitchFamily="34" charset="0"/>
            </a:endParaRPr>
          </a:p>
          <a:p>
            <a:pPr algn="ctr"/>
            <a:r>
              <a:rPr lang="en-US" sz="2800" dirty="0">
                <a:solidFill>
                  <a:schemeClr val="bg1"/>
                </a:solidFill>
                <a:latin typeface="Franklin Gothic Demi Cond" panose="020B0706030402020204" pitchFamily="34" charset="0"/>
                <a:hlinkClick r:id="rId2"/>
              </a:rPr>
              <a:t>MMCDONAL@SAUCONTECH.COM</a:t>
            </a:r>
            <a:endParaRPr lang="en-US" sz="2800" dirty="0">
              <a:solidFill>
                <a:schemeClr val="bg1"/>
              </a:solidFill>
              <a:latin typeface="Franklin Gothic Demi Cond" panose="020B0706030402020204" pitchFamily="34" charset="0"/>
            </a:endParaRPr>
          </a:p>
          <a:p>
            <a:pPr algn="ctr"/>
            <a:endParaRPr lang="en-US" sz="2800" dirty="0">
              <a:solidFill>
                <a:schemeClr val="bg1"/>
              </a:solidFill>
              <a:latin typeface="Franklin Gothic Demi Cond" panose="020B0706030402020204" pitchFamily="34" charset="0"/>
            </a:endParaRPr>
          </a:p>
          <a:p>
            <a:pPr algn="ctr"/>
            <a:r>
              <a:rPr lang="en-US" sz="2800" dirty="0">
                <a:solidFill>
                  <a:schemeClr val="bg1"/>
                </a:solidFill>
                <a:latin typeface="Franklin Gothic Demi Cond" panose="020B0706030402020204" pitchFamily="34" charset="0"/>
              </a:rPr>
              <a:t>410-245-5525</a:t>
            </a:r>
          </a:p>
        </p:txBody>
      </p:sp>
      <p:sp>
        <p:nvSpPr>
          <p:cNvPr id="3" name="Rectangle: Rounded Corners 2">
            <a:extLst>
              <a:ext uri="{FF2B5EF4-FFF2-40B4-BE49-F238E27FC236}">
                <a16:creationId xmlns:a16="http://schemas.microsoft.com/office/drawing/2014/main" id="{5BDA80F8-3612-4ABF-8879-15F670C6513D}"/>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2">
            <a:extLst>
              <a:ext uri="{FF2B5EF4-FFF2-40B4-BE49-F238E27FC236}">
                <a16:creationId xmlns:a16="http://schemas.microsoft.com/office/drawing/2014/main" id="{95885544-E51A-009C-4FC0-A2A416E872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3425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 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3409446A-7B35-8C6E-CF86-E5D305BA782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88789" y="1814627"/>
            <a:ext cx="5814421" cy="4369014"/>
          </a:xfrm>
        </p:spPr>
      </p:pic>
      <p:pic>
        <p:nvPicPr>
          <p:cNvPr id="10" name="Picture 2">
            <a:extLst>
              <a:ext uri="{FF2B5EF4-FFF2-40B4-BE49-F238E27FC236}">
                <a16:creationId xmlns:a16="http://schemas.microsoft.com/office/drawing/2014/main" id="{488DC528-482F-4320-A83C-531D13EBEE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8637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lstStyle/>
          <a:p>
            <a:r>
              <a:rPr lang="en-US" dirty="0">
                <a:latin typeface="Franklin Gothic Demi Cond" panose="020B0706030402020204" pitchFamily="34" charset="0"/>
              </a:rPr>
              <a:t>COMPLIANCE ITEMS FOR INVESTIGATION</a:t>
            </a:r>
          </a:p>
          <a:p>
            <a:r>
              <a:rPr lang="en-US" dirty="0">
                <a:latin typeface="Franklin Gothic Demi Cond" panose="020B0706030402020204" pitchFamily="34" charset="0"/>
              </a:rPr>
              <a:t>DRIVER QUALIFICATION</a:t>
            </a:r>
          </a:p>
          <a:p>
            <a:r>
              <a:rPr lang="en-US" dirty="0">
                <a:latin typeface="Franklin Gothic Demi Cond" panose="020B0706030402020204" pitchFamily="34" charset="0"/>
              </a:rPr>
              <a:t>DRUG TESTING</a:t>
            </a:r>
          </a:p>
          <a:p>
            <a:r>
              <a:rPr lang="en-US" dirty="0">
                <a:latin typeface="Franklin Gothic Demi Cond" panose="020B0706030402020204" pitchFamily="34" charset="0"/>
              </a:rPr>
              <a:t>HOURS OF SERVICE</a:t>
            </a:r>
          </a:p>
          <a:p>
            <a:r>
              <a:rPr lang="en-US" dirty="0">
                <a:latin typeface="Franklin Gothic Demi Cond" panose="020B0706030402020204" pitchFamily="34" charset="0"/>
              </a:rPr>
              <a:t>MAINTENANCE RECORDS</a:t>
            </a:r>
          </a:p>
          <a:p>
            <a:r>
              <a:rPr lang="en-US" dirty="0">
                <a:latin typeface="Franklin Gothic Demi Cond" panose="020B0706030402020204" pitchFamily="34" charset="0"/>
              </a:rPr>
              <a:t>ACCIDENT REGISTER</a:t>
            </a:r>
          </a:p>
          <a:p>
            <a:r>
              <a:rPr lang="en-US" dirty="0">
                <a:latin typeface="Franklin Gothic Demi Cond" panose="020B0706030402020204" pitchFamily="34" charset="0"/>
              </a:rPr>
              <a:t>VEHICLE INSPECTION</a:t>
            </a:r>
          </a:p>
          <a:p>
            <a:r>
              <a:rPr lang="en-US" dirty="0">
                <a:latin typeface="Franklin Gothic Demi Cond" panose="020B0706030402020204" pitchFamily="34" charset="0"/>
              </a:rPr>
              <a:t>ADMINISTRATIVE  MCS90-B MCS-150 BOC-3 QUALIFIERS </a:t>
            </a:r>
          </a:p>
        </p:txBody>
      </p:sp>
      <p:pic>
        <p:nvPicPr>
          <p:cNvPr id="7" name="Picture 2">
            <a:extLst>
              <a:ext uri="{FF2B5EF4-FFF2-40B4-BE49-F238E27FC236}">
                <a16:creationId xmlns:a16="http://schemas.microsoft.com/office/drawing/2014/main" id="{E595D3F3-F61E-6F73-576C-6D2263A8FD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7178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lstStyle/>
          <a:p>
            <a:r>
              <a:rPr lang="en-US" dirty="0">
                <a:latin typeface="Franklin Gothic Demi Cond" panose="020B0706030402020204" pitchFamily="34" charset="0"/>
              </a:rPr>
              <a:t>DQ FILES NEED TO BE A FEW THINGS RIGHT OFF THE BAT</a:t>
            </a:r>
          </a:p>
          <a:p>
            <a:r>
              <a:rPr lang="en-US" dirty="0">
                <a:latin typeface="Franklin Gothic Demi Cond" panose="020B0706030402020204" pitchFamily="34" charset="0"/>
              </a:rPr>
              <a:t>CONSISTENT </a:t>
            </a:r>
          </a:p>
          <a:p>
            <a:r>
              <a:rPr lang="en-US" dirty="0">
                <a:latin typeface="Franklin Gothic Demi Cond" panose="020B0706030402020204" pitchFamily="34" charset="0"/>
              </a:rPr>
              <a:t>UP TO DATE</a:t>
            </a:r>
          </a:p>
          <a:p>
            <a:r>
              <a:rPr lang="en-US" dirty="0">
                <a:latin typeface="Franklin Gothic Demi Cond" panose="020B0706030402020204" pitchFamily="34" charset="0"/>
              </a:rPr>
              <a:t>QUARTERLY REVIEWS</a:t>
            </a:r>
          </a:p>
          <a:p>
            <a:r>
              <a:rPr lang="en-US" dirty="0">
                <a:latin typeface="Franklin Gothic Demi Cond" panose="020B0706030402020204" pitchFamily="34" charset="0"/>
              </a:rPr>
              <a:t>SPOT CHECKS</a:t>
            </a:r>
          </a:p>
          <a:p>
            <a:r>
              <a:rPr lang="en-US" dirty="0">
                <a:latin typeface="Franklin Gothic Demi Cond" panose="020B0706030402020204" pitchFamily="34" charset="0"/>
              </a:rPr>
              <a:t>NEW HIRE REVIEWS</a:t>
            </a:r>
          </a:p>
          <a:p>
            <a:r>
              <a:rPr lang="en-US" dirty="0">
                <a:latin typeface="Franklin Gothic Demi Cond" panose="020B0706030402020204" pitchFamily="34" charset="0"/>
              </a:rPr>
              <a:t>COMPANY POLICY UPDATES</a:t>
            </a:r>
          </a:p>
        </p:txBody>
      </p:sp>
      <p:pic>
        <p:nvPicPr>
          <p:cNvPr id="7" name="Picture 2">
            <a:extLst>
              <a:ext uri="{FF2B5EF4-FFF2-40B4-BE49-F238E27FC236}">
                <a16:creationId xmlns:a16="http://schemas.microsoft.com/office/drawing/2014/main" id="{E595D3F3-F61E-6F73-576C-6D2263A8FD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4147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lstStyle/>
          <a:p>
            <a:r>
              <a:rPr lang="en-US" dirty="0">
                <a:latin typeface="Franklin Gothic Demi Cond" panose="020B0706030402020204" pitchFamily="34" charset="0"/>
              </a:rPr>
              <a:t>BUILDING A DQ FILE</a:t>
            </a:r>
          </a:p>
          <a:p>
            <a:r>
              <a:rPr lang="en-US" dirty="0">
                <a:latin typeface="Franklin Gothic Demi Cond" panose="020B0706030402020204" pitchFamily="34" charset="0"/>
              </a:rPr>
              <a:t>MAKE IT SIMPLE</a:t>
            </a:r>
          </a:p>
          <a:p>
            <a:r>
              <a:rPr lang="en-US" dirty="0">
                <a:latin typeface="Franklin Gothic Demi Cond" panose="020B0706030402020204" pitchFamily="34" charset="0"/>
              </a:rPr>
              <a:t>CONCISE</a:t>
            </a:r>
          </a:p>
          <a:p>
            <a:r>
              <a:rPr lang="en-US" dirty="0">
                <a:latin typeface="Franklin Gothic Demi Cond" panose="020B0706030402020204" pitchFamily="34" charset="0"/>
              </a:rPr>
              <a:t>CONSISTENT</a:t>
            </a:r>
          </a:p>
          <a:p>
            <a:r>
              <a:rPr lang="en-US" dirty="0">
                <a:latin typeface="Franklin Gothic Demi Cond" panose="020B0706030402020204" pitchFamily="34" charset="0"/>
              </a:rPr>
              <a:t>REMEMBER THE DQ FILE IS NOT THE PERSONNEL FILE</a:t>
            </a:r>
          </a:p>
          <a:p>
            <a:r>
              <a:rPr lang="en-US" dirty="0">
                <a:latin typeface="Franklin Gothic Demi Cond" panose="020B0706030402020204" pitchFamily="34" charset="0"/>
              </a:rPr>
              <a:t>IT COVERS ONLY THE ITEMS WITHIN 391, 382, 383 AND</a:t>
            </a:r>
          </a:p>
          <a:p>
            <a:pPr marL="0" indent="0">
              <a:buNone/>
            </a:pPr>
            <a:r>
              <a:rPr lang="en-US" dirty="0">
                <a:latin typeface="Franklin Gothic Demi Cond" panose="020B0706030402020204" pitchFamily="34" charset="0"/>
              </a:rPr>
              <a:t>   PART 40</a:t>
            </a:r>
          </a:p>
          <a:p>
            <a:endParaRPr lang="en-US" dirty="0"/>
          </a:p>
        </p:txBody>
      </p:sp>
      <p:pic>
        <p:nvPicPr>
          <p:cNvPr id="7" name="Picture 2">
            <a:extLst>
              <a:ext uri="{FF2B5EF4-FFF2-40B4-BE49-F238E27FC236}">
                <a16:creationId xmlns:a16="http://schemas.microsoft.com/office/drawing/2014/main" id="{C947BBC8-8079-D098-471D-CFA5BDC532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393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2200" dirty="0">
                <a:latin typeface="Franklin Gothic Demi Cond" panose="020B0706030402020204" pitchFamily="34" charset="0"/>
              </a:rPr>
              <a:t>ANNUAL REVIEWS AND DRIVER CERTIFICATIONS</a:t>
            </a:r>
          </a:p>
          <a:p>
            <a:r>
              <a:rPr lang="en-US" sz="2200" dirty="0">
                <a:latin typeface="Franklin Gothic Demi Cond" panose="020B0706030402020204" pitchFamily="34" charset="0"/>
              </a:rPr>
              <a:t>391.25 AND 391.27</a:t>
            </a:r>
          </a:p>
          <a:p>
            <a:r>
              <a:rPr lang="en-US" sz="2200" dirty="0">
                <a:latin typeface="Franklin Gothic Demi Cond" panose="020B0706030402020204" pitchFamily="34" charset="0"/>
              </a:rPr>
              <a:t>391.25 IS THE COMPANY ANNUAL REVIEW OF THE DRIVING RECORD</a:t>
            </a:r>
          </a:p>
          <a:p>
            <a:r>
              <a:rPr lang="en-US" sz="2200" dirty="0">
                <a:latin typeface="Franklin Gothic Demi Cond" panose="020B0706030402020204" pitchFamily="34" charset="0"/>
              </a:rPr>
              <a:t>THIS STILL APPLIES TODAY</a:t>
            </a:r>
          </a:p>
          <a:p>
            <a:r>
              <a:rPr lang="en-US" sz="2200" dirty="0">
                <a:latin typeface="Franklin Gothic Demi Cond" panose="020B0706030402020204" pitchFamily="34" charset="0"/>
              </a:rPr>
              <a:t>391.27 IS THE DRIVER REPORT OF VIOLATIONS</a:t>
            </a:r>
          </a:p>
          <a:p>
            <a:r>
              <a:rPr lang="en-US" sz="2200" dirty="0">
                <a:latin typeface="Franklin Gothic Demi Cond" panose="020B0706030402020204" pitchFamily="34" charset="0"/>
              </a:rPr>
              <a:t>THAT REQUIREMENT WAS REMOVED ON MAY 9 OF THIS YEAR</a:t>
            </a:r>
          </a:p>
          <a:p>
            <a:r>
              <a:rPr lang="en-US" sz="2200" dirty="0">
                <a:latin typeface="Franklin Gothic Demi Cond" panose="020B0706030402020204" pitchFamily="34" charset="0"/>
              </a:rPr>
              <a:t>GOING FORWARD IT IS NOT REQUIRED , DO NOT REMOVE </a:t>
            </a:r>
          </a:p>
          <a:p>
            <a:pPr marL="0" indent="0">
              <a:buNone/>
            </a:pPr>
            <a:r>
              <a:rPr lang="en-US" sz="2200" dirty="0">
                <a:latin typeface="Franklin Gothic Demi Cond" panose="020B0706030402020204" pitchFamily="34" charset="0"/>
              </a:rPr>
              <a:t>    PREVIOUS REPORTS</a:t>
            </a:r>
          </a:p>
          <a:p>
            <a:r>
              <a:rPr lang="en-US" sz="2200" dirty="0">
                <a:latin typeface="Franklin Gothic Demi Cond" panose="020B0706030402020204" pitchFamily="34" charset="0"/>
              </a:rPr>
              <a:t>DOES NOT ELIMINATE 383.31 OR 383.33 TO NOTIFY STATE AND EMPLOYER</a:t>
            </a:r>
          </a:p>
          <a:p>
            <a:pPr marL="0" indent="0">
              <a:buNone/>
            </a:pPr>
            <a:r>
              <a:rPr lang="en-US" sz="2400" dirty="0">
                <a:latin typeface="Franklin Gothic Demi Cond" panose="020B0706030402020204" pitchFamily="34" charset="0"/>
              </a:rPr>
              <a:t>    OF CONVICTED VIOLATIONS OR LICENSE SUSPENSIONS, REVOCATIONS,ETC</a:t>
            </a:r>
          </a:p>
        </p:txBody>
      </p:sp>
      <p:pic>
        <p:nvPicPr>
          <p:cNvPr id="7" name="Picture 2">
            <a:extLst>
              <a:ext uri="{FF2B5EF4-FFF2-40B4-BE49-F238E27FC236}">
                <a16:creationId xmlns:a16="http://schemas.microsoft.com/office/drawing/2014/main" id="{F9251BBA-D349-A580-DEE5-D40266BE70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3047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lnSpcReduction="10000"/>
          </a:bodyPr>
          <a:lstStyle/>
          <a:p>
            <a:r>
              <a:rPr lang="en-US" sz="2400" dirty="0">
                <a:latin typeface="Franklin Gothic Demi Cond" panose="020B0706030402020204" pitchFamily="34" charset="0"/>
              </a:rPr>
              <a:t>LIST OF EXPERIENCE WITH ALL TYPES OF CMVS</a:t>
            </a:r>
          </a:p>
          <a:p>
            <a:r>
              <a:rPr lang="en-US" sz="2400" dirty="0">
                <a:latin typeface="Franklin Gothic Demi Cond" panose="020B0706030402020204" pitchFamily="34" charset="0"/>
              </a:rPr>
              <a:t>LIST OF ALL ACCIDENTS IN ANY VEHICLES OVER THE LAST 3 YEARS INCLUDE LOCATION, NATURE OF ACCIDENT AND ANY INJURIES/FATALITIES</a:t>
            </a:r>
          </a:p>
          <a:p>
            <a:r>
              <a:rPr lang="en-US" sz="2400" dirty="0">
                <a:latin typeface="Franklin Gothic Demi Cond" panose="020B0706030402020204" pitchFamily="34" charset="0"/>
              </a:rPr>
              <a:t>LIST OF ALL TRAFFIC VIOLATIONS OTHER THAN PARKING FOR THE 3 YEARS IN WHICH THEY WERE CONVICTED OR FORFEITED BOND</a:t>
            </a:r>
          </a:p>
          <a:p>
            <a:r>
              <a:rPr lang="en-US" sz="2400" dirty="0">
                <a:latin typeface="Franklin Gothic Demi Cond" panose="020B0706030402020204" pitchFamily="34" charset="0"/>
              </a:rPr>
              <a:t>A STATEMENT OF ANY DENIAL, REVOCATION OR SUSPENSION OF LICENSE TO OPERATE A CMV  OR A STATEMENT THAT SAYS THAT DID NOT OCCUR</a:t>
            </a:r>
          </a:p>
          <a:p>
            <a:r>
              <a:rPr lang="en-US" sz="2400" dirty="0">
                <a:latin typeface="Franklin Gothic Demi Cond" panose="020B0706030402020204" pitchFamily="34" charset="0"/>
              </a:rPr>
              <a:t>A LIST OF ALL PREVIOUS EMPLOYERS FOR THE LAST 3 YEARS 10 YEARS IF APPLYING TO BE CMV DRIVER MUST INCLUDE COMPANY NAME AND ADDRESS</a:t>
            </a:r>
          </a:p>
          <a:p>
            <a:r>
              <a:rPr lang="en-US" sz="2400" dirty="0">
                <a:latin typeface="Franklin Gothic Demi Cond" panose="020B0706030402020204" pitchFamily="34" charset="0"/>
              </a:rPr>
              <a:t>MULTIPLE EMPLOYER DRIVERS AND LOANED DRIVERS 391.63 </a:t>
            </a:r>
          </a:p>
          <a:p>
            <a:r>
              <a:rPr lang="en-US" sz="2400" dirty="0">
                <a:latin typeface="Franklin Gothic Demi Cond" panose="020B0706030402020204" pitchFamily="34" charset="0"/>
              </a:rPr>
              <a:t>AND 391.65</a:t>
            </a:r>
          </a:p>
        </p:txBody>
      </p:sp>
      <p:pic>
        <p:nvPicPr>
          <p:cNvPr id="7" name="Picture 2">
            <a:extLst>
              <a:ext uri="{FF2B5EF4-FFF2-40B4-BE49-F238E27FC236}">
                <a16:creationId xmlns:a16="http://schemas.microsoft.com/office/drawing/2014/main" id="{C165861B-B134-EB59-B88D-A829ACC5F7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08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50863-3DCB-4EBA-B96F-622768313721}"/>
              </a:ext>
            </a:extLst>
          </p:cNvPr>
          <p:cNvSpPr>
            <a:spLocks noGrp="1"/>
          </p:cNvSpPr>
          <p:nvPr>
            <p:ph type="title"/>
          </p:nvPr>
        </p:nvSpPr>
        <p:spPr>
          <a:xfrm>
            <a:off x="838200" y="335194"/>
            <a:ext cx="10515600" cy="1325563"/>
          </a:xfrm>
        </p:spPr>
        <p:txBody>
          <a:bodyPr>
            <a:normAutofit/>
          </a:bodyPr>
          <a:lstStyle/>
          <a:p>
            <a:pPr algn="ctr"/>
            <a:r>
              <a:rPr lang="en-US" sz="3200" dirty="0">
                <a:solidFill>
                  <a:srgbClr val="336633"/>
                </a:solidFill>
                <a:latin typeface="Elephant" panose="02020904090505020303" pitchFamily="18" charset="0"/>
              </a:rPr>
              <a:t>SAFETY DIRECTOR 101/201: </a:t>
            </a:r>
            <a:br>
              <a:rPr lang="en-US" sz="3200" dirty="0">
                <a:solidFill>
                  <a:srgbClr val="336633"/>
                </a:solidFill>
                <a:latin typeface="Elephant" panose="02020904090505020303" pitchFamily="18" charset="0"/>
              </a:rPr>
            </a:br>
            <a:r>
              <a:rPr lang="en-US" sz="3200" dirty="0">
                <a:solidFill>
                  <a:srgbClr val="002060"/>
                </a:solidFill>
                <a:latin typeface="Elephant" panose="02020904090505020303" pitchFamily="18" charset="0"/>
              </a:rPr>
              <a:t>BEING AUDIT READY</a:t>
            </a:r>
          </a:p>
        </p:txBody>
      </p:sp>
      <p:sp>
        <p:nvSpPr>
          <p:cNvPr id="9" name="Rectangle: Rounded Corners 8">
            <a:extLst>
              <a:ext uri="{FF2B5EF4-FFF2-40B4-BE49-F238E27FC236}">
                <a16:creationId xmlns:a16="http://schemas.microsoft.com/office/drawing/2014/main" id="{FDA10CC1-4B7D-4410-B4D8-AC7561AD31BF}"/>
              </a:ext>
            </a:extLst>
          </p:cNvPr>
          <p:cNvSpPr/>
          <p:nvPr/>
        </p:nvSpPr>
        <p:spPr>
          <a:xfrm>
            <a:off x="218981" y="6445121"/>
            <a:ext cx="8638572" cy="77685"/>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Rounded Corners 12">
            <a:extLst>
              <a:ext uri="{FF2B5EF4-FFF2-40B4-BE49-F238E27FC236}">
                <a16:creationId xmlns:a16="http://schemas.microsoft.com/office/drawing/2014/main" id="{3360311F-24E6-4C66-BBB5-4864ED73C5E6}"/>
              </a:ext>
            </a:extLst>
          </p:cNvPr>
          <p:cNvSpPr/>
          <p:nvPr/>
        </p:nvSpPr>
        <p:spPr>
          <a:xfrm>
            <a:off x="222301" y="1457640"/>
            <a:ext cx="11577239" cy="95508"/>
          </a:xfrm>
          <a:prstGeom prst="roundRect">
            <a:avLst/>
          </a:prstGeom>
          <a:solidFill>
            <a:srgbClr val="3366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Content Placeholder 3">
            <a:extLst>
              <a:ext uri="{FF2B5EF4-FFF2-40B4-BE49-F238E27FC236}">
                <a16:creationId xmlns:a16="http://schemas.microsoft.com/office/drawing/2014/main" id="{49606090-1A9A-BD31-7B26-65290C1C7023}"/>
              </a:ext>
            </a:extLst>
          </p:cNvPr>
          <p:cNvSpPr>
            <a:spLocks noGrp="1"/>
          </p:cNvSpPr>
          <p:nvPr>
            <p:ph idx="1"/>
          </p:nvPr>
        </p:nvSpPr>
        <p:spPr/>
        <p:txBody>
          <a:bodyPr>
            <a:normAutofit/>
          </a:bodyPr>
          <a:lstStyle/>
          <a:p>
            <a:r>
              <a:rPr lang="en-US" sz="1600" b="1" dirty="0">
                <a:effectLst/>
                <a:latin typeface="Franklin Gothic Demi Cond" panose="020B0706030402020204" pitchFamily="34" charset="0"/>
                <a:hlinkClick r:id="rId2"/>
              </a:rPr>
              <a:t>§ 391.63 MULTIPLE-EMPLOYER DRIVERS.</a:t>
            </a:r>
            <a:endParaRPr lang="en-US" sz="1600" b="1" dirty="0">
              <a:effectLst/>
              <a:latin typeface="Franklin Gothic Demi Cond" panose="020B0706030402020204" pitchFamily="34" charset="0"/>
            </a:endParaRPr>
          </a:p>
          <a:p>
            <a:r>
              <a:rPr lang="en-US" sz="1600" dirty="0">
                <a:effectLst/>
                <a:latin typeface="Franklin Gothic Demi Cond" panose="020B0706030402020204" pitchFamily="34" charset="0"/>
              </a:rPr>
              <a:t>(A) IF A MOTOR CARRIER EMPLOYS A PERSON AS A MULTIPLE-EMPLOYER DRIVER (</a:t>
            </a:r>
            <a:r>
              <a:rPr lang="en-US" sz="1600" dirty="0">
                <a:solidFill>
                  <a:srgbClr val="FF0000"/>
                </a:solidFill>
                <a:latin typeface="Franklin Gothic Demi Cond" panose="020B0706030402020204" pitchFamily="34" charset="0"/>
              </a:rPr>
              <a:t>A DRIVER, WHO IN ANY PERIOD OF 7 CONSECUTIVE DAYS, IS EMPLOYED OR USED AS A DRIVER BY MORE THAN ONE MOTOR CARRIER.</a:t>
            </a:r>
            <a:r>
              <a:rPr lang="en-US" sz="1100" dirty="0">
                <a:solidFill>
                  <a:srgbClr val="FF0000"/>
                </a:solidFill>
                <a:latin typeface="Franklin Gothic Demi Cond" panose="020B0706030402020204" pitchFamily="34" charset="0"/>
              </a:rPr>
              <a:t>)</a:t>
            </a:r>
            <a:r>
              <a:rPr lang="en-US" sz="1600" dirty="0">
                <a:solidFill>
                  <a:srgbClr val="FF0000"/>
                </a:solidFill>
                <a:effectLst/>
                <a:latin typeface="Franklin Gothic Demi Cond" panose="020B0706030402020204" pitchFamily="34" charset="0"/>
              </a:rPr>
              <a:t> </a:t>
            </a:r>
            <a:r>
              <a:rPr lang="en-US" sz="1600" dirty="0">
                <a:effectLst/>
                <a:latin typeface="Franklin Gothic Demi Cond" panose="020B0706030402020204" pitchFamily="34" charset="0"/>
              </a:rPr>
              <a:t>THE MOTOR CARRIER SHALL COMPLY WITH ALL REQUIREMENTS OF THIS PART, EXCEPT THAT THE MOTOR CARRIER NEED NOT - </a:t>
            </a:r>
          </a:p>
          <a:p>
            <a:r>
              <a:rPr lang="en-US" sz="1600" dirty="0">
                <a:effectLst/>
                <a:latin typeface="Franklin Gothic Demi Cond" panose="020B0706030402020204" pitchFamily="34" charset="0"/>
              </a:rPr>
              <a:t>(1) REQUIRE THE PERSON TO FURNISH AN APPLICATION FOR EMPLOYMENT IN ACCORDANCE WITH </a:t>
            </a:r>
            <a:r>
              <a:rPr lang="en-US" sz="1600" dirty="0">
                <a:effectLst/>
                <a:latin typeface="Franklin Gothic Demi Cond" panose="020B0706030402020204" pitchFamily="34" charset="0"/>
                <a:hlinkClick r:id="rId3"/>
              </a:rPr>
              <a:t>§ 391.21</a:t>
            </a:r>
            <a:r>
              <a:rPr lang="en-US" sz="1600" dirty="0">
                <a:effectLst/>
                <a:latin typeface="Franklin Gothic Demi Cond" panose="020B0706030402020204" pitchFamily="34" charset="0"/>
              </a:rPr>
              <a:t>; </a:t>
            </a:r>
          </a:p>
          <a:p>
            <a:r>
              <a:rPr lang="en-US" sz="1600" dirty="0">
                <a:effectLst/>
                <a:latin typeface="Franklin Gothic Demi Cond" panose="020B0706030402020204" pitchFamily="34" charset="0"/>
              </a:rPr>
              <a:t>(2) MAKE THE INVESTIGATIONS AND INQUIRIES SPECIFIED IN </a:t>
            </a:r>
            <a:r>
              <a:rPr lang="en-US" sz="1600" dirty="0">
                <a:effectLst/>
                <a:latin typeface="Franklin Gothic Demi Cond" panose="020B0706030402020204" pitchFamily="34" charset="0"/>
                <a:hlinkClick r:id="rId4"/>
              </a:rPr>
              <a:t>§ 391.23</a:t>
            </a:r>
            <a:r>
              <a:rPr lang="en-US" sz="1600" dirty="0">
                <a:effectLst/>
                <a:latin typeface="Franklin Gothic Demi Cond" panose="020B0706030402020204" pitchFamily="34" charset="0"/>
              </a:rPr>
              <a:t> WITH RESPECT TO THAT PERSON; </a:t>
            </a:r>
          </a:p>
          <a:p>
            <a:r>
              <a:rPr lang="en-US" sz="1600" dirty="0">
                <a:effectLst/>
                <a:latin typeface="Franklin Gothic Demi Cond" panose="020B0706030402020204" pitchFamily="34" charset="0"/>
              </a:rPr>
              <a:t>(3) PERFORM THE ANNUAL DRIVING RECORD INQUIRY REQUIRED BY </a:t>
            </a:r>
            <a:r>
              <a:rPr lang="en-US" sz="1600" dirty="0">
                <a:effectLst/>
                <a:latin typeface="Franklin Gothic Demi Cond" panose="020B0706030402020204" pitchFamily="34" charset="0"/>
                <a:hlinkClick r:id="rId5"/>
              </a:rPr>
              <a:t>§ 391.25(A)</a:t>
            </a:r>
            <a:r>
              <a:rPr lang="en-US" sz="1600" dirty="0">
                <a:effectLst/>
                <a:latin typeface="Franklin Gothic Demi Cond" panose="020B0706030402020204" pitchFamily="34" charset="0"/>
              </a:rPr>
              <a:t>; OR </a:t>
            </a:r>
          </a:p>
          <a:p>
            <a:r>
              <a:rPr lang="en-US" sz="1600" dirty="0">
                <a:effectLst/>
                <a:latin typeface="Franklin Gothic Demi Cond" panose="020B0706030402020204" pitchFamily="34" charset="0"/>
              </a:rPr>
              <a:t>(4) PERFORM THE ANNUAL REVIEW OF THE PERSON'S DRIVING RECORD REQUIRED BY </a:t>
            </a:r>
            <a:r>
              <a:rPr lang="en-US" sz="1600" dirty="0">
                <a:effectLst/>
                <a:latin typeface="Franklin Gothic Demi Cond" panose="020B0706030402020204" pitchFamily="34" charset="0"/>
                <a:hlinkClick r:id="rId6"/>
              </a:rPr>
              <a:t>§ 391.25(B)</a:t>
            </a:r>
            <a:r>
              <a:rPr lang="en-US" sz="1600" dirty="0">
                <a:effectLst/>
                <a:latin typeface="Franklin Gothic Demi Cond" panose="020B0706030402020204" pitchFamily="34" charset="0"/>
              </a:rPr>
              <a:t>. </a:t>
            </a:r>
          </a:p>
          <a:p>
            <a:r>
              <a:rPr lang="en-US" sz="1600" dirty="0">
                <a:effectLst/>
                <a:latin typeface="Franklin Gothic Demi Cond" panose="020B0706030402020204" pitchFamily="34" charset="0"/>
              </a:rPr>
              <a:t>(B) BEFORE A MOTOR CARRIER PERMITS A MULTIPLE-EMPLOYER DRIVER TO DRIVE A COMMERCIAL MOTOR VEHICLE, THE MOTOR CARRIER MUST OBTAIN THE DRIVER'S NAME, THE DRIVER'S SOCIAL SECURITY NUMBER, AND THE IDENTIFICATION NUMBER, TYPE, AND ISSUING DRIVER'S LICENSING AUTHORITY OF THE DRIVER'S COMMERCIAL MOTOR VEHICLE OPERATOR'S LICENSE. THE MOTOR CARRIER MUST MAINTAIN THIS INFORMATION FOR THREE YEARS AFTER EMPLOYMENT OF THE MULTIPLE-EMPLOYER DRIVER CEASES.</a:t>
            </a:r>
          </a:p>
          <a:p>
            <a:endParaRPr lang="en-US" sz="2400" dirty="0"/>
          </a:p>
        </p:txBody>
      </p:sp>
      <p:pic>
        <p:nvPicPr>
          <p:cNvPr id="7" name="Picture 2">
            <a:extLst>
              <a:ext uri="{FF2B5EF4-FFF2-40B4-BE49-F238E27FC236}">
                <a16:creationId xmlns:a16="http://schemas.microsoft.com/office/drawing/2014/main" id="{FB500553-60C6-2080-C7BE-02CA0AD534E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411419" y="5306579"/>
            <a:ext cx="2112076" cy="1126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3638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C15CD643A2C58498CF9DFF2A1A1664A" ma:contentTypeVersion="10" ma:contentTypeDescription="Create a new document." ma:contentTypeScope="" ma:versionID="9a4d0725389fd0462b9a47ecf4e809c1">
  <xsd:schema xmlns:xsd="http://www.w3.org/2001/XMLSchema" xmlns:xs="http://www.w3.org/2001/XMLSchema" xmlns:p="http://schemas.microsoft.com/office/2006/metadata/properties" xmlns:ns2="b5c3c236-cc3a-4e89-9e60-569e1904d114" targetNamespace="http://schemas.microsoft.com/office/2006/metadata/properties" ma:root="true" ma:fieldsID="6686ee351cf8fe7087228d9cb77937eb" ns2:_="">
    <xsd:import namespace="b5c3c236-cc3a-4e89-9e60-569e1904d11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5c3c236-cc3a-4e89-9e60-569e1904d1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45C2AF-233D-4375-A409-76573AE40FBE}">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F20614F-9F60-4C8D-9300-37B0B4A73422}">
  <ds:schemaRefs>
    <ds:schemaRef ds:uri="http://schemas.microsoft.com/sharepoint/v3/contenttype/forms"/>
  </ds:schemaRefs>
</ds:datastoreItem>
</file>

<file path=customXml/itemProps3.xml><?xml version="1.0" encoding="utf-8"?>
<ds:datastoreItem xmlns:ds="http://schemas.openxmlformats.org/officeDocument/2006/customXml" ds:itemID="{48A1B65A-75A1-4116-B8B2-0037611CA6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5c3c236-cc3a-4e89-9e60-569e1904d1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1121</TotalTime>
  <Words>1890</Words>
  <Application>Microsoft Office PowerPoint</Application>
  <PresentationFormat>Widescreen</PresentationFormat>
  <Paragraphs>197</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Elephant</vt:lpstr>
      <vt:lpstr>Franklin Gothic Demi Cond</vt:lpstr>
      <vt:lpstr>Office Theme</vt:lpstr>
      <vt:lpstr>PowerPoint Presentation</vt:lpstr>
      <vt:lpstr>SAFETY DIRECTOR 101 / 201:  BEING AUDIT READY</vt:lpstr>
      <vt:lpstr>SAFETY DIRECTOR 101/ 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SAFETY DIRECTOR 101/201:  BEING AUDIT READY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 Osman</dc:creator>
  <cp:lastModifiedBy>Mike McDonal</cp:lastModifiedBy>
  <cp:revision>39</cp:revision>
  <dcterms:created xsi:type="dcterms:W3CDTF">2020-11-11T20:21:52Z</dcterms:created>
  <dcterms:modified xsi:type="dcterms:W3CDTF">2022-10-25T03:53:48Z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0x0101009C15CD643A2C58498CF9DFF2A1A1664A</vt:lpwstr>
  </property>
</Properties>
</file>