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4"/>
    <p:sldMasterId id="2147483670" r:id="rId5"/>
  </p:sldMasterIdLst>
  <p:notesMasterIdLst>
    <p:notesMasterId r:id="rId16"/>
  </p:notesMasterIdLst>
  <p:sldIdLst>
    <p:sldId id="448" r:id="rId6"/>
    <p:sldId id="449" r:id="rId7"/>
    <p:sldId id="438" r:id="rId8"/>
    <p:sldId id="442" r:id="rId9"/>
    <p:sldId id="445" r:id="rId10"/>
    <p:sldId id="446" r:id="rId11"/>
    <p:sldId id="431" r:id="rId12"/>
    <p:sldId id="444" r:id="rId13"/>
    <p:sldId id="439" r:id="rId14"/>
    <p:sldId id="441" r:id="rId1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6" name="Author" initials="A"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740" autoAdjust="0"/>
    <p:restoredTop sz="93800" autoAdjust="0"/>
  </p:normalViewPr>
  <p:slideViewPr>
    <p:cSldViewPr snapToGrid="0">
      <p:cViewPr varScale="1">
        <p:scale>
          <a:sx n="64" d="100"/>
          <a:sy n="64" d="100"/>
        </p:scale>
        <p:origin x="1064" y="48"/>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showGuides="1">
      <p:cViewPr varScale="1">
        <p:scale>
          <a:sx n="83" d="100"/>
          <a:sy n="83" d="100"/>
        </p:scale>
        <p:origin x="3810"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687AB16-BF73-412F-BA63-77E5093A3FF3}" type="datetimeFigureOut">
              <a:rPr lang="en-US" smtClean="0"/>
              <a:t>7/28/2023</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83ADC2C-0DD8-43EF-9FB1-BA8E93AA5562}" type="slidenum">
              <a:rPr lang="en-US" smtClean="0"/>
              <a:t>‹#›</a:t>
            </a:fld>
            <a:endParaRPr lang="en-US" dirty="0"/>
          </a:p>
        </p:txBody>
      </p:sp>
    </p:spTree>
    <p:extLst>
      <p:ext uri="{BB962C8B-B14F-4D97-AF65-F5344CB8AC3E}">
        <p14:creationId xmlns:p14="http://schemas.microsoft.com/office/powerpoint/2010/main" val="34532885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3952478"/>
          </a:xfrm>
        </p:spPr>
        <p:txBody>
          <a:bodyPr/>
          <a:lstStyle/>
          <a:p>
            <a:pPr marL="228600" indent="-228600">
              <a:buAutoNum type="alphaUcPeriod"/>
            </a:pPr>
            <a:r>
              <a:rPr lang="en-US" b="1" i="1" dirty="0"/>
              <a:t>Purpose of the Regulation</a:t>
            </a:r>
          </a:p>
          <a:p>
            <a:pPr marL="228600" indent="-228600">
              <a:buAutoNum type="alphaUcPeriod"/>
            </a:pPr>
            <a:endParaRPr lang="en-US" dirty="0"/>
          </a:p>
          <a:p>
            <a:r>
              <a:rPr lang="en-US" dirty="0"/>
              <a:t>This proposed rulemaking would serve three purposes:</a:t>
            </a:r>
          </a:p>
          <a:p>
            <a:endParaRPr lang="en-US" dirty="0"/>
          </a:p>
          <a:p>
            <a:pPr marL="228600" indent="-228600">
              <a:buAutoNum type="arabicParenBoth"/>
            </a:pPr>
            <a:r>
              <a:rPr lang="en-US" dirty="0"/>
              <a:t>Surface transportation security vetting.  The NPRM proposes to implement requirements in the 9/11 Act to vet certain public transportation, railroad, and OTRB employees:</a:t>
            </a:r>
          </a:p>
          <a:p>
            <a:pPr marL="228600" indent="-228600">
              <a:buAutoNum type="arabicParenBoth"/>
            </a:pPr>
            <a:endParaRPr lang="en-US" dirty="0"/>
          </a:p>
          <a:p>
            <a:pPr lvl="0"/>
            <a:r>
              <a:rPr lang="en-US" dirty="0"/>
              <a:t>Conduct a “name-based security background check against the consolidated terrorist (2) Fees.  TSA is proposing an equitable fee schedule to recover the costs of vetting services.  TSA must sustain vetting programs, like those proposed in this rulemaking, through user fees in accordance with 6 U.S.C. 469, Fees for Credentialing and Background Investigations in Transportation.</a:t>
            </a:r>
          </a:p>
          <a:p>
            <a:pPr lvl="0"/>
            <a:endParaRPr lang="en-US" dirty="0"/>
          </a:p>
          <a:p>
            <a:r>
              <a:rPr lang="en-US" dirty="0"/>
              <a:t>(3) Redress.  The 9/11 Act provides that if TSA issues a regulation requiring operators to conduct vetting of public transportation and railroad employees, TSA must require the operators to provide appeal and waiver procedures, like the procedures TSA established in the Transportation Worker Identification Credential (TWIC) program in accordance with 46 U.S.C. 70105 and codified at 49 CFR parts 1515, 1572.  TSA proposes appeals, waivers, review by Administrative Law Judges (ALJs), and review by the TSA Final Decision Maker for individuals who are adversely affected by the vetting.</a:t>
            </a:r>
          </a:p>
        </p:txBody>
      </p:sp>
      <p:sp>
        <p:nvSpPr>
          <p:cNvPr id="4" name="Slide Number Placeholder 3"/>
          <p:cNvSpPr>
            <a:spLocks noGrp="1"/>
          </p:cNvSpPr>
          <p:nvPr>
            <p:ph type="sldNum" sz="quarter" idx="10"/>
          </p:nvPr>
        </p:nvSpPr>
        <p:spPr/>
        <p:txBody>
          <a:bodyPr/>
          <a:lstStyle/>
          <a:p>
            <a:fld id="{783ADC2C-0DD8-43EF-9FB1-BA8E93AA5562}" type="slidenum">
              <a:rPr lang="en-US" smtClean="0"/>
              <a:t>3</a:t>
            </a:fld>
            <a:endParaRPr lang="en-US" dirty="0"/>
          </a:p>
        </p:txBody>
      </p:sp>
    </p:spTree>
    <p:extLst>
      <p:ext uri="{BB962C8B-B14F-4D97-AF65-F5344CB8AC3E}">
        <p14:creationId xmlns:p14="http://schemas.microsoft.com/office/powerpoint/2010/main" val="31552978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544010" y="4473891"/>
            <a:ext cx="6018836" cy="4253419"/>
          </a:xfrm>
        </p:spPr>
        <p:txBody>
          <a:bodyPr/>
          <a:lstStyle/>
          <a:p>
            <a:r>
              <a:rPr lang="en-US" b="1" dirty="0"/>
              <a:t>.  </a:t>
            </a:r>
          </a:p>
          <a:p>
            <a:endParaRPr lang="en-US" b="1" i="1" dirty="0"/>
          </a:p>
          <a:p>
            <a:endParaRPr lang="en-US" b="1" i="1" dirty="0"/>
          </a:p>
          <a:p>
            <a:endParaRPr lang="en-US" b="1" i="1" dirty="0"/>
          </a:p>
          <a:p>
            <a:endParaRPr lang="en-US" b="1" i="1" dirty="0"/>
          </a:p>
          <a:p>
            <a:r>
              <a:rPr lang="en-US" b="1" i="1" dirty="0"/>
              <a:t>Summary of Major Provisions</a:t>
            </a:r>
          </a:p>
          <a:p>
            <a:endParaRPr lang="en-US" dirty="0"/>
          </a:p>
          <a:p>
            <a:r>
              <a:rPr lang="en-US" sz="1000" dirty="0"/>
              <a:t>In accordance with the 9/11 Act and risk-based principles, TSA proposes to require frontline  or “security-sensitive” employees of public transportation and railroad operators to undergo a Level 2 STA, which includes an immigration check and a terrorism check and other analyses (terrorism/other analyses).   Specifically, sections 1411 and 1520 of the 9/11 Act require TSA to conduct  terrorist  and immigration status vetting of public transportation and railroad employees, similar to the check TSA conducted in 2006 in the maritime sector.  In sections 1143 and 1170 of the Act, Congress defines a security background check as vetting that includes criminal, immigration and terrorist checks, and provides that if TSA issues a rulemaking to require operators to conduct security background checks, TSA must require use of the criminal standards and redress required by 46 USC 70105, and 49 CFR part 1572.</a:t>
            </a:r>
          </a:p>
          <a:p>
            <a:r>
              <a:rPr lang="en-US" sz="1000" dirty="0"/>
              <a:t>Further, TSA proposes to require security coordinators of public transportation, railroad, and OTRB operators to complete a Level 3 STA, which includes an immigration check, criminal check, and terrorism/other analyses check.  Table 1 below provides a summary of these proposed vetting requirements.  Also, TSA proposes a robust redress process for individuals who are deemed ineligible for a position as a result of the vetting, to ensure that they are not disqualified in error.  Finally, TSA proposes user fees to cover the costs of TSA’s vetting, as required by statute.</a:t>
            </a:r>
          </a:p>
          <a:p>
            <a:r>
              <a:rPr lang="en-US" sz="1000" dirty="0"/>
              <a:t>This portion of the STA is called “terrorism check and other analyses.”  This portion of the STA may include searches of many data sources, such as the consolidated terrorist watchlist (TSDB), U.S. Marshal’s Service wants and warrants, U.S. Department of State lost and stolen passports, and Interpol.</a:t>
            </a:r>
          </a:p>
          <a:p>
            <a:r>
              <a:rPr lang="en-US" sz="1000" i="1" dirty="0"/>
              <a:t>See</a:t>
            </a:r>
            <a:r>
              <a:rPr lang="en-US" sz="1000" dirty="0"/>
              <a:t> 6 U.S.C. 469.</a:t>
            </a:r>
          </a:p>
          <a:p>
            <a:endParaRPr lang="en-US" dirty="0"/>
          </a:p>
        </p:txBody>
      </p:sp>
      <p:pic>
        <p:nvPicPr>
          <p:cNvPr id="7" name="Picture 6"/>
          <p:cNvPicPr>
            <a:picLocks noChangeAspect="1"/>
          </p:cNvPicPr>
          <p:nvPr/>
        </p:nvPicPr>
        <p:blipFill>
          <a:blip r:embed="rId3"/>
          <a:stretch>
            <a:fillRect/>
          </a:stretch>
        </p:blipFill>
        <p:spPr>
          <a:xfrm>
            <a:off x="340519" y="4648200"/>
            <a:ext cx="6329362" cy="611838"/>
          </a:xfrm>
          <a:prstGeom prst="rect">
            <a:avLst/>
          </a:prstGeom>
        </p:spPr>
      </p:pic>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783ADC2C-0DD8-43EF-9FB1-BA8E93AA5562}" type="slidenum">
              <a:rPr lang="en-US" smtClean="0"/>
              <a:t>4</a:t>
            </a:fld>
            <a:endParaRPr lang="en-US" dirty="0"/>
          </a:p>
        </p:txBody>
      </p:sp>
    </p:spTree>
    <p:extLst>
      <p:ext uri="{BB962C8B-B14F-4D97-AF65-F5344CB8AC3E}">
        <p14:creationId xmlns:p14="http://schemas.microsoft.com/office/powerpoint/2010/main" val="26520387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3952478"/>
          </a:xfrm>
        </p:spPr>
        <p:txBody>
          <a:bodyPr/>
          <a:lstStyle/>
          <a:p>
            <a:pPr marL="228600" indent="-228600">
              <a:buAutoNum type="alphaUcPeriod"/>
            </a:pPr>
            <a:r>
              <a:rPr lang="en-US" b="1" i="1" dirty="0"/>
              <a:t>Purpose of the Regulation</a:t>
            </a:r>
          </a:p>
          <a:p>
            <a:pPr marL="228600" indent="-228600">
              <a:buAutoNum type="alphaUcPeriod"/>
            </a:pPr>
            <a:endParaRPr lang="en-US" dirty="0"/>
          </a:p>
          <a:p>
            <a:r>
              <a:rPr lang="en-US" dirty="0"/>
              <a:t>This proposed rulemaking would serve three purposes:</a:t>
            </a:r>
          </a:p>
          <a:p>
            <a:endParaRPr lang="en-US" dirty="0"/>
          </a:p>
          <a:p>
            <a:pPr marL="228600" indent="-228600">
              <a:buAutoNum type="arabicParenBoth"/>
            </a:pPr>
            <a:r>
              <a:rPr lang="en-US" dirty="0"/>
              <a:t>Surface transportation security vetting.  The NPRM proposes to implement requirements in the 9/11 Act to vet certain public transportation, railroad, and OTRB employees:</a:t>
            </a:r>
          </a:p>
          <a:p>
            <a:pPr marL="228600" indent="-228600">
              <a:buAutoNum type="arabicParenBoth"/>
            </a:pPr>
            <a:endParaRPr lang="en-US" dirty="0"/>
          </a:p>
          <a:p>
            <a:pPr lvl="0"/>
            <a:r>
              <a:rPr lang="en-US" dirty="0"/>
              <a:t>Conduct a “name-based security background check against the consolidated terrorist (2) Fees.  TSA is proposing an equitable fee schedule to recover the costs of vetting services.  TSA must sustain vetting programs, like those proposed in this rulemaking, through user fees in accordance with 6 U.S.C. 469, Fees for Credentialing and Background Investigations in Transportation.</a:t>
            </a:r>
          </a:p>
          <a:p>
            <a:pPr lvl="0"/>
            <a:endParaRPr lang="en-US" dirty="0"/>
          </a:p>
          <a:p>
            <a:r>
              <a:rPr lang="en-US" dirty="0"/>
              <a:t>(3) Redress.  The 9/11 Act provides that if TSA issues a regulation requiring operators to conduct vetting of public transportation and railroad employees, TSA must require the operators to provide appeal and waiver procedures, like the procedures TSA established in the Transportation Worker Identification Credential (TWIC) program in accordance with 46 U.S.C. 70105 and codified at 49 CFR parts 1515, 1572.  TSA proposes appeals, waivers, review by Administrative Law Judges (ALJs), and review by the TSA Final Decision Maker for individuals who are adversely affected by the vetting.</a:t>
            </a:r>
          </a:p>
        </p:txBody>
      </p:sp>
      <p:sp>
        <p:nvSpPr>
          <p:cNvPr id="4" name="Slide Number Placeholder 3"/>
          <p:cNvSpPr>
            <a:spLocks noGrp="1"/>
          </p:cNvSpPr>
          <p:nvPr>
            <p:ph type="sldNum" sz="quarter" idx="10"/>
          </p:nvPr>
        </p:nvSpPr>
        <p:spPr/>
        <p:txBody>
          <a:bodyPr/>
          <a:lstStyle/>
          <a:p>
            <a:fld id="{783ADC2C-0DD8-43EF-9FB1-BA8E93AA5562}" type="slidenum">
              <a:rPr lang="en-US" smtClean="0"/>
              <a:t>5</a:t>
            </a:fld>
            <a:endParaRPr lang="en-US" dirty="0"/>
          </a:p>
        </p:txBody>
      </p:sp>
    </p:spTree>
    <p:extLst>
      <p:ext uri="{BB962C8B-B14F-4D97-AF65-F5344CB8AC3E}">
        <p14:creationId xmlns:p14="http://schemas.microsoft.com/office/powerpoint/2010/main" val="34847598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3952478"/>
          </a:xfrm>
        </p:spPr>
        <p:txBody>
          <a:bodyPr/>
          <a:lstStyle/>
          <a:p>
            <a:pPr marL="228600" indent="-228600">
              <a:buAutoNum type="alphaUcPeriod"/>
            </a:pPr>
            <a:r>
              <a:rPr lang="en-US" b="1" i="1" dirty="0"/>
              <a:t>Purpose of the Regulation</a:t>
            </a:r>
          </a:p>
          <a:p>
            <a:pPr marL="228600" indent="-228600">
              <a:buAutoNum type="alphaUcPeriod"/>
            </a:pPr>
            <a:endParaRPr lang="en-US" dirty="0"/>
          </a:p>
          <a:p>
            <a:r>
              <a:rPr lang="en-US" dirty="0"/>
              <a:t>This proposed rulemaking would serve three purposes:</a:t>
            </a:r>
          </a:p>
          <a:p>
            <a:endParaRPr lang="en-US" dirty="0"/>
          </a:p>
          <a:p>
            <a:pPr marL="228600" indent="-228600">
              <a:buAutoNum type="arabicParenBoth"/>
            </a:pPr>
            <a:r>
              <a:rPr lang="en-US" dirty="0"/>
              <a:t>Surface transportation security vetting.  The NPRM proposes to implement requirements in the 9/11 Act to vet certain public transportation, railroad, and OTRB employees:</a:t>
            </a:r>
          </a:p>
          <a:p>
            <a:pPr marL="228600" indent="-228600">
              <a:buAutoNum type="arabicParenBoth"/>
            </a:pPr>
            <a:endParaRPr lang="en-US" dirty="0"/>
          </a:p>
          <a:p>
            <a:pPr lvl="0"/>
            <a:r>
              <a:rPr lang="en-US" dirty="0"/>
              <a:t>Conduct a “name-based security background check against the consolidated terrorist (2) Fees.  TSA is proposing an equitable fee schedule to recover the costs of vetting services.  TSA must sustain vetting programs, like those proposed in this rulemaking, through user fees in accordance with 6 U.S.C. 469, Fees for Credentialing and Background Investigations in Transportation.</a:t>
            </a:r>
          </a:p>
          <a:p>
            <a:pPr lvl="0"/>
            <a:endParaRPr lang="en-US" dirty="0"/>
          </a:p>
          <a:p>
            <a:r>
              <a:rPr lang="en-US" dirty="0"/>
              <a:t>(3) Redress.  The 9/11 Act provides that if TSA issues a regulation requiring operators to conduct vetting of public transportation and railroad employees, TSA must require the operators to provide appeal and waiver procedures, like the procedures TSA established in the Transportation Worker Identification Credential (TWIC) program in accordance with 46 U.S.C. 70105 and codified at 49 CFR parts 1515, 1572.  TSA proposes appeals, waivers, review by Administrative Law Judges (ALJs), and review by the TSA Final Decision Maker for individuals who are adversely affected by the vetting.</a:t>
            </a:r>
          </a:p>
        </p:txBody>
      </p:sp>
      <p:sp>
        <p:nvSpPr>
          <p:cNvPr id="4" name="Slide Number Placeholder 3"/>
          <p:cNvSpPr>
            <a:spLocks noGrp="1"/>
          </p:cNvSpPr>
          <p:nvPr>
            <p:ph type="sldNum" sz="quarter" idx="10"/>
          </p:nvPr>
        </p:nvSpPr>
        <p:spPr/>
        <p:txBody>
          <a:bodyPr/>
          <a:lstStyle/>
          <a:p>
            <a:fld id="{783ADC2C-0DD8-43EF-9FB1-BA8E93AA5562}" type="slidenum">
              <a:rPr lang="en-US" smtClean="0"/>
              <a:t>6</a:t>
            </a:fld>
            <a:endParaRPr lang="en-US" dirty="0"/>
          </a:p>
        </p:txBody>
      </p:sp>
    </p:spTree>
    <p:extLst>
      <p:ext uri="{BB962C8B-B14F-4D97-AF65-F5344CB8AC3E}">
        <p14:creationId xmlns:p14="http://schemas.microsoft.com/office/powerpoint/2010/main" val="39670662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ADDRESSES</a:t>
            </a:r>
            <a:r>
              <a:rPr lang="en-US" dirty="0"/>
              <a:t>: You may submit comments, identified by the TSA docket number to this rulemaking, to the Federal Docket Management System (FDMS), a government-wide, electronic docket management system.  To avoid duplication, please use only one of the following methods:</a:t>
            </a:r>
          </a:p>
          <a:p>
            <a:endParaRPr lang="en-US" dirty="0"/>
          </a:p>
          <a:p>
            <a:pPr lvl="0"/>
            <a:r>
              <a:rPr lang="en-US" i="1" dirty="0"/>
              <a:t>Electronic Federal eRulemaking Portal</a:t>
            </a:r>
            <a:r>
              <a:rPr lang="en-US" dirty="0"/>
              <a:t>: https://www.regulations.gov.  Follow the online instructions for submitting comments.</a:t>
            </a:r>
          </a:p>
          <a:p>
            <a:pPr lvl="0"/>
            <a:endParaRPr lang="en-US" dirty="0"/>
          </a:p>
          <a:p>
            <a:pPr lvl="0"/>
            <a:r>
              <a:rPr lang="en-US" i="1" dirty="0"/>
              <a:t>Mail</a:t>
            </a:r>
            <a:r>
              <a:rPr lang="en-US" dirty="0"/>
              <a:t>: Docket Management Facility (M-30), U.S. Department of Transportation, 1200 New Jersey Avenue SE, West Building Ground Floor, Room W12-140, Washington, DC 20590-0001.  The U.S. Department of Transportation (DOT), which maintains and processes TSA’s official regulatory dockets, will scan the submission and post it to FDMS.</a:t>
            </a:r>
          </a:p>
          <a:p>
            <a:pPr lvl="0"/>
            <a:endParaRPr lang="en-US" dirty="0"/>
          </a:p>
          <a:p>
            <a:pPr lvl="0"/>
            <a:r>
              <a:rPr lang="en-US" i="1" dirty="0"/>
              <a:t>Fax</a:t>
            </a:r>
            <a:r>
              <a:rPr lang="en-US" dirty="0"/>
              <a:t>: (202) 493-2251.</a:t>
            </a:r>
          </a:p>
        </p:txBody>
      </p:sp>
      <p:sp>
        <p:nvSpPr>
          <p:cNvPr id="4" name="Slide Number Placeholder 3"/>
          <p:cNvSpPr>
            <a:spLocks noGrp="1"/>
          </p:cNvSpPr>
          <p:nvPr>
            <p:ph type="sldNum" sz="quarter" idx="10"/>
          </p:nvPr>
        </p:nvSpPr>
        <p:spPr/>
        <p:txBody>
          <a:bodyPr/>
          <a:lstStyle/>
          <a:p>
            <a:fld id="{783ADC2C-0DD8-43EF-9FB1-BA8E93AA5562}" type="slidenum">
              <a:rPr lang="en-US" smtClean="0"/>
              <a:t>7</a:t>
            </a:fld>
            <a:endParaRPr lang="en-US" dirty="0"/>
          </a:p>
        </p:txBody>
      </p:sp>
    </p:spTree>
    <p:extLst>
      <p:ext uri="{BB962C8B-B14F-4D97-AF65-F5344CB8AC3E}">
        <p14:creationId xmlns:p14="http://schemas.microsoft.com/office/powerpoint/2010/main" val="26019046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ADDRESSES</a:t>
            </a:r>
            <a:r>
              <a:rPr lang="en-US" dirty="0"/>
              <a:t>: You may submit comments, identified by the TSA docket number to this rulemaking, to the Federal Docket Management System (FDMS), a government-wide, electronic docket management system.  To avoid duplication, please use only one of the following methods:</a:t>
            </a:r>
          </a:p>
          <a:p>
            <a:endParaRPr lang="en-US" dirty="0"/>
          </a:p>
          <a:p>
            <a:pPr lvl="0"/>
            <a:r>
              <a:rPr lang="en-US" i="1" dirty="0"/>
              <a:t>Electronic Federal eRulemaking Portal</a:t>
            </a:r>
            <a:r>
              <a:rPr lang="en-US" dirty="0"/>
              <a:t>: https://www.regulations.gov.  Follow the online instructions for submitting comments.</a:t>
            </a:r>
          </a:p>
          <a:p>
            <a:pPr lvl="0"/>
            <a:endParaRPr lang="en-US" dirty="0"/>
          </a:p>
          <a:p>
            <a:pPr lvl="0"/>
            <a:r>
              <a:rPr lang="en-US" i="1" dirty="0"/>
              <a:t>Mail</a:t>
            </a:r>
            <a:r>
              <a:rPr lang="en-US" dirty="0"/>
              <a:t>: Docket Management Facility (M-30), U.S. Department of Transportation, 1200 New Jersey Avenue SE, West Building Ground Floor, Room W12-140, Washington, DC 20590-0001.  The U.S. Department of Transportation (DOT), which maintains and processes TSA’s official regulatory dockets, will scan the submission and post it to FDMS.</a:t>
            </a:r>
          </a:p>
          <a:p>
            <a:pPr lvl="0"/>
            <a:endParaRPr lang="en-US" dirty="0"/>
          </a:p>
          <a:p>
            <a:pPr lvl="0"/>
            <a:r>
              <a:rPr lang="en-US" i="1" dirty="0"/>
              <a:t>Fax</a:t>
            </a:r>
            <a:r>
              <a:rPr lang="en-US" dirty="0"/>
              <a:t>: (202) 493-2251.</a:t>
            </a:r>
          </a:p>
        </p:txBody>
      </p:sp>
      <p:sp>
        <p:nvSpPr>
          <p:cNvPr id="4" name="Slide Number Placeholder 3"/>
          <p:cNvSpPr>
            <a:spLocks noGrp="1"/>
          </p:cNvSpPr>
          <p:nvPr>
            <p:ph type="sldNum" sz="quarter" idx="10"/>
          </p:nvPr>
        </p:nvSpPr>
        <p:spPr/>
        <p:txBody>
          <a:bodyPr/>
          <a:lstStyle/>
          <a:p>
            <a:fld id="{783ADC2C-0DD8-43EF-9FB1-BA8E93AA5562}" type="slidenum">
              <a:rPr lang="en-US" smtClean="0"/>
              <a:t>8</a:t>
            </a:fld>
            <a:endParaRPr lang="en-US" dirty="0"/>
          </a:p>
        </p:txBody>
      </p:sp>
    </p:spTree>
    <p:extLst>
      <p:ext uri="{BB962C8B-B14F-4D97-AF65-F5344CB8AC3E}">
        <p14:creationId xmlns:p14="http://schemas.microsoft.com/office/powerpoint/2010/main" val="11478242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May 7, 2021, the Colonial Pipeline Company proactively shut down its pipeline system in response to a ransomware attack. On May 13, 2021, Colonial Pipeline announced the company restarted their entire pipeline system and product delivery commenced to all markets.</a:t>
            </a:r>
          </a:p>
          <a:p>
            <a:endParaRPr lang="en-US" dirty="0"/>
          </a:p>
          <a:p>
            <a:r>
              <a:rPr lang="en-US" dirty="0"/>
              <a:t>TSA issued in May 2021 following the ransomware attack on a major petroleum pipeline.  The May 2021 Security Directive requires critical pipeline owners and operators to (1) report confirmed and potential cybersecurity incidents to CISA; (2) designate a Cybersecurity Coordinator to be available 24 hours a day, seven days a week; (3) review current practices; and, (4) identify any gaps and related remediation measures to address cyber-related risks and report the results to TSA and CISA within 30 days.</a:t>
            </a:r>
          </a:p>
          <a:p>
            <a:endParaRPr lang="en-US" dirty="0"/>
          </a:p>
          <a:p>
            <a:r>
              <a:rPr lang="en-US" b="1" dirty="0"/>
              <a:t>President Biden on July 28, 2021</a:t>
            </a:r>
            <a:r>
              <a:rPr lang="en-US" dirty="0"/>
              <a:t>, signed a new National Security Memorandum, “Improving Cybersecurity for Critical Infrastructure Control Systems which directs the Department of Homeland Security (DHS) to work with the Department of Commerce (DOC) in developing cybersecurity performance goals that will drive adoption of effective practices and controls. NIST will play a role in that collaboration. </a:t>
            </a:r>
          </a:p>
          <a:p>
            <a:endParaRPr lang="en-US" dirty="0"/>
          </a:p>
          <a:p>
            <a:r>
              <a:rPr lang="en-US" dirty="0"/>
              <a:t>TSA issued a second  SD  on July 20, 2021 requiring  pipeline owner/operators to perform  specific tasks to mitigate risks to its information technology and operational technology systems.  </a:t>
            </a:r>
          </a:p>
          <a:p>
            <a:endParaRPr lang="en-US" dirty="0"/>
          </a:p>
        </p:txBody>
      </p:sp>
      <p:sp>
        <p:nvSpPr>
          <p:cNvPr id="4" name="Slide Number Placeholder 3"/>
          <p:cNvSpPr>
            <a:spLocks noGrp="1"/>
          </p:cNvSpPr>
          <p:nvPr>
            <p:ph type="sldNum" sz="quarter" idx="10"/>
          </p:nvPr>
        </p:nvSpPr>
        <p:spPr/>
        <p:txBody>
          <a:bodyPr/>
          <a:lstStyle/>
          <a:p>
            <a:fld id="{783ADC2C-0DD8-43EF-9FB1-BA8E93AA5562}" type="slidenum">
              <a:rPr lang="en-US" smtClean="0"/>
              <a:t>9</a:t>
            </a:fld>
            <a:endParaRPr lang="en-US" dirty="0"/>
          </a:p>
        </p:txBody>
      </p:sp>
    </p:spTree>
    <p:extLst>
      <p:ext uri="{BB962C8B-B14F-4D97-AF65-F5344CB8AC3E}">
        <p14:creationId xmlns:p14="http://schemas.microsoft.com/office/powerpoint/2010/main" val="29491400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3ADC2C-0DD8-43EF-9FB1-BA8E93AA5562}" type="slidenum">
              <a:rPr lang="en-US" smtClean="0"/>
              <a:t>10</a:t>
            </a:fld>
            <a:endParaRPr lang="en-US" dirty="0"/>
          </a:p>
        </p:txBody>
      </p:sp>
    </p:spTree>
    <p:extLst>
      <p:ext uri="{BB962C8B-B14F-4D97-AF65-F5344CB8AC3E}">
        <p14:creationId xmlns:p14="http://schemas.microsoft.com/office/powerpoint/2010/main" val="21522038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itle 1"/>
          <p:cNvSpPr>
            <a:spLocks noGrp="1"/>
          </p:cNvSpPr>
          <p:nvPr>
            <p:ph type="ctrTitle" hasCustomPrompt="1"/>
          </p:nvPr>
        </p:nvSpPr>
        <p:spPr>
          <a:xfrm>
            <a:off x="5745195" y="3966518"/>
            <a:ext cx="5608605" cy="1615111"/>
          </a:xfrm>
        </p:spPr>
        <p:txBody>
          <a:bodyPr anchor="b">
            <a:normAutofit/>
          </a:bodyPr>
          <a:lstStyle>
            <a:lvl1pPr algn="l">
              <a:lnSpc>
                <a:spcPct val="90000"/>
              </a:lnSpc>
              <a:defRPr sz="4000">
                <a:solidFill>
                  <a:srgbClr val="005188"/>
                </a:solidFill>
              </a:defRPr>
            </a:lvl1pPr>
          </a:lstStyle>
          <a:p>
            <a:r>
              <a:rPr lang="en-US" dirty="0"/>
              <a:t>Click to edit title</a:t>
            </a:r>
          </a:p>
        </p:txBody>
      </p:sp>
      <p:sp>
        <p:nvSpPr>
          <p:cNvPr id="10" name="Subtitle 2"/>
          <p:cNvSpPr>
            <a:spLocks noGrp="1"/>
          </p:cNvSpPr>
          <p:nvPr>
            <p:ph type="subTitle" idx="1" hasCustomPrompt="1"/>
          </p:nvPr>
        </p:nvSpPr>
        <p:spPr>
          <a:xfrm>
            <a:off x="5745195" y="5689213"/>
            <a:ext cx="5608605" cy="673487"/>
          </a:xfrm>
        </p:spPr>
        <p:txBody>
          <a:bodyPr lIns="0" tIns="45720" rIns="0" bIns="0"/>
          <a:lstStyle>
            <a:lvl1pPr marL="0" indent="0" algn="l">
              <a:lnSpc>
                <a:spcPct val="70000"/>
              </a:lnSpc>
              <a:buNone/>
              <a:defRPr sz="2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a:t>
            </a:r>
          </a:p>
        </p:txBody>
      </p:sp>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46537" y="3155350"/>
            <a:ext cx="1543050" cy="1548194"/>
          </a:xfrm>
          <a:prstGeom prst="rect">
            <a:avLst/>
          </a:prstGeom>
        </p:spPr>
      </p:pic>
    </p:spTree>
    <p:extLst>
      <p:ext uri="{BB962C8B-B14F-4D97-AF65-F5344CB8AC3E}">
        <p14:creationId xmlns:p14="http://schemas.microsoft.com/office/powerpoint/2010/main" val="13031000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itle 1"/>
          <p:cNvSpPr>
            <a:spLocks noGrp="1"/>
          </p:cNvSpPr>
          <p:nvPr>
            <p:ph type="ctrTitle" hasCustomPrompt="1"/>
          </p:nvPr>
        </p:nvSpPr>
        <p:spPr>
          <a:xfrm>
            <a:off x="5745195" y="3966518"/>
            <a:ext cx="5608605" cy="1615111"/>
          </a:xfrm>
        </p:spPr>
        <p:txBody>
          <a:bodyPr anchor="b">
            <a:normAutofit/>
          </a:bodyPr>
          <a:lstStyle>
            <a:lvl1pPr algn="l">
              <a:lnSpc>
                <a:spcPct val="90000"/>
              </a:lnSpc>
              <a:defRPr sz="4000">
                <a:solidFill>
                  <a:srgbClr val="005188"/>
                </a:solidFill>
              </a:defRPr>
            </a:lvl1pPr>
          </a:lstStyle>
          <a:p>
            <a:r>
              <a:rPr lang="en-US"/>
              <a:t>Click to edit title</a:t>
            </a:r>
          </a:p>
        </p:txBody>
      </p:sp>
      <p:sp>
        <p:nvSpPr>
          <p:cNvPr id="10" name="Subtitle 2"/>
          <p:cNvSpPr>
            <a:spLocks noGrp="1"/>
          </p:cNvSpPr>
          <p:nvPr>
            <p:ph type="subTitle" idx="1" hasCustomPrompt="1"/>
          </p:nvPr>
        </p:nvSpPr>
        <p:spPr>
          <a:xfrm>
            <a:off x="5745195" y="5689213"/>
            <a:ext cx="5608605" cy="673487"/>
          </a:xfrm>
        </p:spPr>
        <p:txBody>
          <a:bodyPr lIns="0" tIns="45720" rIns="0" bIns="0"/>
          <a:lstStyle>
            <a:lvl1pPr marL="0" indent="0" algn="l">
              <a:lnSpc>
                <a:spcPct val="70000"/>
              </a:lnSpc>
              <a:buNone/>
              <a:defRPr sz="2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p>
        </p:txBody>
      </p:sp>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46537" y="3155350"/>
            <a:ext cx="1543050" cy="1548194"/>
          </a:xfrm>
          <a:prstGeom prst="rect">
            <a:avLst/>
          </a:prstGeom>
        </p:spPr>
      </p:pic>
    </p:spTree>
    <p:extLst>
      <p:ext uri="{BB962C8B-B14F-4D97-AF65-F5344CB8AC3E}">
        <p14:creationId xmlns:p14="http://schemas.microsoft.com/office/powerpoint/2010/main" val="24731871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Section Divider">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66288" y="0"/>
            <a:ext cx="9125712" cy="3459480"/>
          </a:xfrm>
          <a:prstGeom prst="rect">
            <a:avLst/>
          </a:prstGeom>
        </p:spPr>
      </p:pic>
      <p:sp>
        <p:nvSpPr>
          <p:cNvPr id="2" name="Title 1"/>
          <p:cNvSpPr>
            <a:spLocks noGrp="1"/>
          </p:cNvSpPr>
          <p:nvPr>
            <p:ph type="ctrTitle" hasCustomPrompt="1"/>
          </p:nvPr>
        </p:nvSpPr>
        <p:spPr>
          <a:xfrm>
            <a:off x="952500" y="3439193"/>
            <a:ext cx="10287000" cy="1855694"/>
          </a:xfrm>
        </p:spPr>
        <p:txBody>
          <a:bodyPr anchor="b">
            <a:normAutofit/>
          </a:bodyPr>
          <a:lstStyle>
            <a:lvl1pPr algn="l">
              <a:defRPr sz="4400">
                <a:solidFill>
                  <a:srgbClr val="003366"/>
                </a:solidFill>
              </a:defRPr>
            </a:lvl1pPr>
          </a:lstStyle>
          <a:p>
            <a:r>
              <a:rPr lang="en-US"/>
              <a:t>Click to edit title</a:t>
            </a:r>
          </a:p>
        </p:txBody>
      </p:sp>
      <p:sp>
        <p:nvSpPr>
          <p:cNvPr id="3" name="Subtitle 2"/>
          <p:cNvSpPr>
            <a:spLocks noGrp="1"/>
          </p:cNvSpPr>
          <p:nvPr>
            <p:ph type="subTitle" idx="1" hasCustomPrompt="1"/>
          </p:nvPr>
        </p:nvSpPr>
        <p:spPr>
          <a:xfrm>
            <a:off x="952500" y="5395122"/>
            <a:ext cx="10287000" cy="777077"/>
          </a:xfrm>
        </p:spPr>
        <p:txBody>
          <a:bodyPr lIns="0" tIns="0" rIns="0" bIns="0">
            <a:normAutofit/>
          </a:bodyPr>
          <a:lstStyle>
            <a:lvl1pPr marL="0" indent="0" algn="l">
              <a:buNone/>
              <a:defRPr sz="2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p>
        </p:txBody>
      </p:sp>
      <p:sp>
        <p:nvSpPr>
          <p:cNvPr id="7" name="Slide Number Placeholder 9"/>
          <p:cNvSpPr>
            <a:spLocks noGrp="1"/>
          </p:cNvSpPr>
          <p:nvPr>
            <p:ph type="sldNum" sz="quarter" idx="12"/>
          </p:nvPr>
        </p:nvSpPr>
        <p:spPr>
          <a:xfrm>
            <a:off x="11239500" y="6362701"/>
            <a:ext cx="593271" cy="365124"/>
          </a:xfrm>
        </p:spPr>
        <p:txBody>
          <a:bodyPr/>
          <a:lstStyle/>
          <a:p>
            <a:fld id="{74CBFA20-B4E7-4596-B297-2104E2AA8F65}" type="slidenum">
              <a:rPr lang="en-US" smtClean="0"/>
              <a:pPr/>
              <a:t>‹#›</a:t>
            </a:fld>
            <a:endParaRPr lang="en-US" dirty="0"/>
          </a:p>
        </p:txBody>
      </p:sp>
    </p:spTree>
    <p:extLst>
      <p:ext uri="{BB962C8B-B14F-4D97-AF65-F5344CB8AC3E}">
        <p14:creationId xmlns:p14="http://schemas.microsoft.com/office/powerpoint/2010/main" val="310608277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1 Content Box">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 y="0"/>
            <a:ext cx="12189823" cy="2142742"/>
          </a:xfrm>
          <a:prstGeom prst="rect">
            <a:avLst/>
          </a:prstGeom>
        </p:spPr>
      </p:pic>
      <p:sp>
        <p:nvSpPr>
          <p:cNvPr id="3" name="Content Placeholder 2"/>
          <p:cNvSpPr>
            <a:spLocks noGrp="1"/>
          </p:cNvSpPr>
          <p:nvPr>
            <p:ph sz="half" idx="1" hasCustomPrompt="1"/>
          </p:nvPr>
        </p:nvSpPr>
        <p:spPr>
          <a:xfrm>
            <a:off x="952500" y="1600200"/>
            <a:ext cx="10287000" cy="4572000"/>
          </a:xfrm>
        </p:spPr>
        <p:txBody>
          <a:bodyPr lIns="0" tIns="0" rIns="0" bIns="0"/>
          <a:lstStyle/>
          <a:p>
            <a:pPr lvl="0"/>
            <a:r>
              <a:rPr lang="en-US"/>
              <a:t>Edit text</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a:xfrm>
            <a:off x="3124200" y="0"/>
            <a:ext cx="8115300" cy="1476375"/>
          </a:xfrm>
        </p:spPr>
        <p:txBody>
          <a:bodyPr/>
          <a:lstStyle>
            <a:lvl1pPr>
              <a:defRPr>
                <a:solidFill>
                  <a:schemeClr val="bg1"/>
                </a:solidFill>
              </a:defRPr>
            </a:lvl1pPr>
          </a:lstStyle>
          <a:p>
            <a:r>
              <a:rPr lang="en-US"/>
              <a:t>Click to edit Master title style</a:t>
            </a:r>
          </a:p>
        </p:txBody>
      </p:sp>
      <p:sp>
        <p:nvSpPr>
          <p:cNvPr id="10" name="Slide Number Placeholder 9"/>
          <p:cNvSpPr>
            <a:spLocks noGrp="1"/>
          </p:cNvSpPr>
          <p:nvPr>
            <p:ph type="sldNum" sz="quarter" idx="12"/>
          </p:nvPr>
        </p:nvSpPr>
        <p:spPr>
          <a:xfrm>
            <a:off x="11239500" y="6362701"/>
            <a:ext cx="593271" cy="365124"/>
          </a:xfrm>
        </p:spPr>
        <p:txBody>
          <a:bodyPr/>
          <a:lstStyle/>
          <a:p>
            <a:fld id="{74CBFA20-B4E7-4596-B297-2104E2AA8F65}" type="slidenum">
              <a:rPr lang="en-US" smtClean="0"/>
              <a:pPr/>
              <a:t>‹#›</a:t>
            </a:fld>
            <a:endParaRPr lang="en-US" dirty="0"/>
          </a:p>
        </p:txBody>
      </p:sp>
      <p:sp>
        <p:nvSpPr>
          <p:cNvPr id="5" name="Date Placeholder 4"/>
          <p:cNvSpPr>
            <a:spLocks noGrp="1"/>
          </p:cNvSpPr>
          <p:nvPr>
            <p:ph type="dt" sz="half" idx="13"/>
          </p:nvPr>
        </p:nvSpPr>
        <p:spPr>
          <a:xfrm>
            <a:off x="0" y="6368094"/>
            <a:ext cx="1066800" cy="365125"/>
          </a:xfrm>
        </p:spPr>
        <p:txBody>
          <a:bodyPr/>
          <a:lstStyle/>
          <a:p>
            <a:fld id="{70993B27-914F-481B-9145-E8A26EA2268B}" type="datetime1">
              <a:rPr lang="en-US" smtClean="0"/>
              <a:t>7/28/2023</a:t>
            </a:fld>
            <a:endParaRPr lang="en-US" dirty="0"/>
          </a:p>
        </p:txBody>
      </p:sp>
    </p:spTree>
    <p:extLst>
      <p:ext uri="{BB962C8B-B14F-4D97-AF65-F5344CB8AC3E}">
        <p14:creationId xmlns:p14="http://schemas.microsoft.com/office/powerpoint/2010/main" val="14294820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2 Content Boxes">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 y="0"/>
            <a:ext cx="12189823" cy="2142742"/>
          </a:xfrm>
          <a:prstGeom prst="rect">
            <a:avLst/>
          </a:prstGeom>
        </p:spPr>
      </p:pic>
      <p:sp>
        <p:nvSpPr>
          <p:cNvPr id="3" name="Content Placeholder 2"/>
          <p:cNvSpPr>
            <a:spLocks noGrp="1"/>
          </p:cNvSpPr>
          <p:nvPr>
            <p:ph sz="half" idx="1" hasCustomPrompt="1"/>
          </p:nvPr>
        </p:nvSpPr>
        <p:spPr>
          <a:xfrm>
            <a:off x="952500" y="1598613"/>
            <a:ext cx="5067300" cy="4564501"/>
          </a:xfrm>
        </p:spPr>
        <p:txBody>
          <a:bodyPr lIns="0" tIns="0" rIns="0" bIns="0"/>
          <a:lstStyle/>
          <a:p>
            <a:pPr lvl="0"/>
            <a:r>
              <a:rPr lang="en-US"/>
              <a:t>Edit text</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hasCustomPrompt="1"/>
          </p:nvPr>
        </p:nvSpPr>
        <p:spPr>
          <a:xfrm>
            <a:off x="6172200" y="1598613"/>
            <a:ext cx="5067300" cy="4564501"/>
          </a:xfrm>
        </p:spPr>
        <p:txBody>
          <a:bodyPr lIns="0" tIns="0" rIns="0" bIns="0"/>
          <a:lstStyle/>
          <a:p>
            <a:pPr lvl="0"/>
            <a:r>
              <a:rPr lang="en-US"/>
              <a:t>Edit text</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a:xfrm>
            <a:off x="11239500" y="6362701"/>
            <a:ext cx="593271" cy="365124"/>
          </a:xfrm>
        </p:spPr>
        <p:txBody>
          <a:bodyPr/>
          <a:lstStyle/>
          <a:p>
            <a:fld id="{74CBFA20-B4E7-4596-B297-2104E2AA8F65}" type="slidenum">
              <a:rPr lang="en-US" smtClean="0"/>
              <a:pPr/>
              <a:t>‹#›</a:t>
            </a:fld>
            <a:endParaRPr lang="en-US" dirty="0"/>
          </a:p>
        </p:txBody>
      </p:sp>
      <p:sp>
        <p:nvSpPr>
          <p:cNvPr id="13" name="Title Placeholder 1"/>
          <p:cNvSpPr>
            <a:spLocks noGrp="1"/>
          </p:cNvSpPr>
          <p:nvPr>
            <p:ph type="title"/>
          </p:nvPr>
        </p:nvSpPr>
        <p:spPr>
          <a:xfrm>
            <a:off x="3124200" y="0"/>
            <a:ext cx="8115300" cy="1476375"/>
          </a:xfrm>
          <a:prstGeom prst="rect">
            <a:avLst/>
          </a:prstGeom>
        </p:spPr>
        <p:txBody>
          <a:bodyPr vert="horz" lIns="0" tIns="0" rIns="0" bIns="0" rtlCol="0" anchor="ctr" anchorCtr="0">
            <a:normAutofit/>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35976020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with Picture">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 y="0"/>
            <a:ext cx="12189823" cy="2142742"/>
          </a:xfrm>
          <a:prstGeom prst="rect">
            <a:avLst/>
          </a:prstGeom>
        </p:spPr>
      </p:pic>
      <p:sp>
        <p:nvSpPr>
          <p:cNvPr id="10" name="Content Placeholder 3"/>
          <p:cNvSpPr>
            <a:spLocks noGrp="1"/>
          </p:cNvSpPr>
          <p:nvPr>
            <p:ph sz="half" idx="2" hasCustomPrompt="1"/>
          </p:nvPr>
        </p:nvSpPr>
        <p:spPr>
          <a:xfrm>
            <a:off x="6172200" y="1600200"/>
            <a:ext cx="5067300" cy="4571998"/>
          </a:xfrm>
        </p:spPr>
        <p:txBody>
          <a:bodyPr lIns="0" tIns="0" rIns="0" bIns="0"/>
          <a:lstStyle/>
          <a:p>
            <a:pPr lvl="0"/>
            <a:r>
              <a:rPr lang="en-US"/>
              <a:t>Edit text</a:t>
            </a:r>
          </a:p>
          <a:p>
            <a:pPr lvl="1"/>
            <a:r>
              <a:rPr lang="en-US"/>
              <a:t>Second level</a:t>
            </a:r>
          </a:p>
          <a:p>
            <a:pPr lvl="2"/>
            <a:r>
              <a:rPr lang="en-US"/>
              <a:t>Third level</a:t>
            </a:r>
          </a:p>
          <a:p>
            <a:pPr lvl="3"/>
            <a:r>
              <a:rPr lang="en-US"/>
              <a:t>Fourth level</a:t>
            </a:r>
          </a:p>
          <a:p>
            <a:pPr lvl="4"/>
            <a:r>
              <a:rPr lang="en-US"/>
              <a:t>Fifth level</a:t>
            </a:r>
          </a:p>
        </p:txBody>
      </p:sp>
      <p:sp>
        <p:nvSpPr>
          <p:cNvPr id="11" name="Picture Placeholder 2"/>
          <p:cNvSpPr>
            <a:spLocks noGrp="1"/>
          </p:cNvSpPr>
          <p:nvPr>
            <p:ph type="pic" idx="1"/>
          </p:nvPr>
        </p:nvSpPr>
        <p:spPr>
          <a:xfrm>
            <a:off x="952500" y="1600200"/>
            <a:ext cx="5075767" cy="4572000"/>
          </a:xfrm>
        </p:spPr>
        <p:txBody>
          <a:bodyPr lIns="0" tIns="0" rIns="0" bIns="0"/>
          <a:lstStyle>
            <a:lvl1pPr marL="0" indent="0">
              <a:buNone/>
              <a:defRPr lang="en-US" dirty="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7" name="Title Placeholder 1"/>
          <p:cNvSpPr>
            <a:spLocks noGrp="1"/>
          </p:cNvSpPr>
          <p:nvPr>
            <p:ph type="title"/>
          </p:nvPr>
        </p:nvSpPr>
        <p:spPr>
          <a:xfrm>
            <a:off x="3124200" y="0"/>
            <a:ext cx="8115300" cy="1476375"/>
          </a:xfrm>
          <a:prstGeom prst="rect">
            <a:avLst/>
          </a:prstGeom>
        </p:spPr>
        <p:txBody>
          <a:bodyPr vert="horz" lIns="0" tIns="0" rIns="0" bIns="0" rtlCol="0" anchor="ctr" anchorCtr="0">
            <a:normAutofit/>
          </a:bodyPr>
          <a:lstStyle>
            <a:lvl1pPr>
              <a:defRPr>
                <a:solidFill>
                  <a:schemeClr val="bg1"/>
                </a:solidFill>
              </a:defRPr>
            </a:lvl1pPr>
          </a:lstStyle>
          <a:p>
            <a:r>
              <a:rPr lang="en-US"/>
              <a:t>Click to edit Master title style</a:t>
            </a:r>
          </a:p>
        </p:txBody>
      </p:sp>
      <p:sp>
        <p:nvSpPr>
          <p:cNvPr id="4" name="Slide Number Placeholder 3"/>
          <p:cNvSpPr>
            <a:spLocks noGrp="1"/>
          </p:cNvSpPr>
          <p:nvPr>
            <p:ph type="sldNum" sz="quarter" idx="12"/>
          </p:nvPr>
        </p:nvSpPr>
        <p:spPr>
          <a:xfrm>
            <a:off x="11262830" y="6362701"/>
            <a:ext cx="593271" cy="365124"/>
          </a:xfrm>
        </p:spPr>
        <p:txBody>
          <a:bodyPr/>
          <a:lstStyle/>
          <a:p>
            <a:fld id="{74CBFA20-B4E7-4596-B297-2104E2AA8F65}" type="slidenum">
              <a:rPr lang="en-US" smtClean="0"/>
              <a:pPr/>
              <a:t>‹#›</a:t>
            </a:fld>
            <a:endParaRPr lang="en-US" dirty="0"/>
          </a:p>
        </p:txBody>
      </p:sp>
      <p:sp>
        <p:nvSpPr>
          <p:cNvPr id="5" name="Date Placeholder 4"/>
          <p:cNvSpPr>
            <a:spLocks noGrp="1"/>
          </p:cNvSpPr>
          <p:nvPr>
            <p:ph type="dt" sz="half" idx="13"/>
          </p:nvPr>
        </p:nvSpPr>
        <p:spPr>
          <a:xfrm>
            <a:off x="1088" y="6368094"/>
            <a:ext cx="1066800" cy="365125"/>
          </a:xfrm>
        </p:spPr>
        <p:txBody>
          <a:bodyPr/>
          <a:lstStyle/>
          <a:p>
            <a:endParaRPr lang="en-US" dirty="0"/>
          </a:p>
        </p:txBody>
      </p:sp>
    </p:spTree>
    <p:extLst>
      <p:ext uri="{BB962C8B-B14F-4D97-AF65-F5344CB8AC3E}">
        <p14:creationId xmlns:p14="http://schemas.microsoft.com/office/powerpoint/2010/main" val="31785974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with Video">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 y="0"/>
            <a:ext cx="12189823" cy="2142742"/>
          </a:xfrm>
          <a:prstGeom prst="rect">
            <a:avLst/>
          </a:prstGeom>
        </p:spPr>
      </p:pic>
      <p:sp>
        <p:nvSpPr>
          <p:cNvPr id="10" name="Content Placeholder 3"/>
          <p:cNvSpPr>
            <a:spLocks noGrp="1"/>
          </p:cNvSpPr>
          <p:nvPr>
            <p:ph sz="half" idx="2" hasCustomPrompt="1"/>
          </p:nvPr>
        </p:nvSpPr>
        <p:spPr>
          <a:xfrm>
            <a:off x="6172200" y="1600202"/>
            <a:ext cx="5067300" cy="4571999"/>
          </a:xfrm>
        </p:spPr>
        <p:txBody>
          <a:bodyPr lIns="0" tIns="0" rIns="0" bIns="0"/>
          <a:lstStyle/>
          <a:p>
            <a:pPr lvl="0"/>
            <a:r>
              <a:rPr lang="en-US"/>
              <a:t>Edit text</a:t>
            </a:r>
          </a:p>
          <a:p>
            <a:pPr lvl="1"/>
            <a:r>
              <a:rPr lang="en-US"/>
              <a:t>Second level</a:t>
            </a:r>
          </a:p>
          <a:p>
            <a:pPr lvl="2"/>
            <a:r>
              <a:rPr lang="en-US"/>
              <a:t>Third level</a:t>
            </a:r>
          </a:p>
          <a:p>
            <a:pPr lvl="3"/>
            <a:r>
              <a:rPr lang="en-US"/>
              <a:t>Fourth level</a:t>
            </a:r>
          </a:p>
          <a:p>
            <a:pPr lvl="4"/>
            <a:r>
              <a:rPr lang="en-US"/>
              <a:t>Fifth level</a:t>
            </a:r>
          </a:p>
        </p:txBody>
      </p:sp>
      <p:sp>
        <p:nvSpPr>
          <p:cNvPr id="11" name="Media Placeholder 10"/>
          <p:cNvSpPr>
            <a:spLocks noGrp="1"/>
          </p:cNvSpPr>
          <p:nvPr>
            <p:ph type="media" sz="quarter" idx="14" hasCustomPrompt="1"/>
          </p:nvPr>
        </p:nvSpPr>
        <p:spPr>
          <a:xfrm>
            <a:off x="952500" y="1600201"/>
            <a:ext cx="5082540" cy="4572000"/>
          </a:xfrm>
        </p:spPr>
        <p:txBody>
          <a:bodyPr lIns="0" tIns="0" rIns="0" bIns="0"/>
          <a:lstStyle>
            <a:lvl1pPr marL="0" indent="0">
              <a:buFontTx/>
              <a:buNone/>
              <a:defRPr baseline="0"/>
            </a:lvl1pPr>
          </a:lstStyle>
          <a:p>
            <a:r>
              <a:rPr lang="en-US" dirty="0"/>
              <a:t>Insert a video here</a:t>
            </a:r>
          </a:p>
        </p:txBody>
      </p:sp>
      <p:sp>
        <p:nvSpPr>
          <p:cNvPr id="5" name="Slide Number Placeholder 4"/>
          <p:cNvSpPr>
            <a:spLocks noGrp="1"/>
          </p:cNvSpPr>
          <p:nvPr>
            <p:ph type="sldNum" sz="quarter" idx="17"/>
          </p:nvPr>
        </p:nvSpPr>
        <p:spPr>
          <a:xfrm>
            <a:off x="11239500" y="6362701"/>
            <a:ext cx="593271" cy="365124"/>
          </a:xfrm>
        </p:spPr>
        <p:txBody>
          <a:bodyPr/>
          <a:lstStyle/>
          <a:p>
            <a:fld id="{74CBFA20-B4E7-4596-B297-2104E2AA8F65}" type="slidenum">
              <a:rPr lang="en-US" smtClean="0"/>
              <a:pPr/>
              <a:t>‹#›</a:t>
            </a:fld>
            <a:endParaRPr lang="en-US" dirty="0"/>
          </a:p>
        </p:txBody>
      </p:sp>
      <p:sp>
        <p:nvSpPr>
          <p:cNvPr id="14" name="Title Placeholder 1"/>
          <p:cNvSpPr>
            <a:spLocks noGrp="1"/>
          </p:cNvSpPr>
          <p:nvPr>
            <p:ph type="title"/>
          </p:nvPr>
        </p:nvSpPr>
        <p:spPr>
          <a:xfrm>
            <a:off x="3124200" y="0"/>
            <a:ext cx="8115300" cy="1476375"/>
          </a:xfrm>
          <a:prstGeom prst="rect">
            <a:avLst/>
          </a:prstGeom>
        </p:spPr>
        <p:txBody>
          <a:bodyPr vert="horz" lIns="0" tIns="0" rIns="0" bIns="0" rtlCol="0" anchor="ctr" anchorCtr="0">
            <a:normAutofit/>
          </a:bodyPr>
          <a:lstStyle>
            <a:lvl1pPr>
              <a:defRPr>
                <a:solidFill>
                  <a:schemeClr val="bg1"/>
                </a:solidFill>
              </a:defRPr>
            </a:lvl1pPr>
          </a:lstStyle>
          <a:p>
            <a:r>
              <a:rPr lang="en-US"/>
              <a:t>Click to edit Master title style</a:t>
            </a:r>
          </a:p>
        </p:txBody>
      </p:sp>
      <p:sp>
        <p:nvSpPr>
          <p:cNvPr id="2" name="Date Placeholder 1"/>
          <p:cNvSpPr>
            <a:spLocks noGrp="1"/>
          </p:cNvSpPr>
          <p:nvPr>
            <p:ph type="dt" sz="half" idx="18"/>
          </p:nvPr>
        </p:nvSpPr>
        <p:spPr>
          <a:xfrm>
            <a:off x="8486" y="6368094"/>
            <a:ext cx="1066800" cy="365125"/>
          </a:xfrm>
        </p:spPr>
        <p:txBody>
          <a:bodyPr/>
          <a:lstStyle/>
          <a:p>
            <a:endParaRPr lang="en-US" dirty="0"/>
          </a:p>
        </p:txBody>
      </p:sp>
    </p:spTree>
    <p:extLst>
      <p:ext uri="{BB962C8B-B14F-4D97-AF65-F5344CB8AC3E}">
        <p14:creationId xmlns:p14="http://schemas.microsoft.com/office/powerpoint/2010/main" val="17941440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952499" y="242047"/>
            <a:ext cx="10287001" cy="593015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9"/>
          <p:cNvSpPr>
            <a:spLocks noGrp="1"/>
          </p:cNvSpPr>
          <p:nvPr>
            <p:ph type="sldNum" sz="quarter" idx="16"/>
          </p:nvPr>
        </p:nvSpPr>
        <p:spPr>
          <a:xfrm>
            <a:off x="11239500" y="6362701"/>
            <a:ext cx="593271" cy="365124"/>
          </a:xfrm>
        </p:spPr>
        <p:txBody>
          <a:bodyPr/>
          <a:lstStyle/>
          <a:p>
            <a:fld id="{74CBFA20-B4E7-4596-B297-2104E2AA8F65}" type="slidenum">
              <a:rPr lang="en-US" smtClean="0"/>
              <a:pPr/>
              <a:t>‹#›</a:t>
            </a:fld>
            <a:endParaRPr lang="en-US" dirty="0"/>
          </a:p>
        </p:txBody>
      </p:sp>
      <p:sp>
        <p:nvSpPr>
          <p:cNvPr id="11" name="Date Placeholder 10"/>
          <p:cNvSpPr>
            <a:spLocks noGrp="1"/>
          </p:cNvSpPr>
          <p:nvPr>
            <p:ph type="dt" sz="half" idx="17"/>
          </p:nvPr>
        </p:nvSpPr>
        <p:spPr>
          <a:xfrm>
            <a:off x="0" y="6368094"/>
            <a:ext cx="1066800" cy="365125"/>
          </a:xfrm>
        </p:spPr>
        <p:txBody>
          <a:bodyPr/>
          <a:lstStyle/>
          <a:p>
            <a:endParaRPr lang="en-US" dirty="0"/>
          </a:p>
        </p:txBody>
      </p:sp>
    </p:spTree>
    <p:extLst>
      <p:ext uri="{BB962C8B-B14F-4D97-AF65-F5344CB8AC3E}">
        <p14:creationId xmlns:p14="http://schemas.microsoft.com/office/powerpoint/2010/main" val="25946915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losing Slide">
    <p:bg>
      <p:bgPr>
        <a:solidFill>
          <a:srgbClr val="005188"/>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57845" y="1510512"/>
            <a:ext cx="3754042" cy="3766554"/>
          </a:xfrm>
          <a:prstGeom prst="rect">
            <a:avLst/>
          </a:prstGeom>
        </p:spPr>
      </p:pic>
    </p:spTree>
    <p:extLst>
      <p:ext uri="{BB962C8B-B14F-4D97-AF65-F5344CB8AC3E}">
        <p14:creationId xmlns:p14="http://schemas.microsoft.com/office/powerpoint/2010/main" val="14773639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50839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90712124-AFFC-4C4B-8322-CB704B130D5A}"/>
              </a:ext>
            </a:extLst>
          </p:cNvPr>
          <p:cNvSpPr>
            <a:spLocks noGrp="1"/>
          </p:cNvSpPr>
          <p:nvPr>
            <p:ph idx="1"/>
          </p:nvPr>
        </p:nvSpPr>
        <p:spPr>
          <a:xfrm>
            <a:off x="558800" y="1600201"/>
            <a:ext cx="11095560" cy="3810000"/>
          </a:xfrm>
          <a:prstGeom prst="rect">
            <a:avLst/>
          </a:prstGeom>
        </p:spPr>
        <p:txBody>
          <a:bodyPr/>
          <a:lstStyle>
            <a:lvl1pPr>
              <a:buClr>
                <a:srgbClr val="5A5B5D"/>
              </a:buClr>
              <a:defRPr sz="2400">
                <a:solidFill>
                  <a:srgbClr val="5A5B5D"/>
                </a:solidFill>
              </a:defRPr>
            </a:lvl1pPr>
            <a:lvl2pPr>
              <a:buClr>
                <a:srgbClr val="5A5B5D"/>
              </a:buClr>
              <a:defRPr sz="2200">
                <a:solidFill>
                  <a:srgbClr val="5A5B5D"/>
                </a:solidFill>
              </a:defRPr>
            </a:lvl2pPr>
            <a:lvl3pPr>
              <a:buClr>
                <a:srgbClr val="5A5B5D"/>
              </a:buClr>
              <a:defRPr sz="2000">
                <a:solidFill>
                  <a:srgbClr val="5A5B5D"/>
                </a:solidFill>
              </a:defRPr>
            </a:lvl3pPr>
            <a:lvl4pPr>
              <a:buClr>
                <a:srgbClr val="5A5B5D"/>
              </a:buClr>
              <a:defRPr sz="1800">
                <a:solidFill>
                  <a:srgbClr val="5A5B5D"/>
                </a:solidFill>
              </a:defRPr>
            </a:lvl4pPr>
            <a:lvl5pPr>
              <a:buClr>
                <a:srgbClr val="5A5B5D"/>
              </a:buClr>
              <a:defRPr sz="1600">
                <a:solidFill>
                  <a:srgbClr val="5A5B5D"/>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6">
            <a:extLst>
              <a:ext uri="{FF2B5EF4-FFF2-40B4-BE49-F238E27FC236}">
                <a16:creationId xmlns:a16="http://schemas.microsoft.com/office/drawing/2014/main" id="{8587A7BC-1CE6-4F83-AD51-A0A7E6E6AC3E}"/>
              </a:ext>
            </a:extLst>
          </p:cNvPr>
          <p:cNvSpPr>
            <a:spLocks noGrp="1" noChangeArrowheads="1"/>
          </p:cNvSpPr>
          <p:nvPr>
            <p:ph type="sldNum" sz="quarter" idx="10"/>
          </p:nvPr>
        </p:nvSpPr>
        <p:spPr>
          <a:xfrm>
            <a:off x="10943167" y="6167438"/>
            <a:ext cx="711200" cy="277812"/>
          </a:xfrm>
        </p:spPr>
        <p:txBody>
          <a:bodyPr/>
          <a:lstStyle>
            <a:lvl1pPr algn="r">
              <a:defRPr sz="1200" b="1">
                <a:solidFill>
                  <a:srgbClr val="5A5B5D"/>
                </a:solidFill>
              </a:defRPr>
            </a:lvl1pPr>
          </a:lstStyle>
          <a:p>
            <a:pPr>
              <a:defRPr/>
            </a:pPr>
            <a:fld id="{3EA8C02C-D895-4FD7-9968-BBB32117BAA6}" type="slidenum">
              <a:rPr lang="en-US" altLang="en-US"/>
              <a:pPr>
                <a:defRPr/>
              </a:pPr>
              <a:t>‹#›</a:t>
            </a:fld>
            <a:endParaRPr lang="en-US" altLang="en-US" dirty="0"/>
          </a:p>
        </p:txBody>
      </p:sp>
      <p:sp>
        <p:nvSpPr>
          <p:cNvPr id="2" name="Title 1">
            <a:extLst>
              <a:ext uri="{FF2B5EF4-FFF2-40B4-BE49-F238E27FC236}">
                <a16:creationId xmlns:a16="http://schemas.microsoft.com/office/drawing/2014/main" id="{1B279347-EF5D-3E39-3677-3E8ADDC9E966}"/>
              </a:ext>
            </a:extLst>
          </p:cNvPr>
          <p:cNvSpPr>
            <a:spLocks noGrp="1"/>
          </p:cNvSpPr>
          <p:nvPr>
            <p:ph type="title" hasCustomPrompt="1"/>
          </p:nvPr>
        </p:nvSpPr>
        <p:spPr>
          <a:xfrm>
            <a:off x="426720" y="0"/>
            <a:ext cx="11336301" cy="726314"/>
          </a:xfrm>
          <a:prstGeom prst="rect">
            <a:avLst/>
          </a:prstGeom>
        </p:spPr>
        <p:txBody>
          <a:bodyPr anchor="ctr"/>
          <a:lstStyle>
            <a:lvl1pPr>
              <a:defRPr sz="2400" b="1">
                <a:solidFill>
                  <a:schemeClr val="bg1"/>
                </a:solidFill>
                <a:latin typeface="Franklin Gothic Book" panose="020B0503020102020204" pitchFamily="34" charset="0"/>
                <a:cs typeface="Times New Roman" panose="02020603050405020304" pitchFamily="18" charset="0"/>
              </a:defRPr>
            </a:lvl1pPr>
          </a:lstStyle>
          <a:p>
            <a:r>
              <a:rPr lang="en-US"/>
              <a:t>Click to edit title</a:t>
            </a:r>
          </a:p>
        </p:txBody>
      </p:sp>
    </p:spTree>
    <p:extLst>
      <p:ext uri="{BB962C8B-B14F-4D97-AF65-F5344CB8AC3E}">
        <p14:creationId xmlns:p14="http://schemas.microsoft.com/office/powerpoint/2010/main" val="4083617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Section Divider">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66288" y="0"/>
            <a:ext cx="9125712" cy="3459480"/>
          </a:xfrm>
          <a:prstGeom prst="rect">
            <a:avLst/>
          </a:prstGeom>
        </p:spPr>
      </p:pic>
      <p:sp>
        <p:nvSpPr>
          <p:cNvPr id="2" name="Title 1"/>
          <p:cNvSpPr>
            <a:spLocks noGrp="1"/>
          </p:cNvSpPr>
          <p:nvPr>
            <p:ph type="ctrTitle" hasCustomPrompt="1"/>
          </p:nvPr>
        </p:nvSpPr>
        <p:spPr>
          <a:xfrm>
            <a:off x="952500" y="3439193"/>
            <a:ext cx="10287000" cy="1855694"/>
          </a:xfrm>
        </p:spPr>
        <p:txBody>
          <a:bodyPr anchor="b">
            <a:normAutofit/>
          </a:bodyPr>
          <a:lstStyle>
            <a:lvl1pPr algn="l">
              <a:defRPr sz="4400">
                <a:solidFill>
                  <a:srgbClr val="003366"/>
                </a:solidFill>
              </a:defRPr>
            </a:lvl1pPr>
          </a:lstStyle>
          <a:p>
            <a:r>
              <a:rPr lang="en-US" dirty="0"/>
              <a:t>Click to edit title</a:t>
            </a:r>
          </a:p>
        </p:txBody>
      </p:sp>
      <p:sp>
        <p:nvSpPr>
          <p:cNvPr id="3" name="Subtitle 2"/>
          <p:cNvSpPr>
            <a:spLocks noGrp="1"/>
          </p:cNvSpPr>
          <p:nvPr>
            <p:ph type="subTitle" idx="1" hasCustomPrompt="1"/>
          </p:nvPr>
        </p:nvSpPr>
        <p:spPr>
          <a:xfrm>
            <a:off x="952500" y="5395122"/>
            <a:ext cx="10287000" cy="777077"/>
          </a:xfrm>
        </p:spPr>
        <p:txBody>
          <a:bodyPr lIns="0" tIns="0" rIns="0" bIns="0">
            <a:normAutofit/>
          </a:bodyPr>
          <a:lstStyle>
            <a:lvl1pPr marL="0" indent="0" algn="l">
              <a:buNone/>
              <a:defRPr sz="2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a:t>
            </a:r>
          </a:p>
        </p:txBody>
      </p:sp>
      <p:sp>
        <p:nvSpPr>
          <p:cNvPr id="7" name="Slide Number Placeholder 9"/>
          <p:cNvSpPr>
            <a:spLocks noGrp="1"/>
          </p:cNvSpPr>
          <p:nvPr>
            <p:ph type="sldNum" sz="quarter" idx="12"/>
          </p:nvPr>
        </p:nvSpPr>
        <p:spPr>
          <a:xfrm>
            <a:off x="11239500" y="6362701"/>
            <a:ext cx="593271" cy="365124"/>
          </a:xfrm>
        </p:spPr>
        <p:txBody>
          <a:bodyPr/>
          <a:lstStyle/>
          <a:p>
            <a:fld id="{74CBFA20-B4E7-4596-B297-2104E2AA8F65}" type="slidenum">
              <a:rPr lang="en-US" smtClean="0"/>
              <a:pPr/>
              <a:t>‹#›</a:t>
            </a:fld>
            <a:endParaRPr lang="en-US" dirty="0"/>
          </a:p>
        </p:txBody>
      </p:sp>
    </p:spTree>
    <p:extLst>
      <p:ext uri="{BB962C8B-B14F-4D97-AF65-F5344CB8AC3E}">
        <p14:creationId xmlns:p14="http://schemas.microsoft.com/office/powerpoint/2010/main" val="3948671975"/>
      </p:ext>
    </p:extLst>
  </p:cSld>
  <p:clrMapOvr>
    <a:masterClrMapping/>
  </p:clrMapOvr>
  <p:hf hdr="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14" name="Rectangle 6">
            <a:extLst>
              <a:ext uri="{FF2B5EF4-FFF2-40B4-BE49-F238E27FC236}">
                <a16:creationId xmlns:a16="http://schemas.microsoft.com/office/drawing/2014/main" id="{8587A7BC-1CE6-4F83-AD51-A0A7E6E6AC3E}"/>
              </a:ext>
            </a:extLst>
          </p:cNvPr>
          <p:cNvSpPr>
            <a:spLocks noGrp="1" noChangeArrowheads="1"/>
          </p:cNvSpPr>
          <p:nvPr>
            <p:ph type="sldNum" sz="quarter" idx="10"/>
          </p:nvPr>
        </p:nvSpPr>
        <p:spPr>
          <a:xfrm>
            <a:off x="10943167" y="6167438"/>
            <a:ext cx="711200" cy="277812"/>
          </a:xfrm>
        </p:spPr>
        <p:txBody>
          <a:bodyPr/>
          <a:lstStyle>
            <a:lvl1pPr algn="r">
              <a:defRPr sz="1200" b="1">
                <a:solidFill>
                  <a:srgbClr val="5A5B5D"/>
                </a:solidFill>
              </a:defRPr>
            </a:lvl1pPr>
          </a:lstStyle>
          <a:p>
            <a:pPr>
              <a:defRPr/>
            </a:pPr>
            <a:fld id="{3EA8C02C-D895-4FD7-9968-BBB32117BAA6}" type="slidenum">
              <a:rPr lang="en-US" altLang="en-US"/>
              <a:pPr>
                <a:defRPr/>
              </a:pPr>
              <a:t>‹#›</a:t>
            </a:fld>
            <a:endParaRPr lang="en-US" altLang="en-US" dirty="0"/>
          </a:p>
        </p:txBody>
      </p:sp>
      <p:sp>
        <p:nvSpPr>
          <p:cNvPr id="3" name="Title 1">
            <a:extLst>
              <a:ext uri="{FF2B5EF4-FFF2-40B4-BE49-F238E27FC236}">
                <a16:creationId xmlns:a16="http://schemas.microsoft.com/office/drawing/2014/main" id="{055D4A5B-75A0-EE84-79DE-59AD0689E156}"/>
              </a:ext>
            </a:extLst>
          </p:cNvPr>
          <p:cNvSpPr>
            <a:spLocks noGrp="1"/>
          </p:cNvSpPr>
          <p:nvPr>
            <p:ph type="title" hasCustomPrompt="1"/>
          </p:nvPr>
        </p:nvSpPr>
        <p:spPr>
          <a:xfrm>
            <a:off x="426720" y="0"/>
            <a:ext cx="11336301" cy="726314"/>
          </a:xfrm>
          <a:prstGeom prst="rect">
            <a:avLst/>
          </a:prstGeom>
        </p:spPr>
        <p:txBody>
          <a:bodyPr anchor="ctr"/>
          <a:lstStyle>
            <a:lvl1pPr>
              <a:defRPr sz="2400" b="1">
                <a:solidFill>
                  <a:schemeClr val="bg1"/>
                </a:solidFill>
                <a:latin typeface="Franklin Gothic Book" panose="020B0503020102020204" pitchFamily="34" charset="0"/>
                <a:cs typeface="Times New Roman" panose="02020603050405020304" pitchFamily="18" charset="0"/>
              </a:defRPr>
            </a:lvl1pPr>
          </a:lstStyle>
          <a:p>
            <a:r>
              <a:rPr lang="en-US"/>
              <a:t>Click to edit title</a:t>
            </a:r>
          </a:p>
        </p:txBody>
      </p:sp>
    </p:spTree>
    <p:extLst>
      <p:ext uri="{BB962C8B-B14F-4D97-AF65-F5344CB8AC3E}">
        <p14:creationId xmlns:p14="http://schemas.microsoft.com/office/powerpoint/2010/main" val="29976600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1 Content Box">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 y="0"/>
            <a:ext cx="12189823" cy="2142742"/>
          </a:xfrm>
          <a:prstGeom prst="rect">
            <a:avLst/>
          </a:prstGeom>
        </p:spPr>
      </p:pic>
      <p:sp>
        <p:nvSpPr>
          <p:cNvPr id="3" name="Content Placeholder 2"/>
          <p:cNvSpPr>
            <a:spLocks noGrp="1"/>
          </p:cNvSpPr>
          <p:nvPr>
            <p:ph sz="half" idx="1" hasCustomPrompt="1"/>
          </p:nvPr>
        </p:nvSpPr>
        <p:spPr>
          <a:xfrm>
            <a:off x="952500" y="1600200"/>
            <a:ext cx="10287000" cy="4572000"/>
          </a:xfrm>
        </p:spPr>
        <p:txBody>
          <a:bodyPr lIns="0" tIns="0" rIns="0" bIns="0"/>
          <a:lstStyle/>
          <a:p>
            <a:pPr lvl="0"/>
            <a:r>
              <a:rPr lang="en-US" dirty="0"/>
              <a:t>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3124200" y="0"/>
            <a:ext cx="8115300" cy="1476375"/>
          </a:xfrm>
        </p:spPr>
        <p:txBody>
          <a:bodyPr/>
          <a:lstStyle>
            <a:lvl1pPr>
              <a:defRPr>
                <a:solidFill>
                  <a:schemeClr val="bg1"/>
                </a:solidFill>
              </a:defRPr>
            </a:lvl1pPr>
          </a:lstStyle>
          <a:p>
            <a:r>
              <a:rPr lang="en-US"/>
              <a:t>Click to edit Master title style</a:t>
            </a:r>
            <a:endParaRPr lang="en-US" dirty="0"/>
          </a:p>
        </p:txBody>
      </p:sp>
      <p:sp>
        <p:nvSpPr>
          <p:cNvPr id="10" name="Slide Number Placeholder 9"/>
          <p:cNvSpPr>
            <a:spLocks noGrp="1"/>
          </p:cNvSpPr>
          <p:nvPr>
            <p:ph type="sldNum" sz="quarter" idx="12"/>
          </p:nvPr>
        </p:nvSpPr>
        <p:spPr>
          <a:xfrm>
            <a:off x="11239500" y="6362701"/>
            <a:ext cx="593271" cy="365124"/>
          </a:xfrm>
        </p:spPr>
        <p:txBody>
          <a:bodyPr/>
          <a:lstStyle/>
          <a:p>
            <a:fld id="{74CBFA20-B4E7-4596-B297-2104E2AA8F65}" type="slidenum">
              <a:rPr lang="en-US" smtClean="0"/>
              <a:pPr/>
              <a:t>‹#›</a:t>
            </a:fld>
            <a:endParaRPr lang="en-US" dirty="0"/>
          </a:p>
        </p:txBody>
      </p:sp>
      <p:sp>
        <p:nvSpPr>
          <p:cNvPr id="5" name="Date Placeholder 4"/>
          <p:cNvSpPr>
            <a:spLocks noGrp="1"/>
          </p:cNvSpPr>
          <p:nvPr>
            <p:ph type="dt" sz="half" idx="13"/>
          </p:nvPr>
        </p:nvSpPr>
        <p:spPr>
          <a:xfrm>
            <a:off x="0" y="6368094"/>
            <a:ext cx="1066800" cy="365125"/>
          </a:xfrm>
        </p:spPr>
        <p:txBody>
          <a:bodyPr/>
          <a:lstStyle/>
          <a:p>
            <a:fld id="{23E32DD1-7832-4AB2-9F1F-2732741A1F22}" type="datetimeFigureOut">
              <a:rPr lang="en-US" smtClean="0"/>
              <a:t>7/28/2023</a:t>
            </a:fld>
            <a:endParaRPr lang="en-US" dirty="0"/>
          </a:p>
        </p:txBody>
      </p:sp>
    </p:spTree>
    <p:extLst>
      <p:ext uri="{BB962C8B-B14F-4D97-AF65-F5344CB8AC3E}">
        <p14:creationId xmlns:p14="http://schemas.microsoft.com/office/powerpoint/2010/main" val="39984454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2 Content Boxes">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 y="0"/>
            <a:ext cx="12189823" cy="2142742"/>
          </a:xfrm>
          <a:prstGeom prst="rect">
            <a:avLst/>
          </a:prstGeom>
        </p:spPr>
      </p:pic>
      <p:sp>
        <p:nvSpPr>
          <p:cNvPr id="3" name="Content Placeholder 2"/>
          <p:cNvSpPr>
            <a:spLocks noGrp="1"/>
          </p:cNvSpPr>
          <p:nvPr>
            <p:ph sz="half" idx="1" hasCustomPrompt="1"/>
          </p:nvPr>
        </p:nvSpPr>
        <p:spPr>
          <a:xfrm>
            <a:off x="952500" y="1598613"/>
            <a:ext cx="5067300" cy="4564501"/>
          </a:xfrm>
        </p:spPr>
        <p:txBody>
          <a:bodyPr lIns="0" tIns="0" rIns="0" bIns="0"/>
          <a:lstStyle/>
          <a:p>
            <a:pPr lvl="0"/>
            <a:r>
              <a:rPr lang="en-US" dirty="0"/>
              <a:t>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172200" y="1598613"/>
            <a:ext cx="5067300" cy="4564501"/>
          </a:xfrm>
        </p:spPr>
        <p:txBody>
          <a:bodyPr lIns="0" tIns="0" rIns="0" bIns="0"/>
          <a:lstStyle/>
          <a:p>
            <a:pPr lvl="0"/>
            <a:r>
              <a:rPr lang="en-US" dirty="0"/>
              <a:t>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p:cNvSpPr>
            <a:spLocks noGrp="1"/>
          </p:cNvSpPr>
          <p:nvPr>
            <p:ph type="sldNum" sz="quarter" idx="12"/>
          </p:nvPr>
        </p:nvSpPr>
        <p:spPr>
          <a:xfrm>
            <a:off x="11239500" y="6362701"/>
            <a:ext cx="593271" cy="365124"/>
          </a:xfrm>
        </p:spPr>
        <p:txBody>
          <a:bodyPr/>
          <a:lstStyle/>
          <a:p>
            <a:fld id="{74CBFA20-B4E7-4596-B297-2104E2AA8F65}" type="slidenum">
              <a:rPr lang="en-US" smtClean="0"/>
              <a:pPr/>
              <a:t>‹#›</a:t>
            </a:fld>
            <a:endParaRPr lang="en-US" dirty="0"/>
          </a:p>
        </p:txBody>
      </p:sp>
      <p:sp>
        <p:nvSpPr>
          <p:cNvPr id="13" name="Title Placeholder 1"/>
          <p:cNvSpPr>
            <a:spLocks noGrp="1"/>
          </p:cNvSpPr>
          <p:nvPr>
            <p:ph type="title"/>
          </p:nvPr>
        </p:nvSpPr>
        <p:spPr>
          <a:xfrm>
            <a:off x="3124200" y="0"/>
            <a:ext cx="8115300" cy="1476375"/>
          </a:xfrm>
          <a:prstGeom prst="rect">
            <a:avLst/>
          </a:prstGeom>
        </p:spPr>
        <p:txBody>
          <a:bodyPr vert="horz" lIns="0" tIns="0" rIns="0" bIns="0" rtlCol="0" anchor="ctr" anchorCtr="0">
            <a:normAutofit/>
          </a:bodyPr>
          <a:lstStyle>
            <a:lvl1pPr>
              <a:defRPr>
                <a:solidFill>
                  <a:schemeClr val="bg1"/>
                </a:solidFill>
              </a:defRPr>
            </a:lvl1pPr>
          </a:lstStyle>
          <a:p>
            <a:r>
              <a:rPr lang="en-US"/>
              <a:t>Click to edit Master title style</a:t>
            </a:r>
            <a:endParaRPr lang="en-US" dirty="0"/>
          </a:p>
        </p:txBody>
      </p:sp>
      <p:sp>
        <p:nvSpPr>
          <p:cNvPr id="2" name="Date Placeholder 1"/>
          <p:cNvSpPr>
            <a:spLocks noGrp="1"/>
          </p:cNvSpPr>
          <p:nvPr>
            <p:ph type="dt" sz="half" idx="13"/>
          </p:nvPr>
        </p:nvSpPr>
        <p:spPr>
          <a:xfrm>
            <a:off x="1088" y="6368094"/>
            <a:ext cx="1066800" cy="365125"/>
          </a:xfrm>
        </p:spPr>
        <p:txBody>
          <a:bodyPr/>
          <a:lstStyle/>
          <a:p>
            <a:fld id="{23E32DD1-7832-4AB2-9F1F-2732741A1F22}" type="datetimeFigureOut">
              <a:rPr lang="en-US" smtClean="0"/>
              <a:t>7/28/2023</a:t>
            </a:fld>
            <a:endParaRPr lang="en-US" dirty="0"/>
          </a:p>
        </p:txBody>
      </p:sp>
    </p:spTree>
    <p:extLst>
      <p:ext uri="{BB962C8B-B14F-4D97-AF65-F5344CB8AC3E}">
        <p14:creationId xmlns:p14="http://schemas.microsoft.com/office/powerpoint/2010/main" val="23903200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with Picture">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 y="0"/>
            <a:ext cx="12189823" cy="2142742"/>
          </a:xfrm>
          <a:prstGeom prst="rect">
            <a:avLst/>
          </a:prstGeom>
        </p:spPr>
      </p:pic>
      <p:sp>
        <p:nvSpPr>
          <p:cNvPr id="10" name="Content Placeholder 3"/>
          <p:cNvSpPr>
            <a:spLocks noGrp="1"/>
          </p:cNvSpPr>
          <p:nvPr>
            <p:ph sz="half" idx="2" hasCustomPrompt="1"/>
          </p:nvPr>
        </p:nvSpPr>
        <p:spPr>
          <a:xfrm>
            <a:off x="6172200" y="1600200"/>
            <a:ext cx="5067300" cy="4571998"/>
          </a:xfrm>
        </p:spPr>
        <p:txBody>
          <a:bodyPr lIns="0" tIns="0" rIns="0" bIns="0"/>
          <a:lstStyle/>
          <a:p>
            <a:pPr lvl="0"/>
            <a:r>
              <a:rPr lang="en-US" dirty="0"/>
              <a:t>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2"/>
          <p:cNvSpPr>
            <a:spLocks noGrp="1"/>
          </p:cNvSpPr>
          <p:nvPr>
            <p:ph type="pic" idx="1"/>
          </p:nvPr>
        </p:nvSpPr>
        <p:spPr>
          <a:xfrm>
            <a:off x="952500" y="1600200"/>
            <a:ext cx="5075767" cy="4572000"/>
          </a:xfrm>
        </p:spPr>
        <p:txBody>
          <a:bodyPr lIns="0" tIns="0" rIns="0" bIns="0"/>
          <a:lstStyle>
            <a:lvl1pPr marL="0" indent="0">
              <a:buNone/>
              <a:defRPr lang="en-US" dirty="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7" name="Title Placeholder 1"/>
          <p:cNvSpPr>
            <a:spLocks noGrp="1"/>
          </p:cNvSpPr>
          <p:nvPr>
            <p:ph type="title"/>
          </p:nvPr>
        </p:nvSpPr>
        <p:spPr>
          <a:xfrm>
            <a:off x="3124200" y="0"/>
            <a:ext cx="8115300" cy="1476375"/>
          </a:xfrm>
          <a:prstGeom prst="rect">
            <a:avLst/>
          </a:prstGeom>
        </p:spPr>
        <p:txBody>
          <a:bodyPr vert="horz" lIns="0" tIns="0" rIns="0" bIns="0" rtlCol="0" anchor="ctr" anchorCtr="0">
            <a:normAutofit/>
          </a:bodyPr>
          <a:lstStyle>
            <a:lvl1pPr>
              <a:defRPr>
                <a:solidFill>
                  <a:schemeClr val="bg1"/>
                </a:solidFill>
              </a:defRPr>
            </a:lvl1pPr>
          </a:lstStyle>
          <a:p>
            <a:r>
              <a:rPr lang="en-US"/>
              <a:t>Click to edit Master title style</a:t>
            </a:r>
            <a:endParaRPr lang="en-US" dirty="0"/>
          </a:p>
        </p:txBody>
      </p:sp>
      <p:sp>
        <p:nvSpPr>
          <p:cNvPr id="4" name="Slide Number Placeholder 3"/>
          <p:cNvSpPr>
            <a:spLocks noGrp="1"/>
          </p:cNvSpPr>
          <p:nvPr>
            <p:ph type="sldNum" sz="quarter" idx="12"/>
          </p:nvPr>
        </p:nvSpPr>
        <p:spPr>
          <a:xfrm>
            <a:off x="11262830" y="6362701"/>
            <a:ext cx="593271" cy="365124"/>
          </a:xfrm>
        </p:spPr>
        <p:txBody>
          <a:bodyPr/>
          <a:lstStyle/>
          <a:p>
            <a:fld id="{74CBFA20-B4E7-4596-B297-2104E2AA8F65}" type="slidenum">
              <a:rPr lang="en-US" smtClean="0"/>
              <a:pPr/>
              <a:t>‹#›</a:t>
            </a:fld>
            <a:endParaRPr lang="en-US" dirty="0"/>
          </a:p>
        </p:txBody>
      </p:sp>
      <p:sp>
        <p:nvSpPr>
          <p:cNvPr id="5" name="Date Placeholder 4"/>
          <p:cNvSpPr>
            <a:spLocks noGrp="1"/>
          </p:cNvSpPr>
          <p:nvPr>
            <p:ph type="dt" sz="half" idx="13"/>
          </p:nvPr>
        </p:nvSpPr>
        <p:spPr>
          <a:xfrm>
            <a:off x="1088" y="6368094"/>
            <a:ext cx="1066800" cy="365125"/>
          </a:xfrm>
        </p:spPr>
        <p:txBody>
          <a:bodyPr/>
          <a:lstStyle/>
          <a:p>
            <a:fld id="{23E32DD1-7832-4AB2-9F1F-2732741A1F22}" type="datetimeFigureOut">
              <a:rPr lang="en-US" smtClean="0"/>
              <a:t>7/28/2023</a:t>
            </a:fld>
            <a:endParaRPr lang="en-US" dirty="0"/>
          </a:p>
        </p:txBody>
      </p:sp>
      <p:sp>
        <p:nvSpPr>
          <p:cNvPr id="6" name="Footer Placeholder 5"/>
          <p:cNvSpPr>
            <a:spLocks noGrp="1"/>
          </p:cNvSpPr>
          <p:nvPr>
            <p:ph type="ftr" sz="quarter" idx="14"/>
          </p:nvPr>
        </p:nvSpPr>
        <p:spPr/>
        <p:txBody>
          <a:bodyPr/>
          <a:lstStyle/>
          <a:p>
            <a:endParaRPr lang="en-US" dirty="0"/>
          </a:p>
        </p:txBody>
      </p:sp>
    </p:spTree>
    <p:extLst>
      <p:ext uri="{BB962C8B-B14F-4D97-AF65-F5344CB8AC3E}">
        <p14:creationId xmlns:p14="http://schemas.microsoft.com/office/powerpoint/2010/main" val="33669295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with Video">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 y="0"/>
            <a:ext cx="12189823" cy="2142742"/>
          </a:xfrm>
          <a:prstGeom prst="rect">
            <a:avLst/>
          </a:prstGeom>
        </p:spPr>
      </p:pic>
      <p:sp>
        <p:nvSpPr>
          <p:cNvPr id="10" name="Content Placeholder 3"/>
          <p:cNvSpPr>
            <a:spLocks noGrp="1"/>
          </p:cNvSpPr>
          <p:nvPr>
            <p:ph sz="half" idx="2" hasCustomPrompt="1"/>
          </p:nvPr>
        </p:nvSpPr>
        <p:spPr>
          <a:xfrm>
            <a:off x="6172200" y="1600202"/>
            <a:ext cx="5067300" cy="4571999"/>
          </a:xfrm>
        </p:spPr>
        <p:txBody>
          <a:bodyPr lIns="0" tIns="0" rIns="0" bIns="0"/>
          <a:lstStyle/>
          <a:p>
            <a:pPr lvl="0"/>
            <a:r>
              <a:rPr lang="en-US" dirty="0"/>
              <a:t>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Media Placeholder 10"/>
          <p:cNvSpPr>
            <a:spLocks noGrp="1"/>
          </p:cNvSpPr>
          <p:nvPr>
            <p:ph type="media" sz="quarter" idx="14" hasCustomPrompt="1"/>
          </p:nvPr>
        </p:nvSpPr>
        <p:spPr>
          <a:xfrm>
            <a:off x="952500" y="1600201"/>
            <a:ext cx="5082540" cy="4572000"/>
          </a:xfrm>
        </p:spPr>
        <p:txBody>
          <a:bodyPr lIns="0" tIns="0" rIns="0" bIns="0"/>
          <a:lstStyle>
            <a:lvl1pPr marL="0" indent="0">
              <a:buFontTx/>
              <a:buNone/>
              <a:defRPr baseline="0"/>
            </a:lvl1pPr>
          </a:lstStyle>
          <a:p>
            <a:r>
              <a:rPr lang="en-US" dirty="0"/>
              <a:t>Insert a video here</a:t>
            </a:r>
          </a:p>
        </p:txBody>
      </p:sp>
      <p:sp>
        <p:nvSpPr>
          <p:cNvPr id="5" name="Slide Number Placeholder 4"/>
          <p:cNvSpPr>
            <a:spLocks noGrp="1"/>
          </p:cNvSpPr>
          <p:nvPr>
            <p:ph type="sldNum" sz="quarter" idx="17"/>
          </p:nvPr>
        </p:nvSpPr>
        <p:spPr>
          <a:xfrm>
            <a:off x="11239500" y="6362701"/>
            <a:ext cx="593271" cy="365124"/>
          </a:xfrm>
        </p:spPr>
        <p:txBody>
          <a:bodyPr/>
          <a:lstStyle/>
          <a:p>
            <a:fld id="{74CBFA20-B4E7-4596-B297-2104E2AA8F65}" type="slidenum">
              <a:rPr lang="en-US" smtClean="0"/>
              <a:pPr/>
              <a:t>‹#›</a:t>
            </a:fld>
            <a:endParaRPr lang="en-US" dirty="0"/>
          </a:p>
        </p:txBody>
      </p:sp>
      <p:sp>
        <p:nvSpPr>
          <p:cNvPr id="14" name="Title Placeholder 1"/>
          <p:cNvSpPr>
            <a:spLocks noGrp="1"/>
          </p:cNvSpPr>
          <p:nvPr>
            <p:ph type="title"/>
          </p:nvPr>
        </p:nvSpPr>
        <p:spPr>
          <a:xfrm>
            <a:off x="3124200" y="0"/>
            <a:ext cx="8115300" cy="1476375"/>
          </a:xfrm>
          <a:prstGeom prst="rect">
            <a:avLst/>
          </a:prstGeom>
        </p:spPr>
        <p:txBody>
          <a:bodyPr vert="horz" lIns="0" tIns="0" rIns="0" bIns="0" rtlCol="0" anchor="ctr" anchorCtr="0">
            <a:normAutofit/>
          </a:bodyPr>
          <a:lstStyle>
            <a:lvl1pPr>
              <a:defRPr>
                <a:solidFill>
                  <a:schemeClr val="bg1"/>
                </a:solidFill>
              </a:defRPr>
            </a:lvl1pPr>
          </a:lstStyle>
          <a:p>
            <a:r>
              <a:rPr lang="en-US"/>
              <a:t>Click to edit Master title style</a:t>
            </a:r>
            <a:endParaRPr lang="en-US" dirty="0"/>
          </a:p>
        </p:txBody>
      </p:sp>
      <p:sp>
        <p:nvSpPr>
          <p:cNvPr id="2" name="Date Placeholder 1"/>
          <p:cNvSpPr>
            <a:spLocks noGrp="1"/>
          </p:cNvSpPr>
          <p:nvPr>
            <p:ph type="dt" sz="half" idx="18"/>
          </p:nvPr>
        </p:nvSpPr>
        <p:spPr>
          <a:xfrm>
            <a:off x="8486" y="6368094"/>
            <a:ext cx="1066800" cy="365125"/>
          </a:xfrm>
        </p:spPr>
        <p:txBody>
          <a:bodyPr/>
          <a:lstStyle/>
          <a:p>
            <a:fld id="{23E32DD1-7832-4AB2-9F1F-2732741A1F22}" type="datetimeFigureOut">
              <a:rPr lang="en-US" smtClean="0"/>
              <a:t>7/28/2023</a:t>
            </a:fld>
            <a:endParaRPr lang="en-US" dirty="0"/>
          </a:p>
        </p:txBody>
      </p:sp>
    </p:spTree>
    <p:extLst>
      <p:ext uri="{BB962C8B-B14F-4D97-AF65-F5344CB8AC3E}">
        <p14:creationId xmlns:p14="http://schemas.microsoft.com/office/powerpoint/2010/main" val="25732664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952499" y="242047"/>
            <a:ext cx="10287001" cy="593015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9"/>
          <p:cNvSpPr>
            <a:spLocks noGrp="1"/>
          </p:cNvSpPr>
          <p:nvPr>
            <p:ph type="sldNum" sz="quarter" idx="16"/>
          </p:nvPr>
        </p:nvSpPr>
        <p:spPr>
          <a:xfrm>
            <a:off x="11239500" y="6362701"/>
            <a:ext cx="593271" cy="365124"/>
          </a:xfrm>
        </p:spPr>
        <p:txBody>
          <a:bodyPr/>
          <a:lstStyle/>
          <a:p>
            <a:fld id="{74CBFA20-B4E7-4596-B297-2104E2AA8F65}" type="slidenum">
              <a:rPr lang="en-US" smtClean="0"/>
              <a:pPr/>
              <a:t>‹#›</a:t>
            </a:fld>
            <a:endParaRPr lang="en-US" dirty="0"/>
          </a:p>
        </p:txBody>
      </p:sp>
      <p:sp>
        <p:nvSpPr>
          <p:cNvPr id="11" name="Date Placeholder 10"/>
          <p:cNvSpPr>
            <a:spLocks noGrp="1"/>
          </p:cNvSpPr>
          <p:nvPr>
            <p:ph type="dt" sz="half" idx="17"/>
          </p:nvPr>
        </p:nvSpPr>
        <p:spPr>
          <a:xfrm>
            <a:off x="0" y="6368094"/>
            <a:ext cx="1066800" cy="365125"/>
          </a:xfrm>
        </p:spPr>
        <p:txBody>
          <a:bodyPr/>
          <a:lstStyle/>
          <a:p>
            <a:fld id="{23E32DD1-7832-4AB2-9F1F-2732741A1F22}" type="datetimeFigureOut">
              <a:rPr lang="en-US" smtClean="0"/>
              <a:t>7/28/2023</a:t>
            </a:fld>
            <a:endParaRPr lang="en-US" dirty="0"/>
          </a:p>
        </p:txBody>
      </p:sp>
    </p:spTree>
    <p:extLst>
      <p:ext uri="{BB962C8B-B14F-4D97-AF65-F5344CB8AC3E}">
        <p14:creationId xmlns:p14="http://schemas.microsoft.com/office/powerpoint/2010/main" val="39910788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losing Slide">
    <p:bg>
      <p:bgPr>
        <a:solidFill>
          <a:srgbClr val="005188"/>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57845" y="1510512"/>
            <a:ext cx="3754042" cy="3766554"/>
          </a:xfrm>
          <a:prstGeom prst="rect">
            <a:avLst/>
          </a:prstGeom>
        </p:spPr>
      </p:pic>
    </p:spTree>
    <p:extLst>
      <p:ext uri="{BB962C8B-B14F-4D97-AF65-F5344CB8AC3E}">
        <p14:creationId xmlns:p14="http://schemas.microsoft.com/office/powerpoint/2010/main" val="38083672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45163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124200" y="0"/>
            <a:ext cx="8115300" cy="1476375"/>
          </a:xfrm>
          <a:prstGeom prst="rect">
            <a:avLst/>
          </a:prstGeom>
        </p:spPr>
        <p:txBody>
          <a:bodyPr vert="horz" lIns="0" tIns="0" rIns="0" bIns="0" rtlCol="0" anchor="ctr"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952500" y="1600200"/>
            <a:ext cx="10287000" cy="4572000"/>
          </a:xfrm>
          <a:prstGeom prst="rect">
            <a:avLst/>
          </a:prstGeom>
        </p:spPr>
        <p:txBody>
          <a:bodyPr vert="horz" lIns="0" tIns="0" rIns="0" bIns="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0646229" y="6362701"/>
            <a:ext cx="593271" cy="365124"/>
          </a:xfrm>
          <a:prstGeom prst="rect">
            <a:avLst/>
          </a:prstGeom>
          <a:noFill/>
        </p:spPr>
        <p:txBody>
          <a:bodyPr vert="horz" lIns="0" tIns="45720" rIns="0" bIns="45720" rtlCol="0" anchor="ctr"/>
          <a:lstStyle>
            <a:lvl1pPr algn="r">
              <a:defRPr sz="1000">
                <a:solidFill>
                  <a:schemeClr val="tx1">
                    <a:tint val="75000"/>
                  </a:schemeClr>
                </a:solidFill>
              </a:defRPr>
            </a:lvl1pPr>
          </a:lstStyle>
          <a:p>
            <a:fld id="{74CBFA20-B4E7-4596-B297-2104E2AA8F65}" type="slidenum">
              <a:rPr lang="en-US" smtClean="0"/>
              <a:pPr/>
              <a:t>‹#›</a:t>
            </a:fld>
            <a:endParaRPr lang="en-US" dirty="0"/>
          </a:p>
        </p:txBody>
      </p:sp>
      <p:sp>
        <p:nvSpPr>
          <p:cNvPr id="4" name="Footer Placeholder 3"/>
          <p:cNvSpPr>
            <a:spLocks noGrp="1"/>
          </p:cNvSpPr>
          <p:nvPr>
            <p:ph type="ftr" sz="quarter" idx="3"/>
          </p:nvPr>
        </p:nvSpPr>
        <p:spPr>
          <a:xfrm>
            <a:off x="4038600" y="636809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5" name="Date Placeholder 4"/>
          <p:cNvSpPr>
            <a:spLocks noGrp="1"/>
          </p:cNvSpPr>
          <p:nvPr>
            <p:ph type="dt" sz="half" idx="2"/>
          </p:nvPr>
        </p:nvSpPr>
        <p:spPr>
          <a:xfrm>
            <a:off x="838200" y="6368094"/>
            <a:ext cx="1066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E32DD1-7832-4AB2-9F1F-2732741A1F22}" type="datetimeFigureOut">
              <a:rPr lang="en-US" smtClean="0"/>
              <a:t>7/28/2023</a:t>
            </a:fld>
            <a:endParaRPr lang="en-US" dirty="0"/>
          </a:p>
        </p:txBody>
      </p:sp>
    </p:spTree>
    <p:extLst>
      <p:ext uri="{BB962C8B-B14F-4D97-AF65-F5344CB8AC3E}">
        <p14:creationId xmlns:p14="http://schemas.microsoft.com/office/powerpoint/2010/main" val="10945841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hdr="0" ftr="0" dt="0"/>
  <p:txStyles>
    <p:title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p:titleStyle>
    <p:bodyStyle>
      <a:lvl1pPr marL="174625" indent="-174625"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31825" indent="-174625"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089025" indent="-17462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546225" indent="-174625"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03425" indent="-174625"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4008">
          <p15:clr>
            <a:srgbClr val="F26B43"/>
          </p15:clr>
        </p15:guide>
        <p15:guide id="4" pos="600">
          <p15:clr>
            <a:srgbClr val="F26B43"/>
          </p15:clr>
        </p15:guide>
        <p15:guide id="5" pos="7080">
          <p15:clr>
            <a:srgbClr val="F26B43"/>
          </p15:clr>
        </p15:guide>
        <p15:guide id="6" orient="horz" pos="1007">
          <p15:clr>
            <a:srgbClr val="F26B43"/>
          </p15:clr>
        </p15:guide>
        <p15:guide id="8" pos="1968">
          <p15:clr>
            <a:srgbClr val="F26B43"/>
          </p15:clr>
        </p15:guide>
        <p15:guide id="10" orient="horz" pos="3888">
          <p15:clr>
            <a:srgbClr val="F26B43"/>
          </p15:clr>
        </p15:guide>
        <p15:guide id="11" orient="horz" pos="93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124200" y="0"/>
            <a:ext cx="8115300" cy="1476375"/>
          </a:xfrm>
          <a:prstGeom prst="rect">
            <a:avLst/>
          </a:prstGeom>
        </p:spPr>
        <p:txBody>
          <a:bodyPr vert="horz" lIns="0" tIns="0" rIns="0" bIns="0" rtlCol="0" anchor="ctr" anchorCtr="0">
            <a:normAutofit/>
          </a:bodyPr>
          <a:lstStyle/>
          <a:p>
            <a:r>
              <a:rPr lang="en-US"/>
              <a:t>Click to edit Master title style</a:t>
            </a:r>
          </a:p>
        </p:txBody>
      </p:sp>
      <p:sp>
        <p:nvSpPr>
          <p:cNvPr id="3" name="Text Placeholder 2"/>
          <p:cNvSpPr>
            <a:spLocks noGrp="1"/>
          </p:cNvSpPr>
          <p:nvPr>
            <p:ph type="body" idx="1"/>
          </p:nvPr>
        </p:nvSpPr>
        <p:spPr>
          <a:xfrm>
            <a:off x="952500" y="1600200"/>
            <a:ext cx="10287000" cy="4572000"/>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0646229" y="6362701"/>
            <a:ext cx="593271" cy="365124"/>
          </a:xfrm>
          <a:prstGeom prst="rect">
            <a:avLst/>
          </a:prstGeom>
          <a:noFill/>
        </p:spPr>
        <p:txBody>
          <a:bodyPr vert="horz" lIns="0" tIns="45720" rIns="0" bIns="45720" rtlCol="0" anchor="ctr"/>
          <a:lstStyle>
            <a:lvl1pPr algn="r">
              <a:defRPr sz="1000">
                <a:solidFill>
                  <a:schemeClr val="tx1">
                    <a:tint val="75000"/>
                  </a:schemeClr>
                </a:solidFill>
              </a:defRPr>
            </a:lvl1pPr>
          </a:lstStyle>
          <a:p>
            <a:fld id="{74CBFA20-B4E7-4596-B297-2104E2AA8F65}" type="slidenum">
              <a:rPr lang="en-US" smtClean="0"/>
              <a:pPr/>
              <a:t>‹#›</a:t>
            </a:fld>
            <a:endParaRPr lang="en-US" dirty="0"/>
          </a:p>
        </p:txBody>
      </p:sp>
      <p:sp>
        <p:nvSpPr>
          <p:cNvPr id="4" name="Footer Placeholder 3"/>
          <p:cNvSpPr>
            <a:spLocks noGrp="1"/>
          </p:cNvSpPr>
          <p:nvPr>
            <p:ph type="ftr" sz="quarter" idx="3"/>
          </p:nvPr>
        </p:nvSpPr>
        <p:spPr>
          <a:xfrm>
            <a:off x="4038600" y="636809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dirty="0"/>
              <a:t>Las Vegas Surface Transportation TTX FPM - 10/12/2022</a:t>
            </a:r>
            <a:endParaRPr lang="en-US" dirty="0"/>
          </a:p>
        </p:txBody>
      </p:sp>
      <p:sp>
        <p:nvSpPr>
          <p:cNvPr id="5" name="Date Placeholder 4"/>
          <p:cNvSpPr>
            <a:spLocks noGrp="1"/>
          </p:cNvSpPr>
          <p:nvPr>
            <p:ph type="dt" sz="half" idx="2"/>
          </p:nvPr>
        </p:nvSpPr>
        <p:spPr>
          <a:xfrm>
            <a:off x="838200" y="6368094"/>
            <a:ext cx="1066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B2626C-0BA0-41E3-B824-5FBEE3289B32}" type="datetime1">
              <a:rPr lang="en-US" smtClean="0"/>
              <a:t>7/28/2023</a:t>
            </a:fld>
            <a:endParaRPr lang="en-US" dirty="0"/>
          </a:p>
        </p:txBody>
      </p:sp>
    </p:spTree>
    <p:extLst>
      <p:ext uri="{BB962C8B-B14F-4D97-AF65-F5344CB8AC3E}">
        <p14:creationId xmlns:p14="http://schemas.microsoft.com/office/powerpoint/2010/main" val="1496651053"/>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hf hdr="0" dt="0"/>
  <p:txStyles>
    <p:title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p:titleStyle>
    <p:bodyStyle>
      <a:lvl1pPr marL="174625" indent="-174625"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31825" indent="-174625"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089025" indent="-17462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546225" indent="-174625"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03425" indent="-174625"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4008">
          <p15:clr>
            <a:srgbClr val="F26B43"/>
          </p15:clr>
        </p15:guide>
        <p15:guide id="4" pos="600">
          <p15:clr>
            <a:srgbClr val="F26B43"/>
          </p15:clr>
        </p15:guide>
        <p15:guide id="5" pos="7080">
          <p15:clr>
            <a:srgbClr val="F26B43"/>
          </p15:clr>
        </p15:guide>
        <p15:guide id="6" orient="horz" pos="1007">
          <p15:clr>
            <a:srgbClr val="F26B43"/>
          </p15:clr>
        </p15:guide>
        <p15:guide id="8" pos="1968">
          <p15:clr>
            <a:srgbClr val="F26B43"/>
          </p15:clr>
        </p15:guide>
        <p15:guide id="10" orient="horz" pos="3888">
          <p15:clr>
            <a:srgbClr val="F26B43"/>
          </p15:clr>
        </p15:guide>
        <p15:guide id="11" orient="horz" pos="93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hyperlink" Target="mailto:SurfaceVetting@tsa.dhs.gov"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hyperlink" Target="https://www.federalregister.gov/documents/2023/05/23/2023-10131/vetting-of-certain-surface-transportation-employees"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tsaenrollmentbyidemia.tsa.dhs.gov/about"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hyperlink" Target="https://www.regulations.gov/document/TSA-2023-0001-0001"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hyperlink" Target="mailto:SurfaceVetting@tsa.dhs.gov"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hyperlink" Target="mailto:SurfaceVetting@tsa.dhs.gov"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513347" y="1862306"/>
            <a:ext cx="11488153" cy="3802161"/>
          </a:xfrm>
        </p:spPr>
        <p:txBody>
          <a:bodyPr>
            <a:normAutofit/>
          </a:bodyPr>
          <a:lstStyle/>
          <a:p>
            <a:pPr marL="57150" indent="0">
              <a:lnSpc>
                <a:spcPct val="107000"/>
              </a:lnSpc>
              <a:spcBef>
                <a:spcPts val="0"/>
              </a:spcBef>
              <a:spcAft>
                <a:spcPts val="1200"/>
              </a:spcAft>
              <a:buNone/>
            </a:pPr>
            <a:r>
              <a:rPr lang="en-US" sz="1800" b="1" dirty="0">
                <a:latin typeface="+mn-lt"/>
                <a:cs typeface="Times New Roman" panose="02020603050405020304" pitchFamily="18" charset="0"/>
              </a:rPr>
              <a:t>Active Shooter/Assailant on a Bus Tabletop Exercises:</a:t>
            </a:r>
          </a:p>
          <a:p>
            <a:pPr marL="57150" indent="0">
              <a:lnSpc>
                <a:spcPct val="107000"/>
              </a:lnSpc>
              <a:spcBef>
                <a:spcPts val="0"/>
              </a:spcBef>
              <a:spcAft>
                <a:spcPts val="1200"/>
              </a:spcAft>
              <a:buNone/>
            </a:pPr>
            <a:r>
              <a:rPr lang="en-US" sz="1800" dirty="0">
                <a:latin typeface="+mn-lt"/>
                <a:cs typeface="Times New Roman" panose="02020603050405020304" pitchFamily="18" charset="0"/>
              </a:rPr>
              <a:t>This event will provide industry professionals an opportunity to discuss security processes, expectations, and issues relevant to the School Bus, Motorcoach, and Mass Transit Bus industries. </a:t>
            </a:r>
          </a:p>
          <a:p>
            <a:pPr marL="57150" indent="0">
              <a:lnSpc>
                <a:spcPct val="107000"/>
              </a:lnSpc>
              <a:spcBef>
                <a:spcPts val="0"/>
              </a:spcBef>
              <a:spcAft>
                <a:spcPts val="1200"/>
              </a:spcAft>
              <a:buNone/>
            </a:pPr>
            <a:r>
              <a:rPr lang="en-US" sz="1800" dirty="0">
                <a:latin typeface="+mn-lt"/>
                <a:cs typeface="Times New Roman" panose="02020603050405020304" pitchFamily="18" charset="0"/>
              </a:rPr>
              <a:t>Participants will receive an intelligence briefing, a TSA resources and programs overviews, and industry-specific security briefings; discussed a hypothetical scenario on how to prevent and respond to an active shooter/assailant on a bus during a tabletop exercise (TTX); and observe law enforcement demonstrations. </a:t>
            </a:r>
          </a:p>
          <a:p>
            <a:pPr marL="57150" indent="0">
              <a:lnSpc>
                <a:spcPct val="107000"/>
              </a:lnSpc>
              <a:spcBef>
                <a:spcPts val="0"/>
              </a:spcBef>
              <a:spcAft>
                <a:spcPts val="1200"/>
              </a:spcAft>
              <a:buNone/>
            </a:pPr>
            <a:r>
              <a:rPr lang="en-US" sz="1800" b="1" dirty="0">
                <a:latin typeface="+mn-lt"/>
                <a:cs typeface="Times New Roman" panose="02020603050405020304" pitchFamily="18" charset="0"/>
              </a:rPr>
              <a:t>Locations: </a:t>
            </a:r>
          </a:p>
          <a:p>
            <a:pPr marL="57150" indent="0">
              <a:lnSpc>
                <a:spcPct val="107000"/>
              </a:lnSpc>
              <a:spcBef>
                <a:spcPts val="0"/>
              </a:spcBef>
              <a:spcAft>
                <a:spcPts val="1200"/>
              </a:spcAft>
              <a:buNone/>
            </a:pPr>
            <a:r>
              <a:rPr lang="en-US" sz="1800" dirty="0">
                <a:latin typeface="+mn-lt"/>
                <a:cs typeface="Times New Roman" panose="02020603050405020304" pitchFamily="18" charset="0"/>
              </a:rPr>
              <a:t>Atlantic City, NJ, September 12, 2023</a:t>
            </a:r>
          </a:p>
          <a:p>
            <a:pPr marL="57150" indent="0">
              <a:lnSpc>
                <a:spcPct val="107000"/>
              </a:lnSpc>
              <a:spcBef>
                <a:spcPts val="0"/>
              </a:spcBef>
              <a:spcAft>
                <a:spcPts val="1200"/>
              </a:spcAft>
              <a:buNone/>
            </a:pPr>
            <a:r>
              <a:rPr lang="en-US" sz="1800" dirty="0">
                <a:latin typeface="+mn-lt"/>
                <a:cs typeface="Times New Roman" panose="02020603050405020304" pitchFamily="18" charset="0"/>
              </a:rPr>
              <a:t>Los Angeles, CA, September 27, 2023</a:t>
            </a:r>
          </a:p>
          <a:p>
            <a:pPr marL="57150" indent="0">
              <a:lnSpc>
                <a:spcPct val="107000"/>
              </a:lnSpc>
              <a:spcBef>
                <a:spcPts val="0"/>
              </a:spcBef>
              <a:spcAft>
                <a:spcPts val="1200"/>
              </a:spcAft>
              <a:buNone/>
            </a:pPr>
            <a:endParaRPr lang="en-US" sz="1800" dirty="0">
              <a:latin typeface="+mn-lt"/>
              <a:cs typeface="Times New Roman" panose="02020603050405020304" pitchFamily="18" charset="0"/>
            </a:endParaRPr>
          </a:p>
        </p:txBody>
      </p:sp>
      <p:sp>
        <p:nvSpPr>
          <p:cNvPr id="3" name="Title 2"/>
          <p:cNvSpPr>
            <a:spLocks noGrp="1"/>
          </p:cNvSpPr>
          <p:nvPr>
            <p:ph type="title"/>
          </p:nvPr>
        </p:nvSpPr>
        <p:spPr>
          <a:xfrm>
            <a:off x="3362036" y="0"/>
            <a:ext cx="8829963" cy="1476375"/>
          </a:xfrm>
        </p:spPr>
        <p:txBody>
          <a:bodyPr>
            <a:normAutofit/>
          </a:bodyPr>
          <a:lstStyle/>
          <a:p>
            <a:r>
              <a:rPr lang="en-US" b="1" dirty="0"/>
              <a:t>Upcoming Active Shooter/Assailant Tabletop Exercises </a:t>
            </a:r>
            <a:r>
              <a:rPr lang="en-US" dirty="0"/>
              <a:t> </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CBFA20-B4E7-4596-B297-2104E2AA8F65}" type="slidenum">
              <a:rPr kumimoji="0" lang="en-US" sz="10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000" b="0" i="0" u="none" strike="noStrike" kern="1200" cap="none" spc="0" normalizeH="0" baseline="0" noProof="0" dirty="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19698191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9314" y="57263"/>
            <a:ext cx="10770669" cy="1476375"/>
          </a:xfrm>
        </p:spPr>
        <p:txBody>
          <a:bodyPr>
            <a:normAutofit/>
          </a:bodyPr>
          <a:lstStyle/>
          <a:p>
            <a:pPr algn="ctr"/>
            <a:r>
              <a:rPr lang="en-US" sz="3600" b="1" dirty="0"/>
              <a:t>Where do I ask Questions Regarding </a:t>
            </a:r>
            <a:br>
              <a:rPr lang="en-US" sz="3600" b="1" dirty="0"/>
            </a:br>
            <a:r>
              <a:rPr lang="en-US" sz="3600" b="1" dirty="0"/>
              <a:t>the Proposed Rule? </a:t>
            </a:r>
          </a:p>
        </p:txBody>
      </p:sp>
      <p:sp>
        <p:nvSpPr>
          <p:cNvPr id="4" name="Slide Number Placeholder 3"/>
          <p:cNvSpPr>
            <a:spLocks noGrp="1"/>
          </p:cNvSpPr>
          <p:nvPr>
            <p:ph type="sldNum" sz="quarter" idx="12"/>
          </p:nvPr>
        </p:nvSpPr>
        <p:spPr/>
        <p:txBody>
          <a:bodyPr/>
          <a:lstStyle/>
          <a:p>
            <a:fld id="{74CBFA20-B4E7-4596-B297-2104E2AA8F65}" type="slidenum">
              <a:rPr lang="en-US" smtClean="0"/>
              <a:pPr/>
              <a:t>10</a:t>
            </a:fld>
            <a:endParaRPr lang="en-US" dirty="0"/>
          </a:p>
        </p:txBody>
      </p:sp>
      <p:sp>
        <p:nvSpPr>
          <p:cNvPr id="6" name="Rectangle 5"/>
          <p:cNvSpPr/>
          <p:nvPr/>
        </p:nvSpPr>
        <p:spPr>
          <a:xfrm>
            <a:off x="1150079" y="1872824"/>
            <a:ext cx="9891841" cy="2308324"/>
          </a:xfrm>
          <a:prstGeom prst="rect">
            <a:avLst/>
          </a:prstGeom>
        </p:spPr>
        <p:txBody>
          <a:bodyPr wrap="square">
            <a:spAutoFit/>
          </a:bodyPr>
          <a:lstStyle/>
          <a:p>
            <a:pPr marL="285750" lvl="0" indent="-285750">
              <a:buFont typeface="Arial" panose="020B0604020202020204" pitchFamily="34" charset="0"/>
              <a:buChar char="•"/>
            </a:pPr>
            <a:r>
              <a:rPr lang="en-US" sz="2400" dirty="0"/>
              <a:t>PPE Surface Division Rulemaking POC is Vic Parker</a:t>
            </a:r>
          </a:p>
          <a:p>
            <a:pPr marL="285750" lvl="0" indent="-285750">
              <a:buFont typeface="Arial" panose="020B0604020202020204" pitchFamily="34" charset="0"/>
              <a:buChar char="•"/>
            </a:pPr>
            <a:r>
              <a:rPr lang="en-US" sz="2400" dirty="0"/>
              <a:t>Send inquiries to the </a:t>
            </a:r>
            <a:r>
              <a:rPr lang="en-US" sz="2400" dirty="0">
                <a:hlinkClick r:id="rId3"/>
              </a:rPr>
              <a:t>SurfaceVetting@tsa.dhs.gov</a:t>
            </a:r>
            <a:r>
              <a:rPr lang="en-US" sz="2400" dirty="0"/>
              <a:t> mailbox</a:t>
            </a:r>
          </a:p>
          <a:p>
            <a:pPr marL="285750" lvl="0" indent="-285750">
              <a:buFont typeface="Arial" panose="020B0604020202020204" pitchFamily="34" charset="0"/>
              <a:buChar char="•"/>
            </a:pPr>
            <a:r>
              <a:rPr lang="en-US" sz="2400" dirty="0"/>
              <a:t>Call (571) 227-1039</a:t>
            </a:r>
          </a:p>
          <a:p>
            <a:pPr marL="285750" lvl="0" indent="-285750">
              <a:buFont typeface="Arial" panose="020B0604020202020204" pitchFamily="34" charset="0"/>
              <a:buChar char="•"/>
            </a:pPr>
            <a:endParaRPr lang="en-US" dirty="0"/>
          </a:p>
          <a:p>
            <a:pPr marL="285750" indent="-285750">
              <a:buFont typeface="Courier New" panose="02070309020205020404" pitchFamily="49" charset="0"/>
              <a:buChar char="o"/>
            </a:pPr>
            <a:endParaRPr lang="en-US" dirty="0"/>
          </a:p>
          <a:p>
            <a:pPr marL="742950" lvl="1" indent="-285750">
              <a:buFont typeface="Courier New" panose="02070309020205020404" pitchFamily="49" charset="0"/>
              <a:buChar char="o"/>
            </a:pPr>
            <a:endParaRPr lang="en-US" dirty="0"/>
          </a:p>
          <a:p>
            <a:pPr marL="285750" lvl="0" indent="-285750">
              <a:buFont typeface="Arial" panose="020B0604020202020204" pitchFamily="34" charset="0"/>
              <a:buChar char="•"/>
            </a:pPr>
            <a:endParaRPr lang="en-US"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40436" y="3726105"/>
            <a:ext cx="2263061" cy="227060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589713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545539" y="1800002"/>
            <a:ext cx="11488153" cy="4983857"/>
          </a:xfrm>
        </p:spPr>
        <p:txBody>
          <a:bodyPr>
            <a:normAutofit fontScale="92500" lnSpcReduction="10000"/>
          </a:bodyPr>
          <a:lstStyle/>
          <a:p>
            <a:pPr marL="57150" indent="0">
              <a:lnSpc>
                <a:spcPct val="107000"/>
              </a:lnSpc>
              <a:spcBef>
                <a:spcPts val="0"/>
              </a:spcBef>
              <a:spcAft>
                <a:spcPts val="1200"/>
              </a:spcAft>
              <a:buNone/>
            </a:pPr>
            <a:r>
              <a:rPr lang="en-US" sz="1900" b="1" dirty="0">
                <a:latin typeface="+mn-lt"/>
                <a:cs typeface="Times New Roman" panose="02020603050405020304" pitchFamily="18" charset="0"/>
              </a:rPr>
              <a:t>Security Plan Workshop:</a:t>
            </a:r>
          </a:p>
          <a:p>
            <a:pPr marL="57150" indent="0">
              <a:lnSpc>
                <a:spcPct val="107000"/>
              </a:lnSpc>
              <a:spcBef>
                <a:spcPts val="0"/>
              </a:spcBef>
              <a:spcAft>
                <a:spcPts val="1200"/>
              </a:spcAft>
              <a:buNone/>
            </a:pPr>
            <a:r>
              <a:rPr lang="en-US" sz="1900" dirty="0">
                <a:latin typeface="+mn-lt"/>
                <a:cs typeface="Times New Roman" panose="02020603050405020304" pitchFamily="18" charset="0"/>
              </a:rPr>
              <a:t>The purpose of the workshop is to strengthen, prevention, mitigation, responds, and recovery capabilities among Highway and Motor Carrier (HMC) transportation providers by developing comprehensive and tailored security plans using a TSA-provided Security-Plan Template.</a:t>
            </a:r>
          </a:p>
          <a:p>
            <a:pPr marL="57150" indent="0">
              <a:lnSpc>
                <a:spcPct val="107000"/>
              </a:lnSpc>
              <a:spcBef>
                <a:spcPts val="0"/>
              </a:spcBef>
              <a:spcAft>
                <a:spcPts val="1200"/>
              </a:spcAft>
              <a:buNone/>
            </a:pPr>
            <a:r>
              <a:rPr lang="en-US" sz="1900" dirty="0">
                <a:latin typeface="+mn-lt"/>
                <a:cs typeface="Times New Roman" panose="02020603050405020304" pitchFamily="18" charset="0"/>
              </a:rPr>
              <a:t>The workshop is designed to assist HMC transportation providers in learning how to utilize the TSA provided Transportation Security-Plan Template and Review Toolkit (T-START) to create their own security plan. </a:t>
            </a:r>
          </a:p>
          <a:p>
            <a:pPr marL="342900" indent="-285750">
              <a:lnSpc>
                <a:spcPct val="107000"/>
              </a:lnSpc>
              <a:spcBef>
                <a:spcPts val="0"/>
              </a:spcBef>
              <a:spcAft>
                <a:spcPts val="1200"/>
              </a:spcAft>
            </a:pPr>
            <a:r>
              <a:rPr lang="en-US" sz="1900" dirty="0">
                <a:latin typeface="+mn-lt"/>
                <a:cs typeface="Times New Roman" panose="02020603050405020304" pitchFamily="18" charset="0"/>
              </a:rPr>
              <a:t>TSA-sponsored, half-day workshop guides operators through developing company-specific security plans</a:t>
            </a:r>
          </a:p>
          <a:p>
            <a:pPr marL="342900" indent="-285750">
              <a:lnSpc>
                <a:spcPct val="107000"/>
              </a:lnSpc>
              <a:spcBef>
                <a:spcPts val="0"/>
              </a:spcBef>
              <a:spcAft>
                <a:spcPts val="1200"/>
              </a:spcAft>
            </a:pPr>
            <a:r>
              <a:rPr lang="en-US" sz="1900" dirty="0">
                <a:latin typeface="+mn-lt"/>
                <a:cs typeface="Times New Roman" panose="02020603050405020304" pitchFamily="18" charset="0"/>
              </a:rPr>
              <a:t>TSA provides required workshop planning and staff	</a:t>
            </a:r>
          </a:p>
          <a:p>
            <a:pPr marL="57150" indent="0">
              <a:lnSpc>
                <a:spcPct val="107000"/>
              </a:lnSpc>
              <a:spcBef>
                <a:spcPts val="0"/>
              </a:spcBef>
              <a:spcAft>
                <a:spcPts val="1200"/>
              </a:spcAft>
              <a:buNone/>
            </a:pPr>
            <a:r>
              <a:rPr lang="en-US" sz="1900" b="1" dirty="0">
                <a:latin typeface="+mn-lt"/>
                <a:cs typeface="Times New Roman" panose="02020603050405020304" pitchFamily="18" charset="0"/>
              </a:rPr>
              <a:t>Locations: </a:t>
            </a:r>
          </a:p>
          <a:p>
            <a:pPr marL="342900" indent="-285750">
              <a:lnSpc>
                <a:spcPct val="107000"/>
              </a:lnSpc>
              <a:spcBef>
                <a:spcPts val="0"/>
              </a:spcBef>
              <a:spcAft>
                <a:spcPts val="1200"/>
              </a:spcAft>
            </a:pPr>
            <a:r>
              <a:rPr lang="en-US" sz="1900" dirty="0">
                <a:latin typeface="+mn-lt"/>
                <a:cs typeface="Times New Roman" panose="02020603050405020304" pitchFamily="18" charset="0"/>
              </a:rPr>
              <a:t>Baton Rogue, LA July 18, 2023</a:t>
            </a:r>
          </a:p>
          <a:p>
            <a:pPr marL="342900" indent="-285750">
              <a:lnSpc>
                <a:spcPct val="107000"/>
              </a:lnSpc>
              <a:spcBef>
                <a:spcPts val="0"/>
              </a:spcBef>
              <a:spcAft>
                <a:spcPts val="1200"/>
              </a:spcAft>
            </a:pPr>
            <a:r>
              <a:rPr lang="en-US" sz="1900" dirty="0">
                <a:latin typeface="+mn-lt"/>
                <a:cs typeface="Times New Roman" panose="02020603050405020304" pitchFamily="18" charset="0"/>
              </a:rPr>
              <a:t>Buffalo, NY, July 26, 2023</a:t>
            </a:r>
          </a:p>
          <a:p>
            <a:pPr marL="342900" indent="-285750">
              <a:lnSpc>
                <a:spcPct val="107000"/>
              </a:lnSpc>
              <a:spcBef>
                <a:spcPts val="0"/>
              </a:spcBef>
              <a:spcAft>
                <a:spcPts val="1200"/>
              </a:spcAft>
            </a:pPr>
            <a:r>
              <a:rPr lang="en-US" sz="1900" dirty="0">
                <a:latin typeface="+mn-lt"/>
                <a:cs typeface="Times New Roman" panose="02020603050405020304" pitchFamily="18" charset="0"/>
              </a:rPr>
              <a:t>Oakland, CA, August 2, 2023</a:t>
            </a:r>
          </a:p>
          <a:p>
            <a:pPr marL="342900" indent="-285750">
              <a:lnSpc>
                <a:spcPct val="107000"/>
              </a:lnSpc>
              <a:spcBef>
                <a:spcPts val="0"/>
              </a:spcBef>
              <a:spcAft>
                <a:spcPts val="1200"/>
              </a:spcAft>
            </a:pPr>
            <a:r>
              <a:rPr lang="en-US" sz="1900" dirty="0">
                <a:latin typeface="+mn-lt"/>
                <a:cs typeface="Times New Roman" panose="02020603050405020304" pitchFamily="18" charset="0"/>
              </a:rPr>
              <a:t>Atlanta, GA, August 29, 2023</a:t>
            </a:r>
          </a:p>
          <a:p>
            <a:pPr marL="57150" indent="0">
              <a:lnSpc>
                <a:spcPct val="107000"/>
              </a:lnSpc>
              <a:spcBef>
                <a:spcPts val="0"/>
              </a:spcBef>
              <a:spcAft>
                <a:spcPts val="1200"/>
              </a:spcAft>
              <a:buNone/>
            </a:pPr>
            <a:endParaRPr lang="en-US" sz="1800" dirty="0">
              <a:latin typeface="+mn-lt"/>
              <a:cs typeface="Times New Roman" panose="02020603050405020304" pitchFamily="18" charset="0"/>
            </a:endParaRPr>
          </a:p>
        </p:txBody>
      </p:sp>
      <p:sp>
        <p:nvSpPr>
          <p:cNvPr id="3" name="Title 2"/>
          <p:cNvSpPr>
            <a:spLocks noGrp="1"/>
          </p:cNvSpPr>
          <p:nvPr>
            <p:ph type="title"/>
          </p:nvPr>
        </p:nvSpPr>
        <p:spPr>
          <a:xfrm>
            <a:off x="3092528" y="0"/>
            <a:ext cx="8829963" cy="1476375"/>
          </a:xfrm>
        </p:spPr>
        <p:txBody>
          <a:bodyPr>
            <a:normAutofit/>
          </a:bodyPr>
          <a:lstStyle/>
          <a:p>
            <a:r>
              <a:rPr lang="en-US" b="1" dirty="0"/>
              <a:t>Upcoming Security Plan Workshops </a:t>
            </a:r>
            <a:r>
              <a:rPr lang="en-US" dirty="0"/>
              <a:t> </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CBFA20-B4E7-4596-B297-2104E2AA8F65}" type="slidenum">
              <a:rPr kumimoji="0" lang="en-US" sz="10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000" b="0" i="0" u="none" strike="noStrike" kern="1200" cap="none" spc="0" normalizeH="0" baseline="0" noProof="0" dirty="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13384832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7794" y="0"/>
            <a:ext cx="11396312" cy="1476375"/>
          </a:xfrm>
        </p:spPr>
        <p:txBody>
          <a:bodyPr>
            <a:normAutofit/>
          </a:bodyPr>
          <a:lstStyle/>
          <a:p>
            <a:pPr algn="ctr"/>
            <a:r>
              <a:rPr lang="en-US" sz="3600" b="1" dirty="0"/>
              <a:t>Purpose of the Proposed Surface </a:t>
            </a:r>
            <a:br>
              <a:rPr lang="en-US" sz="3600" b="1" dirty="0"/>
            </a:br>
            <a:r>
              <a:rPr lang="en-US" sz="3600" b="1" dirty="0"/>
              <a:t>Transportation Employee Vetting Rule</a:t>
            </a:r>
          </a:p>
        </p:txBody>
      </p:sp>
      <p:sp>
        <p:nvSpPr>
          <p:cNvPr id="4" name="Slide Number Placeholder 3"/>
          <p:cNvSpPr>
            <a:spLocks noGrp="1"/>
          </p:cNvSpPr>
          <p:nvPr>
            <p:ph type="sldNum" sz="quarter" idx="12"/>
          </p:nvPr>
        </p:nvSpPr>
        <p:spPr/>
        <p:txBody>
          <a:bodyPr/>
          <a:lstStyle/>
          <a:p>
            <a:fld id="{74CBFA20-B4E7-4596-B297-2104E2AA8F65}" type="slidenum">
              <a:rPr lang="en-US" smtClean="0"/>
              <a:pPr/>
              <a:t>3</a:t>
            </a:fld>
            <a:endParaRPr lang="en-US" dirty="0"/>
          </a:p>
        </p:txBody>
      </p:sp>
      <p:sp>
        <p:nvSpPr>
          <p:cNvPr id="6" name="Rectangle 5"/>
          <p:cNvSpPr/>
          <p:nvPr/>
        </p:nvSpPr>
        <p:spPr>
          <a:xfrm>
            <a:off x="979055" y="1476375"/>
            <a:ext cx="10260445" cy="5109091"/>
          </a:xfrm>
          <a:prstGeom prst="rect">
            <a:avLst/>
          </a:prstGeom>
        </p:spPr>
        <p:txBody>
          <a:bodyPr wrap="square">
            <a:spAutoFit/>
          </a:bodyPr>
          <a:lstStyle/>
          <a:p>
            <a:pPr marL="739775" lvl="1" indent="-282575">
              <a:buFont typeface="Arial" panose="020B0604020202020204" pitchFamily="34" charset="0"/>
              <a:buChar char="•"/>
            </a:pPr>
            <a:r>
              <a:rPr lang="en-US" sz="2000" dirty="0"/>
              <a:t>The Vetting of Certain Surface Transportation Employees Notice of Proposed Rulemaking was published in the Federal Register on May 23, 2023 </a:t>
            </a:r>
          </a:p>
          <a:p>
            <a:pPr marL="742950" lvl="1" indent="-285750">
              <a:buFont typeface="Arial" panose="020B0604020202020204" pitchFamily="34" charset="0"/>
              <a:buChar char="•"/>
            </a:pPr>
            <a:r>
              <a:rPr lang="en-US" sz="2000" dirty="0"/>
              <a:t>The NPRM proposes to implement requirements in the 9/11 Act to vet certain public transportation, freight and passenger railroad, and </a:t>
            </a:r>
            <a:r>
              <a:rPr lang="en-US" sz="2000" b="1" u="sng" dirty="0"/>
              <a:t>over-the-road bus (OTRB)</a:t>
            </a:r>
            <a:r>
              <a:rPr lang="en-US" sz="2000" dirty="0"/>
              <a:t> employees:</a:t>
            </a:r>
          </a:p>
          <a:p>
            <a:pPr marL="800100" lvl="1" indent="-342900">
              <a:buFont typeface="Arial" panose="020B0604020202020204" pitchFamily="34" charset="0"/>
              <a:buChar char="•"/>
            </a:pPr>
            <a:endParaRPr lang="en-US" sz="1200" dirty="0"/>
          </a:p>
          <a:p>
            <a:pPr marL="1200150" lvl="2" indent="-285750">
              <a:buFont typeface="Courier New" panose="02070309020205020404" pitchFamily="49" charset="0"/>
              <a:buChar char="o"/>
            </a:pPr>
            <a:r>
              <a:rPr lang="en-US" dirty="0"/>
              <a:t>Require security-sensitive employees to undergo a Level 2 Security Threat Assessment (STA) </a:t>
            </a:r>
          </a:p>
          <a:p>
            <a:pPr marL="1200150" lvl="2" indent="-285750">
              <a:buFont typeface="Courier New" panose="02070309020205020404" pitchFamily="49" charset="0"/>
              <a:buChar char="o"/>
            </a:pPr>
            <a:r>
              <a:rPr lang="en-US" dirty="0"/>
              <a:t>Require security coordinators to undergo a Level 3 STA </a:t>
            </a:r>
          </a:p>
          <a:p>
            <a:pPr marL="1200150" lvl="2" indent="-285750">
              <a:buFont typeface="Courier New" panose="02070309020205020404" pitchFamily="49" charset="0"/>
              <a:buChar char="o"/>
            </a:pPr>
            <a:r>
              <a:rPr lang="en-US" dirty="0"/>
              <a:t>Provide appeal and waiver procedures for vetted populations similar to those established for the Transportation Worker Identification Credential (TWIC); and </a:t>
            </a:r>
          </a:p>
          <a:p>
            <a:pPr marL="1200150" lvl="2" indent="-285750">
              <a:buFont typeface="Courier New" panose="02070309020205020404" pitchFamily="49" charset="0"/>
              <a:buChar char="o"/>
            </a:pPr>
            <a:r>
              <a:rPr lang="en-US" dirty="0"/>
              <a:t>The rule also proposes to standardize the TSA vetting structure in a new Part 1530:</a:t>
            </a:r>
          </a:p>
          <a:p>
            <a:pPr marL="800100" lvl="1" indent="-342900">
              <a:buFont typeface="Arial" panose="020B0604020202020204" pitchFamily="34" charset="0"/>
              <a:buChar char="•"/>
            </a:pPr>
            <a:endParaRPr lang="en-US" sz="1200" dirty="0"/>
          </a:p>
          <a:p>
            <a:pPr marL="1714500" lvl="3" indent="-342900">
              <a:buFont typeface="Wingdings" panose="05000000000000000000" pitchFamily="2" charset="2"/>
              <a:buChar char="Ø"/>
            </a:pPr>
            <a:r>
              <a:rPr lang="en-US" dirty="0"/>
              <a:t>Vetting Standards</a:t>
            </a:r>
          </a:p>
          <a:p>
            <a:pPr marL="1714500" lvl="3" indent="-342900">
              <a:buFont typeface="Wingdings" panose="05000000000000000000" pitchFamily="2" charset="2"/>
              <a:buChar char="Ø"/>
            </a:pPr>
            <a:r>
              <a:rPr lang="en-US" dirty="0"/>
              <a:t>Fees</a:t>
            </a:r>
          </a:p>
          <a:p>
            <a:pPr marL="1714500" lvl="3" indent="-342900">
              <a:buFont typeface="Wingdings" panose="05000000000000000000" pitchFamily="2" charset="2"/>
              <a:buChar char="Ø"/>
            </a:pPr>
            <a:r>
              <a:rPr lang="en-US" dirty="0"/>
              <a:t>Redress procedures</a:t>
            </a:r>
          </a:p>
          <a:p>
            <a:pPr marL="800100" lvl="1" indent="-342900">
              <a:buFont typeface="Arial" panose="020B0604020202020204" pitchFamily="34" charset="0"/>
              <a:buChar char="•"/>
            </a:pPr>
            <a:endParaRPr lang="en-US" sz="2000" dirty="0"/>
          </a:p>
          <a:p>
            <a:pPr marL="1200150" lvl="2" indent="-285750">
              <a:buFont typeface="Arial" panose="020B0604020202020204" pitchFamily="34" charset="0"/>
              <a:buChar char="•"/>
            </a:pPr>
            <a:endParaRPr lang="en-US" sz="2000" b="1" dirty="0"/>
          </a:p>
        </p:txBody>
      </p:sp>
      <p:pic>
        <p:nvPicPr>
          <p:cNvPr id="3" name="Picture 2">
            <a:hlinkClick r:id="rId3"/>
          </p:cNvPr>
          <p:cNvPicPr>
            <a:picLocks noChangeAspect="1"/>
          </p:cNvPicPr>
          <p:nvPr/>
        </p:nvPicPr>
        <p:blipFill>
          <a:blip r:embed="rId4"/>
          <a:stretch>
            <a:fillRect/>
          </a:stretch>
        </p:blipFill>
        <p:spPr>
          <a:xfrm>
            <a:off x="6979298" y="5338895"/>
            <a:ext cx="3961622" cy="8696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854905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4421" y="0"/>
            <a:ext cx="11550316" cy="1476375"/>
          </a:xfrm>
        </p:spPr>
        <p:txBody>
          <a:bodyPr>
            <a:normAutofit/>
          </a:bodyPr>
          <a:lstStyle/>
          <a:p>
            <a:pPr algn="ctr"/>
            <a:r>
              <a:rPr lang="en-US" sz="3600" b="1" dirty="0"/>
              <a:t>Proposed Surface Transportation </a:t>
            </a:r>
            <a:br>
              <a:rPr lang="en-US" sz="3600" b="1" dirty="0"/>
            </a:br>
            <a:r>
              <a:rPr lang="en-US" sz="3600" b="1" dirty="0"/>
              <a:t>Populations Impacted by the NPRM</a:t>
            </a:r>
          </a:p>
        </p:txBody>
      </p:sp>
      <p:sp>
        <p:nvSpPr>
          <p:cNvPr id="4" name="Slide Number Placeholder 3"/>
          <p:cNvSpPr>
            <a:spLocks noGrp="1"/>
          </p:cNvSpPr>
          <p:nvPr>
            <p:ph type="sldNum" sz="quarter" idx="12"/>
          </p:nvPr>
        </p:nvSpPr>
        <p:spPr/>
        <p:txBody>
          <a:bodyPr/>
          <a:lstStyle/>
          <a:p>
            <a:fld id="{74CBFA20-B4E7-4596-B297-2104E2AA8F65}" type="slidenum">
              <a:rPr lang="en-US" smtClean="0"/>
              <a:pPr/>
              <a:t>4</a:t>
            </a:fld>
            <a:endParaRPr lang="en-US" dirty="0"/>
          </a:p>
        </p:txBody>
      </p:sp>
      <p:sp>
        <p:nvSpPr>
          <p:cNvPr id="6" name="Rectangle 5"/>
          <p:cNvSpPr/>
          <p:nvPr/>
        </p:nvSpPr>
        <p:spPr>
          <a:xfrm>
            <a:off x="543464" y="1476375"/>
            <a:ext cx="11119450" cy="1354217"/>
          </a:xfrm>
          <a:prstGeom prst="rect">
            <a:avLst/>
          </a:prstGeom>
        </p:spPr>
        <p:txBody>
          <a:bodyPr wrap="square">
            <a:spAutoFit/>
          </a:bodyPr>
          <a:lstStyle/>
          <a:p>
            <a:pPr marL="800100" lvl="1" indent="-342900">
              <a:buFont typeface="Arial" panose="020B0604020202020204" pitchFamily="34" charset="0"/>
              <a:buChar char="•"/>
            </a:pPr>
            <a:endParaRPr lang="en-US" sz="1400" dirty="0"/>
          </a:p>
          <a:p>
            <a:pPr lvl="1"/>
            <a:r>
              <a:rPr lang="en-US" sz="2400" dirty="0"/>
              <a:t>Generally, populations covered under the Rail Security and Security Training Rules may be impacted by this rule</a:t>
            </a:r>
            <a:r>
              <a:rPr lang="en-US" sz="2000" dirty="0"/>
              <a:t>:</a:t>
            </a:r>
          </a:p>
          <a:p>
            <a:pPr marL="800100" lvl="1" indent="-342900">
              <a:buFont typeface="Arial" panose="020B0604020202020204" pitchFamily="34" charset="0"/>
              <a:buChar char="•"/>
            </a:pPr>
            <a:endParaRPr lang="en-US" sz="2000" b="1" dirty="0"/>
          </a:p>
        </p:txBody>
      </p:sp>
      <p:graphicFrame>
        <p:nvGraphicFramePr>
          <p:cNvPr id="8" name="Content Placeholder 3"/>
          <p:cNvGraphicFramePr>
            <a:graphicFrameLocks/>
          </p:cNvGraphicFramePr>
          <p:nvPr>
            <p:extLst>
              <p:ext uri="{D42A27DB-BD31-4B8C-83A1-F6EECF244321}">
                <p14:modId xmlns:p14="http://schemas.microsoft.com/office/powerpoint/2010/main" val="4261330066"/>
              </p:ext>
            </p:extLst>
          </p:nvPr>
        </p:nvGraphicFramePr>
        <p:xfrm>
          <a:off x="838199" y="2648051"/>
          <a:ext cx="10515601" cy="3524149"/>
        </p:xfrm>
        <a:graphic>
          <a:graphicData uri="http://schemas.openxmlformats.org/drawingml/2006/table">
            <a:tbl>
              <a:tblPr firstRow="1" firstCol="1" bandRow="1"/>
              <a:tblGrid>
                <a:gridCol w="4946453">
                  <a:extLst>
                    <a:ext uri="{9D8B030D-6E8A-4147-A177-3AD203B41FA5}">
                      <a16:colId xmlns:a16="http://schemas.microsoft.com/office/drawing/2014/main" val="869258777"/>
                    </a:ext>
                  </a:extLst>
                </a:gridCol>
                <a:gridCol w="2569779">
                  <a:extLst>
                    <a:ext uri="{9D8B030D-6E8A-4147-A177-3AD203B41FA5}">
                      <a16:colId xmlns:a16="http://schemas.microsoft.com/office/drawing/2014/main" val="1517663286"/>
                    </a:ext>
                  </a:extLst>
                </a:gridCol>
                <a:gridCol w="2999369">
                  <a:extLst>
                    <a:ext uri="{9D8B030D-6E8A-4147-A177-3AD203B41FA5}">
                      <a16:colId xmlns:a16="http://schemas.microsoft.com/office/drawing/2014/main" val="618763104"/>
                    </a:ext>
                  </a:extLst>
                </a:gridCol>
              </a:tblGrid>
              <a:tr h="231452">
                <a:tc gridSpan="3">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algn="ctr">
                        <a:spcBef>
                          <a:spcPts val="0"/>
                        </a:spcBef>
                        <a:spcAft>
                          <a:spcPts val="0"/>
                        </a:spcAft>
                      </a:pPr>
                      <a:endParaRPr lang="en-US" sz="1200" dirty="0">
                        <a:effectLst/>
                        <a:latin typeface="Times New Roman" panose="02020603050405020304" pitchFamily="18" charset="0"/>
                        <a:ea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93333697"/>
                  </a:ext>
                </a:extLst>
              </a:tr>
              <a:tr h="1034161">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algn="ctr">
                        <a:spcBef>
                          <a:spcPts val="0"/>
                        </a:spcBef>
                        <a:spcAft>
                          <a:spcPts val="0"/>
                        </a:spcAft>
                      </a:pPr>
                      <a:r>
                        <a:rPr lang="en-US" sz="1400" dirty="0">
                          <a:effectLst/>
                          <a:latin typeface="+mn-lt"/>
                        </a:rPr>
                        <a:t>Workers</a:t>
                      </a:r>
                      <a:endParaRPr lang="en-US" sz="1400" dirty="0">
                        <a:effectLst/>
                        <a:latin typeface="+mn-lt"/>
                        <a:ea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spcBef>
                          <a:spcPts val="0"/>
                        </a:spcBef>
                        <a:spcAft>
                          <a:spcPts val="0"/>
                        </a:spcAft>
                      </a:pPr>
                      <a:r>
                        <a:rPr lang="en-US" sz="1600" dirty="0">
                          <a:effectLst/>
                          <a:latin typeface="+mn-lt"/>
                        </a:rPr>
                        <a:t>Level 2 STA</a:t>
                      </a:r>
                    </a:p>
                    <a:p>
                      <a:pPr marL="0" marR="0" algn="ctr">
                        <a:spcBef>
                          <a:spcPts val="0"/>
                        </a:spcBef>
                        <a:spcAft>
                          <a:spcPts val="0"/>
                        </a:spcAft>
                      </a:pPr>
                      <a:r>
                        <a:rPr lang="en-US" sz="1600" dirty="0">
                          <a:effectLst/>
                          <a:latin typeface="+mn-lt"/>
                        </a:rPr>
                        <a:t>(Terrorism, Immigration)</a:t>
                      </a:r>
                      <a:endParaRPr lang="en-US" sz="1600" dirty="0">
                        <a:effectLst/>
                        <a:latin typeface="+mn-lt"/>
                        <a:ea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spcBef>
                          <a:spcPts val="0"/>
                        </a:spcBef>
                        <a:spcAft>
                          <a:spcPts val="0"/>
                        </a:spcAft>
                      </a:pPr>
                      <a:r>
                        <a:rPr lang="en-US" sz="1600" dirty="0">
                          <a:effectLst/>
                          <a:latin typeface="+mn-lt"/>
                        </a:rPr>
                        <a:t>Level 3 STA</a:t>
                      </a:r>
                    </a:p>
                    <a:p>
                      <a:pPr marL="0" marR="0" algn="ctr">
                        <a:spcBef>
                          <a:spcPts val="0"/>
                        </a:spcBef>
                        <a:spcAft>
                          <a:spcPts val="0"/>
                        </a:spcAft>
                      </a:pPr>
                      <a:r>
                        <a:rPr lang="en-US" sz="1600" dirty="0">
                          <a:effectLst/>
                          <a:latin typeface="+mn-lt"/>
                        </a:rPr>
                        <a:t>(Terrorism,</a:t>
                      </a:r>
                      <a:r>
                        <a:rPr lang="en-US" sz="1600" baseline="0" dirty="0">
                          <a:effectLst/>
                          <a:latin typeface="+mn-lt"/>
                        </a:rPr>
                        <a:t> </a:t>
                      </a:r>
                      <a:r>
                        <a:rPr lang="en-US" sz="1600" dirty="0">
                          <a:effectLst/>
                          <a:latin typeface="+mn-lt"/>
                        </a:rPr>
                        <a:t>Immigration, CHRC)</a:t>
                      </a:r>
                      <a:endParaRPr lang="en-US" sz="1600" dirty="0">
                        <a:effectLst/>
                        <a:latin typeface="+mn-lt"/>
                        <a:ea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976369063"/>
                  </a:ext>
                </a:extLst>
              </a:tr>
              <a:tr h="344720">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a:spcBef>
                          <a:spcPts val="0"/>
                        </a:spcBef>
                        <a:spcAft>
                          <a:spcPts val="0"/>
                        </a:spcAft>
                      </a:pPr>
                      <a:r>
                        <a:rPr lang="en-US" sz="1400" dirty="0">
                          <a:effectLst/>
                          <a:latin typeface="+mn-lt"/>
                        </a:rPr>
                        <a:t>Security-Sensitive Freight</a:t>
                      </a:r>
                      <a:r>
                        <a:rPr lang="en-US" sz="1400" baseline="0" dirty="0">
                          <a:effectLst/>
                          <a:latin typeface="+mn-lt"/>
                        </a:rPr>
                        <a:t> </a:t>
                      </a:r>
                      <a:r>
                        <a:rPr lang="en-US" sz="1400" dirty="0">
                          <a:effectLst/>
                          <a:latin typeface="+mn-lt"/>
                        </a:rPr>
                        <a:t>Railroad Employees</a:t>
                      </a:r>
                      <a:endParaRPr lang="en-US" sz="1400" dirty="0">
                        <a:effectLst/>
                        <a:latin typeface="+mn-lt"/>
                        <a:ea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lumMod val="5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spcBef>
                          <a:spcPts val="0"/>
                        </a:spcBef>
                        <a:spcAft>
                          <a:spcPts val="0"/>
                        </a:spcAft>
                      </a:pPr>
                      <a:r>
                        <a:rPr lang="en-US" sz="1800" b="1" dirty="0">
                          <a:effectLst/>
                          <a:latin typeface="+mn-lt"/>
                          <a:sym typeface="Wingdings 2" panose="05020102010507070707" pitchFamily="18" charset="2"/>
                        </a:rPr>
                        <a:t></a:t>
                      </a:r>
                      <a:endParaRPr lang="en-US" sz="1800" b="1" dirty="0">
                        <a:effectLst/>
                        <a:latin typeface="+mn-lt"/>
                        <a:ea typeface="Times New Roman" panose="02020603050405020304" pitchFamily="18" charset="0"/>
                      </a:endParaRPr>
                    </a:p>
                  </a:txBody>
                  <a:tcPr marL="68580" marR="68580"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US" sz="1800" b="1" dirty="0">
                        <a:effectLst/>
                        <a:latin typeface="+mn-lt"/>
                      </a:endParaRPr>
                    </a:p>
                  </a:txBody>
                  <a:tcPr marL="68580" marR="68580"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286888840"/>
                  </a:ext>
                </a:extLst>
              </a:tr>
              <a:tr h="399621">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a:spcBef>
                          <a:spcPts val="0"/>
                        </a:spcBef>
                        <a:spcAft>
                          <a:spcPts val="0"/>
                        </a:spcAft>
                      </a:pPr>
                      <a:r>
                        <a:rPr lang="en-US" sz="1400" dirty="0">
                          <a:effectLst/>
                          <a:latin typeface="+mn-lt"/>
                        </a:rPr>
                        <a:t>Security-Sensitive Public Transportation and Passenger</a:t>
                      </a:r>
                      <a:r>
                        <a:rPr lang="en-US" sz="1400" baseline="0" dirty="0">
                          <a:effectLst/>
                          <a:latin typeface="+mn-lt"/>
                        </a:rPr>
                        <a:t> Railroad</a:t>
                      </a:r>
                      <a:r>
                        <a:rPr lang="en-US" sz="1400" dirty="0">
                          <a:effectLst/>
                          <a:latin typeface="+mn-lt"/>
                        </a:rPr>
                        <a:t> Employees</a:t>
                      </a:r>
                      <a:endParaRPr lang="en-US" sz="1400" dirty="0">
                        <a:effectLst/>
                        <a:latin typeface="+mn-lt"/>
                        <a:ea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lumMod val="5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spcBef>
                          <a:spcPts val="0"/>
                        </a:spcBef>
                        <a:spcAft>
                          <a:spcPts val="0"/>
                        </a:spcAft>
                      </a:pPr>
                      <a:r>
                        <a:rPr lang="en-US" sz="1800" b="1" dirty="0">
                          <a:effectLst/>
                          <a:latin typeface="+mn-lt"/>
                          <a:sym typeface="Wingdings 2" panose="05020102010507070707" pitchFamily="18" charset="2"/>
                        </a:rPr>
                        <a:t></a:t>
                      </a:r>
                      <a:endParaRPr lang="en-US" sz="1800" b="1" dirty="0">
                        <a:effectLst/>
                        <a:latin typeface="+mn-lt"/>
                        <a:ea typeface="Times New Roman" panose="02020603050405020304" pitchFamily="18" charset="0"/>
                      </a:endParaRPr>
                    </a:p>
                  </a:txBody>
                  <a:tcPr marL="68580" marR="68580"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800" b="1" dirty="0">
                          <a:effectLst/>
                          <a:latin typeface="+mn-lt"/>
                        </a:rPr>
                        <a:t> </a:t>
                      </a:r>
                    </a:p>
                  </a:txBody>
                  <a:tcPr marL="68580" marR="68580"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3092514824"/>
                  </a:ext>
                </a:extLst>
              </a:tr>
              <a:tr h="370936">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a:spcBef>
                          <a:spcPts val="0"/>
                        </a:spcBef>
                        <a:spcAft>
                          <a:spcPts val="0"/>
                        </a:spcAft>
                      </a:pPr>
                      <a:r>
                        <a:rPr lang="en-US" sz="1400" dirty="0">
                          <a:effectLst/>
                          <a:latin typeface="+mn-lt"/>
                        </a:rPr>
                        <a:t>Security-Sensitive OTRB Employees</a:t>
                      </a:r>
                      <a:endParaRPr lang="en-US" sz="1400" dirty="0">
                        <a:effectLst/>
                        <a:latin typeface="+mn-lt"/>
                        <a:ea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lumMod val="5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800" b="1" dirty="0">
                          <a:effectLst/>
                          <a:latin typeface="+mn-lt"/>
                        </a:rPr>
                        <a:t>None </a:t>
                      </a:r>
                    </a:p>
                  </a:txBody>
                  <a:tcPr marL="68580" marR="68580"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800" b="1" dirty="0">
                          <a:effectLst/>
                          <a:latin typeface="+mn-lt"/>
                        </a:rPr>
                        <a:t> </a:t>
                      </a:r>
                    </a:p>
                  </a:txBody>
                  <a:tcPr marL="68580" marR="68580"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3473058686"/>
                  </a:ext>
                </a:extLst>
              </a:tr>
              <a:tr h="344720">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a:spcBef>
                          <a:spcPts val="0"/>
                        </a:spcBef>
                        <a:spcAft>
                          <a:spcPts val="0"/>
                        </a:spcAft>
                      </a:pPr>
                      <a:r>
                        <a:rPr lang="en-US" sz="1400" dirty="0">
                          <a:effectLst/>
                          <a:latin typeface="+mn-lt"/>
                        </a:rPr>
                        <a:t>Security Coordinators of Freight Railroads </a:t>
                      </a:r>
                      <a:endParaRPr lang="en-US" sz="1400" dirty="0">
                        <a:effectLst/>
                        <a:latin typeface="+mn-lt"/>
                        <a:ea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lumMod val="5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US" sz="1800" b="1" dirty="0">
                        <a:effectLst/>
                        <a:latin typeface="+mn-lt"/>
                      </a:endParaRPr>
                    </a:p>
                  </a:txBody>
                  <a:tcPr marL="68580" marR="68580"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spcBef>
                          <a:spcPts val="0"/>
                        </a:spcBef>
                        <a:spcAft>
                          <a:spcPts val="0"/>
                        </a:spcAft>
                      </a:pPr>
                      <a:r>
                        <a:rPr lang="en-US" sz="1800" b="1" dirty="0">
                          <a:effectLst/>
                          <a:latin typeface="+mn-lt"/>
                          <a:sym typeface="Wingdings 2" panose="05020102010507070707" pitchFamily="18" charset="2"/>
                        </a:rPr>
                        <a:t></a:t>
                      </a:r>
                      <a:endParaRPr lang="en-US" sz="1800" b="1" dirty="0">
                        <a:effectLst/>
                        <a:latin typeface="+mn-lt"/>
                        <a:ea typeface="Times New Roman" panose="02020603050405020304" pitchFamily="18" charset="0"/>
                      </a:endParaRPr>
                    </a:p>
                  </a:txBody>
                  <a:tcPr marL="68580" marR="68580"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476859747"/>
                  </a:ext>
                </a:extLst>
              </a:tr>
              <a:tr h="354019">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a:spcBef>
                          <a:spcPts val="0"/>
                        </a:spcBef>
                        <a:spcAft>
                          <a:spcPts val="0"/>
                        </a:spcAft>
                      </a:pPr>
                      <a:r>
                        <a:rPr lang="en-US" sz="1400" dirty="0">
                          <a:effectLst/>
                          <a:latin typeface="+mn-lt"/>
                        </a:rPr>
                        <a:t>Security Coordinators of Public Transportation Agencies and Passenger Railroads</a:t>
                      </a:r>
                      <a:endParaRPr lang="en-US" sz="1400" dirty="0">
                        <a:effectLst/>
                        <a:latin typeface="+mn-lt"/>
                        <a:ea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lumMod val="5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US" sz="1800" b="1" dirty="0">
                        <a:effectLst/>
                        <a:latin typeface="+mn-lt"/>
                      </a:endParaRPr>
                    </a:p>
                  </a:txBody>
                  <a:tcPr marL="68580" marR="68580"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spcBef>
                          <a:spcPts val="0"/>
                        </a:spcBef>
                        <a:spcAft>
                          <a:spcPts val="0"/>
                        </a:spcAft>
                      </a:pPr>
                      <a:r>
                        <a:rPr lang="en-US" sz="1800" b="1" dirty="0">
                          <a:effectLst/>
                          <a:latin typeface="+mn-lt"/>
                          <a:sym typeface="Wingdings 2" panose="05020102010507070707" pitchFamily="18" charset="2"/>
                        </a:rPr>
                        <a:t></a:t>
                      </a:r>
                      <a:endParaRPr lang="en-US" sz="1800" b="1" dirty="0">
                        <a:effectLst/>
                        <a:latin typeface="+mn-lt"/>
                        <a:ea typeface="Times New Roman" panose="02020603050405020304" pitchFamily="18" charset="0"/>
                      </a:endParaRPr>
                    </a:p>
                  </a:txBody>
                  <a:tcPr marL="68580" marR="68580"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3831513200"/>
                  </a:ext>
                </a:extLst>
              </a:tr>
              <a:tr h="344720">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a:spcBef>
                          <a:spcPts val="0"/>
                        </a:spcBef>
                        <a:spcAft>
                          <a:spcPts val="0"/>
                        </a:spcAft>
                      </a:pPr>
                      <a:r>
                        <a:rPr lang="en-US" sz="1400" dirty="0">
                          <a:effectLst/>
                          <a:latin typeface="+mn-lt"/>
                        </a:rPr>
                        <a:t>Security Coordinators of OTRBs</a:t>
                      </a:r>
                      <a:endParaRPr lang="en-US" sz="1400" dirty="0">
                        <a:effectLst/>
                        <a:latin typeface="+mn-lt"/>
                        <a:ea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lumMod val="5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US" sz="1800" b="1" dirty="0">
                        <a:effectLst/>
                        <a:latin typeface="+mn-lt"/>
                      </a:endParaRPr>
                    </a:p>
                  </a:txBody>
                  <a:tcPr marL="68580" marR="68580"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spcBef>
                          <a:spcPts val="0"/>
                        </a:spcBef>
                        <a:spcAft>
                          <a:spcPts val="0"/>
                        </a:spcAft>
                      </a:pPr>
                      <a:r>
                        <a:rPr lang="en-US" sz="1800" b="1" dirty="0">
                          <a:effectLst/>
                          <a:latin typeface="+mn-lt"/>
                          <a:sym typeface="Wingdings 2" panose="05020102010507070707" pitchFamily="18" charset="2"/>
                        </a:rPr>
                        <a:t></a:t>
                      </a:r>
                      <a:endParaRPr lang="en-US" sz="1800" b="1" dirty="0">
                        <a:effectLst/>
                        <a:latin typeface="+mn-lt"/>
                        <a:ea typeface="Times New Roman" panose="02020603050405020304" pitchFamily="18" charset="0"/>
                      </a:endParaRPr>
                    </a:p>
                  </a:txBody>
                  <a:tcPr marL="68580" marR="68580"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3327775644"/>
                  </a:ext>
                </a:extLst>
              </a:tr>
            </a:tbl>
          </a:graphicData>
        </a:graphic>
      </p:graphicFrame>
      <p:sp>
        <p:nvSpPr>
          <p:cNvPr id="3" name="Oval 2"/>
          <p:cNvSpPr/>
          <p:nvPr/>
        </p:nvSpPr>
        <p:spPr>
          <a:xfrm>
            <a:off x="6492240" y="4681728"/>
            <a:ext cx="1197864" cy="41148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9214104" y="5833871"/>
            <a:ext cx="1197864" cy="40233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5-Point Star 4"/>
          <p:cNvSpPr/>
          <p:nvPr/>
        </p:nvSpPr>
        <p:spPr>
          <a:xfrm>
            <a:off x="396096" y="5833871"/>
            <a:ext cx="294735" cy="342659"/>
          </a:xfrm>
          <a:prstGeom prst="star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46162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7933" y="0"/>
            <a:ext cx="10616665" cy="1476375"/>
          </a:xfrm>
        </p:spPr>
        <p:txBody>
          <a:bodyPr/>
          <a:lstStyle/>
          <a:p>
            <a:pPr algn="ctr"/>
            <a:r>
              <a:rPr lang="en-US" b="1" dirty="0"/>
              <a:t>Proposed Cost of an STA</a:t>
            </a:r>
          </a:p>
        </p:txBody>
      </p:sp>
      <p:sp>
        <p:nvSpPr>
          <p:cNvPr id="4" name="Slide Number Placeholder 3"/>
          <p:cNvSpPr>
            <a:spLocks noGrp="1"/>
          </p:cNvSpPr>
          <p:nvPr>
            <p:ph type="sldNum" sz="quarter" idx="12"/>
          </p:nvPr>
        </p:nvSpPr>
        <p:spPr/>
        <p:txBody>
          <a:bodyPr/>
          <a:lstStyle/>
          <a:p>
            <a:fld id="{74CBFA20-B4E7-4596-B297-2104E2AA8F65}" type="slidenum">
              <a:rPr lang="en-US" smtClean="0"/>
              <a:pPr/>
              <a:t>5</a:t>
            </a:fld>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3826237584"/>
              </p:ext>
            </p:extLst>
          </p:nvPr>
        </p:nvGraphicFramePr>
        <p:xfrm>
          <a:off x="701040" y="2521943"/>
          <a:ext cx="10789920" cy="2549714"/>
        </p:xfrm>
        <a:graphic>
          <a:graphicData uri="http://schemas.openxmlformats.org/drawingml/2006/table">
            <a:tbl>
              <a:tblPr firstRow="1" bandRow="1">
                <a:tableStyleId>{5C22544A-7EE6-4342-B048-85BDC9FD1C3A}</a:tableStyleId>
              </a:tblPr>
              <a:tblGrid>
                <a:gridCol w="6827520">
                  <a:extLst>
                    <a:ext uri="{9D8B030D-6E8A-4147-A177-3AD203B41FA5}">
                      <a16:colId xmlns:a16="http://schemas.microsoft.com/office/drawing/2014/main" val="1546751932"/>
                    </a:ext>
                  </a:extLst>
                </a:gridCol>
                <a:gridCol w="1249680">
                  <a:extLst>
                    <a:ext uri="{9D8B030D-6E8A-4147-A177-3AD203B41FA5}">
                      <a16:colId xmlns:a16="http://schemas.microsoft.com/office/drawing/2014/main" val="41484866"/>
                    </a:ext>
                  </a:extLst>
                </a:gridCol>
                <a:gridCol w="1325880">
                  <a:extLst>
                    <a:ext uri="{9D8B030D-6E8A-4147-A177-3AD203B41FA5}">
                      <a16:colId xmlns:a16="http://schemas.microsoft.com/office/drawing/2014/main" val="2979443011"/>
                    </a:ext>
                  </a:extLst>
                </a:gridCol>
                <a:gridCol w="1386840">
                  <a:extLst>
                    <a:ext uri="{9D8B030D-6E8A-4147-A177-3AD203B41FA5}">
                      <a16:colId xmlns:a16="http://schemas.microsoft.com/office/drawing/2014/main" val="257894450"/>
                    </a:ext>
                  </a:extLst>
                </a:gridCol>
              </a:tblGrid>
              <a:tr h="751394">
                <a:tc>
                  <a:txBody>
                    <a:bodyPr/>
                    <a:lstStyle/>
                    <a:p>
                      <a:pPr algn="l"/>
                      <a:r>
                        <a:rPr lang="en-US" sz="2000" dirty="0"/>
                        <a:t>STA Level</a:t>
                      </a:r>
                    </a:p>
                  </a:txBody>
                  <a:tcPr anchor="ctr"/>
                </a:tc>
                <a:tc>
                  <a:txBody>
                    <a:bodyPr/>
                    <a:lstStyle/>
                    <a:p>
                      <a:pPr algn="ctr"/>
                      <a:r>
                        <a:rPr lang="en-US" sz="2000" dirty="0"/>
                        <a:t>Low</a:t>
                      </a:r>
                    </a:p>
                  </a:txBody>
                  <a:tcPr anchor="ctr" anchorCtr="1"/>
                </a:tc>
                <a:tc>
                  <a:txBody>
                    <a:bodyPr/>
                    <a:lstStyle/>
                    <a:p>
                      <a:pPr algn="ctr"/>
                      <a:r>
                        <a:rPr lang="en-US" sz="2000" dirty="0"/>
                        <a:t>Mid</a:t>
                      </a:r>
                    </a:p>
                  </a:txBody>
                  <a:tcPr anchor="ctr" anchorCtr="1"/>
                </a:tc>
                <a:tc>
                  <a:txBody>
                    <a:bodyPr/>
                    <a:lstStyle/>
                    <a:p>
                      <a:pPr algn="ctr"/>
                      <a:r>
                        <a:rPr lang="en-US" sz="2000" dirty="0"/>
                        <a:t>High</a:t>
                      </a:r>
                    </a:p>
                  </a:txBody>
                  <a:tcPr anchor="ctr" anchorCtr="1"/>
                </a:tc>
                <a:extLst>
                  <a:ext uri="{0D108BD9-81ED-4DB2-BD59-A6C34878D82A}">
                    <a16:rowId xmlns:a16="http://schemas.microsoft.com/office/drawing/2014/main" val="4030018850"/>
                  </a:ext>
                </a:extLst>
              </a:tr>
              <a:tr h="388517">
                <a:tc>
                  <a:txBody>
                    <a:bodyPr/>
                    <a:lstStyle/>
                    <a:p>
                      <a:r>
                        <a:rPr lang="en-US" sz="2000" dirty="0"/>
                        <a:t>Level 1 (Processing, Terrorism/Other </a:t>
                      </a:r>
                      <a:r>
                        <a:rPr lang="en-US" sz="2000" baseline="0" dirty="0"/>
                        <a:t>Analysis)</a:t>
                      </a:r>
                      <a:endParaRPr lang="en-US" sz="2000" dirty="0"/>
                    </a:p>
                  </a:txBody>
                  <a:tcPr/>
                </a:tc>
                <a:tc>
                  <a:txBody>
                    <a:bodyPr/>
                    <a:lstStyle/>
                    <a:p>
                      <a:pPr algn="r"/>
                      <a:r>
                        <a:rPr lang="en-US" sz="2000" dirty="0"/>
                        <a:t>$50</a:t>
                      </a:r>
                    </a:p>
                  </a:txBody>
                  <a:tcPr anchor="b"/>
                </a:tc>
                <a:tc>
                  <a:txBody>
                    <a:bodyPr/>
                    <a:lstStyle/>
                    <a:p>
                      <a:pPr algn="r"/>
                      <a:r>
                        <a:rPr lang="en-US" sz="2000" dirty="0"/>
                        <a:t>$63</a:t>
                      </a:r>
                    </a:p>
                  </a:txBody>
                  <a:tcPr anchor="b"/>
                </a:tc>
                <a:tc>
                  <a:txBody>
                    <a:bodyPr/>
                    <a:lstStyle/>
                    <a:p>
                      <a:pPr algn="r"/>
                      <a:r>
                        <a:rPr lang="en-US" sz="2000" dirty="0"/>
                        <a:t>$76</a:t>
                      </a:r>
                    </a:p>
                  </a:txBody>
                  <a:tcPr anchor="b"/>
                </a:tc>
                <a:extLst>
                  <a:ext uri="{0D108BD9-81ED-4DB2-BD59-A6C34878D82A}">
                    <a16:rowId xmlns:a16="http://schemas.microsoft.com/office/drawing/2014/main" val="2593841241"/>
                  </a:ext>
                </a:extLst>
              </a:tr>
              <a:tr h="388517">
                <a:tc>
                  <a:txBody>
                    <a:bodyPr/>
                    <a:lstStyle/>
                    <a:p>
                      <a:r>
                        <a:rPr lang="en-US" sz="2000" dirty="0"/>
                        <a:t>Level 2 (Processing, Terrorism/Other Analysis, Immigration)</a:t>
                      </a:r>
                    </a:p>
                  </a:txBody>
                  <a:tcPr/>
                </a:tc>
                <a:tc>
                  <a:txBody>
                    <a:bodyPr/>
                    <a:lstStyle/>
                    <a:p>
                      <a:pPr algn="r"/>
                      <a:r>
                        <a:rPr lang="en-US" sz="2000" dirty="0"/>
                        <a:t>$52</a:t>
                      </a:r>
                    </a:p>
                  </a:txBody>
                  <a:tcPr anchor="b"/>
                </a:tc>
                <a:tc>
                  <a:txBody>
                    <a:bodyPr/>
                    <a:lstStyle/>
                    <a:p>
                      <a:pPr algn="r"/>
                      <a:r>
                        <a:rPr lang="en-US" sz="2000" dirty="0"/>
                        <a:t>$66</a:t>
                      </a:r>
                    </a:p>
                  </a:txBody>
                  <a:tcPr anchor="b"/>
                </a:tc>
                <a:tc>
                  <a:txBody>
                    <a:bodyPr/>
                    <a:lstStyle/>
                    <a:p>
                      <a:pPr algn="r"/>
                      <a:r>
                        <a:rPr lang="en-US" sz="2000" dirty="0"/>
                        <a:t>$80</a:t>
                      </a:r>
                    </a:p>
                  </a:txBody>
                  <a:tcPr anchor="b"/>
                </a:tc>
                <a:extLst>
                  <a:ext uri="{0D108BD9-81ED-4DB2-BD59-A6C34878D82A}">
                    <a16:rowId xmlns:a16="http://schemas.microsoft.com/office/drawing/2014/main" val="1518040881"/>
                  </a:ext>
                </a:extLst>
              </a:tr>
              <a:tr h="631172">
                <a:tc>
                  <a:txBody>
                    <a:bodyPr/>
                    <a:lstStyle/>
                    <a:p>
                      <a:r>
                        <a:rPr lang="en-US" sz="2000" dirty="0"/>
                        <a:t>Level 3 (Processing, Terrorism/Other Analysis, Immigration, CHRC)</a:t>
                      </a:r>
                    </a:p>
                  </a:txBody>
                  <a:tcPr/>
                </a:tc>
                <a:tc>
                  <a:txBody>
                    <a:bodyPr/>
                    <a:lstStyle/>
                    <a:p>
                      <a:pPr algn="r"/>
                      <a:r>
                        <a:rPr lang="en-US" sz="2000" dirty="0"/>
                        <a:t>$69</a:t>
                      </a:r>
                    </a:p>
                  </a:txBody>
                  <a:tcPr anchor="b"/>
                </a:tc>
                <a:tc>
                  <a:txBody>
                    <a:bodyPr/>
                    <a:lstStyle/>
                    <a:p>
                      <a:pPr algn="r"/>
                      <a:r>
                        <a:rPr lang="en-US" sz="2000" dirty="0"/>
                        <a:t>$87</a:t>
                      </a:r>
                    </a:p>
                  </a:txBody>
                  <a:tcPr anchor="b"/>
                </a:tc>
                <a:tc>
                  <a:txBody>
                    <a:bodyPr/>
                    <a:lstStyle/>
                    <a:p>
                      <a:pPr algn="r"/>
                      <a:r>
                        <a:rPr lang="en-US" sz="2000" dirty="0"/>
                        <a:t>$105</a:t>
                      </a:r>
                    </a:p>
                  </a:txBody>
                  <a:tcPr anchor="b"/>
                </a:tc>
                <a:extLst>
                  <a:ext uri="{0D108BD9-81ED-4DB2-BD59-A6C34878D82A}">
                    <a16:rowId xmlns:a16="http://schemas.microsoft.com/office/drawing/2014/main" val="1360390929"/>
                  </a:ext>
                </a:extLst>
              </a:tr>
            </a:tbl>
          </a:graphicData>
        </a:graphic>
      </p:graphicFrame>
      <p:sp>
        <p:nvSpPr>
          <p:cNvPr id="11" name="Rectangle 10"/>
          <p:cNvSpPr/>
          <p:nvPr/>
        </p:nvSpPr>
        <p:spPr>
          <a:xfrm>
            <a:off x="536275" y="1598613"/>
            <a:ext cx="11119450" cy="984885"/>
          </a:xfrm>
          <a:prstGeom prst="rect">
            <a:avLst/>
          </a:prstGeom>
        </p:spPr>
        <p:txBody>
          <a:bodyPr wrap="square">
            <a:spAutoFit/>
          </a:bodyPr>
          <a:lstStyle/>
          <a:p>
            <a:pPr marL="800100" lvl="1" indent="-342900">
              <a:buFont typeface="Arial" panose="020B0604020202020204" pitchFamily="34" charset="0"/>
              <a:buChar char="•"/>
            </a:pPr>
            <a:endParaRPr lang="en-US" sz="1400" dirty="0"/>
          </a:p>
          <a:p>
            <a:pPr lvl="1"/>
            <a:r>
              <a:rPr lang="en-US" sz="2400" dirty="0"/>
              <a:t>Proposed cost of an initial STA</a:t>
            </a:r>
            <a:r>
              <a:rPr lang="en-US" sz="2000" dirty="0"/>
              <a:t>:</a:t>
            </a:r>
          </a:p>
          <a:p>
            <a:pPr marL="800100" lvl="1" indent="-342900">
              <a:buFont typeface="Arial" panose="020B0604020202020204" pitchFamily="34" charset="0"/>
              <a:buChar char="•"/>
            </a:pPr>
            <a:endParaRPr lang="en-US" sz="2000" b="1" dirty="0"/>
          </a:p>
        </p:txBody>
      </p:sp>
      <p:pic>
        <p:nvPicPr>
          <p:cNvPr id="3" name="Picture 2"/>
          <p:cNvPicPr>
            <a:picLocks noChangeAspect="1"/>
          </p:cNvPicPr>
          <p:nvPr/>
        </p:nvPicPr>
        <p:blipFill>
          <a:blip r:embed="rId3"/>
          <a:stretch>
            <a:fillRect/>
          </a:stretch>
        </p:blipFill>
        <p:spPr>
          <a:xfrm>
            <a:off x="7935276" y="4545367"/>
            <a:ext cx="3783247" cy="727964"/>
          </a:xfrm>
          <a:prstGeom prst="rect">
            <a:avLst/>
          </a:prstGeom>
        </p:spPr>
      </p:pic>
      <p:sp>
        <p:nvSpPr>
          <p:cNvPr id="7" name="5-Point Star 6"/>
          <p:cNvSpPr/>
          <p:nvPr/>
        </p:nvSpPr>
        <p:spPr>
          <a:xfrm>
            <a:off x="323922" y="4545367"/>
            <a:ext cx="294735" cy="342659"/>
          </a:xfrm>
          <a:prstGeom prst="star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890764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8190" y="0"/>
            <a:ext cx="10299032" cy="1476375"/>
          </a:xfrm>
        </p:spPr>
        <p:txBody>
          <a:bodyPr/>
          <a:lstStyle/>
          <a:p>
            <a:pPr algn="ctr"/>
            <a:r>
              <a:rPr lang="en-US" b="1" dirty="0"/>
              <a:t>Proposed Process </a:t>
            </a:r>
            <a:br>
              <a:rPr lang="en-US" b="1" dirty="0"/>
            </a:br>
            <a:r>
              <a:rPr lang="en-US" b="1" dirty="0"/>
              <a:t>for Getting an STA</a:t>
            </a:r>
          </a:p>
        </p:txBody>
      </p:sp>
      <p:sp>
        <p:nvSpPr>
          <p:cNvPr id="4" name="Slide Number Placeholder 3"/>
          <p:cNvSpPr>
            <a:spLocks noGrp="1"/>
          </p:cNvSpPr>
          <p:nvPr>
            <p:ph type="sldNum" sz="quarter" idx="12"/>
          </p:nvPr>
        </p:nvSpPr>
        <p:spPr/>
        <p:txBody>
          <a:bodyPr/>
          <a:lstStyle/>
          <a:p>
            <a:fld id="{74CBFA20-B4E7-4596-B297-2104E2AA8F65}" type="slidenum">
              <a:rPr lang="en-US" smtClean="0"/>
              <a:pPr/>
              <a:t>6</a:t>
            </a:fld>
            <a:endParaRPr lang="en-US" dirty="0"/>
          </a:p>
        </p:txBody>
      </p:sp>
      <p:sp>
        <p:nvSpPr>
          <p:cNvPr id="7" name="Rectangle 6"/>
          <p:cNvSpPr/>
          <p:nvPr/>
        </p:nvSpPr>
        <p:spPr>
          <a:xfrm>
            <a:off x="1153440" y="1926511"/>
            <a:ext cx="10596318" cy="3908762"/>
          </a:xfrm>
          <a:prstGeom prst="rect">
            <a:avLst/>
          </a:prstGeom>
        </p:spPr>
        <p:txBody>
          <a:bodyPr wrap="square">
            <a:spAutoFit/>
          </a:bodyPr>
          <a:lstStyle/>
          <a:p>
            <a:pPr marL="285750" indent="-285750">
              <a:buFont typeface="Arial" panose="020B0604020202020204" pitchFamily="34" charset="0"/>
              <a:buChar char="•"/>
            </a:pPr>
            <a:r>
              <a:rPr lang="en-US" sz="2400" dirty="0"/>
              <a:t>TSA proposes to use its established enrollment process to vet surface employees</a:t>
            </a:r>
          </a:p>
          <a:p>
            <a:pPr marL="285750" indent="-285750">
              <a:buFont typeface="Arial" panose="020B0604020202020204" pitchFamily="34" charset="0"/>
              <a:buChar char="•"/>
            </a:pPr>
            <a:r>
              <a:rPr lang="en-US" sz="2400" dirty="0"/>
              <a:t>TSA operates a network of more than 300 enrollment centers</a:t>
            </a:r>
          </a:p>
          <a:p>
            <a:pPr marL="285750" indent="-285750">
              <a:buFont typeface="Arial" panose="020B0604020202020204" pitchFamily="34" charset="0"/>
              <a:buChar char="•"/>
            </a:pPr>
            <a:r>
              <a:rPr lang="en-US" sz="2400" dirty="0"/>
              <a:t>These enrollment centers are currently used to vet individuals participating in the following programs:</a:t>
            </a:r>
          </a:p>
          <a:p>
            <a:pPr marL="285750" indent="-285750">
              <a:buFont typeface="Arial" panose="020B0604020202020204" pitchFamily="34" charset="0"/>
              <a:buChar char="•"/>
            </a:pPr>
            <a:endParaRPr lang="en-US" sz="1200" dirty="0"/>
          </a:p>
          <a:p>
            <a:pPr marL="742950" lvl="1" indent="-285750">
              <a:buFont typeface="Courier New" panose="02070309020205020404" pitchFamily="49" charset="0"/>
              <a:buChar char="o"/>
            </a:pPr>
            <a:r>
              <a:rPr lang="en-US" sz="2000" dirty="0"/>
              <a:t>TSA PreCheck® </a:t>
            </a:r>
          </a:p>
          <a:p>
            <a:pPr marL="742950" lvl="1" indent="-285750">
              <a:buFont typeface="Courier New" panose="02070309020205020404" pitchFamily="49" charset="0"/>
              <a:buChar char="o"/>
            </a:pPr>
            <a:r>
              <a:rPr lang="en-US" sz="2000" dirty="0"/>
              <a:t>Transportation Worker Identification Credential (TWIC®) </a:t>
            </a:r>
          </a:p>
          <a:p>
            <a:pPr marL="742950" lvl="1" indent="-285750">
              <a:buFont typeface="Courier New" panose="02070309020205020404" pitchFamily="49" charset="0"/>
              <a:buChar char="o"/>
            </a:pPr>
            <a:r>
              <a:rPr lang="en-US" sz="2000" dirty="0"/>
              <a:t>HAZMAT Endorsement </a:t>
            </a:r>
          </a:p>
          <a:p>
            <a:pPr marL="742950" lvl="1" indent="-285750">
              <a:buFont typeface="Courier New" panose="02070309020205020404" pitchFamily="49" charset="0"/>
              <a:buChar char="o"/>
            </a:pPr>
            <a:r>
              <a:rPr lang="en-US" sz="2000" dirty="0"/>
              <a:t>Flight Training Security Program (FTSP)</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endParaRPr lang="en-US" dirty="0"/>
          </a:p>
        </p:txBody>
      </p:sp>
      <p:pic>
        <p:nvPicPr>
          <p:cNvPr id="9" name="Picture 8">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81556" y="5035259"/>
            <a:ext cx="3357944" cy="113694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27107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8661" y="47922"/>
            <a:ext cx="11832771" cy="1476375"/>
          </a:xfrm>
        </p:spPr>
        <p:txBody>
          <a:bodyPr>
            <a:normAutofit/>
          </a:bodyPr>
          <a:lstStyle/>
          <a:p>
            <a:pPr algn="ctr"/>
            <a:r>
              <a:rPr lang="en-US" sz="3600" b="1" dirty="0"/>
              <a:t>How Long Is The Comment Period?                                  How Do Stakeholders Submit A Comment?</a:t>
            </a:r>
          </a:p>
        </p:txBody>
      </p:sp>
      <p:sp>
        <p:nvSpPr>
          <p:cNvPr id="4" name="Slide Number Placeholder 3"/>
          <p:cNvSpPr>
            <a:spLocks noGrp="1"/>
          </p:cNvSpPr>
          <p:nvPr>
            <p:ph type="sldNum" sz="quarter" idx="12"/>
          </p:nvPr>
        </p:nvSpPr>
        <p:spPr/>
        <p:txBody>
          <a:bodyPr/>
          <a:lstStyle/>
          <a:p>
            <a:fld id="{74CBFA20-B4E7-4596-B297-2104E2AA8F65}" type="slidenum">
              <a:rPr lang="en-US" smtClean="0"/>
              <a:pPr/>
              <a:t>7</a:t>
            </a:fld>
            <a:endParaRPr lang="en-US" dirty="0"/>
          </a:p>
        </p:txBody>
      </p:sp>
      <p:sp>
        <p:nvSpPr>
          <p:cNvPr id="6" name="Rectangle 5"/>
          <p:cNvSpPr/>
          <p:nvPr/>
        </p:nvSpPr>
        <p:spPr>
          <a:xfrm>
            <a:off x="1150079" y="1872824"/>
            <a:ext cx="9891841" cy="5386090"/>
          </a:xfrm>
          <a:prstGeom prst="rect">
            <a:avLst/>
          </a:prstGeom>
        </p:spPr>
        <p:txBody>
          <a:bodyPr wrap="square">
            <a:spAutoFit/>
          </a:bodyPr>
          <a:lstStyle/>
          <a:p>
            <a:pPr marL="800100" lvl="1" indent="-342900">
              <a:buFont typeface="Arial" panose="020B0604020202020204" pitchFamily="34" charset="0"/>
              <a:buChar char="•"/>
            </a:pPr>
            <a:r>
              <a:rPr lang="en-US" sz="2400" dirty="0"/>
              <a:t>The public will have 90 days (</a:t>
            </a:r>
            <a:r>
              <a:rPr lang="en-US" sz="2400" b="1" u="sng" dirty="0"/>
              <a:t>August 21, 2023</a:t>
            </a:r>
            <a:r>
              <a:rPr lang="en-US" sz="2400" dirty="0"/>
              <a:t>) to provide comments to the rule</a:t>
            </a:r>
          </a:p>
          <a:p>
            <a:pPr marL="800100" lvl="1" indent="-342900">
              <a:buFont typeface="Arial" panose="020B0604020202020204" pitchFamily="34" charset="0"/>
              <a:buChar char="•"/>
            </a:pPr>
            <a:r>
              <a:rPr lang="en-US" sz="2400" dirty="0"/>
              <a:t>Comments may be submitted to the docket via three methods</a:t>
            </a:r>
            <a:r>
              <a:rPr lang="en-US" sz="2000" dirty="0"/>
              <a:t>:</a:t>
            </a:r>
          </a:p>
          <a:p>
            <a:pPr marL="800100" lvl="1" indent="-342900">
              <a:buFont typeface="Arial" panose="020B0604020202020204" pitchFamily="34" charset="0"/>
              <a:buChar char="•"/>
            </a:pPr>
            <a:endParaRPr lang="en-US" sz="1200" dirty="0"/>
          </a:p>
          <a:p>
            <a:pPr marL="1257300" lvl="2" indent="-342900">
              <a:buFont typeface="Courier New" panose="02070309020205020404" pitchFamily="49" charset="0"/>
              <a:buChar char="o"/>
            </a:pPr>
            <a:r>
              <a:rPr lang="en-US" sz="2000" i="1" dirty="0"/>
              <a:t>Web:  Electronic Federal </a:t>
            </a:r>
            <a:r>
              <a:rPr lang="en-US" sz="2000" i="1" dirty="0" err="1"/>
              <a:t>eRulemaking</a:t>
            </a:r>
            <a:r>
              <a:rPr lang="en-US" sz="2000" i="1" dirty="0"/>
              <a:t> Portal</a:t>
            </a:r>
            <a:r>
              <a:rPr lang="en-US" sz="2000" dirty="0"/>
              <a:t>: </a:t>
            </a:r>
            <a:r>
              <a:rPr lang="en-US" sz="2000" dirty="0">
                <a:hlinkClick r:id="rId3"/>
              </a:rPr>
              <a:t>https://www.regulations.gov</a:t>
            </a:r>
            <a:endParaRPr lang="en-US" sz="2000" dirty="0"/>
          </a:p>
          <a:p>
            <a:pPr marL="1257300" lvl="2" indent="-342900">
              <a:buFont typeface="Courier New" panose="02070309020205020404" pitchFamily="49" charset="0"/>
              <a:buChar char="o"/>
            </a:pPr>
            <a:endParaRPr lang="en-US" sz="1200" dirty="0"/>
          </a:p>
          <a:p>
            <a:pPr marL="1257300" lvl="2" indent="-342900">
              <a:buFont typeface="Courier New" panose="02070309020205020404" pitchFamily="49" charset="0"/>
              <a:buChar char="o"/>
            </a:pPr>
            <a:r>
              <a:rPr lang="en-US" sz="2000" i="1" dirty="0"/>
              <a:t>Mail</a:t>
            </a:r>
            <a:r>
              <a:rPr lang="en-US" sz="2000" dirty="0"/>
              <a:t>: </a:t>
            </a:r>
          </a:p>
          <a:p>
            <a:pPr lvl="3"/>
            <a:r>
              <a:rPr lang="en-US" sz="2000" dirty="0"/>
              <a:t>	</a:t>
            </a:r>
            <a:r>
              <a:rPr lang="en-US" dirty="0"/>
              <a:t>Docket Management Facility (M-30)</a:t>
            </a:r>
          </a:p>
          <a:p>
            <a:pPr lvl="3"/>
            <a:r>
              <a:rPr lang="en-US" dirty="0"/>
              <a:t>       U.S. Department of Transportation </a:t>
            </a:r>
          </a:p>
          <a:p>
            <a:pPr lvl="3"/>
            <a:r>
              <a:rPr lang="en-US" dirty="0"/>
              <a:t>       1200 New Jersey Avenue SE, West Building Ground Floor, Room W12-140        	Washington, DC 20590-0001</a:t>
            </a:r>
          </a:p>
          <a:p>
            <a:pPr lvl="3"/>
            <a:r>
              <a:rPr lang="en-US" dirty="0"/>
              <a:t> </a:t>
            </a:r>
          </a:p>
          <a:p>
            <a:pPr marL="1200150" lvl="2" indent="-285750">
              <a:buFont typeface="Courier New" panose="02070309020205020404" pitchFamily="49" charset="0"/>
              <a:buChar char="o"/>
            </a:pPr>
            <a:r>
              <a:rPr lang="en-US" i="1" dirty="0"/>
              <a:t>Fax</a:t>
            </a:r>
            <a:r>
              <a:rPr lang="en-US" dirty="0"/>
              <a:t>: (202) 493-2251</a:t>
            </a:r>
          </a:p>
          <a:p>
            <a:pPr lvl="2"/>
            <a:endParaRPr lang="en-US" dirty="0"/>
          </a:p>
          <a:p>
            <a:pPr marL="800100" lvl="1" indent="-342900">
              <a:buFont typeface="Arial" panose="020B0604020202020204" pitchFamily="34" charset="0"/>
              <a:buChar char="•"/>
            </a:pPr>
            <a:endParaRPr lang="en-US" sz="2000" dirty="0"/>
          </a:p>
          <a:p>
            <a:pPr marL="800100" lvl="1" indent="-342900">
              <a:buFont typeface="Arial" panose="020B0604020202020204" pitchFamily="34" charset="0"/>
              <a:buChar char="•"/>
            </a:pPr>
            <a:endParaRPr lang="en-US" sz="2000" dirty="0"/>
          </a:p>
          <a:p>
            <a:pPr marL="800100" lvl="1" indent="-342900">
              <a:buFont typeface="Arial" panose="020B0604020202020204" pitchFamily="34" charset="0"/>
              <a:buChar char="•"/>
            </a:pPr>
            <a:endParaRPr lang="en-US" sz="2000" dirty="0"/>
          </a:p>
          <a:p>
            <a:pPr marL="800100" lvl="1" indent="-342900">
              <a:buFont typeface="Arial" panose="020B0604020202020204" pitchFamily="34" charset="0"/>
              <a:buChar char="•"/>
            </a:pPr>
            <a:endParaRPr lang="en-US" sz="2000" dirty="0"/>
          </a:p>
        </p:txBody>
      </p:sp>
      <p:pic>
        <p:nvPicPr>
          <p:cNvPr id="3" name="Picture 2">
            <a:hlinkClick r:id="rId3"/>
          </p:cNvPr>
          <p:cNvPicPr>
            <a:picLocks noChangeAspect="1"/>
          </p:cNvPicPr>
          <p:nvPr/>
        </p:nvPicPr>
        <p:blipFill rotWithShape="1">
          <a:blip r:embed="rId4"/>
          <a:srcRect t="8381" b="17221"/>
          <a:stretch/>
        </p:blipFill>
        <p:spPr>
          <a:xfrm>
            <a:off x="7525115" y="5222630"/>
            <a:ext cx="3190875" cy="94957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088585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2172" y="0"/>
            <a:ext cx="11041920" cy="1476375"/>
          </a:xfrm>
        </p:spPr>
        <p:txBody>
          <a:bodyPr>
            <a:normAutofit/>
          </a:bodyPr>
          <a:lstStyle/>
          <a:p>
            <a:pPr algn="ctr"/>
            <a:r>
              <a:rPr lang="en-US" sz="3200" b="1" dirty="0"/>
              <a:t>How do Stakeholders Submit A Comment </a:t>
            </a:r>
            <a:br>
              <a:rPr lang="en-US" sz="3200" b="1" dirty="0"/>
            </a:br>
            <a:r>
              <a:rPr lang="en-US" sz="3200" b="1" dirty="0"/>
              <a:t>Containing Security Sensitive Information?</a:t>
            </a:r>
          </a:p>
        </p:txBody>
      </p:sp>
      <p:sp>
        <p:nvSpPr>
          <p:cNvPr id="4" name="Slide Number Placeholder 3"/>
          <p:cNvSpPr>
            <a:spLocks noGrp="1"/>
          </p:cNvSpPr>
          <p:nvPr>
            <p:ph type="sldNum" sz="quarter" idx="12"/>
          </p:nvPr>
        </p:nvSpPr>
        <p:spPr/>
        <p:txBody>
          <a:bodyPr/>
          <a:lstStyle/>
          <a:p>
            <a:fld id="{74CBFA20-B4E7-4596-B297-2104E2AA8F65}" type="slidenum">
              <a:rPr lang="en-US" smtClean="0"/>
              <a:pPr/>
              <a:t>8</a:t>
            </a:fld>
            <a:endParaRPr lang="en-US" dirty="0"/>
          </a:p>
        </p:txBody>
      </p:sp>
      <p:sp>
        <p:nvSpPr>
          <p:cNvPr id="6" name="Rectangle 5"/>
          <p:cNvSpPr/>
          <p:nvPr/>
        </p:nvSpPr>
        <p:spPr>
          <a:xfrm>
            <a:off x="1150079" y="1872824"/>
            <a:ext cx="9891841" cy="2646878"/>
          </a:xfrm>
          <a:prstGeom prst="rect">
            <a:avLst/>
          </a:prstGeom>
        </p:spPr>
        <p:txBody>
          <a:bodyPr wrap="square">
            <a:spAutoFit/>
          </a:bodyPr>
          <a:lstStyle/>
          <a:p>
            <a:pPr lvl="1"/>
            <a:r>
              <a:rPr lang="en-US" sz="2400" dirty="0"/>
              <a:t>Comments considered Sensitive Security Information (SSI) may be submitted to TSA via the </a:t>
            </a:r>
            <a:r>
              <a:rPr lang="en-US" sz="2400" dirty="0">
                <a:hlinkClick r:id="rId3"/>
              </a:rPr>
              <a:t>SurfaceVetting@tsa.dhs.gov</a:t>
            </a:r>
            <a:r>
              <a:rPr lang="en-US" sz="2400" dirty="0"/>
              <a:t> mailbox</a:t>
            </a:r>
          </a:p>
          <a:p>
            <a:pPr marL="800100" lvl="1" indent="-342900">
              <a:buFont typeface="Arial" panose="020B0604020202020204" pitchFamily="34" charset="0"/>
              <a:buChar char="•"/>
            </a:pPr>
            <a:endParaRPr lang="en-US" sz="1400" dirty="0"/>
          </a:p>
          <a:p>
            <a:pPr marL="1257300" lvl="2" indent="-342900">
              <a:buFont typeface="Arial" panose="020B0604020202020204" pitchFamily="34" charset="0"/>
              <a:buChar char="•"/>
            </a:pPr>
            <a:r>
              <a:rPr lang="en-US" sz="2000" dirty="0"/>
              <a:t>Ask submitters to submit a request for instructions to submit SSI via the mailbox  </a:t>
            </a:r>
          </a:p>
          <a:p>
            <a:pPr marL="1257300" lvl="2" indent="-342900">
              <a:buFont typeface="Arial" panose="020B0604020202020204" pitchFamily="34" charset="0"/>
              <a:buChar char="•"/>
            </a:pPr>
            <a:r>
              <a:rPr lang="en-US" sz="2000" dirty="0"/>
              <a:t>PPE Surface Division will send instructions on handling SSI </a:t>
            </a:r>
          </a:p>
          <a:p>
            <a:pPr marL="800100" lvl="1" indent="-342900">
              <a:buFont typeface="Arial" panose="020B0604020202020204" pitchFamily="34" charset="0"/>
              <a:buChar char="•"/>
            </a:pPr>
            <a:endParaRPr lang="en-US" sz="2400" dirty="0"/>
          </a:p>
          <a:p>
            <a:pPr marL="1200150" lvl="2" indent="-285750">
              <a:buFont typeface="Arial" panose="020B0604020202020204" pitchFamily="34" charset="0"/>
              <a:buChar char="•"/>
            </a:pPr>
            <a:endParaRPr lang="en-US" sz="2000" b="1" dirty="0"/>
          </a:p>
        </p:txBody>
      </p:sp>
      <p:grpSp>
        <p:nvGrpSpPr>
          <p:cNvPr id="3" name="Group 2"/>
          <p:cNvGrpSpPr/>
          <p:nvPr/>
        </p:nvGrpSpPr>
        <p:grpSpPr>
          <a:xfrm>
            <a:off x="7165731" y="3934927"/>
            <a:ext cx="3613906" cy="2274277"/>
            <a:chOff x="7367954" y="4210178"/>
            <a:chExt cx="3227044" cy="1962022"/>
          </a:xfrm>
        </p:grpSpPr>
        <p:pic>
          <p:nvPicPr>
            <p:cNvPr id="5" name="Picture 4"/>
            <p:cNvPicPr>
              <a:picLocks noChangeAspect="1"/>
            </p:cNvPicPr>
            <p:nvPr/>
          </p:nvPicPr>
          <p:blipFill>
            <a:blip r:embed="rId4"/>
            <a:stretch>
              <a:fillRect/>
            </a:stretch>
          </p:blipFill>
          <p:spPr>
            <a:xfrm>
              <a:off x="7367954" y="4210178"/>
              <a:ext cx="1521435" cy="1962022"/>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5"/>
            <a:stretch>
              <a:fillRect/>
            </a:stretch>
          </p:blipFill>
          <p:spPr>
            <a:xfrm>
              <a:off x="9060190" y="4210178"/>
              <a:ext cx="1534808" cy="1962022"/>
            </a:xfrm>
            <a:prstGeom prst="rect">
              <a:avLst/>
            </a:prstGeom>
            <a:ln>
              <a:no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21520214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0930" y="0"/>
            <a:ext cx="10915048" cy="1476375"/>
          </a:xfrm>
        </p:spPr>
        <p:txBody>
          <a:bodyPr>
            <a:normAutofit/>
          </a:bodyPr>
          <a:lstStyle/>
          <a:p>
            <a:pPr algn="ctr"/>
            <a:r>
              <a:rPr lang="en-US" sz="3200" b="1" dirty="0"/>
              <a:t>Where can the Public Submit Administrative </a:t>
            </a:r>
            <a:br>
              <a:rPr lang="en-US" sz="3200" b="1" dirty="0"/>
            </a:br>
            <a:r>
              <a:rPr lang="en-US" sz="3200" b="1" dirty="0"/>
              <a:t>Questions Regarding the NPRM?</a:t>
            </a:r>
          </a:p>
        </p:txBody>
      </p:sp>
      <p:sp>
        <p:nvSpPr>
          <p:cNvPr id="4" name="Slide Number Placeholder 3"/>
          <p:cNvSpPr>
            <a:spLocks noGrp="1"/>
          </p:cNvSpPr>
          <p:nvPr>
            <p:ph type="sldNum" sz="quarter" idx="12"/>
          </p:nvPr>
        </p:nvSpPr>
        <p:spPr/>
        <p:txBody>
          <a:bodyPr/>
          <a:lstStyle/>
          <a:p>
            <a:fld id="{74CBFA20-B4E7-4596-B297-2104E2AA8F65}" type="slidenum">
              <a:rPr lang="en-US" smtClean="0"/>
              <a:pPr/>
              <a:t>9</a:t>
            </a:fld>
            <a:endParaRPr lang="en-US" dirty="0"/>
          </a:p>
        </p:txBody>
      </p:sp>
      <p:sp>
        <p:nvSpPr>
          <p:cNvPr id="6" name="Rectangle 5"/>
          <p:cNvSpPr/>
          <p:nvPr/>
        </p:nvSpPr>
        <p:spPr>
          <a:xfrm>
            <a:off x="1150079" y="1872824"/>
            <a:ext cx="9891841" cy="2123658"/>
          </a:xfrm>
          <a:prstGeom prst="rect">
            <a:avLst/>
          </a:prstGeom>
        </p:spPr>
        <p:txBody>
          <a:bodyPr wrap="square">
            <a:spAutoFit/>
          </a:bodyPr>
          <a:lstStyle/>
          <a:p>
            <a:r>
              <a:rPr lang="en-US" sz="2400" dirty="0"/>
              <a:t>Administrative-related inquires may be submitted by the following means:</a:t>
            </a:r>
          </a:p>
          <a:p>
            <a:endParaRPr lang="en-US" sz="2400" dirty="0"/>
          </a:p>
          <a:p>
            <a:pPr marL="742950" lvl="1" indent="-285750">
              <a:buFont typeface="Arial" panose="020B0604020202020204" pitchFamily="34" charset="0"/>
              <a:buChar char="•"/>
            </a:pPr>
            <a:r>
              <a:rPr lang="en-US" sz="2000" dirty="0"/>
              <a:t>By email at: </a:t>
            </a:r>
            <a:r>
              <a:rPr lang="en-US" sz="2000" u="sng" dirty="0">
                <a:hlinkClick r:id="rId3"/>
              </a:rPr>
              <a:t>SurfaceVetting@tsa.dhs.gov</a:t>
            </a:r>
            <a:endParaRPr lang="en-US" sz="2000" dirty="0"/>
          </a:p>
          <a:p>
            <a:pPr marL="742950" lvl="1" indent="-285750">
              <a:buFont typeface="Arial" panose="020B0604020202020204" pitchFamily="34" charset="0"/>
              <a:buChar char="•"/>
            </a:pPr>
            <a:r>
              <a:rPr lang="en-US" sz="2000" dirty="0"/>
              <a:t>By voicemail at: (571) 227-1039</a:t>
            </a:r>
          </a:p>
          <a:p>
            <a:pPr marL="742950" lvl="1" indent="-285750">
              <a:buFont typeface="Arial" panose="020B0604020202020204" pitchFamily="34" charset="0"/>
              <a:buChar char="•"/>
            </a:pPr>
            <a:endParaRPr lang="en-US" sz="2000" dirty="0"/>
          </a:p>
        </p:txBody>
      </p:sp>
      <p:pic>
        <p:nvPicPr>
          <p:cNvPr id="3" name="Picture 2"/>
          <p:cNvPicPr>
            <a:picLocks noChangeAspect="1"/>
          </p:cNvPicPr>
          <p:nvPr/>
        </p:nvPicPr>
        <p:blipFill>
          <a:blip r:embed="rId4"/>
          <a:stretch>
            <a:fillRect/>
          </a:stretch>
        </p:blipFill>
        <p:spPr>
          <a:xfrm>
            <a:off x="8514708" y="3531157"/>
            <a:ext cx="1943268" cy="253185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32174499"/>
      </p:ext>
    </p:extLst>
  </p:cSld>
  <p:clrMapOvr>
    <a:masterClrMapping/>
  </p:clrMapOvr>
</p:sld>
</file>

<file path=ppt/theme/theme1.xml><?xml version="1.0" encoding="utf-8"?>
<a:theme xmlns:a="http://schemas.openxmlformats.org/drawingml/2006/main" name="1_Office Theme">
  <a:themeElements>
    <a:clrScheme name="TSA Internal Powerpoint Colors">
      <a:dk1>
        <a:sysClr val="windowText" lastClr="000000"/>
      </a:dk1>
      <a:lt1>
        <a:sysClr val="window" lastClr="FFFFFF"/>
      </a:lt1>
      <a:dk2>
        <a:srgbClr val="005288"/>
      </a:dk2>
      <a:lt2>
        <a:srgbClr val="D8D8D8"/>
      </a:lt2>
      <a:accent1>
        <a:srgbClr val="0078AD"/>
      </a:accent1>
      <a:accent2>
        <a:srgbClr val="ED7D31"/>
      </a:accent2>
      <a:accent3>
        <a:srgbClr val="A5A5A5"/>
      </a:accent3>
      <a:accent4>
        <a:srgbClr val="FFC000"/>
      </a:accent4>
      <a:accent5>
        <a:srgbClr val="B488CC"/>
      </a:accent5>
      <a:accent6>
        <a:srgbClr val="598600"/>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SA_PowerPoint_Template_normal" id="{A4019DCC-9AA9-44CD-A744-CDAF4F164109}" vid="{8D9689B1-5E33-472C-BDC0-5A6FB3BE4C5D}"/>
    </a:ext>
  </a:extLst>
</a:theme>
</file>

<file path=ppt/theme/theme2.xml><?xml version="1.0" encoding="utf-8"?>
<a:theme xmlns:a="http://schemas.openxmlformats.org/drawingml/2006/main" name="Office Theme">
  <a:themeElements>
    <a:clrScheme name="TSA Internal Powerpoint Colors">
      <a:dk1>
        <a:sysClr val="windowText" lastClr="000000"/>
      </a:dk1>
      <a:lt1>
        <a:sysClr val="window" lastClr="FFFFFF"/>
      </a:lt1>
      <a:dk2>
        <a:srgbClr val="005288"/>
      </a:dk2>
      <a:lt2>
        <a:srgbClr val="D8D8D8"/>
      </a:lt2>
      <a:accent1>
        <a:srgbClr val="0078AD"/>
      </a:accent1>
      <a:accent2>
        <a:srgbClr val="ED7D31"/>
      </a:accent2>
      <a:accent3>
        <a:srgbClr val="A5A5A5"/>
      </a:accent3>
      <a:accent4>
        <a:srgbClr val="FFC000"/>
      </a:accent4>
      <a:accent5>
        <a:srgbClr val="B488CC"/>
      </a:accent5>
      <a:accent6>
        <a:srgbClr val="598600"/>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SA_Proctor_Chemical_Congress Sept 2020 draft" id="{EE20FE5A-1493-4607-AEA3-FFB38917DA24}" vid="{8357C1B7-67A9-461F-B75C-64CAE551DF2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E0C5DEAECFAA04CA36B81F71865C19A" ma:contentTypeVersion="6" ma:contentTypeDescription="Create a new document." ma:contentTypeScope="" ma:versionID="a6571cf3a996063e47c611fd7f3963c0">
  <xsd:schema xmlns:xsd="http://www.w3.org/2001/XMLSchema" xmlns:xs="http://www.w3.org/2001/XMLSchema" xmlns:p="http://schemas.microsoft.com/office/2006/metadata/properties" targetNamespace="http://schemas.microsoft.com/office/2006/metadata/properties" ma:root="true" ma:fieldsID="775fd8736c95ff8b2184c73c2935567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5140B7E-6B48-4D08-A5ED-A45FB39C7DF7}">
  <ds:schemaRefs>
    <ds:schemaRef ds:uri="http://schemas.microsoft.com/sharepoint/v3/contenttype/forms"/>
  </ds:schemaRefs>
</ds:datastoreItem>
</file>

<file path=customXml/itemProps2.xml><?xml version="1.0" encoding="utf-8"?>
<ds:datastoreItem xmlns:ds="http://schemas.openxmlformats.org/officeDocument/2006/customXml" ds:itemID="{EF6A4401-B659-40FA-94D7-BB9FB30F6360}">
  <ds:schemaRefs>
    <ds:schemaRef ds:uri="http://purl.org/dc/elements/1.1/"/>
    <ds:schemaRef ds:uri="http://schemas.microsoft.com/office/2006/metadata/properties"/>
    <ds:schemaRef ds:uri="http://purl.org/dc/terms/"/>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7C2CE2A9-F834-4334-8C36-0C5213753CF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0</TotalTime>
  <Words>2352</Words>
  <Application>Microsoft Office PowerPoint</Application>
  <PresentationFormat>Widescreen</PresentationFormat>
  <Paragraphs>188</Paragraphs>
  <Slides>10</Slides>
  <Notes>8</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10</vt:i4>
      </vt:variant>
    </vt:vector>
  </HeadingPairs>
  <TitlesOfParts>
    <vt:vector size="18" baseType="lpstr">
      <vt:lpstr>Arial</vt:lpstr>
      <vt:lpstr>Calibri</vt:lpstr>
      <vt:lpstr>Courier New</vt:lpstr>
      <vt:lpstr>Franklin Gothic Book</vt:lpstr>
      <vt:lpstr>Times New Roman</vt:lpstr>
      <vt:lpstr>Wingdings</vt:lpstr>
      <vt:lpstr>1_Office Theme</vt:lpstr>
      <vt:lpstr>Office Theme</vt:lpstr>
      <vt:lpstr>Upcoming Active Shooter/Assailant Tabletop Exercises  </vt:lpstr>
      <vt:lpstr>Upcoming Security Plan Workshops  </vt:lpstr>
      <vt:lpstr>Purpose of the Proposed Surface  Transportation Employee Vetting Rule</vt:lpstr>
      <vt:lpstr>Proposed Surface Transportation  Populations Impacted by the NPRM</vt:lpstr>
      <vt:lpstr>Proposed Cost of an STA</vt:lpstr>
      <vt:lpstr>Proposed Process  for Getting an STA</vt:lpstr>
      <vt:lpstr>How Long Is The Comment Period?                                  How Do Stakeholders Submit A Comment?</vt:lpstr>
      <vt:lpstr>How do Stakeholders Submit A Comment  Containing Security Sensitive Information?</vt:lpstr>
      <vt:lpstr>Where can the Public Submit Administrative  Questions Regarding the NPRM?</vt:lpstr>
      <vt:lpstr>Where do I ask Questions Regarding  the Proposed Rule?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2023-03-20T13:38:50Z</dcterms:created>
  <dcterms:modified xsi:type="dcterms:W3CDTF">2023-07-28T15:15:27Z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0x010100AE0C5DEAECFAA04CA36B81F71865C19A</vt:lpwstr>
  </property>
</Properties>
</file>