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sldIdLst>
    <p:sldId id="257" r:id="rId2"/>
    <p:sldId id="260" r:id="rId3"/>
    <p:sldId id="261" r:id="rId4"/>
    <p:sldId id="262" r:id="rId5"/>
    <p:sldId id="263" r:id="rId6"/>
    <p:sldId id="265" r:id="rId7"/>
    <p:sldId id="258" r:id="rId8"/>
    <p:sldId id="259" r:id="rId9"/>
    <p:sldId id="266" r:id="rId10"/>
    <p:sldId id="267" r:id="rId11"/>
    <p:sldId id="268" r:id="rId12"/>
    <p:sldId id="269" r:id="rId13"/>
    <p:sldId id="270" r:id="rId14"/>
    <p:sldId id="271" r:id="rId1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10" d="100"/>
          <a:sy n="110" d="100"/>
        </p:scale>
        <p:origin x="1644" y="13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1" name="Rectangle 10"/>
          <p:cNvSpPr/>
          <p:nvPr/>
        </p:nvSpPr>
        <p:spPr>
          <a:xfrm>
            <a:off x="0" y="3866920"/>
            <a:ext cx="9144000" cy="2991080"/>
          </a:xfrm>
          <a:prstGeom prst="rect">
            <a:avLst/>
          </a:prstGeom>
          <a:gradFill>
            <a:gsLst>
              <a:gs pos="0">
                <a:schemeClr val="bg1">
                  <a:alpha val="91000"/>
                </a:schemeClr>
              </a:gs>
              <a:gs pos="37000">
                <a:schemeClr val="bg1">
                  <a:alpha val="76000"/>
                </a:schemeClr>
              </a:gs>
              <a:gs pos="100000">
                <a:schemeClr val="bg2">
                  <a:alpha val="79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0" y="0"/>
            <a:ext cx="9144000" cy="3866920"/>
          </a:xfrm>
          <a:prstGeom prst="rect">
            <a:avLst/>
          </a:prstGeom>
          <a:gradFill flip="none" rotWithShape="1">
            <a:gsLst>
              <a:gs pos="0">
                <a:schemeClr val="bg1">
                  <a:alpha val="89000"/>
                </a:schemeClr>
              </a:gs>
              <a:gs pos="48000">
                <a:schemeClr val="bg1">
                  <a:alpha val="62000"/>
                </a:schemeClr>
              </a:gs>
              <a:gs pos="100000">
                <a:schemeClr val="bg2">
                  <a:alpha val="7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12"/>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Oval 13"/>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1473795" y="5052545"/>
            <a:ext cx="5637010" cy="882119"/>
          </a:xfrm>
        </p:spPr>
        <p:txBody>
          <a:bodyPr>
            <a:normAutofit/>
          </a:bodyPr>
          <a:lstStyle>
            <a:lvl1pPr marL="0" indent="0" algn="l">
              <a:buNone/>
              <a:defRPr sz="22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06538A52-58F9-4545-92C2-67A468FFC51E}" type="datetimeFigureOut">
              <a:rPr lang="en-US" smtClean="0"/>
              <a:t>10/17/2017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BA1484C-4240-44FE-913D-FA4705CF028B}" type="slidenum">
              <a:rPr lang="en-US" smtClean="0"/>
              <a:t>‹#›</a:t>
            </a:fld>
            <a:endParaRPr lang="en-US"/>
          </a:p>
        </p:txBody>
      </p:sp>
      <p:sp>
        <p:nvSpPr>
          <p:cNvPr id="2" name="Title 1"/>
          <p:cNvSpPr>
            <a:spLocks noGrp="1"/>
          </p:cNvSpPr>
          <p:nvPr>
            <p:ph type="ctrTitle"/>
          </p:nvPr>
        </p:nvSpPr>
        <p:spPr>
          <a:xfrm>
            <a:off x="817581" y="3132290"/>
            <a:ext cx="7175351" cy="1793167"/>
          </a:xfrm>
          <a:effectLst/>
        </p:spPr>
        <p:txBody>
          <a:bodyPr>
            <a:noAutofit/>
          </a:bodyPr>
          <a:lstStyle>
            <a:lvl1pPr marL="640080" indent="-457200" algn="l">
              <a:defRPr sz="5400"/>
            </a:lvl1pPr>
          </a:lstStyle>
          <a:p>
            <a:r>
              <a:rPr lang="en-US" smtClean="0"/>
              <a:t>Click to edit Master title style</a:t>
            </a:r>
            <a:endParaRPr lang="en-US" dirty="0"/>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1905000" y="731519"/>
            <a:ext cx="6400800" cy="347472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6538A52-58F9-4545-92C2-67A468FFC51E}" type="datetimeFigureOut">
              <a:rPr lang="en-US" smtClean="0"/>
              <a:t>10/17/2017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BA1484C-4240-44FE-913D-FA4705CF028B}" type="slidenum">
              <a:rPr lang="en-US" smtClean="0"/>
              <a:t>‹#›</a:t>
            </a:fld>
            <a:endParaRPr lang="en-US"/>
          </a:p>
        </p:txBody>
      </p:sp>
    </p:spTree>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153758" y="376517"/>
            <a:ext cx="2057400" cy="5238339"/>
          </a:xfrm>
          <a:effectLst/>
        </p:spPr>
        <p:txBody>
          <a:bodyPr vert="eaVert"/>
          <a:lstStyle>
            <a:lvl1pPr algn="l">
              <a:defRPr/>
            </a:lvl1pPr>
          </a:lstStyle>
          <a:p>
            <a:r>
              <a:rPr lang="en-US" smtClean="0"/>
              <a:t>Click to edit Master title style</a:t>
            </a:r>
            <a:endParaRPr lang="en-US"/>
          </a:p>
        </p:txBody>
      </p:sp>
      <p:sp>
        <p:nvSpPr>
          <p:cNvPr id="3" name="Vertical Text Placeholder 2"/>
          <p:cNvSpPr>
            <a:spLocks noGrp="1"/>
          </p:cNvSpPr>
          <p:nvPr>
            <p:ph type="body" orient="vert" idx="1"/>
          </p:nvPr>
        </p:nvSpPr>
        <p:spPr>
          <a:xfrm>
            <a:off x="3324113" y="731519"/>
            <a:ext cx="4829287" cy="4894729"/>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06538A52-58F9-4545-92C2-67A468FFC51E}" type="datetimeFigureOut">
              <a:rPr lang="en-US" smtClean="0"/>
              <a:t>10/17/2017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BA1484C-4240-44FE-913D-FA4705CF028B}" type="slidenum">
              <a:rPr lang="en-US" smtClean="0"/>
              <a:t>‹#›</a:t>
            </a:fld>
            <a:endParaRPr lang="en-US"/>
          </a:p>
        </p:txBody>
      </p:sp>
    </p:spTree>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06538A52-58F9-4545-92C2-67A468FFC51E}" type="datetimeFigureOut">
              <a:rPr lang="en-US" smtClean="0"/>
              <a:t>10/17/2017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BA1484C-4240-44FE-913D-FA4705CF028B}" type="slidenum">
              <a:rPr lang="en-US" smtClean="0"/>
              <a:t>‹#›</a:t>
            </a:fld>
            <a:endParaRPr lang="en-US"/>
          </a:p>
        </p:txBody>
      </p:sp>
      <p:sp>
        <p:nvSpPr>
          <p:cNvPr id="8" name="Title 7"/>
          <p:cNvSpPr>
            <a:spLocks noGrp="1"/>
          </p:cNvSpPr>
          <p:nvPr>
            <p:ph type="title"/>
          </p:nvPr>
        </p:nvSpPr>
        <p:spPr/>
        <p:txBody>
          <a:bodyPr/>
          <a:lstStyle/>
          <a:p>
            <a:r>
              <a:rPr lang="en-US" smtClean="0"/>
              <a:t>Click to edit Master title style</a:t>
            </a:r>
            <a:endParaRPr lang="en-US"/>
          </a:p>
        </p:txBody>
      </p:sp>
      <p:sp>
        <p:nvSpPr>
          <p:cNvPr id="10" name="Content Placeholder 9"/>
          <p:cNvSpPr>
            <a:spLocks noGrp="1"/>
          </p:cNvSpPr>
          <p:nvPr>
            <p:ph sz="quarter" idx="13"/>
          </p:nvPr>
        </p:nvSpPr>
        <p:spPr>
          <a:xfrm>
            <a:off x="1143000" y="731520"/>
            <a:ext cx="6400800" cy="347472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7" name="Rectangle 6"/>
          <p:cNvSpPr/>
          <p:nvPr/>
        </p:nvSpPr>
        <p:spPr>
          <a:xfrm>
            <a:off x="0" y="3866920"/>
            <a:ext cx="9144000" cy="2991080"/>
          </a:xfrm>
          <a:prstGeom prst="rect">
            <a:avLst/>
          </a:prstGeom>
          <a:gradFill>
            <a:gsLst>
              <a:gs pos="0">
                <a:schemeClr val="bg1">
                  <a:alpha val="92000"/>
                </a:schemeClr>
              </a:gs>
              <a:gs pos="37000">
                <a:schemeClr val="bg1">
                  <a:alpha val="77000"/>
                </a:schemeClr>
              </a:gs>
              <a:gs pos="100000">
                <a:schemeClr val="bg2">
                  <a:alpha val="8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0" y="0"/>
            <a:ext cx="9144000" cy="3866920"/>
          </a:xfrm>
          <a:prstGeom prst="rect">
            <a:avLst/>
          </a:prstGeom>
          <a:gradFill flip="none" rotWithShape="1">
            <a:gsLst>
              <a:gs pos="0">
                <a:schemeClr val="bg1">
                  <a:alpha val="90000"/>
                </a:schemeClr>
              </a:gs>
              <a:gs pos="48000">
                <a:schemeClr val="bg1">
                  <a:alpha val="63000"/>
                </a:schemeClr>
              </a:gs>
              <a:gs pos="100000">
                <a:schemeClr val="bg2">
                  <a:alpha val="8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2033195" y="2172648"/>
            <a:ext cx="5966666" cy="2423346"/>
          </a:xfrm>
          <a:effectLst/>
        </p:spPr>
        <p:txBody>
          <a:bodyPr anchor="b"/>
          <a:lstStyle>
            <a:lvl1pPr algn="r">
              <a:defRPr sz="4600" b="1" cap="none" baseline="0"/>
            </a:lvl1pPr>
          </a:lstStyle>
          <a:p>
            <a:r>
              <a:rPr lang="en-US" smtClean="0"/>
              <a:t>Click to edit Master title style</a:t>
            </a:r>
            <a:endParaRPr lang="en-US" dirty="0"/>
          </a:p>
        </p:txBody>
      </p:sp>
      <p:sp>
        <p:nvSpPr>
          <p:cNvPr id="3" name="Text Placeholder 2"/>
          <p:cNvSpPr>
            <a:spLocks noGrp="1"/>
          </p:cNvSpPr>
          <p:nvPr>
            <p:ph type="body" idx="1"/>
          </p:nvPr>
        </p:nvSpPr>
        <p:spPr>
          <a:xfrm>
            <a:off x="2022438" y="4607511"/>
            <a:ext cx="5970494" cy="835460"/>
          </a:xfrm>
        </p:spPr>
        <p:txBody>
          <a:bodyPr anchor="t"/>
          <a:lstStyle>
            <a:lvl1pPr marL="0" indent="0" algn="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6538A52-58F9-4545-92C2-67A468FFC51E}" type="datetimeFigureOut">
              <a:rPr lang="en-US" smtClean="0"/>
              <a:t>10/17/2017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BA1484C-4240-44FE-913D-FA4705CF028B}" type="slidenum">
              <a:rPr lang="en-US" smtClean="0"/>
              <a:t>‹#›</a:t>
            </a:fld>
            <a:endParaRPr lang="en-US"/>
          </a:p>
        </p:txBody>
      </p:sp>
    </p:spTree>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06538A52-58F9-4545-92C2-67A468FFC51E}" type="datetimeFigureOut">
              <a:rPr lang="en-US" smtClean="0"/>
              <a:t>10/17/2017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BA1484C-4240-44FE-913D-FA4705CF028B}" type="slidenum">
              <a:rPr lang="en-US" smtClean="0"/>
              <a:t>‹#›</a:t>
            </a:fld>
            <a:endParaRPr lang="en-US"/>
          </a:p>
        </p:txBody>
      </p:sp>
      <p:sp>
        <p:nvSpPr>
          <p:cNvPr id="8" name="Title 7"/>
          <p:cNvSpPr>
            <a:spLocks noGrp="1"/>
          </p:cNvSpPr>
          <p:nvPr>
            <p:ph type="title"/>
          </p:nvPr>
        </p:nvSpPr>
        <p:spPr/>
        <p:txBody>
          <a:bodyPr/>
          <a:lstStyle/>
          <a:p>
            <a:r>
              <a:rPr lang="en-US" smtClean="0"/>
              <a:t>Click to edit Master title style</a:t>
            </a:r>
            <a:endParaRPr lang="en-US"/>
          </a:p>
        </p:txBody>
      </p:sp>
      <p:sp>
        <p:nvSpPr>
          <p:cNvPr id="9" name="Content Placeholder 8"/>
          <p:cNvSpPr>
            <a:spLocks noGrp="1"/>
          </p:cNvSpPr>
          <p:nvPr>
            <p:ph sz="quarter" idx="13"/>
          </p:nvPr>
        </p:nvSpPr>
        <p:spPr>
          <a:xfrm>
            <a:off x="1142999" y="731519"/>
            <a:ext cx="3346704" cy="347472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1" name="Content Placeholder 10"/>
          <p:cNvSpPr>
            <a:spLocks noGrp="1"/>
          </p:cNvSpPr>
          <p:nvPr>
            <p:ph sz="quarter" idx="14"/>
          </p:nvPr>
        </p:nvSpPr>
        <p:spPr>
          <a:xfrm>
            <a:off x="4645152" y="731520"/>
            <a:ext cx="3346704" cy="347472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143000" y="731520"/>
            <a:ext cx="3346704" cy="639762"/>
          </a:xfrm>
        </p:spPr>
        <p:txBody>
          <a:bodyPr anchor="b">
            <a:noAutofit/>
          </a:bodyPr>
          <a:lstStyle>
            <a:lvl1pPr marL="0" indent="0" algn="ctr">
              <a:buNone/>
              <a:defRPr lang="en-US" sz="2400" b="1" i="0" kern="1200" dirty="0" smtClean="0">
                <a:gradFill>
                  <a:gsLst>
                    <a:gs pos="0">
                      <a:schemeClr val="tx1"/>
                    </a:gs>
                    <a:gs pos="40000">
                      <a:schemeClr val="tx1">
                        <a:lumMod val="75000"/>
                        <a:lumOff val="25000"/>
                      </a:schemeClr>
                    </a:gs>
                    <a:gs pos="100000">
                      <a:schemeClr val="tx2">
                        <a:alpha val="65000"/>
                      </a:schemeClr>
                    </a:gs>
                  </a:gsLst>
                  <a:lin ang="5400000" scaled="0"/>
                </a:gradFill>
                <a:effectLst/>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156447" y="1400327"/>
            <a:ext cx="3346704" cy="2743200"/>
          </a:xfrm>
        </p:spPr>
        <p:txBody>
          <a:bodyPr>
            <a:normAutofit/>
          </a:bodyPr>
          <a:lstStyle>
            <a:lvl1pPr>
              <a:defRPr sz="18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7302" y="731520"/>
            <a:ext cx="3346704" cy="639762"/>
          </a:xfrm>
        </p:spPr>
        <p:txBody>
          <a:bodyPr anchor="b">
            <a:noAutofit/>
          </a:bodyPr>
          <a:lstStyle>
            <a:lvl1pPr marL="0" indent="0" algn="ctr">
              <a:buNone/>
              <a:defRPr lang="en-US" sz="2400" b="1" i="0" kern="1200" dirty="0" smtClean="0">
                <a:gradFill>
                  <a:gsLst>
                    <a:gs pos="0">
                      <a:schemeClr val="tx1"/>
                    </a:gs>
                    <a:gs pos="40000">
                      <a:schemeClr val="tx1">
                        <a:lumMod val="75000"/>
                        <a:lumOff val="25000"/>
                      </a:schemeClr>
                    </a:gs>
                    <a:gs pos="100000">
                      <a:schemeClr val="tx2">
                        <a:alpha val="65000"/>
                      </a:schemeClr>
                    </a:gs>
                  </a:gsLst>
                  <a:lin ang="5400000" scaled="0"/>
                </a:gradFill>
                <a:effectLst/>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ctr" defTabSz="914400" rtl="0" eaLnBrk="1" latinLnBrk="0" hangingPunct="1">
              <a:spcBef>
                <a:spcPct val="20000"/>
              </a:spcBef>
              <a:spcAft>
                <a:spcPts val="300"/>
              </a:spcAft>
              <a:buClr>
                <a:schemeClr val="accent6">
                  <a:lumMod val="75000"/>
                </a:schemeClr>
              </a:buClr>
              <a:buSzPct val="130000"/>
              <a:buFont typeface="Georgia" pitchFamily="18" charset="0"/>
              <a:buNone/>
            </a:pPr>
            <a:r>
              <a:rPr lang="en-US" smtClean="0"/>
              <a:t>Click to edit Master text styles</a:t>
            </a:r>
          </a:p>
        </p:txBody>
      </p:sp>
      <p:sp>
        <p:nvSpPr>
          <p:cNvPr id="6" name="Content Placeholder 5"/>
          <p:cNvSpPr>
            <a:spLocks noGrp="1"/>
          </p:cNvSpPr>
          <p:nvPr>
            <p:ph sz="quarter" idx="4"/>
          </p:nvPr>
        </p:nvSpPr>
        <p:spPr>
          <a:xfrm>
            <a:off x="4645025" y="1399032"/>
            <a:ext cx="3346704" cy="2743200"/>
          </a:xfrm>
        </p:spPr>
        <p:txBody>
          <a:bodyPr>
            <a:normAutofit/>
          </a:bodyPr>
          <a:lstStyle>
            <a:lvl1pPr>
              <a:defRPr sz="18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06538A52-58F9-4545-92C2-67A468FFC51E}" type="datetimeFigureOut">
              <a:rPr lang="en-US" smtClean="0"/>
              <a:t>10/17/2017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BA1484C-4240-44FE-913D-FA4705CF028B}" type="slidenum">
              <a:rPr lang="en-US" smtClean="0"/>
              <a:t>‹#›</a:t>
            </a:fld>
            <a:endParaRPr lang="en-US"/>
          </a:p>
        </p:txBody>
      </p:sp>
      <p:sp>
        <p:nvSpPr>
          <p:cNvPr id="10" name="Title 9"/>
          <p:cNvSpPr>
            <a:spLocks noGrp="1"/>
          </p:cNvSpPr>
          <p:nvPr>
            <p:ph type="title"/>
          </p:nvPr>
        </p:nvSpPr>
        <p:spPr/>
        <p:txBody>
          <a:bodyPr/>
          <a:lstStyle/>
          <a:p>
            <a:r>
              <a:rPr lang="en-US" smtClean="0"/>
              <a:t>Click to edit Master title style</a:t>
            </a:r>
            <a:endParaRPr lang="en-US" dirty="0"/>
          </a:p>
        </p:txBody>
      </p:sp>
    </p:spTree>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06538A52-58F9-4545-92C2-67A468FFC51E}" type="datetimeFigureOut">
              <a:rPr lang="en-US" smtClean="0"/>
              <a:t>10/17/2017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BA1484C-4240-44FE-913D-FA4705CF028B}" type="slidenum">
              <a:rPr lang="en-US" smtClean="0"/>
              <a:t>‹#›</a:t>
            </a:fld>
            <a:endParaRPr lang="en-US"/>
          </a:p>
        </p:txBody>
      </p:sp>
    </p:spTree>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538A52-58F9-4545-92C2-67A468FFC51E}" type="datetimeFigureOut">
              <a:rPr lang="en-US" smtClean="0"/>
              <a:t>10/17/2017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BA1484C-4240-44FE-913D-FA4705CF028B}" type="slidenum">
              <a:rPr lang="en-US" smtClean="0"/>
              <a:t>‹#›</a:t>
            </a:fld>
            <a:endParaRPr lang="en-US"/>
          </a:p>
        </p:txBody>
      </p:sp>
    </p:spTree>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095" y="2209800"/>
            <a:ext cx="3636085" cy="1258493"/>
          </a:xfrm>
          <a:effectLst/>
        </p:spPr>
        <p:txBody>
          <a:bodyPr anchor="b">
            <a:noAutofit/>
          </a:bodyPr>
          <a:lstStyle>
            <a:lvl1pPr marL="228600" indent="-228600" algn="l">
              <a:defRPr sz="2800" b="1">
                <a:effectLst/>
              </a:defRPr>
            </a:lvl1pPr>
          </a:lstStyle>
          <a:p>
            <a:r>
              <a:rPr lang="en-US" smtClean="0"/>
              <a:t>Click to edit Master title style</a:t>
            </a:r>
            <a:endParaRPr lang="en-US" dirty="0"/>
          </a:p>
        </p:txBody>
      </p:sp>
      <p:sp>
        <p:nvSpPr>
          <p:cNvPr id="3" name="Content Placeholder 2"/>
          <p:cNvSpPr>
            <a:spLocks noGrp="1"/>
          </p:cNvSpPr>
          <p:nvPr>
            <p:ph idx="1"/>
          </p:nvPr>
        </p:nvSpPr>
        <p:spPr>
          <a:xfrm>
            <a:off x="4593515" y="731520"/>
            <a:ext cx="4017085" cy="4894730"/>
          </a:xfrm>
        </p:spPr>
        <p:txBody>
          <a:bodyPr anchor="ctr"/>
          <a:lstStyle>
            <a:lvl1pPr>
              <a:defRPr sz="2200"/>
            </a:lvl1pPr>
            <a:lvl2pPr>
              <a:defRPr sz="2000"/>
            </a:lvl2pPr>
            <a:lvl3pPr>
              <a:defRPr sz="1800"/>
            </a:lvl3pPr>
            <a:lvl4pPr>
              <a:defRPr sz="1600"/>
            </a:lvl4pPr>
            <a:lvl5pPr>
              <a:defRPr sz="14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075765" y="3497802"/>
            <a:ext cx="3388660" cy="213951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6538A52-58F9-4545-92C2-67A468FFC51E}" type="datetimeFigureOut">
              <a:rPr lang="en-US" smtClean="0"/>
              <a:t>10/17/2017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BA1484C-4240-44FE-913D-FA4705CF028B}" type="slidenum">
              <a:rPr lang="en-US" smtClean="0"/>
              <a:t>‹#›</a:t>
            </a:fld>
            <a:endParaRPr lang="en-US"/>
          </a:p>
        </p:txBody>
      </p:sp>
    </p:spTree>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3866920"/>
            <a:ext cx="9144000" cy="2991080"/>
          </a:xfrm>
          <a:prstGeom prst="rect">
            <a:avLst/>
          </a:prstGeom>
          <a:gradFill>
            <a:gsLst>
              <a:gs pos="0">
                <a:schemeClr val="bg1">
                  <a:alpha val="92000"/>
                </a:schemeClr>
              </a:gs>
              <a:gs pos="37000">
                <a:schemeClr val="bg1">
                  <a:alpha val="77000"/>
                </a:schemeClr>
              </a:gs>
              <a:gs pos="100000">
                <a:schemeClr val="bg2">
                  <a:alpha val="8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0" y="0"/>
            <a:ext cx="9144000" cy="3866920"/>
          </a:xfrm>
          <a:prstGeom prst="rect">
            <a:avLst/>
          </a:prstGeom>
          <a:gradFill flip="none" rotWithShape="1">
            <a:gsLst>
              <a:gs pos="0">
                <a:schemeClr val="bg1">
                  <a:alpha val="90000"/>
                </a:schemeClr>
              </a:gs>
              <a:gs pos="48000">
                <a:schemeClr val="bg1">
                  <a:alpha val="63000"/>
                </a:schemeClr>
              </a:gs>
              <a:gs pos="100000">
                <a:schemeClr val="bg2">
                  <a:alpha val="8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idx="1"/>
          </p:nvPr>
        </p:nvSpPr>
        <p:spPr>
          <a:xfrm>
            <a:off x="4475175" y="1143000"/>
            <a:ext cx="4114800" cy="3127806"/>
          </a:xfrm>
          <a:prstGeom prst="roundRect">
            <a:avLst>
              <a:gd name="adj" fmla="val 4230"/>
            </a:avLst>
          </a:prstGeom>
          <a:solidFill>
            <a:schemeClr val="bg2">
              <a:lumMod val="90000"/>
            </a:schemeClr>
          </a:solidFill>
          <a:effectLst>
            <a:reflection blurRad="4350" stA="23000" endA="300" endPos="28000" dir="5400000" sy="-100000" algn="bl" rotWithShape="0"/>
          </a:effectLst>
          <a:scene3d>
            <a:camera prst="perspectiveContrastingLeftFacing" fov="1800000">
              <a:rot lat="300000" lon="2100000" rev="0"/>
            </a:camera>
            <a:lightRig rig="balanced" dir="t"/>
          </a:scene3d>
          <a:sp3d>
            <a:bevelT w="50800" h="50800"/>
          </a:sp3d>
        </p:spPr>
        <p:txBody>
          <a:bodyPr>
            <a:normAutofit/>
            <a:flatTx/>
          </a:bodyPr>
          <a:lstStyle>
            <a:lvl1pPr marL="0" indent="0" algn="ctr">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877887" y="1010486"/>
            <a:ext cx="3694114" cy="2163020"/>
          </a:xfrm>
        </p:spPr>
        <p:txBody>
          <a:bodyPr anchor="b"/>
          <a:lstStyle>
            <a:lvl1pPr marL="182880" indent="-182880">
              <a:buFont typeface="Georgia" pitchFamily="18" charset="0"/>
              <a:buChar char="*"/>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6538A52-58F9-4545-92C2-67A468FFC51E}" type="datetimeFigureOut">
              <a:rPr lang="en-US" smtClean="0"/>
              <a:t>10/17/2017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BA1484C-4240-44FE-913D-FA4705CF028B}" type="slidenum">
              <a:rPr lang="en-US" smtClean="0"/>
              <a:t>‹#›</a:t>
            </a:fld>
            <a:endParaRPr lang="en-US"/>
          </a:p>
        </p:txBody>
      </p:sp>
      <p:sp>
        <p:nvSpPr>
          <p:cNvPr id="2" name="Title 1"/>
          <p:cNvSpPr>
            <a:spLocks noGrp="1"/>
          </p:cNvSpPr>
          <p:nvPr>
            <p:ph type="title"/>
          </p:nvPr>
        </p:nvSpPr>
        <p:spPr>
          <a:xfrm>
            <a:off x="727268" y="4464421"/>
            <a:ext cx="6383538" cy="1143000"/>
          </a:xfrm>
        </p:spPr>
        <p:txBody>
          <a:bodyPr anchor="b">
            <a:noAutofit/>
          </a:bodyPr>
          <a:lstStyle>
            <a:lvl1pPr algn="l">
              <a:defRPr sz="4600" b="1"/>
            </a:lvl1pPr>
          </a:lstStyle>
          <a:p>
            <a:r>
              <a:rPr lang="en-US" smtClean="0"/>
              <a:t>Click to edit Master title style</a:t>
            </a:r>
            <a:endParaRPr lang="en-US" dirty="0"/>
          </a:p>
        </p:txBody>
      </p:sp>
    </p:spTree>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7" name="Rectangle 6"/>
          <p:cNvSpPr/>
          <p:nvPr/>
        </p:nvSpPr>
        <p:spPr>
          <a:xfrm>
            <a:off x="0" y="5105400"/>
            <a:ext cx="9144000" cy="1752600"/>
          </a:xfrm>
          <a:prstGeom prst="rect">
            <a:avLst/>
          </a:prstGeom>
          <a:gradFill>
            <a:gsLst>
              <a:gs pos="0">
                <a:schemeClr val="bg1">
                  <a:alpha val="91000"/>
                </a:schemeClr>
              </a:gs>
              <a:gs pos="37000">
                <a:schemeClr val="bg1">
                  <a:alpha val="76000"/>
                </a:schemeClr>
              </a:gs>
              <a:gs pos="100000">
                <a:schemeClr val="bg2">
                  <a:alpha val="79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0" y="0"/>
            <a:ext cx="9144000" cy="5105400"/>
          </a:xfrm>
          <a:prstGeom prst="rect">
            <a:avLst/>
          </a:prstGeom>
          <a:gradFill flip="none" rotWithShape="1">
            <a:gsLst>
              <a:gs pos="0">
                <a:schemeClr val="bg1">
                  <a:alpha val="89000"/>
                </a:schemeClr>
              </a:gs>
              <a:gs pos="48000">
                <a:schemeClr val="bg1">
                  <a:alpha val="62000"/>
                </a:schemeClr>
              </a:gs>
              <a:gs pos="100000">
                <a:schemeClr val="bg2">
                  <a:alpha val="7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p:cNvSpPr/>
          <p:nvPr/>
        </p:nvSpPr>
        <p:spPr>
          <a:xfrm>
            <a:off x="0" y="3768304"/>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a:off x="0" y="1600200"/>
            <a:ext cx="9144000" cy="5105400"/>
          </a:xfrm>
          <a:prstGeom prst="ellipse">
            <a:avLst/>
          </a:prstGeom>
          <a:gradFill flip="none" rotWithShape="1">
            <a:gsLst>
              <a:gs pos="0">
                <a:schemeClr val="bg1"/>
              </a:gs>
              <a:gs pos="56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1793289" y="4372168"/>
            <a:ext cx="6512511" cy="1143000"/>
          </a:xfrm>
          <a:prstGeom prst="rect">
            <a:avLst/>
          </a:prstGeom>
          <a:effectLst/>
        </p:spPr>
        <p:txBody>
          <a:bodyPr vert="horz" lIns="91440" tIns="45720" rIns="91440" bIns="45720" rtlCol="0" anchor="t" anchorCtr="0">
            <a:noAutofit/>
          </a:bodyPr>
          <a:lstStyle/>
          <a:p>
            <a:r>
              <a:rPr lang="en-US" smtClean="0"/>
              <a:t>Click to edit Master title style</a:t>
            </a:r>
            <a:endParaRPr lang="en-US" dirty="0"/>
          </a:p>
        </p:txBody>
      </p:sp>
      <p:sp>
        <p:nvSpPr>
          <p:cNvPr id="3" name="Text Placeholder 2"/>
          <p:cNvSpPr>
            <a:spLocks noGrp="1"/>
          </p:cNvSpPr>
          <p:nvPr>
            <p:ph type="body" idx="1"/>
          </p:nvPr>
        </p:nvSpPr>
        <p:spPr>
          <a:xfrm>
            <a:off x="1143000" y="732260"/>
            <a:ext cx="6400800" cy="347472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6172200" y="6172200"/>
            <a:ext cx="2514600" cy="365125"/>
          </a:xfrm>
          <a:prstGeom prst="rect">
            <a:avLst/>
          </a:prstGeom>
        </p:spPr>
        <p:txBody>
          <a:bodyPr vert="horz" lIns="91440" tIns="45720" rIns="91440" bIns="45720" rtlCol="0" anchor="ctr"/>
          <a:lstStyle>
            <a:lvl1pPr algn="r">
              <a:defRPr sz="1100" b="1">
                <a:solidFill>
                  <a:schemeClr val="tx1">
                    <a:lumMod val="50000"/>
                    <a:lumOff val="50000"/>
                  </a:schemeClr>
                </a:solidFill>
              </a:defRPr>
            </a:lvl1pPr>
          </a:lstStyle>
          <a:p>
            <a:fld id="{06538A52-58F9-4545-92C2-67A468FFC51E}" type="datetimeFigureOut">
              <a:rPr lang="en-US" smtClean="0"/>
              <a:t>10/17/2017</a:t>
            </a:fld>
            <a:endParaRPr lang="en-US"/>
          </a:p>
        </p:txBody>
      </p:sp>
      <p:sp>
        <p:nvSpPr>
          <p:cNvPr id="5" name="Footer Placeholder 4"/>
          <p:cNvSpPr>
            <a:spLocks noGrp="1"/>
          </p:cNvSpPr>
          <p:nvPr>
            <p:ph type="ftr" sz="quarter" idx="3"/>
          </p:nvPr>
        </p:nvSpPr>
        <p:spPr>
          <a:xfrm>
            <a:off x="457199" y="6172200"/>
            <a:ext cx="3352801" cy="365125"/>
          </a:xfrm>
          <a:prstGeom prst="rect">
            <a:avLst/>
          </a:prstGeom>
        </p:spPr>
        <p:txBody>
          <a:bodyPr vert="horz" lIns="91440" tIns="45720" rIns="91440" bIns="45720" rtlCol="0" anchor="ctr"/>
          <a:lstStyle>
            <a:lvl1pPr algn="l">
              <a:defRPr sz="1100" b="1">
                <a:solidFill>
                  <a:schemeClr val="tx1">
                    <a:lumMod val="50000"/>
                    <a:lumOff val="50000"/>
                  </a:schemeClr>
                </a:solidFill>
              </a:defRPr>
            </a:lvl1pPr>
          </a:lstStyle>
          <a:p>
            <a:endParaRPr lang="en-US"/>
          </a:p>
        </p:txBody>
      </p:sp>
      <p:sp>
        <p:nvSpPr>
          <p:cNvPr id="6" name="Slide Number Placeholder 5"/>
          <p:cNvSpPr>
            <a:spLocks noGrp="1"/>
          </p:cNvSpPr>
          <p:nvPr>
            <p:ph type="sldNum" sz="quarter" idx="4"/>
          </p:nvPr>
        </p:nvSpPr>
        <p:spPr>
          <a:xfrm>
            <a:off x="3810000" y="6172200"/>
            <a:ext cx="1828800" cy="365125"/>
          </a:xfrm>
          <a:prstGeom prst="rect">
            <a:avLst/>
          </a:prstGeom>
        </p:spPr>
        <p:txBody>
          <a:bodyPr vert="horz" lIns="91440" tIns="45720" rIns="91440" bIns="45720" rtlCol="0" anchor="ctr"/>
          <a:lstStyle>
            <a:lvl1pPr algn="ctr">
              <a:defRPr sz="1200" b="1">
                <a:solidFill>
                  <a:schemeClr val="tx1">
                    <a:lumMod val="50000"/>
                    <a:lumOff val="50000"/>
                  </a:schemeClr>
                </a:solidFill>
              </a:defRPr>
            </a:lvl1pPr>
          </a:lstStyle>
          <a:p>
            <a:fld id="{DBA1484C-4240-44FE-913D-FA4705CF028B}"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iming>
    <p:tnLst>
      <p:par>
        <p:cTn id="1" dur="indefinite" restart="never" nodeType="tmRoot"/>
      </p:par>
    </p:tnLst>
  </p:timing>
  <p:txStyles>
    <p:titleStyle>
      <a:lvl1pPr marL="320040" indent="-320040" algn="r" defTabSz="914400" rtl="0" eaLnBrk="1" latinLnBrk="0" hangingPunct="1">
        <a:spcBef>
          <a:spcPct val="0"/>
        </a:spcBef>
        <a:buClr>
          <a:schemeClr val="accent6">
            <a:lumMod val="75000"/>
          </a:schemeClr>
        </a:buClr>
        <a:buSzPct val="128000"/>
        <a:buFont typeface="Georgia" pitchFamily="18" charset="0"/>
        <a:buChar char="*"/>
        <a:defRPr sz="4600" b="1" i="0" kern="1200">
          <a:gradFill>
            <a:gsLst>
              <a:gs pos="0">
                <a:schemeClr val="tx1"/>
              </a:gs>
              <a:gs pos="40000">
                <a:schemeClr val="tx1">
                  <a:lumMod val="75000"/>
                  <a:lumOff val="25000"/>
                </a:schemeClr>
              </a:gs>
              <a:gs pos="100000">
                <a:schemeClr val="tx2">
                  <a:alpha val="65000"/>
                </a:schemeClr>
              </a:gs>
            </a:gsLst>
            <a:lin ang="5400000" scaled="0"/>
          </a:gradFill>
          <a:effectLst>
            <a:reflection blurRad="6350" stA="55000" endA="300" endPos="45500" dir="5400000" sy="-100000" algn="bl" rotWithShape="0"/>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2860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2200" kern="1200">
          <a:solidFill>
            <a:schemeClr val="tx1">
              <a:lumMod val="75000"/>
              <a:lumOff val="25000"/>
            </a:schemeClr>
          </a:solidFill>
          <a:latin typeface="+mn-lt"/>
          <a:ea typeface="+mn-ea"/>
          <a:cs typeface="+mn-cs"/>
        </a:defRPr>
      </a:lvl1pPr>
      <a:lvl2pPr marL="54864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2000" kern="1200">
          <a:solidFill>
            <a:schemeClr val="tx1">
              <a:lumMod val="75000"/>
              <a:lumOff val="25000"/>
            </a:schemeClr>
          </a:solidFill>
          <a:latin typeface="+mn-lt"/>
          <a:ea typeface="+mn-ea"/>
          <a:cs typeface="+mn-cs"/>
        </a:defRPr>
      </a:lvl2pPr>
      <a:lvl3pPr marL="82296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800" kern="1200">
          <a:solidFill>
            <a:schemeClr val="tx1">
              <a:lumMod val="75000"/>
              <a:lumOff val="25000"/>
            </a:schemeClr>
          </a:solidFill>
          <a:latin typeface="+mn-lt"/>
          <a:ea typeface="+mn-ea"/>
          <a:cs typeface="+mn-cs"/>
        </a:defRPr>
      </a:lvl3pPr>
      <a:lvl4pPr marL="109728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600" kern="1200">
          <a:solidFill>
            <a:schemeClr val="tx1">
              <a:lumMod val="75000"/>
              <a:lumOff val="25000"/>
            </a:schemeClr>
          </a:solidFill>
          <a:latin typeface="+mn-lt"/>
          <a:ea typeface="+mn-ea"/>
          <a:cs typeface="+mn-cs"/>
        </a:defRPr>
      </a:lvl4pPr>
      <a:lvl5pPr marL="1389888"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5pPr>
      <a:lvl6pPr marL="1664208"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6pPr>
      <a:lvl7pPr marL="196596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7pPr>
      <a:lvl8pPr marL="228600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8pPr>
      <a:lvl9pPr marL="2587752"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381000" y="838200"/>
            <a:ext cx="8382000" cy="5791200"/>
          </a:xfrm>
        </p:spPr>
        <p:txBody>
          <a:bodyPr>
            <a:noAutofit/>
          </a:bodyPr>
          <a:lstStyle/>
          <a:p>
            <a:r>
              <a:rPr lang="en-US" sz="1600" b="1" dirty="0">
                <a:solidFill>
                  <a:schemeClr val="tx1"/>
                </a:solidFill>
                <a:latin typeface="Times New Roman" panose="02020603050405020304" pitchFamily="18" charset="0"/>
                <a:cs typeface="Times New Roman" panose="02020603050405020304" pitchFamily="18" charset="0"/>
              </a:rPr>
              <a:t>Resources</a:t>
            </a:r>
          </a:p>
          <a:p>
            <a:endParaRPr lang="en-US" sz="1400" dirty="0">
              <a:solidFill>
                <a:schemeClr val="tx1"/>
              </a:solidFill>
              <a:latin typeface="Times New Roman" panose="02020603050405020304" pitchFamily="18" charset="0"/>
              <a:cs typeface="Times New Roman" panose="02020603050405020304" pitchFamily="18" charset="0"/>
            </a:endParaRPr>
          </a:p>
          <a:p>
            <a:pPr algn="just">
              <a:lnSpc>
                <a:spcPct val="150000"/>
              </a:lnSpc>
            </a:pPr>
            <a:r>
              <a:rPr lang="en-US" sz="1400" dirty="0">
                <a:solidFill>
                  <a:schemeClr val="tx1"/>
                </a:solidFill>
                <a:latin typeface="Times New Roman" panose="02020603050405020304" pitchFamily="18" charset="0"/>
                <a:cs typeface="Times New Roman" panose="02020603050405020304" pitchFamily="18" charset="0"/>
              </a:rPr>
              <a:t>The Federal Motor Carrier Safety Administration (FMCSA) has various informational resources that provide educational and technical assistance to the passenger carrier industry to foster an understanding of applicable regulations and requirements. These online resources are not intended to be a substitute for referencing the actual language of applicable regulations. The entire language of the Federal Motor Carrier Safety Regulations (FMCSRs) can also be found on the Agency’s website under the “Rules &amp; Regulations” tab. </a:t>
            </a:r>
            <a:endParaRPr lang="en-US" sz="1400" dirty="0" smtClean="0">
              <a:solidFill>
                <a:schemeClr val="tx1"/>
              </a:solidFill>
              <a:latin typeface="Times New Roman" panose="02020603050405020304" pitchFamily="18" charset="0"/>
              <a:cs typeface="Times New Roman" panose="02020603050405020304" pitchFamily="18" charset="0"/>
            </a:endParaRPr>
          </a:p>
          <a:p>
            <a:pPr algn="just">
              <a:lnSpc>
                <a:spcPct val="150000"/>
              </a:lnSpc>
            </a:pPr>
            <a:endParaRPr lang="en-US" sz="1400" dirty="0">
              <a:solidFill>
                <a:schemeClr val="tx1"/>
              </a:solidFill>
              <a:latin typeface="Times New Roman" panose="02020603050405020304" pitchFamily="18" charset="0"/>
              <a:cs typeface="Times New Roman" panose="02020603050405020304" pitchFamily="18" charset="0"/>
            </a:endParaRPr>
          </a:p>
          <a:p>
            <a:pPr algn="just">
              <a:lnSpc>
                <a:spcPct val="150000"/>
              </a:lnSpc>
            </a:pPr>
            <a:r>
              <a:rPr lang="en-US" sz="1400" dirty="0">
                <a:solidFill>
                  <a:schemeClr val="tx1"/>
                </a:solidFill>
                <a:latin typeface="Times New Roman" panose="02020603050405020304" pitchFamily="18" charset="0"/>
                <a:cs typeface="Times New Roman" panose="02020603050405020304" pitchFamily="18" charset="0"/>
              </a:rPr>
              <a:t>It is the responsibility of motor carrier operators and drivers to know and comply with all applicable requirements and regulations. Regulatory compliance and safe operations translate into saved lives and property. We believe the information contained on the following online sources, when effectively applied, will contribute to safer passenger carrier operations and highways. Based on an assessment of your operations, the following informational resources should be helpful to you: </a:t>
            </a:r>
          </a:p>
        </p:txBody>
      </p:sp>
      <p:sp>
        <p:nvSpPr>
          <p:cNvPr id="2" name="Title 1"/>
          <p:cNvSpPr>
            <a:spLocks noGrp="1"/>
          </p:cNvSpPr>
          <p:nvPr>
            <p:ph type="ctrTitle"/>
          </p:nvPr>
        </p:nvSpPr>
        <p:spPr>
          <a:xfrm>
            <a:off x="762000" y="76200"/>
            <a:ext cx="7543800" cy="609599"/>
          </a:xfrm>
        </p:spPr>
        <p:txBody>
          <a:bodyPr>
            <a:normAutofit fontScale="90000"/>
          </a:bodyPr>
          <a:lstStyle/>
          <a:p>
            <a:pPr algn="ctr"/>
            <a:r>
              <a:rPr lang="en-US" sz="3200" dirty="0">
                <a:latin typeface="Times New Roman" panose="02020603050405020304" pitchFamily="18" charset="0"/>
                <a:cs typeface="Times New Roman" panose="02020603050405020304" pitchFamily="18" charset="0"/>
              </a:rPr>
              <a:t>Safety Information for Passenger Carriers</a:t>
            </a:r>
          </a:p>
        </p:txBody>
      </p:sp>
    </p:spTree>
    <p:extLst>
      <p:ext uri="{BB962C8B-B14F-4D97-AF65-F5344CB8AC3E}">
        <p14:creationId xmlns:p14="http://schemas.microsoft.com/office/powerpoint/2010/main" val="162229240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304800" y="1143000"/>
            <a:ext cx="8382000" cy="5410200"/>
          </a:xfrm>
        </p:spPr>
        <p:txBody>
          <a:bodyPr>
            <a:noAutofit/>
          </a:bodyPr>
          <a:lstStyle/>
          <a:p>
            <a:pPr algn="just"/>
            <a:r>
              <a:rPr lang="en-US" sz="1600" b="1" dirty="0">
                <a:latin typeface="Times New Roman" panose="02020603050405020304" pitchFamily="18" charset="0"/>
                <a:cs typeface="Times New Roman" panose="02020603050405020304" pitchFamily="18" charset="0"/>
              </a:rPr>
              <a:t>§392.62   Safe operation, buses.</a:t>
            </a:r>
          </a:p>
          <a:p>
            <a:pPr algn="just"/>
            <a:endParaRPr lang="en-US" sz="1400" dirty="0">
              <a:latin typeface="Times New Roman" panose="02020603050405020304" pitchFamily="18" charset="0"/>
              <a:cs typeface="Times New Roman" panose="02020603050405020304" pitchFamily="18" charset="0"/>
            </a:endParaRPr>
          </a:p>
          <a:p>
            <a:pPr algn="just"/>
            <a:r>
              <a:rPr lang="en-US" sz="1400" dirty="0">
                <a:latin typeface="Times New Roman" panose="02020603050405020304" pitchFamily="18" charset="0"/>
                <a:cs typeface="Times New Roman" panose="02020603050405020304" pitchFamily="18" charset="0"/>
              </a:rPr>
              <a:t>No person shall drive a bus and a motor carrier shall not require or permit a person to drive a bus unless—</a:t>
            </a:r>
          </a:p>
          <a:p>
            <a:pPr algn="just"/>
            <a:endParaRPr lang="en-US" sz="1400" dirty="0">
              <a:latin typeface="Times New Roman" panose="02020603050405020304" pitchFamily="18" charset="0"/>
              <a:cs typeface="Times New Roman" panose="02020603050405020304" pitchFamily="18" charset="0"/>
            </a:endParaRPr>
          </a:p>
          <a:p>
            <a:pPr algn="just"/>
            <a:r>
              <a:rPr lang="en-US" sz="1400" dirty="0">
                <a:latin typeface="Times New Roman" panose="02020603050405020304" pitchFamily="18" charset="0"/>
                <a:cs typeface="Times New Roman" panose="02020603050405020304" pitchFamily="18" charset="0"/>
              </a:rPr>
              <a:t>(a) All standees on the bus are rearward of the standee line or other means prescribed in §393.90 of this subchapter;</a:t>
            </a:r>
          </a:p>
          <a:p>
            <a:pPr algn="just"/>
            <a:endParaRPr lang="en-US" sz="1400" dirty="0">
              <a:latin typeface="Times New Roman" panose="02020603050405020304" pitchFamily="18" charset="0"/>
              <a:cs typeface="Times New Roman" panose="02020603050405020304" pitchFamily="18" charset="0"/>
            </a:endParaRPr>
          </a:p>
          <a:p>
            <a:pPr algn="just"/>
            <a:r>
              <a:rPr lang="en-US" sz="1400" dirty="0">
                <a:latin typeface="Times New Roman" panose="02020603050405020304" pitchFamily="18" charset="0"/>
                <a:cs typeface="Times New Roman" panose="02020603050405020304" pitchFamily="18" charset="0"/>
              </a:rPr>
              <a:t>(b) All aisle seats in the bus conform to the requirements of §393.91 of this subchapter; and</a:t>
            </a:r>
          </a:p>
          <a:p>
            <a:pPr algn="just"/>
            <a:endParaRPr lang="en-US" sz="1400" dirty="0">
              <a:latin typeface="Times New Roman" panose="02020603050405020304" pitchFamily="18" charset="0"/>
              <a:cs typeface="Times New Roman" panose="02020603050405020304" pitchFamily="18" charset="0"/>
            </a:endParaRPr>
          </a:p>
          <a:p>
            <a:pPr algn="just"/>
            <a:r>
              <a:rPr lang="en-US" sz="1400" dirty="0">
                <a:latin typeface="Times New Roman" panose="02020603050405020304" pitchFamily="18" charset="0"/>
                <a:cs typeface="Times New Roman" panose="02020603050405020304" pitchFamily="18" charset="0"/>
              </a:rPr>
              <a:t>(c) Baggage or freight on the bus is stowed and secured in a manner which assures—</a:t>
            </a:r>
          </a:p>
          <a:p>
            <a:pPr algn="just"/>
            <a:endParaRPr lang="en-US" sz="1400" dirty="0">
              <a:latin typeface="Times New Roman" panose="02020603050405020304" pitchFamily="18" charset="0"/>
              <a:cs typeface="Times New Roman" panose="02020603050405020304" pitchFamily="18" charset="0"/>
            </a:endParaRPr>
          </a:p>
          <a:p>
            <a:pPr algn="just"/>
            <a:r>
              <a:rPr lang="en-US" sz="1400" dirty="0">
                <a:latin typeface="Times New Roman" panose="02020603050405020304" pitchFamily="18" charset="0"/>
                <a:cs typeface="Times New Roman" panose="02020603050405020304" pitchFamily="18" charset="0"/>
              </a:rPr>
              <a:t>(1) Unrestricted freedom of movement to the driver and his proper operation of the bus;</a:t>
            </a:r>
          </a:p>
          <a:p>
            <a:pPr algn="just"/>
            <a:endParaRPr lang="en-US" sz="1400" dirty="0">
              <a:latin typeface="Times New Roman" panose="02020603050405020304" pitchFamily="18" charset="0"/>
              <a:cs typeface="Times New Roman" panose="02020603050405020304" pitchFamily="18" charset="0"/>
            </a:endParaRPr>
          </a:p>
          <a:p>
            <a:pPr algn="just"/>
            <a:r>
              <a:rPr lang="en-US" sz="1400" dirty="0">
                <a:latin typeface="Times New Roman" panose="02020603050405020304" pitchFamily="18" charset="0"/>
                <a:cs typeface="Times New Roman" panose="02020603050405020304" pitchFamily="18" charset="0"/>
              </a:rPr>
              <a:t>(2) Unobstructed access to all exits by any occupant of the bus; and</a:t>
            </a:r>
          </a:p>
          <a:p>
            <a:pPr algn="just"/>
            <a:endParaRPr lang="en-US" sz="1400" dirty="0">
              <a:latin typeface="Times New Roman" panose="02020603050405020304" pitchFamily="18" charset="0"/>
              <a:cs typeface="Times New Roman" panose="02020603050405020304" pitchFamily="18" charset="0"/>
            </a:endParaRPr>
          </a:p>
          <a:p>
            <a:pPr algn="just"/>
            <a:r>
              <a:rPr lang="en-US" sz="1400" dirty="0">
                <a:latin typeface="Times New Roman" panose="02020603050405020304" pitchFamily="18" charset="0"/>
                <a:cs typeface="Times New Roman" panose="02020603050405020304" pitchFamily="18" charset="0"/>
              </a:rPr>
              <a:t>(3) Protection of occupants of the bus against injury resulting from the falling or displacement of articles transported in the bus.</a:t>
            </a:r>
          </a:p>
          <a:p>
            <a:pPr algn="just">
              <a:lnSpc>
                <a:spcPct val="150000"/>
              </a:lnSpc>
            </a:pPr>
            <a:endParaRPr lang="en-US" sz="1400" dirty="0">
              <a:latin typeface="Times New Roman" panose="02020603050405020304" pitchFamily="18" charset="0"/>
              <a:cs typeface="Times New Roman" panose="02020603050405020304" pitchFamily="18" charset="0"/>
            </a:endParaRPr>
          </a:p>
        </p:txBody>
      </p:sp>
      <p:sp>
        <p:nvSpPr>
          <p:cNvPr id="2" name="Title 1"/>
          <p:cNvSpPr>
            <a:spLocks noGrp="1"/>
          </p:cNvSpPr>
          <p:nvPr>
            <p:ph type="ctrTitle"/>
          </p:nvPr>
        </p:nvSpPr>
        <p:spPr>
          <a:xfrm>
            <a:off x="1066800" y="304800"/>
            <a:ext cx="7239000" cy="761999"/>
          </a:xfrm>
        </p:spPr>
        <p:txBody>
          <a:bodyPr>
            <a:normAutofit/>
          </a:bodyPr>
          <a:lstStyle/>
          <a:p>
            <a:pPr algn="ctr"/>
            <a:r>
              <a:rPr lang="en-US" sz="3200" dirty="0" smtClean="0">
                <a:latin typeface="Times New Roman" panose="02020603050405020304" pitchFamily="18" charset="0"/>
                <a:cs typeface="Times New Roman" panose="02020603050405020304" pitchFamily="18" charset="0"/>
              </a:rPr>
              <a:t>Passenger Safety</a:t>
            </a:r>
            <a:endParaRPr lang="en-US"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82439637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381000" y="1524000"/>
            <a:ext cx="8382000" cy="2057400"/>
          </a:xfrm>
        </p:spPr>
        <p:txBody>
          <a:bodyPr>
            <a:noAutofit/>
          </a:bodyPr>
          <a:lstStyle/>
          <a:p>
            <a:pPr algn="just">
              <a:lnSpc>
                <a:spcPct val="150000"/>
              </a:lnSpc>
            </a:pPr>
            <a:r>
              <a:rPr lang="en-US" sz="1600" b="1" dirty="0">
                <a:latin typeface="Times New Roman" panose="02020603050405020304" pitchFamily="18" charset="0"/>
                <a:cs typeface="Times New Roman" panose="02020603050405020304" pitchFamily="18" charset="0"/>
              </a:rPr>
              <a:t>§392.64   Riding within closed commercial motor vehicles without proper exits.</a:t>
            </a:r>
          </a:p>
          <a:p>
            <a:pPr algn="just">
              <a:lnSpc>
                <a:spcPct val="150000"/>
              </a:lnSpc>
            </a:pPr>
            <a:endParaRPr lang="en-US" sz="1600" b="1" dirty="0">
              <a:latin typeface="Times New Roman" panose="02020603050405020304" pitchFamily="18" charset="0"/>
              <a:cs typeface="Times New Roman" panose="02020603050405020304" pitchFamily="18" charset="0"/>
            </a:endParaRPr>
          </a:p>
          <a:p>
            <a:pPr algn="just">
              <a:lnSpc>
                <a:spcPct val="150000"/>
              </a:lnSpc>
            </a:pPr>
            <a:r>
              <a:rPr lang="en-US" sz="1400" dirty="0">
                <a:latin typeface="Times New Roman" panose="02020603050405020304" pitchFamily="18" charset="0"/>
                <a:cs typeface="Times New Roman" panose="02020603050405020304" pitchFamily="18" charset="0"/>
              </a:rPr>
              <a:t>No person shall ride within the closed body of any commercial motor vehicle unless there are means on the inside thereof of obtaining exit. Said means shall be in such condition as to permit ready operation by the occupant</a:t>
            </a:r>
          </a:p>
          <a:p>
            <a:pPr algn="just">
              <a:lnSpc>
                <a:spcPct val="150000"/>
              </a:lnSpc>
            </a:pPr>
            <a:endParaRPr lang="en-US" sz="1400" dirty="0">
              <a:latin typeface="Times New Roman" panose="02020603050405020304" pitchFamily="18" charset="0"/>
              <a:cs typeface="Times New Roman" panose="02020603050405020304" pitchFamily="18" charset="0"/>
            </a:endParaRPr>
          </a:p>
        </p:txBody>
      </p:sp>
      <p:sp>
        <p:nvSpPr>
          <p:cNvPr id="2" name="Title 1"/>
          <p:cNvSpPr>
            <a:spLocks noGrp="1"/>
          </p:cNvSpPr>
          <p:nvPr>
            <p:ph type="ctrTitle"/>
          </p:nvPr>
        </p:nvSpPr>
        <p:spPr>
          <a:xfrm>
            <a:off x="1066800" y="304800"/>
            <a:ext cx="7239000" cy="761999"/>
          </a:xfrm>
        </p:spPr>
        <p:txBody>
          <a:bodyPr>
            <a:normAutofit/>
          </a:bodyPr>
          <a:lstStyle/>
          <a:p>
            <a:pPr algn="ctr"/>
            <a:r>
              <a:rPr lang="en-US" sz="3200" dirty="0">
                <a:latin typeface="Times New Roman" panose="02020603050405020304" pitchFamily="18" charset="0"/>
                <a:cs typeface="Times New Roman" panose="02020603050405020304" pitchFamily="18" charset="0"/>
              </a:rPr>
              <a:t> </a:t>
            </a:r>
            <a:r>
              <a:rPr lang="en-US" sz="3200" dirty="0" smtClean="0">
                <a:latin typeface="Times New Roman" panose="02020603050405020304" pitchFamily="18" charset="0"/>
                <a:cs typeface="Times New Roman" panose="02020603050405020304" pitchFamily="18" charset="0"/>
              </a:rPr>
              <a:t>Passenger Safety</a:t>
            </a:r>
            <a:endParaRPr lang="en-US"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40303709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381000" y="1524000"/>
            <a:ext cx="8382000" cy="2438400"/>
          </a:xfrm>
        </p:spPr>
        <p:txBody>
          <a:bodyPr>
            <a:noAutofit/>
          </a:bodyPr>
          <a:lstStyle/>
          <a:p>
            <a:pPr algn="just">
              <a:lnSpc>
                <a:spcPct val="150000"/>
              </a:lnSpc>
            </a:pPr>
            <a:r>
              <a:rPr lang="en-US" sz="1600" b="1" dirty="0">
                <a:latin typeface="Times New Roman" panose="02020603050405020304" pitchFamily="18" charset="0"/>
                <a:cs typeface="Times New Roman" panose="02020603050405020304" pitchFamily="18" charset="0"/>
              </a:rPr>
              <a:t>§392.71   Radar detectors; use and/or possession.</a:t>
            </a:r>
          </a:p>
          <a:p>
            <a:pPr algn="just">
              <a:lnSpc>
                <a:spcPct val="150000"/>
              </a:lnSpc>
            </a:pPr>
            <a:endParaRPr lang="en-US" sz="1600" b="1" dirty="0">
              <a:latin typeface="Times New Roman" panose="02020603050405020304" pitchFamily="18" charset="0"/>
              <a:cs typeface="Times New Roman" panose="02020603050405020304" pitchFamily="18" charset="0"/>
            </a:endParaRPr>
          </a:p>
          <a:p>
            <a:pPr algn="just">
              <a:lnSpc>
                <a:spcPct val="150000"/>
              </a:lnSpc>
            </a:pPr>
            <a:r>
              <a:rPr lang="en-US" sz="1400" dirty="0">
                <a:latin typeface="Times New Roman" panose="02020603050405020304" pitchFamily="18" charset="0"/>
                <a:cs typeface="Times New Roman" panose="02020603050405020304" pitchFamily="18" charset="0"/>
              </a:rPr>
              <a:t>(a) No driver shall use a radar detector in a commercial motor vehicle, or operate a commercial motor vehicle that is equipped with or contains any radar detector.</a:t>
            </a:r>
          </a:p>
          <a:p>
            <a:pPr algn="just">
              <a:lnSpc>
                <a:spcPct val="150000"/>
              </a:lnSpc>
            </a:pPr>
            <a:endParaRPr lang="en-US" sz="1400" dirty="0">
              <a:latin typeface="Times New Roman" panose="02020603050405020304" pitchFamily="18" charset="0"/>
              <a:cs typeface="Times New Roman" panose="02020603050405020304" pitchFamily="18" charset="0"/>
            </a:endParaRPr>
          </a:p>
          <a:p>
            <a:pPr algn="just">
              <a:lnSpc>
                <a:spcPct val="150000"/>
              </a:lnSpc>
            </a:pPr>
            <a:r>
              <a:rPr lang="en-US" sz="1400" dirty="0">
                <a:latin typeface="Times New Roman" panose="02020603050405020304" pitchFamily="18" charset="0"/>
                <a:cs typeface="Times New Roman" panose="02020603050405020304" pitchFamily="18" charset="0"/>
              </a:rPr>
              <a:t>(b) No motor carrier shall require or permit a driver to violate paragraph (a) of this section.</a:t>
            </a:r>
          </a:p>
          <a:p>
            <a:pPr algn="just">
              <a:lnSpc>
                <a:spcPct val="150000"/>
              </a:lnSpc>
            </a:pPr>
            <a:endParaRPr lang="en-US" sz="1400" dirty="0">
              <a:latin typeface="Times New Roman" panose="02020603050405020304" pitchFamily="18" charset="0"/>
              <a:cs typeface="Times New Roman" panose="02020603050405020304" pitchFamily="18" charset="0"/>
            </a:endParaRPr>
          </a:p>
        </p:txBody>
      </p:sp>
      <p:sp>
        <p:nvSpPr>
          <p:cNvPr id="2" name="Title 1"/>
          <p:cNvSpPr>
            <a:spLocks noGrp="1"/>
          </p:cNvSpPr>
          <p:nvPr>
            <p:ph type="ctrTitle"/>
          </p:nvPr>
        </p:nvSpPr>
        <p:spPr>
          <a:xfrm>
            <a:off x="1066800" y="304800"/>
            <a:ext cx="7239000" cy="761999"/>
          </a:xfrm>
        </p:spPr>
        <p:txBody>
          <a:bodyPr>
            <a:normAutofit/>
          </a:bodyPr>
          <a:lstStyle/>
          <a:p>
            <a:pPr algn="ctr"/>
            <a:r>
              <a:rPr lang="en-US" sz="3200" dirty="0">
                <a:latin typeface="Times New Roman" panose="02020603050405020304" pitchFamily="18" charset="0"/>
                <a:cs typeface="Times New Roman" panose="02020603050405020304" pitchFamily="18" charset="0"/>
              </a:rPr>
              <a:t> </a:t>
            </a:r>
            <a:r>
              <a:rPr lang="en-US" sz="3200" dirty="0" smtClean="0">
                <a:latin typeface="Times New Roman" panose="02020603050405020304" pitchFamily="18" charset="0"/>
                <a:cs typeface="Times New Roman" panose="02020603050405020304" pitchFamily="18" charset="0"/>
              </a:rPr>
              <a:t>Passenger Safety</a:t>
            </a:r>
            <a:endParaRPr lang="en-US"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7344496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304800" y="1295400"/>
            <a:ext cx="8382000" cy="5257800"/>
          </a:xfrm>
        </p:spPr>
        <p:txBody>
          <a:bodyPr>
            <a:noAutofit/>
          </a:bodyPr>
          <a:lstStyle/>
          <a:p>
            <a:pPr algn="just">
              <a:lnSpc>
                <a:spcPct val="150000"/>
              </a:lnSpc>
            </a:pPr>
            <a:r>
              <a:rPr lang="en-US" sz="1600" b="1" dirty="0" smtClean="0">
                <a:latin typeface="Times New Roman" panose="02020603050405020304" pitchFamily="18" charset="0"/>
                <a:cs typeface="Times New Roman" panose="02020603050405020304" pitchFamily="18" charset="0"/>
              </a:rPr>
              <a:t>Subpart </a:t>
            </a:r>
            <a:r>
              <a:rPr lang="en-US" sz="1600" b="1" dirty="0">
                <a:latin typeface="Times New Roman" panose="02020603050405020304" pitchFamily="18" charset="0"/>
                <a:cs typeface="Times New Roman" panose="02020603050405020304" pitchFamily="18" charset="0"/>
              </a:rPr>
              <a:t>H—Limiting the Use of Electronic </a:t>
            </a:r>
            <a:r>
              <a:rPr lang="en-US" sz="1600" b="1" dirty="0" smtClean="0">
                <a:latin typeface="Times New Roman" panose="02020603050405020304" pitchFamily="18" charset="0"/>
                <a:cs typeface="Times New Roman" panose="02020603050405020304" pitchFamily="18" charset="0"/>
              </a:rPr>
              <a:t>Devices</a:t>
            </a:r>
            <a:endParaRPr lang="en-US" sz="1600" b="1" dirty="0">
              <a:latin typeface="Times New Roman" panose="02020603050405020304" pitchFamily="18" charset="0"/>
              <a:cs typeface="Times New Roman" panose="02020603050405020304" pitchFamily="18" charset="0"/>
            </a:endParaRPr>
          </a:p>
          <a:p>
            <a:pPr algn="just">
              <a:lnSpc>
                <a:spcPct val="150000"/>
              </a:lnSpc>
            </a:pPr>
            <a:r>
              <a:rPr lang="en-US" sz="1400" dirty="0">
                <a:latin typeface="Times New Roman" panose="02020603050405020304" pitchFamily="18" charset="0"/>
                <a:cs typeface="Times New Roman" panose="02020603050405020304" pitchFamily="18" charset="0"/>
              </a:rPr>
              <a:t>§392.80   Prohibition against texting.</a:t>
            </a:r>
          </a:p>
          <a:p>
            <a:pPr algn="just">
              <a:lnSpc>
                <a:spcPct val="150000"/>
              </a:lnSpc>
            </a:pPr>
            <a:r>
              <a:rPr lang="en-US" sz="1400" dirty="0" smtClean="0">
                <a:latin typeface="Times New Roman" panose="02020603050405020304" pitchFamily="18" charset="0"/>
                <a:cs typeface="Times New Roman" panose="02020603050405020304" pitchFamily="18" charset="0"/>
              </a:rPr>
              <a:t>(</a:t>
            </a:r>
            <a:r>
              <a:rPr lang="en-US" sz="1400" dirty="0">
                <a:latin typeface="Times New Roman" panose="02020603050405020304" pitchFamily="18" charset="0"/>
                <a:cs typeface="Times New Roman" panose="02020603050405020304" pitchFamily="18" charset="0"/>
              </a:rPr>
              <a:t>a) Prohibition. No driver shall engage in texting while driving.</a:t>
            </a:r>
          </a:p>
          <a:p>
            <a:pPr algn="just">
              <a:lnSpc>
                <a:spcPct val="150000"/>
              </a:lnSpc>
            </a:pPr>
            <a:r>
              <a:rPr lang="en-US" sz="1400" dirty="0" smtClean="0">
                <a:latin typeface="Times New Roman" panose="02020603050405020304" pitchFamily="18" charset="0"/>
                <a:cs typeface="Times New Roman" panose="02020603050405020304" pitchFamily="18" charset="0"/>
              </a:rPr>
              <a:t>(</a:t>
            </a:r>
            <a:r>
              <a:rPr lang="en-US" sz="1400" dirty="0">
                <a:latin typeface="Times New Roman" panose="02020603050405020304" pitchFamily="18" charset="0"/>
                <a:cs typeface="Times New Roman" panose="02020603050405020304" pitchFamily="18" charset="0"/>
              </a:rPr>
              <a:t>b) Motor carriers. No motor carrier shall allow or require its drivers to engage in texting while driving.</a:t>
            </a:r>
          </a:p>
          <a:p>
            <a:pPr algn="just">
              <a:lnSpc>
                <a:spcPct val="150000"/>
              </a:lnSpc>
            </a:pPr>
            <a:r>
              <a:rPr lang="en-US" sz="1400" dirty="0" smtClean="0">
                <a:latin typeface="Times New Roman" panose="02020603050405020304" pitchFamily="18" charset="0"/>
                <a:cs typeface="Times New Roman" panose="02020603050405020304" pitchFamily="18" charset="0"/>
              </a:rPr>
              <a:t>(</a:t>
            </a:r>
            <a:r>
              <a:rPr lang="en-US" sz="1400" dirty="0">
                <a:latin typeface="Times New Roman" panose="02020603050405020304" pitchFamily="18" charset="0"/>
                <a:cs typeface="Times New Roman" panose="02020603050405020304" pitchFamily="18" charset="0"/>
              </a:rPr>
              <a:t>c) Definition. For the purpose of this section only, driving means operating a commercial motor vehicle, with the motor running, including while temporarily stationary because of traffic, a traffic control device, or other momentary delays. Driving does not include operating a commercial motor vehicle with or without the motor running when the driver moved the vehicle to the side of, or off, a highway, as defined in 49 CFR 390.5, and halted in a location where the vehicle can safely remain stationary.</a:t>
            </a:r>
          </a:p>
          <a:p>
            <a:pPr algn="just">
              <a:lnSpc>
                <a:spcPct val="150000"/>
              </a:lnSpc>
            </a:pPr>
            <a:r>
              <a:rPr lang="en-US" sz="1400" dirty="0" smtClean="0">
                <a:latin typeface="Times New Roman" panose="02020603050405020304" pitchFamily="18" charset="0"/>
                <a:cs typeface="Times New Roman" panose="02020603050405020304" pitchFamily="18" charset="0"/>
              </a:rPr>
              <a:t>(</a:t>
            </a:r>
            <a:r>
              <a:rPr lang="en-US" sz="1400" dirty="0">
                <a:latin typeface="Times New Roman" panose="02020603050405020304" pitchFamily="18" charset="0"/>
                <a:cs typeface="Times New Roman" panose="02020603050405020304" pitchFamily="18" charset="0"/>
              </a:rPr>
              <a:t>d) Emergency exception. Texting while driving is permissible by drivers of a commercial motor vehicle when necessary to communicate with law enforcement officials or other emergency services.</a:t>
            </a:r>
          </a:p>
          <a:p>
            <a:pPr algn="just">
              <a:lnSpc>
                <a:spcPct val="150000"/>
              </a:lnSpc>
            </a:pPr>
            <a:endParaRPr lang="en-US" sz="1400" dirty="0">
              <a:latin typeface="Times New Roman" panose="02020603050405020304" pitchFamily="18" charset="0"/>
              <a:cs typeface="Times New Roman" panose="02020603050405020304" pitchFamily="18" charset="0"/>
            </a:endParaRPr>
          </a:p>
          <a:p>
            <a:pPr algn="just">
              <a:lnSpc>
                <a:spcPct val="150000"/>
              </a:lnSpc>
            </a:pPr>
            <a:r>
              <a:rPr lang="en-US" sz="1400" dirty="0">
                <a:latin typeface="Times New Roman" panose="02020603050405020304" pitchFamily="18" charset="0"/>
                <a:cs typeface="Times New Roman" panose="02020603050405020304" pitchFamily="18" charset="0"/>
              </a:rPr>
              <a:t>[75 FR 59136, Sept. 27, 2010, as amended at 76 FR 75487, Dec. 2, 2011]</a:t>
            </a:r>
          </a:p>
        </p:txBody>
      </p:sp>
      <p:sp>
        <p:nvSpPr>
          <p:cNvPr id="2" name="Title 1"/>
          <p:cNvSpPr>
            <a:spLocks noGrp="1"/>
          </p:cNvSpPr>
          <p:nvPr>
            <p:ph type="ctrTitle"/>
          </p:nvPr>
        </p:nvSpPr>
        <p:spPr>
          <a:xfrm>
            <a:off x="1066800" y="304800"/>
            <a:ext cx="7239000" cy="761999"/>
          </a:xfrm>
        </p:spPr>
        <p:txBody>
          <a:bodyPr>
            <a:normAutofit/>
          </a:bodyPr>
          <a:lstStyle/>
          <a:p>
            <a:pPr algn="ctr"/>
            <a:r>
              <a:rPr lang="en-US" sz="3200" dirty="0">
                <a:latin typeface="Times New Roman" panose="02020603050405020304" pitchFamily="18" charset="0"/>
                <a:cs typeface="Times New Roman" panose="02020603050405020304" pitchFamily="18" charset="0"/>
              </a:rPr>
              <a:t> </a:t>
            </a:r>
            <a:r>
              <a:rPr lang="en-US" sz="3200" dirty="0" smtClean="0">
                <a:latin typeface="Times New Roman" panose="02020603050405020304" pitchFamily="18" charset="0"/>
                <a:cs typeface="Times New Roman" panose="02020603050405020304" pitchFamily="18" charset="0"/>
              </a:rPr>
              <a:t>Passenger Safety</a:t>
            </a:r>
            <a:endParaRPr lang="en-US"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80405313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304800" y="1295400"/>
            <a:ext cx="8382000" cy="5257800"/>
          </a:xfrm>
        </p:spPr>
        <p:txBody>
          <a:bodyPr>
            <a:noAutofit/>
          </a:bodyPr>
          <a:lstStyle/>
          <a:p>
            <a:pPr algn="just">
              <a:lnSpc>
                <a:spcPct val="150000"/>
              </a:lnSpc>
            </a:pPr>
            <a:r>
              <a:rPr lang="en-US" sz="1600" b="1" dirty="0">
                <a:latin typeface="Times New Roman" panose="02020603050405020304" pitchFamily="18" charset="0"/>
                <a:cs typeface="Times New Roman" panose="02020603050405020304" pitchFamily="18" charset="0"/>
              </a:rPr>
              <a:t>§392.82   Using a hand-held mobile telephone.</a:t>
            </a:r>
          </a:p>
          <a:p>
            <a:pPr algn="just">
              <a:lnSpc>
                <a:spcPct val="150000"/>
              </a:lnSpc>
            </a:pPr>
            <a:r>
              <a:rPr lang="en-US" sz="1400" dirty="0" smtClean="0">
                <a:latin typeface="Times New Roman" panose="02020603050405020304" pitchFamily="18" charset="0"/>
                <a:cs typeface="Times New Roman" panose="02020603050405020304" pitchFamily="18" charset="0"/>
              </a:rPr>
              <a:t>(</a:t>
            </a:r>
            <a:r>
              <a:rPr lang="en-US" sz="1400" dirty="0">
                <a:latin typeface="Times New Roman" panose="02020603050405020304" pitchFamily="18" charset="0"/>
                <a:cs typeface="Times New Roman" panose="02020603050405020304" pitchFamily="18" charset="0"/>
              </a:rPr>
              <a:t>a)(1) No driver shall use a hand-held mobile telephone while driving a CMV</a:t>
            </a:r>
            <a:r>
              <a:rPr lang="en-US" sz="1400" dirty="0" smtClean="0">
                <a:latin typeface="Times New Roman" panose="02020603050405020304" pitchFamily="18" charset="0"/>
                <a:cs typeface="Times New Roman" panose="02020603050405020304" pitchFamily="18" charset="0"/>
              </a:rPr>
              <a:t>.</a:t>
            </a:r>
          </a:p>
          <a:p>
            <a:pPr algn="just">
              <a:lnSpc>
                <a:spcPct val="150000"/>
              </a:lnSpc>
            </a:pPr>
            <a:endParaRPr lang="en-US" sz="1400" dirty="0">
              <a:latin typeface="Times New Roman" panose="02020603050405020304" pitchFamily="18" charset="0"/>
              <a:cs typeface="Times New Roman" panose="02020603050405020304" pitchFamily="18" charset="0"/>
            </a:endParaRPr>
          </a:p>
          <a:p>
            <a:pPr algn="just">
              <a:lnSpc>
                <a:spcPct val="150000"/>
              </a:lnSpc>
            </a:pPr>
            <a:r>
              <a:rPr lang="en-US" sz="1400" dirty="0" smtClean="0">
                <a:latin typeface="Times New Roman" panose="02020603050405020304" pitchFamily="18" charset="0"/>
                <a:cs typeface="Times New Roman" panose="02020603050405020304" pitchFamily="18" charset="0"/>
              </a:rPr>
              <a:t>(</a:t>
            </a:r>
            <a:r>
              <a:rPr lang="en-US" sz="1400" dirty="0">
                <a:latin typeface="Times New Roman" panose="02020603050405020304" pitchFamily="18" charset="0"/>
                <a:cs typeface="Times New Roman" panose="02020603050405020304" pitchFamily="18" charset="0"/>
              </a:rPr>
              <a:t>2) No motor carrier shall allow or require its drivers to use a hand-held mobile telephone while driving a CMV</a:t>
            </a:r>
            <a:r>
              <a:rPr lang="en-US" sz="1400" dirty="0" smtClean="0">
                <a:latin typeface="Times New Roman" panose="02020603050405020304" pitchFamily="18" charset="0"/>
                <a:cs typeface="Times New Roman" panose="02020603050405020304" pitchFamily="18" charset="0"/>
              </a:rPr>
              <a:t>.</a:t>
            </a:r>
          </a:p>
          <a:p>
            <a:pPr algn="just">
              <a:lnSpc>
                <a:spcPct val="150000"/>
              </a:lnSpc>
            </a:pPr>
            <a:endParaRPr lang="en-US" sz="1400" dirty="0">
              <a:latin typeface="Times New Roman" panose="02020603050405020304" pitchFamily="18" charset="0"/>
              <a:cs typeface="Times New Roman" panose="02020603050405020304" pitchFamily="18" charset="0"/>
            </a:endParaRPr>
          </a:p>
          <a:p>
            <a:pPr algn="just">
              <a:lnSpc>
                <a:spcPct val="150000"/>
              </a:lnSpc>
            </a:pPr>
            <a:r>
              <a:rPr lang="en-US" sz="1400" dirty="0" smtClean="0">
                <a:latin typeface="Times New Roman" panose="02020603050405020304" pitchFamily="18" charset="0"/>
                <a:cs typeface="Times New Roman" panose="02020603050405020304" pitchFamily="18" charset="0"/>
              </a:rPr>
              <a:t>(</a:t>
            </a:r>
            <a:r>
              <a:rPr lang="en-US" sz="1400" dirty="0">
                <a:latin typeface="Times New Roman" panose="02020603050405020304" pitchFamily="18" charset="0"/>
                <a:cs typeface="Times New Roman" panose="02020603050405020304" pitchFamily="18" charset="0"/>
              </a:rPr>
              <a:t>b) Definitions. For the purpose of this section only, driving means operating a commercial motor vehicle on a highway, including while temporarily stationary because of traffic, a traffic control device, or other momentary delays. Driving does not include operating a commercial motor vehicle when the driver has moved the vehicle to the side of, or off, a highway and has halted in a location where the vehicle can safely remain stationary</a:t>
            </a:r>
            <a:r>
              <a:rPr lang="en-US" sz="1400" dirty="0" smtClean="0">
                <a:latin typeface="Times New Roman" panose="02020603050405020304" pitchFamily="18" charset="0"/>
                <a:cs typeface="Times New Roman" panose="02020603050405020304" pitchFamily="18" charset="0"/>
              </a:rPr>
              <a:t>.</a:t>
            </a:r>
          </a:p>
          <a:p>
            <a:pPr algn="just">
              <a:lnSpc>
                <a:spcPct val="150000"/>
              </a:lnSpc>
            </a:pPr>
            <a:endParaRPr lang="en-US" sz="1400" dirty="0">
              <a:latin typeface="Times New Roman" panose="02020603050405020304" pitchFamily="18" charset="0"/>
              <a:cs typeface="Times New Roman" panose="02020603050405020304" pitchFamily="18" charset="0"/>
            </a:endParaRPr>
          </a:p>
          <a:p>
            <a:pPr algn="just">
              <a:lnSpc>
                <a:spcPct val="150000"/>
              </a:lnSpc>
            </a:pPr>
            <a:r>
              <a:rPr lang="en-US" sz="1400" dirty="0" smtClean="0">
                <a:latin typeface="Times New Roman" panose="02020603050405020304" pitchFamily="18" charset="0"/>
                <a:cs typeface="Times New Roman" panose="02020603050405020304" pitchFamily="18" charset="0"/>
              </a:rPr>
              <a:t>(</a:t>
            </a:r>
            <a:r>
              <a:rPr lang="en-US" sz="1400" dirty="0">
                <a:latin typeface="Times New Roman" panose="02020603050405020304" pitchFamily="18" charset="0"/>
                <a:cs typeface="Times New Roman" panose="02020603050405020304" pitchFamily="18" charset="0"/>
              </a:rPr>
              <a:t>c) Emergency exception. Using a hand-held mobile telephone is permissible by drivers of a CMV when necessary to communicate with law enforcement officials or other emergency </a:t>
            </a:r>
            <a:r>
              <a:rPr lang="en-US" sz="1400">
                <a:latin typeface="Times New Roman" panose="02020603050405020304" pitchFamily="18" charset="0"/>
                <a:cs typeface="Times New Roman" panose="02020603050405020304" pitchFamily="18" charset="0"/>
              </a:rPr>
              <a:t>services</a:t>
            </a:r>
            <a:r>
              <a:rPr lang="en-US" sz="1400" smtClean="0">
                <a:latin typeface="Times New Roman" panose="02020603050405020304" pitchFamily="18" charset="0"/>
                <a:cs typeface="Times New Roman" panose="02020603050405020304" pitchFamily="18" charset="0"/>
              </a:rPr>
              <a:t>.</a:t>
            </a:r>
          </a:p>
          <a:p>
            <a:pPr algn="just">
              <a:lnSpc>
                <a:spcPct val="150000"/>
              </a:lnSpc>
            </a:pPr>
            <a:endParaRPr lang="en-US" sz="1400" dirty="0">
              <a:latin typeface="Times New Roman" panose="02020603050405020304" pitchFamily="18" charset="0"/>
              <a:cs typeface="Times New Roman" panose="02020603050405020304" pitchFamily="18" charset="0"/>
            </a:endParaRPr>
          </a:p>
          <a:p>
            <a:pPr algn="just">
              <a:lnSpc>
                <a:spcPct val="150000"/>
              </a:lnSpc>
            </a:pPr>
            <a:r>
              <a:rPr lang="en-US" sz="1400" dirty="0" smtClean="0">
                <a:latin typeface="Times New Roman" panose="02020603050405020304" pitchFamily="18" charset="0"/>
                <a:cs typeface="Times New Roman" panose="02020603050405020304" pitchFamily="18" charset="0"/>
              </a:rPr>
              <a:t>[</a:t>
            </a:r>
            <a:r>
              <a:rPr lang="en-US" sz="1400" dirty="0">
                <a:latin typeface="Times New Roman" panose="02020603050405020304" pitchFamily="18" charset="0"/>
                <a:cs typeface="Times New Roman" panose="02020603050405020304" pitchFamily="18" charset="0"/>
              </a:rPr>
              <a:t>76 FR 75487, Dec. 2, 2011]</a:t>
            </a:r>
          </a:p>
          <a:p>
            <a:pPr algn="just">
              <a:lnSpc>
                <a:spcPct val="150000"/>
              </a:lnSpc>
            </a:pPr>
            <a:endParaRPr lang="en-US" sz="1400" dirty="0">
              <a:latin typeface="Times New Roman" panose="02020603050405020304" pitchFamily="18" charset="0"/>
              <a:cs typeface="Times New Roman" panose="02020603050405020304" pitchFamily="18" charset="0"/>
            </a:endParaRPr>
          </a:p>
        </p:txBody>
      </p:sp>
      <p:sp>
        <p:nvSpPr>
          <p:cNvPr id="2" name="Title 1"/>
          <p:cNvSpPr>
            <a:spLocks noGrp="1"/>
          </p:cNvSpPr>
          <p:nvPr>
            <p:ph type="ctrTitle"/>
          </p:nvPr>
        </p:nvSpPr>
        <p:spPr>
          <a:xfrm>
            <a:off x="1066800" y="304800"/>
            <a:ext cx="7239000" cy="761999"/>
          </a:xfrm>
        </p:spPr>
        <p:txBody>
          <a:bodyPr>
            <a:normAutofit/>
          </a:bodyPr>
          <a:lstStyle/>
          <a:p>
            <a:pPr algn="ctr"/>
            <a:r>
              <a:rPr lang="en-US" sz="3200" dirty="0">
                <a:latin typeface="Times New Roman" panose="02020603050405020304" pitchFamily="18" charset="0"/>
                <a:cs typeface="Times New Roman" panose="02020603050405020304" pitchFamily="18" charset="0"/>
              </a:rPr>
              <a:t> </a:t>
            </a:r>
            <a:r>
              <a:rPr lang="en-US" sz="3200" dirty="0" smtClean="0">
                <a:latin typeface="Times New Roman" panose="02020603050405020304" pitchFamily="18" charset="0"/>
                <a:cs typeface="Times New Roman" panose="02020603050405020304" pitchFamily="18" charset="0"/>
              </a:rPr>
              <a:t>Passenger Safety</a:t>
            </a:r>
            <a:endParaRPr lang="en-US"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18438552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304800" y="838200"/>
            <a:ext cx="8382000" cy="5486400"/>
          </a:xfrm>
        </p:spPr>
        <p:txBody>
          <a:bodyPr>
            <a:noAutofit/>
          </a:bodyPr>
          <a:lstStyle/>
          <a:p>
            <a:pPr algn="just">
              <a:lnSpc>
                <a:spcPct val="150000"/>
              </a:lnSpc>
            </a:pPr>
            <a:r>
              <a:rPr lang="en-US" sz="1600" b="1" dirty="0">
                <a:solidFill>
                  <a:schemeClr val="tx1"/>
                </a:solidFill>
                <a:latin typeface="Times New Roman" panose="02020603050405020304" pitchFamily="18" charset="0"/>
                <a:cs typeface="Times New Roman" panose="02020603050405020304" pitchFamily="18" charset="0"/>
              </a:rPr>
              <a:t>Recommended Safety Topics to be Covered</a:t>
            </a:r>
          </a:p>
          <a:p>
            <a:pPr algn="just">
              <a:lnSpc>
                <a:spcPct val="150000"/>
              </a:lnSpc>
            </a:pPr>
            <a:endParaRPr lang="en-US" sz="1400" b="1" dirty="0" smtClean="0">
              <a:solidFill>
                <a:schemeClr val="tx1"/>
              </a:solidFill>
              <a:latin typeface="Times New Roman" panose="02020603050405020304" pitchFamily="18" charset="0"/>
              <a:cs typeface="Times New Roman" panose="02020603050405020304" pitchFamily="18" charset="0"/>
            </a:endParaRPr>
          </a:p>
          <a:p>
            <a:pPr algn="just">
              <a:lnSpc>
                <a:spcPct val="150000"/>
              </a:lnSpc>
            </a:pPr>
            <a:r>
              <a:rPr lang="en-US" sz="1400" b="1" dirty="0" smtClean="0">
                <a:solidFill>
                  <a:schemeClr val="tx1"/>
                </a:solidFill>
                <a:latin typeface="Times New Roman" panose="02020603050405020304" pitchFamily="18" charset="0"/>
                <a:cs typeface="Times New Roman" panose="02020603050405020304" pitchFamily="18" charset="0"/>
              </a:rPr>
              <a:t>Emergency </a:t>
            </a:r>
            <a:r>
              <a:rPr lang="en-US" sz="1400" b="1" dirty="0">
                <a:solidFill>
                  <a:schemeClr val="tx1"/>
                </a:solidFill>
                <a:latin typeface="Times New Roman" panose="02020603050405020304" pitchFamily="18" charset="0"/>
                <a:cs typeface="Times New Roman" panose="02020603050405020304" pitchFamily="18" charset="0"/>
              </a:rPr>
              <a:t>exits </a:t>
            </a:r>
            <a:r>
              <a:rPr lang="en-US" sz="1400" dirty="0">
                <a:solidFill>
                  <a:schemeClr val="tx1"/>
                </a:solidFill>
                <a:latin typeface="Times New Roman" panose="02020603050405020304" pitchFamily="18" charset="0"/>
                <a:cs typeface="Times New Roman" panose="02020603050405020304" pitchFamily="18" charset="0"/>
              </a:rPr>
              <a:t>- Point out the location of all emergency exits (push-out windows, roof vent, and side door) and explain how to operate them. Emphasize that, whenever feasible, the motorcoach door should be the primary exit choice. Encourage able-bodied passengers to assist any injured or mobility-impaired passengers during an emergency evacuation. Provide passengers with sufficient guidance to ensure compliance with 49 CFR 392.62, "Safe operation, buses."</a:t>
            </a:r>
          </a:p>
          <a:p>
            <a:pPr algn="just">
              <a:lnSpc>
                <a:spcPct val="150000"/>
              </a:lnSpc>
            </a:pPr>
            <a:r>
              <a:rPr lang="en-US" sz="1400" b="1" dirty="0" smtClean="0">
                <a:solidFill>
                  <a:schemeClr val="tx1"/>
                </a:solidFill>
                <a:latin typeface="Times New Roman" panose="02020603050405020304" pitchFamily="18" charset="0"/>
                <a:cs typeface="Times New Roman" panose="02020603050405020304" pitchFamily="18" charset="0"/>
              </a:rPr>
              <a:t>Seat </a:t>
            </a:r>
            <a:r>
              <a:rPr lang="en-US" sz="1400" b="1" dirty="0">
                <a:solidFill>
                  <a:schemeClr val="tx1"/>
                </a:solidFill>
                <a:latin typeface="Times New Roman" panose="02020603050405020304" pitchFamily="18" charset="0"/>
                <a:cs typeface="Times New Roman" panose="02020603050405020304" pitchFamily="18" charset="0"/>
              </a:rPr>
              <a:t>Belt Use </a:t>
            </a:r>
            <a:r>
              <a:rPr lang="en-US" sz="1400" dirty="0">
                <a:solidFill>
                  <a:schemeClr val="tx1"/>
                </a:solidFill>
                <a:latin typeface="Times New Roman" panose="02020603050405020304" pitchFamily="18" charset="0"/>
                <a:cs typeface="Times New Roman" panose="02020603050405020304" pitchFamily="18" charset="0"/>
              </a:rPr>
              <a:t>- If equipped, recommend the use of shoulder/lap seat belts whenever passengers occupy any </a:t>
            </a:r>
            <a:r>
              <a:rPr lang="en-US" sz="1400" dirty="0" smtClean="0">
                <a:solidFill>
                  <a:schemeClr val="tx1"/>
                </a:solidFill>
                <a:latin typeface="Times New Roman" panose="02020603050405020304" pitchFamily="18" charset="0"/>
                <a:cs typeface="Times New Roman" panose="02020603050405020304" pitchFamily="18" charset="0"/>
              </a:rPr>
              <a:t>seating </a:t>
            </a:r>
            <a:r>
              <a:rPr lang="en-US" sz="1400" dirty="0">
                <a:solidFill>
                  <a:schemeClr val="tx1"/>
                </a:solidFill>
                <a:latin typeface="Times New Roman" panose="02020603050405020304" pitchFamily="18" charset="0"/>
                <a:cs typeface="Times New Roman" panose="02020603050405020304" pitchFamily="18" charset="0"/>
              </a:rPr>
              <a:t>position</a:t>
            </a:r>
            <a:r>
              <a:rPr lang="en-US" sz="1400" dirty="0" smtClean="0">
                <a:solidFill>
                  <a:schemeClr val="tx1"/>
                </a:solidFill>
                <a:latin typeface="Times New Roman" panose="02020603050405020304" pitchFamily="18" charset="0"/>
                <a:cs typeface="Times New Roman" panose="02020603050405020304" pitchFamily="18" charset="0"/>
              </a:rPr>
              <a:t>.</a:t>
            </a:r>
          </a:p>
          <a:p>
            <a:pPr algn="just">
              <a:lnSpc>
                <a:spcPct val="150000"/>
              </a:lnSpc>
            </a:pPr>
            <a:endParaRPr lang="en-US" sz="1400" dirty="0" smtClean="0">
              <a:solidFill>
                <a:schemeClr val="tx1"/>
              </a:solidFill>
              <a:latin typeface="Times New Roman" panose="02020603050405020304" pitchFamily="18" charset="0"/>
              <a:cs typeface="Times New Roman" panose="02020603050405020304" pitchFamily="18" charset="0"/>
            </a:endParaRPr>
          </a:p>
          <a:p>
            <a:pPr algn="just">
              <a:lnSpc>
                <a:spcPct val="150000"/>
              </a:lnSpc>
            </a:pPr>
            <a:r>
              <a:rPr lang="en-US" sz="1400" b="1" dirty="0">
                <a:solidFill>
                  <a:schemeClr val="tx1"/>
                </a:solidFill>
                <a:latin typeface="Times New Roman" panose="02020603050405020304" pitchFamily="18" charset="0"/>
                <a:cs typeface="Times New Roman" panose="02020603050405020304" pitchFamily="18" charset="0"/>
              </a:rPr>
              <a:t>Emergency Contact</a:t>
            </a:r>
            <a:r>
              <a:rPr lang="en-US" sz="1400" dirty="0">
                <a:solidFill>
                  <a:schemeClr val="tx1"/>
                </a:solidFill>
                <a:latin typeface="Times New Roman" panose="02020603050405020304" pitchFamily="18" charset="0"/>
                <a:cs typeface="Times New Roman" panose="02020603050405020304" pitchFamily="18" charset="0"/>
              </a:rPr>
              <a:t> - Advise passengers to call 911 by cellular telephone in the event of an emergency.</a:t>
            </a:r>
          </a:p>
          <a:p>
            <a:pPr algn="just">
              <a:lnSpc>
                <a:spcPct val="150000"/>
              </a:lnSpc>
            </a:pPr>
            <a:endParaRPr lang="en-US" sz="1400" dirty="0">
              <a:solidFill>
                <a:schemeClr val="tx1"/>
              </a:solidFill>
              <a:latin typeface="Times New Roman" panose="02020603050405020304" pitchFamily="18" charset="0"/>
              <a:cs typeface="Times New Roman" panose="02020603050405020304" pitchFamily="18" charset="0"/>
            </a:endParaRPr>
          </a:p>
          <a:p>
            <a:pPr algn="just">
              <a:lnSpc>
                <a:spcPct val="150000"/>
              </a:lnSpc>
            </a:pPr>
            <a:r>
              <a:rPr lang="en-US" sz="1400" b="1" dirty="0">
                <a:solidFill>
                  <a:schemeClr val="tx1"/>
                </a:solidFill>
                <a:latin typeface="Times New Roman" panose="02020603050405020304" pitchFamily="18" charset="0"/>
                <a:cs typeface="Times New Roman" panose="02020603050405020304" pitchFamily="18" charset="0"/>
              </a:rPr>
              <a:t>Driver Direction </a:t>
            </a:r>
            <a:r>
              <a:rPr lang="en-US" sz="1400" dirty="0">
                <a:solidFill>
                  <a:schemeClr val="tx1"/>
                </a:solidFill>
                <a:latin typeface="Times New Roman" panose="02020603050405020304" pitchFamily="18" charset="0"/>
                <a:cs typeface="Times New Roman" panose="02020603050405020304" pitchFamily="18" charset="0"/>
              </a:rPr>
              <a:t>- Advise passengers to look to the driver for direction and follow his/her instructions.</a:t>
            </a:r>
          </a:p>
          <a:p>
            <a:pPr algn="just">
              <a:lnSpc>
                <a:spcPct val="150000"/>
              </a:lnSpc>
            </a:pPr>
            <a:endParaRPr lang="en-US" sz="1400" dirty="0" smtClean="0">
              <a:solidFill>
                <a:schemeClr val="tx1"/>
              </a:solidFill>
              <a:latin typeface="Times New Roman" panose="02020603050405020304" pitchFamily="18" charset="0"/>
              <a:cs typeface="Times New Roman" panose="02020603050405020304" pitchFamily="18" charset="0"/>
            </a:endParaRPr>
          </a:p>
          <a:p>
            <a:pPr algn="just">
              <a:lnSpc>
                <a:spcPct val="150000"/>
              </a:lnSpc>
            </a:pPr>
            <a:r>
              <a:rPr lang="en-US" sz="1400" b="1" dirty="0">
                <a:solidFill>
                  <a:schemeClr val="tx1"/>
                </a:solidFill>
                <a:latin typeface="Times New Roman" panose="02020603050405020304" pitchFamily="18" charset="0"/>
                <a:cs typeface="Times New Roman" panose="02020603050405020304" pitchFamily="18" charset="0"/>
              </a:rPr>
              <a:t>Fire Extinguisher</a:t>
            </a:r>
            <a:r>
              <a:rPr lang="en-US" sz="1400" dirty="0">
                <a:solidFill>
                  <a:schemeClr val="tx1"/>
                </a:solidFill>
                <a:latin typeface="Times New Roman" panose="02020603050405020304" pitchFamily="18" charset="0"/>
                <a:cs typeface="Times New Roman" panose="02020603050405020304" pitchFamily="18" charset="0"/>
              </a:rPr>
              <a:t> - Point out the location of the fire extinguisher.</a:t>
            </a:r>
          </a:p>
        </p:txBody>
      </p:sp>
      <p:sp>
        <p:nvSpPr>
          <p:cNvPr id="2" name="Title 1"/>
          <p:cNvSpPr>
            <a:spLocks noGrp="1"/>
          </p:cNvSpPr>
          <p:nvPr>
            <p:ph type="ctrTitle"/>
          </p:nvPr>
        </p:nvSpPr>
        <p:spPr>
          <a:xfrm>
            <a:off x="1676400" y="152400"/>
            <a:ext cx="5943600" cy="609599"/>
          </a:xfrm>
        </p:spPr>
        <p:txBody>
          <a:bodyPr>
            <a:normAutofit/>
          </a:bodyPr>
          <a:lstStyle/>
          <a:p>
            <a:pPr algn="ctr"/>
            <a:r>
              <a:rPr lang="en-US" sz="3200" dirty="0" smtClean="0">
                <a:latin typeface="Times New Roman" panose="02020603050405020304" pitchFamily="18" charset="0"/>
                <a:cs typeface="Times New Roman" panose="02020603050405020304" pitchFamily="18" charset="0"/>
              </a:rPr>
              <a:t>Passenger Safety</a:t>
            </a:r>
            <a:endParaRPr lang="en-US"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38938052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304800" y="1066800"/>
            <a:ext cx="8382000" cy="4419600"/>
          </a:xfrm>
        </p:spPr>
        <p:txBody>
          <a:bodyPr>
            <a:noAutofit/>
          </a:bodyPr>
          <a:lstStyle/>
          <a:p>
            <a:pPr algn="l">
              <a:lnSpc>
                <a:spcPct val="150000"/>
              </a:lnSpc>
            </a:pPr>
            <a:r>
              <a:rPr lang="en-US" sz="1400" b="1" dirty="0">
                <a:solidFill>
                  <a:schemeClr val="tx1"/>
                </a:solidFill>
                <a:latin typeface="Times New Roman" panose="02020603050405020304" pitchFamily="18" charset="0"/>
                <a:cs typeface="Times New Roman" panose="02020603050405020304" pitchFamily="18" charset="0"/>
              </a:rPr>
              <a:t>Restroom Emergency Push Button or Switch </a:t>
            </a:r>
            <a:r>
              <a:rPr lang="en-US" sz="1400" dirty="0">
                <a:solidFill>
                  <a:schemeClr val="tx1"/>
                </a:solidFill>
                <a:latin typeface="Times New Roman" panose="02020603050405020304" pitchFamily="18" charset="0"/>
                <a:cs typeface="Times New Roman" panose="02020603050405020304" pitchFamily="18" charset="0"/>
              </a:rPr>
              <a:t>- Inform motorcoach passengers of the emergency signal device in the restroom.</a:t>
            </a:r>
          </a:p>
          <a:p>
            <a:pPr algn="l">
              <a:lnSpc>
                <a:spcPct val="150000"/>
              </a:lnSpc>
            </a:pPr>
            <a:endParaRPr lang="en-US" sz="1400" dirty="0">
              <a:solidFill>
                <a:schemeClr val="tx1"/>
              </a:solidFill>
              <a:latin typeface="Times New Roman" panose="02020603050405020304" pitchFamily="18" charset="0"/>
              <a:cs typeface="Times New Roman" panose="02020603050405020304" pitchFamily="18" charset="0"/>
            </a:endParaRPr>
          </a:p>
          <a:p>
            <a:pPr algn="l">
              <a:lnSpc>
                <a:spcPct val="150000"/>
              </a:lnSpc>
            </a:pPr>
            <a:r>
              <a:rPr lang="en-US" sz="1400" b="1" dirty="0">
                <a:solidFill>
                  <a:schemeClr val="tx1"/>
                </a:solidFill>
                <a:latin typeface="Times New Roman" panose="02020603050405020304" pitchFamily="18" charset="0"/>
                <a:cs typeface="Times New Roman" panose="02020603050405020304" pitchFamily="18" charset="0"/>
              </a:rPr>
              <a:t>Avoiding Slips and Falls </a:t>
            </a:r>
            <a:r>
              <a:rPr lang="en-US" sz="1400" dirty="0">
                <a:solidFill>
                  <a:schemeClr val="tx1"/>
                </a:solidFill>
                <a:latin typeface="Times New Roman" panose="02020603050405020304" pitchFamily="18" charset="0"/>
                <a:cs typeface="Times New Roman" panose="02020603050405020304" pitchFamily="18" charset="0"/>
              </a:rPr>
              <a:t>- Warn passengers to exercise care when boarding and exiting the motorcoach and to use the handrail when ascending or descending steps. Encourage passengers to remain seated as much as possible while the motorcoach is in motion. If it is necessary to walk while the motorcoach is moving, passengers should always use handrails and supports.</a:t>
            </a:r>
          </a:p>
        </p:txBody>
      </p:sp>
      <p:sp>
        <p:nvSpPr>
          <p:cNvPr id="2" name="Title 1"/>
          <p:cNvSpPr>
            <a:spLocks noGrp="1"/>
          </p:cNvSpPr>
          <p:nvPr>
            <p:ph type="ctrTitle"/>
          </p:nvPr>
        </p:nvSpPr>
        <p:spPr>
          <a:xfrm>
            <a:off x="1600200" y="228600"/>
            <a:ext cx="5943600" cy="685800"/>
          </a:xfrm>
        </p:spPr>
        <p:txBody>
          <a:bodyPr>
            <a:normAutofit/>
          </a:bodyPr>
          <a:lstStyle/>
          <a:p>
            <a:pPr algn="ctr"/>
            <a:r>
              <a:rPr lang="en-US" sz="3200" dirty="0" smtClean="0">
                <a:latin typeface="Times New Roman" panose="02020603050405020304" pitchFamily="18" charset="0"/>
                <a:cs typeface="Times New Roman" panose="02020603050405020304" pitchFamily="18" charset="0"/>
              </a:rPr>
              <a:t>Passenger Safety</a:t>
            </a:r>
            <a:endParaRPr lang="en-US"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7126859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381000" y="1219200"/>
            <a:ext cx="8534400" cy="4953000"/>
          </a:xfrm>
        </p:spPr>
        <p:txBody>
          <a:bodyPr>
            <a:noAutofit/>
          </a:bodyPr>
          <a:lstStyle/>
          <a:p>
            <a:pPr algn="just"/>
            <a:r>
              <a:rPr lang="en-US" sz="1600" b="1" dirty="0">
                <a:solidFill>
                  <a:schemeClr val="tx1"/>
                </a:solidFill>
                <a:latin typeface="Times New Roman" panose="02020603050405020304" pitchFamily="18" charset="0"/>
                <a:cs typeface="Times New Roman" panose="02020603050405020304" pitchFamily="18" charset="0"/>
              </a:rPr>
              <a:t>Methods of Presenting the Amended Safety </a:t>
            </a:r>
            <a:r>
              <a:rPr lang="en-US" sz="1600" b="1" dirty="0" smtClean="0">
                <a:solidFill>
                  <a:schemeClr val="tx1"/>
                </a:solidFill>
                <a:latin typeface="Times New Roman" panose="02020603050405020304" pitchFamily="18" charset="0"/>
                <a:cs typeface="Times New Roman" panose="02020603050405020304" pitchFamily="18" charset="0"/>
              </a:rPr>
              <a:t>Information</a:t>
            </a:r>
          </a:p>
          <a:p>
            <a:pPr algn="just"/>
            <a:r>
              <a:rPr lang="en-US" sz="1400" dirty="0">
                <a:solidFill>
                  <a:schemeClr val="tx1"/>
                </a:solidFill>
                <a:latin typeface="Times New Roman" panose="02020603050405020304" pitchFamily="18" charset="0"/>
                <a:cs typeface="Times New Roman" panose="02020603050405020304" pitchFamily="18" charset="0"/>
              </a:rPr>
              <a:t>The following presentation methods are examples of how to present safety information to motorcoach passengers. The list below should not be construed to restrict combinations of the following methods or additional presentation methods</a:t>
            </a:r>
            <a:r>
              <a:rPr lang="en-US" sz="1400" dirty="0" smtClean="0">
                <a:solidFill>
                  <a:schemeClr val="tx1"/>
                </a:solidFill>
                <a:latin typeface="Times New Roman" panose="02020603050405020304" pitchFamily="18" charset="0"/>
                <a:cs typeface="Times New Roman" panose="02020603050405020304" pitchFamily="18" charset="0"/>
              </a:rPr>
              <a:t>.</a:t>
            </a:r>
          </a:p>
          <a:p>
            <a:pPr algn="just"/>
            <a:r>
              <a:rPr lang="en-US" sz="1400" dirty="0">
                <a:solidFill>
                  <a:schemeClr val="tx1"/>
                </a:solidFill>
                <a:latin typeface="Times New Roman" panose="02020603050405020304" pitchFamily="18" charset="0"/>
                <a:cs typeface="Times New Roman" panose="02020603050405020304" pitchFamily="18" charset="0"/>
              </a:rPr>
              <a:t>1. </a:t>
            </a:r>
            <a:r>
              <a:rPr lang="en-US" sz="1400" b="1" dirty="0">
                <a:solidFill>
                  <a:schemeClr val="tx1"/>
                </a:solidFill>
                <a:latin typeface="Times New Roman" panose="02020603050405020304" pitchFamily="18" charset="0"/>
                <a:cs typeface="Times New Roman" panose="02020603050405020304" pitchFamily="18" charset="0"/>
              </a:rPr>
              <a:t>During passenger boarding - </a:t>
            </a:r>
            <a:r>
              <a:rPr lang="en-US" sz="1400" dirty="0">
                <a:solidFill>
                  <a:schemeClr val="tx1"/>
                </a:solidFill>
                <a:latin typeface="Times New Roman" panose="02020603050405020304" pitchFamily="18" charset="0"/>
                <a:cs typeface="Times New Roman" panose="02020603050405020304" pitchFamily="18" charset="0"/>
              </a:rPr>
              <a:t>Informational</a:t>
            </a:r>
            <a:r>
              <a:rPr lang="en-US" sz="1400" b="1" dirty="0">
                <a:solidFill>
                  <a:schemeClr val="tx1"/>
                </a:solidFill>
                <a:latin typeface="Times New Roman" panose="02020603050405020304" pitchFamily="18" charset="0"/>
                <a:cs typeface="Times New Roman" panose="02020603050405020304" pitchFamily="18" charset="0"/>
              </a:rPr>
              <a:t> </a:t>
            </a:r>
            <a:r>
              <a:rPr lang="en-US" sz="1400" dirty="0">
                <a:solidFill>
                  <a:schemeClr val="tx1"/>
                </a:solidFill>
                <a:latin typeface="Times New Roman" panose="02020603050405020304" pitchFamily="18" charset="0"/>
                <a:cs typeface="Times New Roman" panose="02020603050405020304" pitchFamily="18" charset="0"/>
              </a:rPr>
              <a:t>pamphlets or printed materials could be distributed to motorcoach passengers during boarding.</a:t>
            </a:r>
          </a:p>
          <a:p>
            <a:pPr algn="just"/>
            <a:endParaRPr lang="en-US" sz="1400" dirty="0">
              <a:solidFill>
                <a:schemeClr val="tx1"/>
              </a:solidFill>
              <a:latin typeface="Times New Roman" panose="02020603050405020304" pitchFamily="18" charset="0"/>
              <a:cs typeface="Times New Roman" panose="02020603050405020304" pitchFamily="18" charset="0"/>
            </a:endParaRPr>
          </a:p>
          <a:p>
            <a:pPr algn="just"/>
            <a:r>
              <a:rPr lang="en-US" sz="1400" dirty="0">
                <a:solidFill>
                  <a:schemeClr val="tx1"/>
                </a:solidFill>
                <a:latin typeface="Times New Roman" panose="02020603050405020304" pitchFamily="18" charset="0"/>
                <a:cs typeface="Times New Roman" panose="02020603050405020304" pitchFamily="18" charset="0"/>
              </a:rPr>
              <a:t>2. </a:t>
            </a:r>
            <a:r>
              <a:rPr lang="en-US" sz="1400" b="1" dirty="0">
                <a:solidFill>
                  <a:schemeClr val="tx1"/>
                </a:solidFill>
                <a:latin typeface="Times New Roman" panose="02020603050405020304" pitchFamily="18" charset="0"/>
                <a:cs typeface="Times New Roman" panose="02020603050405020304" pitchFamily="18" charset="0"/>
              </a:rPr>
              <a:t>After passenger boarding and immediately prior to moving the motorcoach </a:t>
            </a:r>
            <a:r>
              <a:rPr lang="en-US" sz="1400" dirty="0" smtClean="0">
                <a:solidFill>
                  <a:schemeClr val="tx1"/>
                </a:solidFill>
                <a:latin typeface="Times New Roman" panose="02020603050405020304" pitchFamily="18" charset="0"/>
                <a:cs typeface="Times New Roman" panose="02020603050405020304" pitchFamily="18" charset="0"/>
              </a:rPr>
              <a:t>–</a:t>
            </a:r>
          </a:p>
          <a:p>
            <a:pPr marL="285750" indent="-285750" algn="just">
              <a:buFont typeface="Arial" panose="020B0604020202020204" pitchFamily="34" charset="0"/>
              <a:buChar char="•"/>
            </a:pPr>
            <a:r>
              <a:rPr lang="en-US" sz="1400" dirty="0" smtClean="0">
                <a:solidFill>
                  <a:schemeClr val="tx1"/>
                </a:solidFill>
                <a:latin typeface="Times New Roman" panose="02020603050405020304" pitchFamily="18" charset="0"/>
                <a:cs typeface="Times New Roman" panose="02020603050405020304" pitchFamily="18" charset="0"/>
              </a:rPr>
              <a:t>The </a:t>
            </a:r>
            <a:r>
              <a:rPr lang="en-US" sz="1400" dirty="0">
                <a:solidFill>
                  <a:schemeClr val="tx1"/>
                </a:solidFill>
                <a:latin typeface="Times New Roman" panose="02020603050405020304" pitchFamily="18" charset="0"/>
                <a:cs typeface="Times New Roman" panose="02020603050405020304" pitchFamily="18" charset="0"/>
              </a:rPr>
              <a:t>driver </a:t>
            </a:r>
            <a:r>
              <a:rPr lang="en-US" sz="1400" dirty="0" smtClean="0">
                <a:solidFill>
                  <a:schemeClr val="tx1"/>
                </a:solidFill>
                <a:latin typeface="Times New Roman" panose="02020603050405020304" pitchFamily="18" charset="0"/>
                <a:cs typeface="Times New Roman" panose="02020603050405020304" pitchFamily="18" charset="0"/>
              </a:rPr>
              <a:t>requests </a:t>
            </a:r>
            <a:r>
              <a:rPr lang="en-US" sz="1400" dirty="0">
                <a:solidFill>
                  <a:schemeClr val="tx1"/>
                </a:solidFill>
                <a:latin typeface="Times New Roman" panose="02020603050405020304" pitchFamily="18" charset="0"/>
                <a:cs typeface="Times New Roman" panose="02020603050405020304" pitchFamily="18" charset="0"/>
              </a:rPr>
              <a:t>the passengers to review informational pamphlets/printed materials located in the seat back pocket.</a:t>
            </a:r>
          </a:p>
          <a:p>
            <a:pPr marL="285750" indent="-285750" algn="just">
              <a:buFont typeface="Arial" panose="020B0604020202020204" pitchFamily="34" charset="0"/>
              <a:buChar char="•"/>
            </a:pPr>
            <a:r>
              <a:rPr lang="en-US" sz="1400" dirty="0" smtClean="0">
                <a:solidFill>
                  <a:schemeClr val="tx1"/>
                </a:solidFill>
                <a:latin typeface="Times New Roman" panose="02020603050405020304" pitchFamily="18" charset="0"/>
                <a:cs typeface="Times New Roman" panose="02020603050405020304" pitchFamily="18" charset="0"/>
              </a:rPr>
              <a:t>The </a:t>
            </a:r>
            <a:r>
              <a:rPr lang="en-US" sz="1400" dirty="0">
                <a:solidFill>
                  <a:schemeClr val="tx1"/>
                </a:solidFill>
                <a:latin typeface="Times New Roman" panose="02020603050405020304" pitchFamily="18" charset="0"/>
                <a:cs typeface="Times New Roman" panose="02020603050405020304" pitchFamily="18" charset="0"/>
              </a:rPr>
              <a:t>driver provides an oral presentation (similar to the presentations by airline flight attendants prior to take-off) with or without informational pamphlets/printed materials as visual aids.</a:t>
            </a:r>
          </a:p>
          <a:p>
            <a:pPr marL="285750" indent="-285750" algn="just">
              <a:buFont typeface="Arial" panose="020B0604020202020204" pitchFamily="34" charset="0"/>
              <a:buChar char="•"/>
            </a:pPr>
            <a:r>
              <a:rPr lang="en-US" sz="1400" dirty="0" smtClean="0">
                <a:solidFill>
                  <a:schemeClr val="tx1"/>
                </a:solidFill>
                <a:latin typeface="Times New Roman" panose="02020603050405020304" pitchFamily="18" charset="0"/>
                <a:cs typeface="Times New Roman" panose="02020603050405020304" pitchFamily="18" charset="0"/>
              </a:rPr>
              <a:t>An </a:t>
            </a:r>
            <a:r>
              <a:rPr lang="en-US" sz="1400" dirty="0">
                <a:solidFill>
                  <a:schemeClr val="tx1"/>
                </a:solidFill>
                <a:latin typeface="Times New Roman" panose="02020603050405020304" pitchFamily="18" charset="0"/>
                <a:cs typeface="Times New Roman" panose="02020603050405020304" pitchFamily="18" charset="0"/>
              </a:rPr>
              <a:t>automated presentation over the motorcoach audio system.</a:t>
            </a:r>
          </a:p>
          <a:p>
            <a:pPr marL="285750" indent="-285750" algn="just">
              <a:buFont typeface="Arial" panose="020B0604020202020204" pitchFamily="34" charset="0"/>
              <a:buChar char="•"/>
            </a:pPr>
            <a:r>
              <a:rPr lang="en-US" sz="1400" dirty="0" smtClean="0">
                <a:solidFill>
                  <a:schemeClr val="tx1"/>
                </a:solidFill>
                <a:latin typeface="Times New Roman" panose="02020603050405020304" pitchFamily="18" charset="0"/>
                <a:cs typeface="Times New Roman" panose="02020603050405020304" pitchFamily="18" charset="0"/>
              </a:rPr>
              <a:t>An </a:t>
            </a:r>
            <a:r>
              <a:rPr lang="en-US" sz="1400" dirty="0">
                <a:solidFill>
                  <a:schemeClr val="tx1"/>
                </a:solidFill>
                <a:latin typeface="Times New Roman" panose="02020603050405020304" pitchFamily="18" charset="0"/>
                <a:cs typeface="Times New Roman" panose="02020603050405020304" pitchFamily="18" charset="0"/>
              </a:rPr>
              <a:t>automated presentation over the motorcoach video system.</a:t>
            </a:r>
          </a:p>
          <a:p>
            <a:pPr marL="285750" indent="-285750" algn="just">
              <a:buFont typeface="Arial" panose="020B0604020202020204" pitchFamily="34" charset="0"/>
              <a:buChar char="•"/>
            </a:pPr>
            <a:endParaRPr lang="en-US" sz="1400" dirty="0">
              <a:solidFill>
                <a:schemeClr val="tx1"/>
              </a:solidFill>
              <a:latin typeface="Times New Roman" panose="02020603050405020304" pitchFamily="18" charset="0"/>
              <a:cs typeface="Times New Roman" panose="02020603050405020304" pitchFamily="18" charset="0"/>
            </a:endParaRPr>
          </a:p>
        </p:txBody>
      </p:sp>
      <p:sp>
        <p:nvSpPr>
          <p:cNvPr id="2" name="Title 1"/>
          <p:cNvSpPr>
            <a:spLocks noGrp="1"/>
          </p:cNvSpPr>
          <p:nvPr>
            <p:ph type="ctrTitle"/>
          </p:nvPr>
        </p:nvSpPr>
        <p:spPr>
          <a:xfrm>
            <a:off x="1600200" y="304800"/>
            <a:ext cx="5943600" cy="609600"/>
          </a:xfrm>
        </p:spPr>
        <p:txBody>
          <a:bodyPr>
            <a:normAutofit/>
          </a:bodyPr>
          <a:lstStyle/>
          <a:p>
            <a:pPr algn="ctr"/>
            <a:r>
              <a:rPr lang="en-US" sz="3200" dirty="0" smtClean="0">
                <a:latin typeface="Times New Roman" panose="02020603050405020304" pitchFamily="18" charset="0"/>
                <a:cs typeface="Times New Roman" panose="02020603050405020304" pitchFamily="18" charset="0"/>
              </a:rPr>
              <a:t>Passenger Safety</a:t>
            </a:r>
            <a:endParaRPr lang="en-US"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2797091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381000" y="1828800"/>
            <a:ext cx="8382000" cy="3200400"/>
          </a:xfrm>
        </p:spPr>
        <p:txBody>
          <a:bodyPr>
            <a:noAutofit/>
          </a:bodyPr>
          <a:lstStyle/>
          <a:p>
            <a:r>
              <a:rPr lang="en-US" sz="1600" b="1" dirty="0" smtClean="0">
                <a:solidFill>
                  <a:schemeClr val="tx1"/>
                </a:solidFill>
                <a:latin typeface="Times New Roman" panose="02020603050405020304" pitchFamily="18" charset="0"/>
                <a:cs typeface="Times New Roman" panose="02020603050405020304" pitchFamily="18" charset="0"/>
              </a:rPr>
              <a:t>Timing </a:t>
            </a:r>
            <a:r>
              <a:rPr lang="en-US" sz="1600" b="1" dirty="0">
                <a:solidFill>
                  <a:schemeClr val="tx1"/>
                </a:solidFill>
                <a:latin typeface="Times New Roman" panose="02020603050405020304" pitchFamily="18" charset="0"/>
                <a:cs typeface="Times New Roman" panose="02020603050405020304" pitchFamily="18" charset="0"/>
              </a:rPr>
              <a:t>and Frequency of the </a:t>
            </a:r>
            <a:r>
              <a:rPr lang="en-US" sz="1600" b="1" dirty="0" smtClean="0">
                <a:solidFill>
                  <a:schemeClr val="tx1"/>
                </a:solidFill>
                <a:latin typeface="Times New Roman" panose="02020603050405020304" pitchFamily="18" charset="0"/>
                <a:cs typeface="Times New Roman" panose="02020603050405020304" pitchFamily="18" charset="0"/>
              </a:rPr>
              <a:t>Presentation</a:t>
            </a:r>
          </a:p>
          <a:p>
            <a:endParaRPr lang="en-US" sz="1400" b="1" dirty="0" smtClean="0">
              <a:solidFill>
                <a:schemeClr val="tx1"/>
              </a:solidFill>
              <a:latin typeface="Times New Roman" panose="02020603050405020304" pitchFamily="18" charset="0"/>
              <a:cs typeface="Times New Roman" panose="02020603050405020304" pitchFamily="18" charset="0"/>
            </a:endParaRPr>
          </a:p>
          <a:p>
            <a:pPr algn="just">
              <a:lnSpc>
                <a:spcPct val="150000"/>
              </a:lnSpc>
            </a:pPr>
            <a:r>
              <a:rPr lang="en-US" sz="1400" dirty="0">
                <a:solidFill>
                  <a:schemeClr val="tx1"/>
                </a:solidFill>
                <a:latin typeface="Times New Roman" panose="02020603050405020304" pitchFamily="18" charset="0"/>
                <a:cs typeface="Times New Roman" panose="02020603050405020304" pitchFamily="18" charset="0"/>
              </a:rPr>
              <a:t>Demand-responsive motorcoach operations, such as charters and tour services, should present the safety information to motorcoach passengers after boarding and prior to movement of the motorcoach.</a:t>
            </a:r>
          </a:p>
          <a:p>
            <a:pPr algn="just">
              <a:lnSpc>
                <a:spcPct val="150000"/>
              </a:lnSpc>
            </a:pPr>
            <a:endParaRPr lang="en-US" sz="1400" dirty="0">
              <a:solidFill>
                <a:schemeClr val="tx1"/>
              </a:solidFill>
              <a:latin typeface="Times New Roman" panose="02020603050405020304" pitchFamily="18" charset="0"/>
              <a:cs typeface="Times New Roman" panose="02020603050405020304" pitchFamily="18" charset="0"/>
            </a:endParaRPr>
          </a:p>
          <a:p>
            <a:pPr algn="just">
              <a:lnSpc>
                <a:spcPct val="150000"/>
              </a:lnSpc>
            </a:pPr>
            <a:r>
              <a:rPr lang="en-US" sz="1400" dirty="0">
                <a:solidFill>
                  <a:schemeClr val="tx1"/>
                </a:solidFill>
                <a:latin typeface="Times New Roman" panose="02020603050405020304" pitchFamily="18" charset="0"/>
                <a:cs typeface="Times New Roman" panose="02020603050405020304" pitchFamily="18" charset="0"/>
              </a:rPr>
              <a:t>Fixed route motorcoach service operations should present the safety information at all major stops or terminals, after any new passengers have boarded and prior to movement of the motorcoach.</a:t>
            </a:r>
          </a:p>
          <a:p>
            <a:pPr algn="just">
              <a:lnSpc>
                <a:spcPct val="150000"/>
              </a:lnSpc>
            </a:pPr>
            <a:endParaRPr lang="en-US" sz="1400" dirty="0" smtClean="0">
              <a:solidFill>
                <a:schemeClr val="tx1"/>
              </a:solidFill>
              <a:latin typeface="Times New Roman" panose="02020603050405020304" pitchFamily="18" charset="0"/>
              <a:cs typeface="Times New Roman" panose="02020603050405020304" pitchFamily="18" charset="0"/>
            </a:endParaRPr>
          </a:p>
          <a:p>
            <a:pPr algn="just">
              <a:lnSpc>
                <a:spcPct val="150000"/>
              </a:lnSpc>
            </a:pPr>
            <a:r>
              <a:rPr lang="en-US" sz="1400" dirty="0">
                <a:solidFill>
                  <a:schemeClr val="tx1"/>
                </a:solidFill>
                <a:latin typeface="Times New Roman" panose="02020603050405020304" pitchFamily="18" charset="0"/>
                <a:cs typeface="Times New Roman" panose="02020603050405020304" pitchFamily="18" charset="0"/>
              </a:rPr>
              <a:t>FMCSA-Updated: Monday, September 26, 2016 </a:t>
            </a:r>
          </a:p>
        </p:txBody>
      </p:sp>
      <p:sp>
        <p:nvSpPr>
          <p:cNvPr id="2" name="Title 1"/>
          <p:cNvSpPr>
            <a:spLocks noGrp="1"/>
          </p:cNvSpPr>
          <p:nvPr>
            <p:ph type="ctrTitle"/>
          </p:nvPr>
        </p:nvSpPr>
        <p:spPr>
          <a:xfrm>
            <a:off x="1600200" y="304800"/>
            <a:ext cx="5943600" cy="761999"/>
          </a:xfrm>
        </p:spPr>
        <p:txBody>
          <a:bodyPr>
            <a:normAutofit/>
          </a:bodyPr>
          <a:lstStyle/>
          <a:p>
            <a:pPr algn="ctr"/>
            <a:r>
              <a:rPr lang="en-US" sz="3200" dirty="0" smtClean="0">
                <a:latin typeface="Times New Roman" panose="02020603050405020304" pitchFamily="18" charset="0"/>
                <a:cs typeface="Times New Roman" panose="02020603050405020304" pitchFamily="18" charset="0"/>
              </a:rPr>
              <a:t>Passenger Safety</a:t>
            </a:r>
            <a:endParaRPr lang="en-US"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59141179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304800" y="2057400"/>
            <a:ext cx="8382000" cy="1143000"/>
          </a:xfrm>
        </p:spPr>
        <p:txBody>
          <a:bodyPr>
            <a:noAutofit/>
          </a:bodyPr>
          <a:lstStyle/>
          <a:p>
            <a:pPr algn="l"/>
            <a:r>
              <a:rPr lang="en-US" sz="1600" b="1" dirty="0" smtClean="0">
                <a:solidFill>
                  <a:schemeClr val="tx1"/>
                </a:solidFill>
                <a:latin typeface="Times New Roman" panose="02020603050405020304" pitchFamily="18" charset="0"/>
                <a:cs typeface="Times New Roman" panose="02020603050405020304" pitchFamily="18" charset="0"/>
              </a:rPr>
              <a:t>§374.317   Identification—bus and driver.</a:t>
            </a:r>
          </a:p>
          <a:p>
            <a:pPr marL="342900" indent="-342900" algn="just">
              <a:buFont typeface="Arial" panose="020B0604020202020204" pitchFamily="34" charset="0"/>
              <a:buChar char="•"/>
            </a:pPr>
            <a:r>
              <a:rPr lang="en-US" sz="1400" dirty="0" smtClean="0">
                <a:solidFill>
                  <a:schemeClr val="tx1"/>
                </a:solidFill>
                <a:latin typeface="Times New Roman" panose="02020603050405020304" pitchFamily="18" charset="0"/>
                <a:cs typeface="Times New Roman" panose="02020603050405020304" pitchFamily="18" charset="0"/>
              </a:rPr>
              <a:t>Each bus and driver providing service shall be identified in a manner visible to passengers. </a:t>
            </a:r>
          </a:p>
          <a:p>
            <a:pPr marL="342900" indent="-342900" algn="just">
              <a:buFont typeface="Arial" panose="020B0604020202020204" pitchFamily="34" charset="0"/>
              <a:buChar char="•"/>
            </a:pPr>
            <a:r>
              <a:rPr lang="en-US" sz="1400" dirty="0" smtClean="0">
                <a:solidFill>
                  <a:schemeClr val="tx1"/>
                </a:solidFill>
                <a:latin typeface="Times New Roman" panose="02020603050405020304" pitchFamily="18" charset="0"/>
                <a:cs typeface="Times New Roman" panose="02020603050405020304" pitchFamily="18" charset="0"/>
              </a:rPr>
              <a:t>The driver may be identified by name or company number.</a:t>
            </a:r>
            <a:endParaRPr lang="en-US" sz="1400" dirty="0">
              <a:solidFill>
                <a:schemeClr val="tx1"/>
              </a:solidFill>
              <a:latin typeface="Times New Roman" panose="02020603050405020304" pitchFamily="18" charset="0"/>
              <a:cs typeface="Times New Roman" panose="02020603050405020304" pitchFamily="18" charset="0"/>
            </a:endParaRPr>
          </a:p>
        </p:txBody>
      </p:sp>
      <p:sp>
        <p:nvSpPr>
          <p:cNvPr id="2" name="Title 1"/>
          <p:cNvSpPr>
            <a:spLocks noGrp="1"/>
          </p:cNvSpPr>
          <p:nvPr>
            <p:ph type="ctrTitle"/>
          </p:nvPr>
        </p:nvSpPr>
        <p:spPr>
          <a:xfrm>
            <a:off x="1600200" y="381000"/>
            <a:ext cx="5943600" cy="761999"/>
          </a:xfrm>
        </p:spPr>
        <p:txBody>
          <a:bodyPr>
            <a:normAutofit/>
          </a:bodyPr>
          <a:lstStyle/>
          <a:p>
            <a:pPr algn="ctr"/>
            <a:r>
              <a:rPr lang="en-US" sz="3200" dirty="0" smtClean="0">
                <a:latin typeface="Times New Roman" panose="02020603050405020304" pitchFamily="18" charset="0"/>
                <a:cs typeface="Times New Roman" panose="02020603050405020304" pitchFamily="18" charset="0"/>
              </a:rPr>
              <a:t>Passenger Safety</a:t>
            </a:r>
            <a:endParaRPr lang="en-US"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6166851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457200" y="1447800"/>
            <a:ext cx="8458200" cy="4114800"/>
          </a:xfrm>
        </p:spPr>
        <p:txBody>
          <a:bodyPr>
            <a:noAutofit/>
          </a:bodyPr>
          <a:lstStyle/>
          <a:p>
            <a:pPr algn="l"/>
            <a:r>
              <a:rPr lang="en-US" sz="1400" dirty="0" smtClean="0">
                <a:solidFill>
                  <a:schemeClr val="tx1"/>
                </a:solidFill>
                <a:latin typeface="Times New Roman" panose="02020603050405020304" pitchFamily="18" charset="0"/>
                <a:cs typeface="Times New Roman" panose="02020603050405020304" pitchFamily="18" charset="0"/>
              </a:rPr>
              <a:t>Subpart B—Limitation of Smoking on Interstate Passenger Carrier Vehicles</a:t>
            </a:r>
          </a:p>
          <a:p>
            <a:pPr algn="l"/>
            <a:r>
              <a:rPr lang="en-US" sz="1400" dirty="0" smtClean="0">
                <a:solidFill>
                  <a:schemeClr val="tx1"/>
                </a:solidFill>
                <a:latin typeface="Times New Roman" panose="02020603050405020304" pitchFamily="18" charset="0"/>
                <a:cs typeface="Times New Roman" panose="02020603050405020304" pitchFamily="18" charset="0"/>
              </a:rPr>
              <a:t>§374.201   Prohibition against smoking on interstate passenger-carrying motor vehicles.</a:t>
            </a:r>
          </a:p>
          <a:p>
            <a:pPr algn="l"/>
            <a:endParaRPr lang="en-US" sz="1400" dirty="0" smtClean="0">
              <a:solidFill>
                <a:schemeClr val="tx1"/>
              </a:solidFill>
              <a:latin typeface="Times New Roman" panose="02020603050405020304" pitchFamily="18" charset="0"/>
              <a:cs typeface="Times New Roman" panose="02020603050405020304" pitchFamily="18" charset="0"/>
            </a:endParaRPr>
          </a:p>
          <a:p>
            <a:pPr marL="285750" indent="-285750" algn="l">
              <a:buFont typeface="Arial" panose="020B0604020202020204" pitchFamily="34" charset="0"/>
              <a:buChar char="•"/>
            </a:pPr>
            <a:r>
              <a:rPr lang="en-US" sz="1400" dirty="0" smtClean="0">
                <a:solidFill>
                  <a:schemeClr val="tx1"/>
                </a:solidFill>
                <a:latin typeface="Times New Roman" panose="02020603050405020304" pitchFamily="18" charset="0"/>
                <a:cs typeface="Times New Roman" panose="02020603050405020304" pitchFamily="18" charset="0"/>
              </a:rPr>
              <a:t>(a) All motor carriers of passengers subject to 49 U.S.C. subtitle IV, part B, shall prohibit smoking (including the carrying of lit cigars, cigarettes, and pipes) on vehicles transporting passengers in scheduled or special service in interstate commerce.</a:t>
            </a:r>
          </a:p>
          <a:p>
            <a:pPr algn="l"/>
            <a:endParaRPr lang="en-US" sz="1400" dirty="0" smtClean="0">
              <a:solidFill>
                <a:schemeClr val="tx1"/>
              </a:solidFill>
              <a:latin typeface="Times New Roman" panose="02020603050405020304" pitchFamily="18" charset="0"/>
              <a:cs typeface="Times New Roman" panose="02020603050405020304" pitchFamily="18" charset="0"/>
            </a:endParaRPr>
          </a:p>
          <a:p>
            <a:pPr marL="285750" indent="-285750" algn="l">
              <a:buFont typeface="Arial" panose="020B0604020202020204" pitchFamily="34" charset="0"/>
              <a:buChar char="•"/>
            </a:pPr>
            <a:r>
              <a:rPr lang="en-US" sz="1400" dirty="0" smtClean="0">
                <a:solidFill>
                  <a:schemeClr val="tx1"/>
                </a:solidFill>
                <a:latin typeface="Times New Roman" panose="02020603050405020304" pitchFamily="18" charset="0"/>
                <a:cs typeface="Times New Roman" panose="02020603050405020304" pitchFamily="18" charset="0"/>
              </a:rPr>
              <a:t>(b) Each carrier shall take such action as is necessary to ensure that smoking by passengers, drivers, and other employees is not permitted in violation of this section. This shall include making appropriate announcements to passengers, the posting of the international no-smoking symbol, and the posting of signs in all vehicles transporting passengers in letters in sharp color contrast to the background, and of such size, shape, and color as to be readily legible. Such signs and symbols shall be kept and maintained in such a manner as to remain legible and shall indicate that smoking is prohibited by Federal regulation.</a:t>
            </a:r>
          </a:p>
          <a:p>
            <a:pPr algn="l"/>
            <a:endParaRPr lang="en-US" sz="1400" dirty="0" smtClean="0">
              <a:solidFill>
                <a:schemeClr val="tx1"/>
              </a:solidFill>
              <a:latin typeface="Times New Roman" panose="02020603050405020304" pitchFamily="18" charset="0"/>
              <a:cs typeface="Times New Roman" panose="02020603050405020304" pitchFamily="18" charset="0"/>
            </a:endParaRPr>
          </a:p>
          <a:p>
            <a:pPr marL="285750" indent="-285750" algn="l">
              <a:buFont typeface="Arial" panose="020B0604020202020204" pitchFamily="34" charset="0"/>
              <a:buChar char="•"/>
            </a:pPr>
            <a:r>
              <a:rPr lang="en-US" sz="1400" dirty="0" smtClean="0">
                <a:solidFill>
                  <a:schemeClr val="tx1"/>
                </a:solidFill>
                <a:latin typeface="Times New Roman" panose="02020603050405020304" pitchFamily="18" charset="0"/>
                <a:cs typeface="Times New Roman" panose="02020603050405020304" pitchFamily="18" charset="0"/>
              </a:rPr>
              <a:t>(c) The provisions of paragraph (a) of this section shall not apply to charter operations as d</a:t>
            </a:r>
            <a:r>
              <a:rPr lang="en-US" sz="1400" dirty="0" smtClean="0">
                <a:latin typeface="Times New Roman" panose="02020603050405020304" pitchFamily="18" charset="0"/>
                <a:cs typeface="Times New Roman" panose="02020603050405020304" pitchFamily="18" charset="0"/>
              </a:rPr>
              <a:t>efined in §374.503 of this part.</a:t>
            </a:r>
          </a:p>
          <a:p>
            <a:pPr algn="l"/>
            <a:endParaRPr lang="en-US" sz="1400" dirty="0">
              <a:latin typeface="Times New Roman" panose="02020603050405020304" pitchFamily="18" charset="0"/>
              <a:cs typeface="Times New Roman" panose="02020603050405020304" pitchFamily="18" charset="0"/>
            </a:endParaRPr>
          </a:p>
        </p:txBody>
      </p:sp>
      <p:sp>
        <p:nvSpPr>
          <p:cNvPr id="2" name="Title 1"/>
          <p:cNvSpPr>
            <a:spLocks noGrp="1"/>
          </p:cNvSpPr>
          <p:nvPr>
            <p:ph type="ctrTitle"/>
          </p:nvPr>
        </p:nvSpPr>
        <p:spPr>
          <a:xfrm>
            <a:off x="1600200" y="381000"/>
            <a:ext cx="5943600" cy="761999"/>
          </a:xfrm>
        </p:spPr>
        <p:txBody>
          <a:bodyPr>
            <a:normAutofit/>
          </a:bodyPr>
          <a:lstStyle/>
          <a:p>
            <a:pPr algn="ctr"/>
            <a:r>
              <a:rPr lang="en-US" sz="3200" dirty="0" smtClean="0">
                <a:latin typeface="Times New Roman" panose="02020603050405020304" pitchFamily="18" charset="0"/>
                <a:cs typeface="Times New Roman" panose="02020603050405020304" pitchFamily="18" charset="0"/>
              </a:rPr>
              <a:t>Passenger Safety</a:t>
            </a:r>
            <a:endParaRPr lang="en-US"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50994884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381000" y="1905000"/>
            <a:ext cx="8382000" cy="2362200"/>
          </a:xfrm>
        </p:spPr>
        <p:txBody>
          <a:bodyPr>
            <a:noAutofit/>
          </a:bodyPr>
          <a:lstStyle/>
          <a:p>
            <a:r>
              <a:rPr lang="en-US" sz="1600" b="1" dirty="0">
                <a:latin typeface="Times New Roman" panose="02020603050405020304" pitchFamily="18" charset="0"/>
                <a:cs typeface="Times New Roman" panose="02020603050405020304" pitchFamily="18" charset="0"/>
              </a:rPr>
              <a:t>Eliminates the marking regulations of the former Interstate Commerce Commission.</a:t>
            </a:r>
          </a:p>
          <a:p>
            <a:pPr marL="285750" indent="-285750" algn="just">
              <a:lnSpc>
                <a:spcPct val="150000"/>
              </a:lnSpc>
              <a:buFont typeface="Arial" panose="020B0604020202020204" pitchFamily="34" charset="0"/>
              <a:buChar char="•"/>
            </a:pPr>
            <a:r>
              <a:rPr lang="en-US" sz="1400" dirty="0" smtClean="0">
                <a:latin typeface="Times New Roman" panose="02020603050405020304" pitchFamily="18" charset="0"/>
                <a:cs typeface="Times New Roman" panose="02020603050405020304" pitchFamily="18" charset="0"/>
              </a:rPr>
              <a:t>Requires </a:t>
            </a:r>
            <a:r>
              <a:rPr lang="en-US" sz="1400" dirty="0">
                <a:latin typeface="Times New Roman" panose="02020603050405020304" pitchFamily="18" charset="0"/>
                <a:cs typeface="Times New Roman" panose="02020603050405020304" pitchFamily="18" charset="0"/>
              </a:rPr>
              <a:t>all interstate motor carriers to display the USDOT number.</a:t>
            </a:r>
          </a:p>
          <a:p>
            <a:pPr marL="285750" indent="-285750" algn="just">
              <a:lnSpc>
                <a:spcPct val="150000"/>
              </a:lnSpc>
              <a:buFont typeface="Arial" panose="020B0604020202020204" pitchFamily="34" charset="0"/>
              <a:buChar char="•"/>
            </a:pPr>
            <a:r>
              <a:rPr lang="en-US" sz="1400" dirty="0" smtClean="0">
                <a:latin typeface="Times New Roman" panose="02020603050405020304" pitchFamily="18" charset="0"/>
                <a:cs typeface="Times New Roman" panose="02020603050405020304" pitchFamily="18" charset="0"/>
              </a:rPr>
              <a:t>Requires </a:t>
            </a:r>
            <a:r>
              <a:rPr lang="en-US" sz="1400" dirty="0">
                <a:latin typeface="Times New Roman" panose="02020603050405020304" pitchFamily="18" charset="0"/>
                <a:cs typeface="Times New Roman" panose="02020603050405020304" pitchFamily="18" charset="0"/>
              </a:rPr>
              <a:t>that CMVs be marked with the legal name, or a single trade name, of the business entity that owns or controls the motor carrier operation. This information must match the information on the motor carrier's Form MCS-150 </a:t>
            </a:r>
            <a:r>
              <a:rPr lang="en-US" sz="1400" dirty="0" smtClean="0">
                <a:latin typeface="Times New Roman" panose="02020603050405020304" pitchFamily="18" charset="0"/>
                <a:cs typeface="Times New Roman" panose="02020603050405020304" pitchFamily="18" charset="0"/>
              </a:rPr>
              <a:t>.</a:t>
            </a:r>
            <a:endParaRPr lang="en-US" sz="1400" dirty="0">
              <a:latin typeface="Times New Roman" panose="02020603050405020304" pitchFamily="18" charset="0"/>
              <a:cs typeface="Times New Roman" panose="02020603050405020304" pitchFamily="18" charset="0"/>
            </a:endParaRPr>
          </a:p>
        </p:txBody>
      </p:sp>
      <p:sp>
        <p:nvSpPr>
          <p:cNvPr id="2" name="Title 1"/>
          <p:cNvSpPr>
            <a:spLocks noGrp="1"/>
          </p:cNvSpPr>
          <p:nvPr>
            <p:ph type="ctrTitle"/>
          </p:nvPr>
        </p:nvSpPr>
        <p:spPr>
          <a:xfrm>
            <a:off x="1066800" y="304800"/>
            <a:ext cx="7239000" cy="761999"/>
          </a:xfrm>
        </p:spPr>
        <p:txBody>
          <a:bodyPr>
            <a:normAutofit fontScale="90000"/>
          </a:bodyPr>
          <a:lstStyle/>
          <a:p>
            <a:pPr algn="ctr"/>
            <a:r>
              <a:rPr lang="en-US" sz="3200" dirty="0">
                <a:latin typeface="Times New Roman" panose="02020603050405020304" pitchFamily="18" charset="0"/>
                <a:cs typeface="Times New Roman" panose="02020603050405020304" pitchFamily="18" charset="0"/>
              </a:rPr>
              <a:t> Commercial Motor Vehicle Marking </a:t>
            </a:r>
          </a:p>
        </p:txBody>
      </p:sp>
    </p:spTree>
    <p:extLst>
      <p:ext uri="{BB962C8B-B14F-4D97-AF65-F5344CB8AC3E}">
        <p14:creationId xmlns:p14="http://schemas.microsoft.com/office/powerpoint/2010/main" val="401767356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304800" y="1143000"/>
            <a:ext cx="8382000" cy="5410200"/>
          </a:xfrm>
        </p:spPr>
        <p:txBody>
          <a:bodyPr>
            <a:noAutofit/>
          </a:bodyPr>
          <a:lstStyle/>
          <a:p>
            <a:pPr algn="just">
              <a:lnSpc>
                <a:spcPct val="150000"/>
              </a:lnSpc>
            </a:pPr>
            <a:r>
              <a:rPr lang="en-US" sz="1600" b="1" dirty="0">
                <a:latin typeface="Times New Roman" panose="02020603050405020304" pitchFamily="18" charset="0"/>
                <a:cs typeface="Times New Roman" panose="02020603050405020304" pitchFamily="18" charset="0"/>
              </a:rPr>
              <a:t>§374.313   Equipment.</a:t>
            </a:r>
          </a:p>
          <a:p>
            <a:pPr algn="just">
              <a:lnSpc>
                <a:spcPct val="150000"/>
              </a:lnSpc>
            </a:pPr>
            <a:r>
              <a:rPr lang="en-US" sz="1400" dirty="0" smtClean="0">
                <a:latin typeface="Times New Roman" panose="02020603050405020304" pitchFamily="18" charset="0"/>
                <a:cs typeface="Times New Roman" panose="02020603050405020304" pitchFamily="18" charset="0"/>
              </a:rPr>
              <a:t>(</a:t>
            </a:r>
            <a:r>
              <a:rPr lang="en-US" sz="1400" dirty="0">
                <a:latin typeface="Times New Roman" panose="02020603050405020304" pitchFamily="18" charset="0"/>
                <a:cs typeface="Times New Roman" panose="02020603050405020304" pitchFamily="18" charset="0"/>
              </a:rPr>
              <a:t>a) Temperature control. A carrier shall maintain a reasonable temperature on each bus (except in commuter service).</a:t>
            </a:r>
          </a:p>
          <a:p>
            <a:pPr algn="just">
              <a:lnSpc>
                <a:spcPct val="150000"/>
              </a:lnSpc>
            </a:pPr>
            <a:r>
              <a:rPr lang="en-US" sz="1400" dirty="0" smtClean="0">
                <a:latin typeface="Times New Roman" panose="02020603050405020304" pitchFamily="18" charset="0"/>
                <a:cs typeface="Times New Roman" panose="02020603050405020304" pitchFamily="18" charset="0"/>
              </a:rPr>
              <a:t>(</a:t>
            </a:r>
            <a:r>
              <a:rPr lang="en-US" sz="1400" dirty="0">
                <a:latin typeface="Times New Roman" panose="02020603050405020304" pitchFamily="18" charset="0"/>
                <a:cs typeface="Times New Roman" panose="02020603050405020304" pitchFamily="18" charset="0"/>
              </a:rPr>
              <a:t>b) Restrooms. Each bus (except in commuter service) seating more than 14 passengers (not including the driver) shall have a clean, regularly maintained restroom, free of offensive odor. A bus may be operated without a restroom if it makes reasonable rest stops.</a:t>
            </a:r>
          </a:p>
          <a:p>
            <a:pPr algn="just">
              <a:lnSpc>
                <a:spcPct val="150000"/>
              </a:lnSpc>
            </a:pPr>
            <a:r>
              <a:rPr lang="en-US" sz="1400" dirty="0" smtClean="0">
                <a:latin typeface="Times New Roman" panose="02020603050405020304" pitchFamily="18" charset="0"/>
                <a:cs typeface="Times New Roman" panose="02020603050405020304" pitchFamily="18" charset="0"/>
              </a:rPr>
              <a:t>(</a:t>
            </a:r>
            <a:r>
              <a:rPr lang="en-US" sz="1400" dirty="0">
                <a:latin typeface="Times New Roman" panose="02020603050405020304" pitchFamily="18" charset="0"/>
                <a:cs typeface="Times New Roman" panose="02020603050405020304" pitchFamily="18" charset="0"/>
              </a:rPr>
              <a:t>c) Bus servicing. Each bus shall be kept clean, with all required items in good working order.</a:t>
            </a:r>
          </a:p>
          <a:p>
            <a:pPr algn="just">
              <a:lnSpc>
                <a:spcPct val="150000"/>
              </a:lnSpc>
            </a:pPr>
            <a:endParaRPr lang="en-US" sz="1400" dirty="0">
              <a:latin typeface="Times New Roman" panose="02020603050405020304" pitchFamily="18" charset="0"/>
              <a:cs typeface="Times New Roman" panose="02020603050405020304" pitchFamily="18" charset="0"/>
            </a:endParaRPr>
          </a:p>
        </p:txBody>
      </p:sp>
      <p:sp>
        <p:nvSpPr>
          <p:cNvPr id="2" name="Title 1"/>
          <p:cNvSpPr>
            <a:spLocks noGrp="1"/>
          </p:cNvSpPr>
          <p:nvPr>
            <p:ph type="ctrTitle"/>
          </p:nvPr>
        </p:nvSpPr>
        <p:spPr>
          <a:xfrm>
            <a:off x="1066800" y="304800"/>
            <a:ext cx="7239000" cy="761999"/>
          </a:xfrm>
        </p:spPr>
        <p:txBody>
          <a:bodyPr>
            <a:normAutofit/>
          </a:bodyPr>
          <a:lstStyle/>
          <a:p>
            <a:pPr algn="ctr"/>
            <a:r>
              <a:rPr lang="en-US" sz="3200" dirty="0" smtClean="0">
                <a:latin typeface="Times New Roman" panose="02020603050405020304" pitchFamily="18" charset="0"/>
                <a:cs typeface="Times New Roman" panose="02020603050405020304" pitchFamily="18" charset="0"/>
              </a:rPr>
              <a:t>Passenger Safety</a:t>
            </a:r>
            <a:endParaRPr lang="en-US"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64576712"/>
      </p:ext>
    </p:extLst>
  </p:cSld>
  <p:clrMapOvr>
    <a:masterClrMapping/>
  </p:clrMapOvr>
  <p:timing>
    <p:tnLst>
      <p:par>
        <p:cTn id="1" dur="indefinite" restart="never" nodeType="tmRoot"/>
      </p:par>
    </p:tnLst>
  </p:timing>
</p:sld>
</file>

<file path=ppt/theme/theme1.xml><?xml version="1.0" encoding="utf-8"?>
<a:theme xmlns:a="http://schemas.openxmlformats.org/drawingml/2006/main" name="Slipstream">
  <a:themeElements>
    <a:clrScheme name="Slipstream">
      <a:dk1>
        <a:sysClr val="windowText" lastClr="000000"/>
      </a:dk1>
      <a:lt1>
        <a:sysClr val="window" lastClr="FFFFFF"/>
      </a:lt1>
      <a:dk2>
        <a:srgbClr val="212745"/>
      </a:dk2>
      <a:lt2>
        <a:srgbClr val="B4DCFA"/>
      </a:lt2>
      <a:accent1>
        <a:srgbClr val="4E67C8"/>
      </a:accent1>
      <a:accent2>
        <a:srgbClr val="5ECCF3"/>
      </a:accent2>
      <a:accent3>
        <a:srgbClr val="A7EA52"/>
      </a:accent3>
      <a:accent4>
        <a:srgbClr val="5DCEAF"/>
      </a:accent4>
      <a:accent5>
        <a:srgbClr val="FF8021"/>
      </a:accent5>
      <a:accent6>
        <a:srgbClr val="F14124"/>
      </a:accent6>
      <a:hlink>
        <a:srgbClr val="56C7AA"/>
      </a:hlink>
      <a:folHlink>
        <a:srgbClr val="59A8D1"/>
      </a:folHlink>
    </a:clrScheme>
    <a:fontScheme name="Slipstream">
      <a:majorFont>
        <a:latin typeface="Trebuchet MS"/>
        <a:ea typeface=""/>
        <a:cs typeface=""/>
        <a:font script="Jpan" typeface="HGｺﾞｼｯｸM"/>
        <a:font script="Hang" typeface="HY그래픽B"/>
        <a:font script="Hans" typeface="方正姚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HGｺﾞｼｯｸM"/>
        <a:font script="Hang" typeface="HY그래픽M"/>
        <a:font script="Hans" typeface="方正姚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Slipstream">
      <a:fillStyleLst>
        <a:solidFill>
          <a:schemeClr val="phClr"/>
        </a:solidFill>
        <a:gradFill rotWithShape="1">
          <a:gsLst>
            <a:gs pos="28000">
              <a:schemeClr val="phClr">
                <a:tint val="18000"/>
                <a:satMod val="120000"/>
                <a:lumMod val="88000"/>
              </a:schemeClr>
            </a:gs>
            <a:gs pos="100000">
              <a:schemeClr val="phClr">
                <a:tint val="40000"/>
                <a:satMod val="100000"/>
                <a:lumMod val="78000"/>
              </a:schemeClr>
            </a:gs>
          </a:gsLst>
          <a:lin ang="5400000" scaled="0"/>
        </a:gradFill>
        <a:gradFill rotWithShape="1">
          <a:gsLst>
            <a:gs pos="0">
              <a:schemeClr val="phClr">
                <a:lumMod val="95000"/>
              </a:schemeClr>
            </a:gs>
            <a:gs pos="100000">
              <a:schemeClr val="phClr">
                <a:shade val="82000"/>
                <a:satMod val="125000"/>
                <a:lumMod val="74000"/>
              </a:schemeClr>
            </a:gs>
          </a:gsLst>
          <a:lin ang="5400000" scaled="0"/>
        </a:gradFill>
      </a:fillStyleLst>
      <a:lnStyleLst>
        <a:ln w="9525" cap="flat" cmpd="sng" algn="ctr">
          <a:solidFill>
            <a:schemeClr val="phClr"/>
          </a:solidFill>
          <a:prstDash val="solid"/>
        </a:ln>
        <a:ln w="15875" cap="flat" cmpd="sng" algn="ctr">
          <a:solidFill>
            <a:schemeClr val="phClr">
              <a:shade val="75000"/>
              <a:satMod val="125000"/>
              <a:lumMod val="75000"/>
            </a:schemeClr>
          </a:solidFill>
          <a:prstDash val="solid"/>
        </a:ln>
        <a:ln w="25400" cap="flat" cmpd="sng" algn="ctr">
          <a:solidFill>
            <a:schemeClr val="phClr"/>
          </a:solidFill>
          <a:prstDash val="solid"/>
        </a:ln>
      </a:lnStyleLst>
      <a:effectStyleLst>
        <a:effectStyle>
          <a:effectLst>
            <a:outerShdw blurRad="63500" dist="50800" dir="5400000" sx="98000" sy="98000" rotWithShape="0">
              <a:srgbClr val="000000">
                <a:alpha val="20000"/>
              </a:srgbClr>
            </a:outerShdw>
          </a:effectLst>
        </a:effectStyle>
        <a:effectStyle>
          <a:effectLst>
            <a:outerShdw blurRad="40005" dist="22984" dir="5400000" rotWithShape="0">
              <a:srgbClr val="000000">
                <a:alpha val="45000"/>
              </a:srgbClr>
            </a:outerShdw>
          </a:effectLst>
          <a:scene3d>
            <a:camera prst="orthographicFront">
              <a:rot lat="0" lon="0" rev="0"/>
            </a:camera>
            <a:lightRig rig="balanced" dir="tr"/>
          </a:scene3d>
          <a:sp3d prstMaterial="matte">
            <a:bevelT w="19050" h="38100"/>
          </a:sp3d>
        </a:effectStyle>
        <a:effectStyle>
          <a:effectLst>
            <a:reflection blurRad="38100" stA="26000" endPos="23000" dist="25400" dir="5400000" sy="-100000" rotWithShape="0"/>
          </a:effectLst>
          <a:scene3d>
            <a:camera prst="orthographicFront">
              <a:rot lat="0" lon="0" rev="0"/>
            </a:camera>
            <a:lightRig rig="balanced" dir="tr"/>
          </a:scene3d>
          <a:sp3d contourW="14605" prstMaterial="plastic">
            <a:bevelT w="50800"/>
            <a:contourClr>
              <a:schemeClr val="phClr">
                <a:shade val="30000"/>
                <a:satMod val="120000"/>
              </a:schemeClr>
            </a:contourClr>
          </a:sp3d>
        </a:effectStyle>
      </a:effectStyleLst>
      <a:bgFillStyleLst>
        <a:solidFill>
          <a:schemeClr val="phClr"/>
        </a:solidFill>
        <a:gradFill rotWithShape="1">
          <a:gsLst>
            <a:gs pos="0">
              <a:schemeClr val="phClr">
                <a:tint val="98000"/>
                <a:shade val="90000"/>
                <a:satMod val="160000"/>
                <a:lumMod val="100000"/>
              </a:schemeClr>
            </a:gs>
            <a:gs pos="60000">
              <a:schemeClr val="phClr">
                <a:tint val="95000"/>
                <a:shade val="100000"/>
                <a:satMod val="130000"/>
                <a:lumMod val="130000"/>
              </a:schemeClr>
            </a:gs>
            <a:gs pos="100000">
              <a:schemeClr val="phClr">
                <a:tint val="97000"/>
                <a:shade val="100000"/>
                <a:hueMod val="100000"/>
                <a:satMod val="140000"/>
                <a:lumMod val="80000"/>
              </a:schemeClr>
            </a:gs>
          </a:gsLst>
          <a:path path="circle">
            <a:fillToRect l="20000" t="10000" r="20000" b="60000"/>
          </a:path>
        </a:gradFill>
        <a:gradFill rotWithShape="1">
          <a:gsLst>
            <a:gs pos="0">
              <a:schemeClr val="phClr">
                <a:tint val="94000"/>
                <a:satMod val="160000"/>
                <a:lumMod val="160000"/>
              </a:schemeClr>
            </a:gs>
            <a:gs pos="42000">
              <a:schemeClr val="phClr">
                <a:tint val="94000"/>
                <a:shade val="94000"/>
                <a:satMod val="160000"/>
                <a:lumMod val="130000"/>
              </a:schemeClr>
            </a:gs>
            <a:gs pos="100000">
              <a:schemeClr val="phClr">
                <a:tint val="97000"/>
                <a:shade val="94000"/>
                <a:satMod val="180000"/>
                <a:lumMod val="84000"/>
              </a:schemeClr>
            </a:gs>
          </a:gsLst>
          <a:path path="circle">
            <a:fillToRect l="24000" t="44000" r="24000" b="12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Slipstream</Template>
  <TotalTime>319</TotalTime>
  <Words>1694</Words>
  <Application>Microsoft Office PowerPoint</Application>
  <PresentationFormat>On-screen Show (4:3)</PresentationFormat>
  <Paragraphs>107</Paragraphs>
  <Slides>14</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14</vt:i4>
      </vt:variant>
    </vt:vector>
  </HeadingPairs>
  <TitlesOfParts>
    <vt:vector size="19" baseType="lpstr">
      <vt:lpstr>Arial</vt:lpstr>
      <vt:lpstr>Georgia</vt:lpstr>
      <vt:lpstr>Times New Roman</vt:lpstr>
      <vt:lpstr>Trebuchet MS</vt:lpstr>
      <vt:lpstr>Slipstream</vt:lpstr>
      <vt:lpstr>Safety Information for Passenger Carriers</vt:lpstr>
      <vt:lpstr>Passenger Safety</vt:lpstr>
      <vt:lpstr>Passenger Safety</vt:lpstr>
      <vt:lpstr>Passenger Safety</vt:lpstr>
      <vt:lpstr>Passenger Safety</vt:lpstr>
      <vt:lpstr>Passenger Safety</vt:lpstr>
      <vt:lpstr>Passenger Safety</vt:lpstr>
      <vt:lpstr> Commercial Motor Vehicle Marking </vt:lpstr>
      <vt:lpstr>Passenger Safety</vt:lpstr>
      <vt:lpstr>Passenger Safety</vt:lpstr>
      <vt:lpstr> Passenger Safety</vt:lpstr>
      <vt:lpstr> Passenger Safety</vt:lpstr>
      <vt:lpstr> Passenger Safety</vt:lpstr>
      <vt:lpstr> Passenger Safety</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Passenger Safety</dc:title>
  <dc:creator>Lynette McMillian</dc:creator>
  <cp:lastModifiedBy>HotelGuest</cp:lastModifiedBy>
  <cp:revision>16</cp:revision>
  <dcterms:created xsi:type="dcterms:W3CDTF">2017-08-31T14:26:57Z</dcterms:created>
  <dcterms:modified xsi:type="dcterms:W3CDTF">2017-10-17T19:27:31Z</dcterms:modified>
</cp:coreProperties>
</file>