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sldIdLst>
    <p:sldId id="264" r:id="rId2"/>
    <p:sldId id="256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5" r:id="rId12"/>
    <p:sldId id="274" r:id="rId13"/>
    <p:sldId id="276" r:id="rId14"/>
    <p:sldId id="277" r:id="rId15"/>
    <p:sldId id="278" r:id="rId16"/>
    <p:sldId id="279" r:id="rId17"/>
    <p:sldId id="280" r:id="rId18"/>
    <p:sldId id="281" r:id="rId19"/>
    <p:sldId id="296" r:id="rId20"/>
    <p:sldId id="297" r:id="rId21"/>
    <p:sldId id="298" r:id="rId22"/>
    <p:sldId id="282" r:id="rId23"/>
    <p:sldId id="283" r:id="rId24"/>
    <p:sldId id="284" r:id="rId25"/>
    <p:sldId id="285" r:id="rId26"/>
    <p:sldId id="287" r:id="rId27"/>
    <p:sldId id="288" r:id="rId28"/>
    <p:sldId id="289" r:id="rId29"/>
    <p:sldId id="290" r:id="rId30"/>
    <p:sldId id="291" r:id="rId31"/>
    <p:sldId id="293" r:id="rId32"/>
    <p:sldId id="292" r:id="rId33"/>
    <p:sldId id="294" r:id="rId34"/>
    <p:sldId id="295" r:id="rId35"/>
  </p:sldIdLst>
  <p:sldSz cx="9144000" cy="6858000" type="screen4x3"/>
  <p:notesSz cx="6954838" cy="92408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hashunga.clayton" initials="snc" lastIdx="15" clrIdx="0"/>
  <p:cmAuthor id="1" name="Shenneth Dove-Morse" initials="" lastIdx="1" clrIdx="1"/>
  <p:cmAuthor id="2" name="Jacqueline Bengel" initials="JB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396C"/>
    <a:srgbClr val="817670"/>
    <a:srgbClr val="D79D1E"/>
    <a:srgbClr val="999900"/>
    <a:srgbClr val="414244"/>
    <a:srgbClr val="F1B01F"/>
    <a:srgbClr val="E1E2E6"/>
    <a:srgbClr val="DC5628"/>
    <a:srgbClr val="D30A15"/>
    <a:srgbClr val="5494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46" autoAdjust="0"/>
    <p:restoredTop sz="94280" autoAdjust="0"/>
  </p:normalViewPr>
  <p:slideViewPr>
    <p:cSldViewPr snapToGrid="0" snapToObjects="1">
      <p:cViewPr varScale="1">
        <p:scale>
          <a:sx n="67" d="100"/>
          <a:sy n="67" d="100"/>
        </p:scale>
        <p:origin x="62" y="4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5" d="100"/>
          <a:sy n="55" d="100"/>
        </p:scale>
        <p:origin x="288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2042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2042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r">
              <a:defRPr sz="1200"/>
            </a:lvl1pPr>
          </a:lstStyle>
          <a:p>
            <a:fld id="{A98F4F38-85EA-AB49-BFE1-670637AAD134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693738"/>
            <a:ext cx="4618038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46" tIns="46273" rIns="92546" bIns="4627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389398"/>
            <a:ext cx="5563870" cy="4158377"/>
          </a:xfrm>
          <a:prstGeom prst="rect">
            <a:avLst/>
          </a:prstGeom>
        </p:spPr>
        <p:txBody>
          <a:bodyPr vert="horz" lIns="92546" tIns="46273" rIns="92546" bIns="4627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7192"/>
            <a:ext cx="3013763" cy="462042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777192"/>
            <a:ext cx="3013763" cy="462042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r">
              <a:defRPr sz="1200"/>
            </a:lvl1pPr>
          </a:lstStyle>
          <a:p>
            <a:fld id="{3F2ECBD5-CF1D-8F4A-B7A6-DDC2C0CC9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05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ECBD5-CF1D-8F4A-B7A6-DDC2C0CC956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1636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rgbClr val="333333"/>
                </a:solidFill>
                <a:latin typeface="MinionPro"/>
              </a:rPr>
              <a:t>FMCSA recognizes that strong education and outreach programs are vital to fulfilling the Agency’s mission to reduce crashes, injuries and fatalities involving large trucks and buses. </a:t>
            </a:r>
            <a:r>
              <a:rPr lang="en-US" dirty="0"/>
              <a:t>The Office of Outreach and Education supports six key measures that drive the Federal Motor Carrier Safety Administration’s critical mission: 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Regulation </a:t>
            </a:r>
          </a:p>
          <a:p>
            <a:pPr lvl="0"/>
            <a:r>
              <a:rPr lang="en-US" dirty="0"/>
              <a:t>Enforcement </a:t>
            </a:r>
          </a:p>
          <a:p>
            <a:pPr lvl="0"/>
            <a:r>
              <a:rPr lang="en-US" dirty="0"/>
              <a:t>Education </a:t>
            </a:r>
          </a:p>
          <a:p>
            <a:pPr lvl="0"/>
            <a:r>
              <a:rPr lang="en-US" dirty="0"/>
              <a:t>Research </a:t>
            </a:r>
          </a:p>
          <a:p>
            <a:pPr lvl="0"/>
            <a:r>
              <a:rPr lang="en-US" dirty="0"/>
              <a:t>Technology </a:t>
            </a:r>
          </a:p>
          <a:p>
            <a:pPr lvl="0"/>
            <a:r>
              <a:rPr lang="en-US" dirty="0"/>
              <a:t>Partnerships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ECBD5-CF1D-8F4A-B7A6-DDC2C0CC956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1669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rgbClr val="333333"/>
                </a:solidFill>
                <a:latin typeface="MinionPro"/>
              </a:rPr>
              <a:t>FMCSA recognizes that strong education and outreach programs are vital to fulfilling the Agency’s mission to reduce crashes, injuries and fatalities involving large trucks and buses. </a:t>
            </a:r>
            <a:r>
              <a:rPr lang="en-US" dirty="0"/>
              <a:t>The Office of Outreach and Education supports six key measures that drive the Federal Motor Carrier Safety Administration’s critical mission: 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Regulation </a:t>
            </a:r>
          </a:p>
          <a:p>
            <a:pPr lvl="0"/>
            <a:r>
              <a:rPr lang="en-US" dirty="0"/>
              <a:t>Enforcement </a:t>
            </a:r>
          </a:p>
          <a:p>
            <a:pPr lvl="0"/>
            <a:r>
              <a:rPr lang="en-US" dirty="0"/>
              <a:t>Education </a:t>
            </a:r>
          </a:p>
          <a:p>
            <a:pPr lvl="0"/>
            <a:r>
              <a:rPr lang="en-US" dirty="0"/>
              <a:t>Research </a:t>
            </a:r>
          </a:p>
          <a:p>
            <a:pPr lvl="0"/>
            <a:r>
              <a:rPr lang="en-US" dirty="0"/>
              <a:t>Technology </a:t>
            </a:r>
          </a:p>
          <a:p>
            <a:pPr lvl="0"/>
            <a:r>
              <a:rPr lang="en-US" dirty="0"/>
              <a:t>Partnerships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ECBD5-CF1D-8F4A-B7A6-DDC2C0CC956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2359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rgbClr val="333333"/>
                </a:solidFill>
                <a:latin typeface="MinionPro"/>
              </a:rPr>
              <a:t>FMCSA recognizes that strong education and outreach programs are vital to fulfilling the Agency’s mission to reduce crashes, injuries and fatalities involving large trucks and buses. </a:t>
            </a:r>
            <a:r>
              <a:rPr lang="en-US" dirty="0"/>
              <a:t>The Office of Outreach and Education supports six key measures that drive the Federal Motor Carrier Safety Administration’s critical mission: 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Regulation </a:t>
            </a:r>
          </a:p>
          <a:p>
            <a:pPr lvl="0"/>
            <a:r>
              <a:rPr lang="en-US" dirty="0"/>
              <a:t>Enforcement </a:t>
            </a:r>
          </a:p>
          <a:p>
            <a:pPr lvl="0"/>
            <a:r>
              <a:rPr lang="en-US" dirty="0"/>
              <a:t>Education </a:t>
            </a:r>
          </a:p>
          <a:p>
            <a:pPr lvl="0"/>
            <a:r>
              <a:rPr lang="en-US" dirty="0"/>
              <a:t>Research </a:t>
            </a:r>
          </a:p>
          <a:p>
            <a:pPr lvl="0"/>
            <a:r>
              <a:rPr lang="en-US" dirty="0"/>
              <a:t>Technology </a:t>
            </a:r>
          </a:p>
          <a:p>
            <a:pPr lvl="0"/>
            <a:r>
              <a:rPr lang="en-US" dirty="0"/>
              <a:t>Partnerships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ECBD5-CF1D-8F4A-B7A6-DDC2C0CC956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5469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rgbClr val="333333"/>
                </a:solidFill>
                <a:latin typeface="MinionPro"/>
              </a:rPr>
              <a:t>FMCSA recognizes that strong education and outreach programs are vital to fulfilling the Agency’s mission to reduce crashes, injuries and fatalities involving large trucks and buses. </a:t>
            </a:r>
            <a:r>
              <a:rPr lang="en-US" dirty="0"/>
              <a:t>The Office of Outreach and Education supports six key measures that drive the Federal Motor Carrier Safety Administration’s critical mission: 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Regulation </a:t>
            </a:r>
          </a:p>
          <a:p>
            <a:pPr lvl="0"/>
            <a:r>
              <a:rPr lang="en-US" dirty="0"/>
              <a:t>Enforcement </a:t>
            </a:r>
          </a:p>
          <a:p>
            <a:pPr lvl="0"/>
            <a:r>
              <a:rPr lang="en-US" dirty="0"/>
              <a:t>Education </a:t>
            </a:r>
          </a:p>
          <a:p>
            <a:pPr lvl="0"/>
            <a:r>
              <a:rPr lang="en-US" dirty="0"/>
              <a:t>Research </a:t>
            </a:r>
          </a:p>
          <a:p>
            <a:pPr lvl="0"/>
            <a:r>
              <a:rPr lang="en-US" dirty="0"/>
              <a:t>Technology </a:t>
            </a:r>
          </a:p>
          <a:p>
            <a:pPr lvl="0"/>
            <a:r>
              <a:rPr lang="en-US" dirty="0"/>
              <a:t>Partnerships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ECBD5-CF1D-8F4A-B7A6-DDC2C0CC956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3390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rgbClr val="333333"/>
                </a:solidFill>
                <a:latin typeface="MinionPro"/>
              </a:rPr>
              <a:t>FMCSA recognizes that strong education and outreach programs are vital to fulfilling the Agency’s mission to reduce crashes, injuries and fatalities involving large trucks and buses. </a:t>
            </a:r>
            <a:r>
              <a:rPr lang="en-US" dirty="0"/>
              <a:t>The Office of Outreach and Education supports six key measures that drive the Federal Motor Carrier Safety Administration’s critical mission: 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Regulation </a:t>
            </a:r>
          </a:p>
          <a:p>
            <a:pPr lvl="0"/>
            <a:r>
              <a:rPr lang="en-US" dirty="0"/>
              <a:t>Enforcement </a:t>
            </a:r>
          </a:p>
          <a:p>
            <a:pPr lvl="0"/>
            <a:r>
              <a:rPr lang="en-US" dirty="0"/>
              <a:t>Education </a:t>
            </a:r>
          </a:p>
          <a:p>
            <a:pPr lvl="0"/>
            <a:r>
              <a:rPr lang="en-US" dirty="0"/>
              <a:t>Research </a:t>
            </a:r>
          </a:p>
          <a:p>
            <a:pPr lvl="0"/>
            <a:r>
              <a:rPr lang="en-US" dirty="0"/>
              <a:t>Technology </a:t>
            </a:r>
          </a:p>
          <a:p>
            <a:pPr lvl="0"/>
            <a:r>
              <a:rPr lang="en-US" dirty="0"/>
              <a:t>Partnerships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ECBD5-CF1D-8F4A-B7A6-DDC2C0CC956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5661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rgbClr val="333333"/>
                </a:solidFill>
                <a:latin typeface="MinionPro"/>
              </a:rPr>
              <a:t>FMCSA recognizes that strong education and outreach programs are vital to fulfilling the Agency’s mission to reduce crashes, injuries and fatalities involving large trucks and buses. </a:t>
            </a:r>
            <a:r>
              <a:rPr lang="en-US" dirty="0"/>
              <a:t>The Office of Outreach and Education supports six key measures that drive the Federal Motor Carrier Safety Administration’s critical mission: 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Regulation </a:t>
            </a:r>
          </a:p>
          <a:p>
            <a:pPr lvl="0"/>
            <a:r>
              <a:rPr lang="en-US" dirty="0"/>
              <a:t>Enforcement </a:t>
            </a:r>
          </a:p>
          <a:p>
            <a:pPr lvl="0"/>
            <a:r>
              <a:rPr lang="en-US" dirty="0"/>
              <a:t>Education </a:t>
            </a:r>
          </a:p>
          <a:p>
            <a:pPr lvl="0"/>
            <a:r>
              <a:rPr lang="en-US" dirty="0"/>
              <a:t>Research </a:t>
            </a:r>
          </a:p>
          <a:p>
            <a:pPr lvl="0"/>
            <a:r>
              <a:rPr lang="en-US" dirty="0"/>
              <a:t>Technology </a:t>
            </a:r>
          </a:p>
          <a:p>
            <a:pPr lvl="0"/>
            <a:r>
              <a:rPr lang="en-US" dirty="0"/>
              <a:t>Partnerships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ECBD5-CF1D-8F4A-B7A6-DDC2C0CC956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7279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rgbClr val="333333"/>
                </a:solidFill>
                <a:latin typeface="MinionPro"/>
              </a:rPr>
              <a:t>FMCSA recognizes that strong education and outreach programs are vital to fulfilling the Agency’s mission to reduce crashes, injuries and fatalities involving large trucks and buses. </a:t>
            </a:r>
            <a:r>
              <a:rPr lang="en-US" dirty="0"/>
              <a:t>The Office of Outreach and Education supports six key measures that drive the Federal Motor Carrier Safety Administration’s critical mission: 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Regulation </a:t>
            </a:r>
          </a:p>
          <a:p>
            <a:pPr lvl="0"/>
            <a:r>
              <a:rPr lang="en-US" dirty="0"/>
              <a:t>Enforcement </a:t>
            </a:r>
          </a:p>
          <a:p>
            <a:pPr lvl="0"/>
            <a:r>
              <a:rPr lang="en-US" dirty="0"/>
              <a:t>Education </a:t>
            </a:r>
          </a:p>
          <a:p>
            <a:pPr lvl="0"/>
            <a:r>
              <a:rPr lang="en-US" dirty="0"/>
              <a:t>Research </a:t>
            </a:r>
          </a:p>
          <a:p>
            <a:pPr lvl="0"/>
            <a:r>
              <a:rPr lang="en-US" dirty="0"/>
              <a:t>Technology </a:t>
            </a:r>
          </a:p>
          <a:p>
            <a:pPr lvl="0"/>
            <a:r>
              <a:rPr lang="en-US" dirty="0"/>
              <a:t>Partnerships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ECBD5-CF1D-8F4A-B7A6-DDC2C0CC956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3499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rgbClr val="333333"/>
                </a:solidFill>
                <a:latin typeface="MinionPro"/>
              </a:rPr>
              <a:t>FMCSA recognizes that strong education and outreach programs are vital to fulfilling the Agency’s mission to reduce crashes, injuries and fatalities involving large trucks and buses. </a:t>
            </a:r>
            <a:r>
              <a:rPr lang="en-US" dirty="0"/>
              <a:t>The Office of Outreach and Education supports six key measures that drive the Federal Motor Carrier Safety Administration’s critical mission: 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Regulation </a:t>
            </a:r>
          </a:p>
          <a:p>
            <a:pPr lvl="0"/>
            <a:r>
              <a:rPr lang="en-US" dirty="0"/>
              <a:t>Enforcement </a:t>
            </a:r>
          </a:p>
          <a:p>
            <a:pPr lvl="0"/>
            <a:r>
              <a:rPr lang="en-US" dirty="0"/>
              <a:t>Education </a:t>
            </a:r>
          </a:p>
          <a:p>
            <a:pPr lvl="0"/>
            <a:r>
              <a:rPr lang="en-US" dirty="0"/>
              <a:t>Research </a:t>
            </a:r>
          </a:p>
          <a:p>
            <a:pPr lvl="0"/>
            <a:r>
              <a:rPr lang="en-US" dirty="0"/>
              <a:t>Technology </a:t>
            </a:r>
          </a:p>
          <a:p>
            <a:pPr lvl="0"/>
            <a:r>
              <a:rPr lang="en-US" dirty="0"/>
              <a:t>Partnerships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ECBD5-CF1D-8F4A-B7A6-DDC2C0CC956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2143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rgbClr val="333333"/>
                </a:solidFill>
                <a:latin typeface="MinionPro"/>
              </a:rPr>
              <a:t>FMCSA recognizes that strong education and outreach programs are vital to fulfilling the Agency’s mission to reduce crashes, injuries and fatalities involving large trucks and buses. </a:t>
            </a:r>
            <a:r>
              <a:rPr lang="en-US" dirty="0"/>
              <a:t>The Office of Outreach and Education supports six key measures that drive the Federal Motor Carrier Safety Administration’s critical mission: 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Regulation </a:t>
            </a:r>
          </a:p>
          <a:p>
            <a:pPr lvl="0"/>
            <a:r>
              <a:rPr lang="en-US" dirty="0"/>
              <a:t>Enforcement </a:t>
            </a:r>
          </a:p>
          <a:p>
            <a:pPr lvl="0"/>
            <a:r>
              <a:rPr lang="en-US" dirty="0"/>
              <a:t>Education </a:t>
            </a:r>
          </a:p>
          <a:p>
            <a:pPr lvl="0"/>
            <a:r>
              <a:rPr lang="en-US" dirty="0"/>
              <a:t>Research </a:t>
            </a:r>
          </a:p>
          <a:p>
            <a:pPr lvl="0"/>
            <a:r>
              <a:rPr lang="en-US" dirty="0"/>
              <a:t>Technology </a:t>
            </a:r>
          </a:p>
          <a:p>
            <a:pPr lvl="0"/>
            <a:r>
              <a:rPr lang="en-US" dirty="0"/>
              <a:t>Partnerships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ECBD5-CF1D-8F4A-B7A6-DDC2C0CC956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8740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rgbClr val="333333"/>
                </a:solidFill>
                <a:latin typeface="MinionPro"/>
              </a:rPr>
              <a:t>FMCSA recognizes that strong education and outreach programs are vital to fulfilling the Agency’s mission to reduce crashes, injuries and fatalities involving large trucks and buses. </a:t>
            </a:r>
            <a:r>
              <a:rPr lang="en-US" dirty="0"/>
              <a:t>The Office of Outreach and Education supports six key measures that drive the Federal Motor Carrier Safety Administration’s critical mission: 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Regulation </a:t>
            </a:r>
          </a:p>
          <a:p>
            <a:pPr lvl="0"/>
            <a:r>
              <a:rPr lang="en-US" dirty="0"/>
              <a:t>Enforcement </a:t>
            </a:r>
          </a:p>
          <a:p>
            <a:pPr lvl="0"/>
            <a:r>
              <a:rPr lang="en-US" dirty="0"/>
              <a:t>Education </a:t>
            </a:r>
          </a:p>
          <a:p>
            <a:pPr lvl="0"/>
            <a:r>
              <a:rPr lang="en-US" dirty="0"/>
              <a:t>Research </a:t>
            </a:r>
          </a:p>
          <a:p>
            <a:pPr lvl="0"/>
            <a:r>
              <a:rPr lang="en-US" dirty="0"/>
              <a:t>Technology </a:t>
            </a:r>
          </a:p>
          <a:p>
            <a:pPr lvl="0"/>
            <a:r>
              <a:rPr lang="en-US" dirty="0"/>
              <a:t>Partnerships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ECBD5-CF1D-8F4A-B7A6-DDC2C0CC956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60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rgbClr val="333333"/>
                </a:solidFill>
                <a:latin typeface="MinionPro"/>
              </a:rPr>
              <a:t>FMCSA recognizes that strong education and outreach programs are vital to fulfilling the Agency’s mission to reduce crashes, injuries and fatalities involving large trucks and buses. </a:t>
            </a:r>
            <a:r>
              <a:rPr lang="en-US" dirty="0"/>
              <a:t>The Office of Outreach and Education supports six key measures that drive the Federal Motor Carrier Safety Administration’s critical mission: 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Regulation </a:t>
            </a:r>
          </a:p>
          <a:p>
            <a:pPr lvl="0"/>
            <a:r>
              <a:rPr lang="en-US" dirty="0"/>
              <a:t>Enforcement </a:t>
            </a:r>
          </a:p>
          <a:p>
            <a:pPr lvl="0"/>
            <a:r>
              <a:rPr lang="en-US" dirty="0"/>
              <a:t>Education </a:t>
            </a:r>
          </a:p>
          <a:p>
            <a:pPr lvl="0"/>
            <a:r>
              <a:rPr lang="en-US" dirty="0"/>
              <a:t>Research </a:t>
            </a:r>
          </a:p>
          <a:p>
            <a:pPr lvl="0"/>
            <a:r>
              <a:rPr lang="en-US" dirty="0"/>
              <a:t>Technology </a:t>
            </a:r>
          </a:p>
          <a:p>
            <a:pPr lvl="0"/>
            <a:r>
              <a:rPr lang="en-US" dirty="0"/>
              <a:t>Partnerships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ECBD5-CF1D-8F4A-B7A6-DDC2C0CC956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9964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rgbClr val="333333"/>
                </a:solidFill>
                <a:latin typeface="MinionPro"/>
              </a:rPr>
              <a:t>FMCSA recognizes that strong education and outreach programs are vital to fulfilling the Agency’s mission to reduce crashes, injuries and fatalities involving large trucks and buses. </a:t>
            </a:r>
            <a:r>
              <a:rPr lang="en-US" dirty="0"/>
              <a:t>The Office of Outreach and Education supports six key measures that drive the Federal Motor Carrier Safety Administration’s critical mission: 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Regulation </a:t>
            </a:r>
          </a:p>
          <a:p>
            <a:pPr lvl="0"/>
            <a:r>
              <a:rPr lang="en-US" dirty="0"/>
              <a:t>Enforcement </a:t>
            </a:r>
          </a:p>
          <a:p>
            <a:pPr lvl="0"/>
            <a:r>
              <a:rPr lang="en-US" dirty="0"/>
              <a:t>Education </a:t>
            </a:r>
          </a:p>
          <a:p>
            <a:pPr lvl="0"/>
            <a:r>
              <a:rPr lang="en-US" dirty="0"/>
              <a:t>Research </a:t>
            </a:r>
          </a:p>
          <a:p>
            <a:pPr lvl="0"/>
            <a:r>
              <a:rPr lang="en-US" dirty="0"/>
              <a:t>Technology </a:t>
            </a:r>
          </a:p>
          <a:p>
            <a:pPr lvl="0"/>
            <a:r>
              <a:rPr lang="en-US" dirty="0"/>
              <a:t>Partnerships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ECBD5-CF1D-8F4A-B7A6-DDC2C0CC956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8740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rgbClr val="333333"/>
                </a:solidFill>
                <a:latin typeface="MinionPro"/>
              </a:rPr>
              <a:t>FMCSA recognizes that strong education and outreach programs are vital to fulfilling the Agency’s mission to reduce crashes, injuries and fatalities involving large trucks and buses. </a:t>
            </a:r>
            <a:r>
              <a:rPr lang="en-US" dirty="0"/>
              <a:t>The Office of Outreach and Education supports six key measures that drive the Federal Motor Carrier Safety Administration’s critical mission: 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Regulation </a:t>
            </a:r>
          </a:p>
          <a:p>
            <a:pPr lvl="0"/>
            <a:r>
              <a:rPr lang="en-US" dirty="0"/>
              <a:t>Enforcement </a:t>
            </a:r>
          </a:p>
          <a:p>
            <a:pPr lvl="0"/>
            <a:r>
              <a:rPr lang="en-US" dirty="0"/>
              <a:t>Education </a:t>
            </a:r>
          </a:p>
          <a:p>
            <a:pPr lvl="0"/>
            <a:r>
              <a:rPr lang="en-US" dirty="0"/>
              <a:t>Research </a:t>
            </a:r>
          </a:p>
          <a:p>
            <a:pPr lvl="0"/>
            <a:r>
              <a:rPr lang="en-US" dirty="0"/>
              <a:t>Technology </a:t>
            </a:r>
          </a:p>
          <a:p>
            <a:pPr lvl="0"/>
            <a:r>
              <a:rPr lang="en-US" dirty="0"/>
              <a:t>Partnerships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ECBD5-CF1D-8F4A-B7A6-DDC2C0CC956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5508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rgbClr val="333333"/>
                </a:solidFill>
                <a:latin typeface="MinionPro"/>
              </a:rPr>
              <a:t>FMCSA recognizes that strong education and outreach programs are vital to fulfilling the Agency’s mission to reduce crashes, injuries and fatalities involving large trucks and buses. </a:t>
            </a:r>
            <a:r>
              <a:rPr lang="en-US" dirty="0"/>
              <a:t>The Office of Outreach and Education supports six key measures that drive the Federal Motor Carrier Safety Administration’s critical mission: 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Regulation </a:t>
            </a:r>
          </a:p>
          <a:p>
            <a:pPr lvl="0"/>
            <a:r>
              <a:rPr lang="en-US" dirty="0"/>
              <a:t>Enforcement </a:t>
            </a:r>
          </a:p>
          <a:p>
            <a:pPr lvl="0"/>
            <a:r>
              <a:rPr lang="en-US" dirty="0"/>
              <a:t>Education </a:t>
            </a:r>
          </a:p>
          <a:p>
            <a:pPr lvl="0"/>
            <a:r>
              <a:rPr lang="en-US" dirty="0"/>
              <a:t>Research </a:t>
            </a:r>
          </a:p>
          <a:p>
            <a:pPr lvl="0"/>
            <a:r>
              <a:rPr lang="en-US" dirty="0"/>
              <a:t>Technology </a:t>
            </a:r>
          </a:p>
          <a:p>
            <a:pPr lvl="0"/>
            <a:r>
              <a:rPr lang="en-US" dirty="0"/>
              <a:t>Partnerships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ECBD5-CF1D-8F4A-B7A6-DDC2C0CC956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0976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rgbClr val="333333"/>
                </a:solidFill>
                <a:latin typeface="MinionPro"/>
              </a:rPr>
              <a:t>FMCSA recognizes that strong education and outreach programs are vital to fulfilling the Agency’s mission to reduce crashes, injuries and fatalities involving large trucks and buses. </a:t>
            </a:r>
            <a:r>
              <a:rPr lang="en-US" dirty="0"/>
              <a:t>The Office of Outreach and Education supports six key measures that drive the Federal Motor Carrier Safety Administration’s critical mission: 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Regulation </a:t>
            </a:r>
          </a:p>
          <a:p>
            <a:pPr lvl="0"/>
            <a:r>
              <a:rPr lang="en-US" dirty="0"/>
              <a:t>Enforcement </a:t>
            </a:r>
          </a:p>
          <a:p>
            <a:pPr lvl="0"/>
            <a:r>
              <a:rPr lang="en-US" dirty="0"/>
              <a:t>Education </a:t>
            </a:r>
          </a:p>
          <a:p>
            <a:pPr lvl="0"/>
            <a:r>
              <a:rPr lang="en-US" dirty="0"/>
              <a:t>Research </a:t>
            </a:r>
          </a:p>
          <a:p>
            <a:pPr lvl="0"/>
            <a:r>
              <a:rPr lang="en-US" dirty="0"/>
              <a:t>Technology </a:t>
            </a:r>
          </a:p>
          <a:p>
            <a:pPr lvl="0"/>
            <a:r>
              <a:rPr lang="en-US" dirty="0"/>
              <a:t>Partnerships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ECBD5-CF1D-8F4A-B7A6-DDC2C0CC956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4372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rgbClr val="333333"/>
                </a:solidFill>
                <a:latin typeface="MinionPro"/>
              </a:rPr>
              <a:t>FMCSA recognizes that strong education and outreach programs are vital to fulfilling the Agency’s mission to reduce crashes, injuries and fatalities involving large trucks and buses. </a:t>
            </a:r>
            <a:r>
              <a:rPr lang="en-US" dirty="0"/>
              <a:t>The Office of Outreach and Education supports six key measures that drive the Federal Motor Carrier Safety Administration’s critical mission: 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Regulation </a:t>
            </a:r>
          </a:p>
          <a:p>
            <a:pPr lvl="0"/>
            <a:r>
              <a:rPr lang="en-US" dirty="0"/>
              <a:t>Enforcement </a:t>
            </a:r>
          </a:p>
          <a:p>
            <a:pPr lvl="0"/>
            <a:r>
              <a:rPr lang="en-US" dirty="0"/>
              <a:t>Education </a:t>
            </a:r>
          </a:p>
          <a:p>
            <a:pPr lvl="0"/>
            <a:r>
              <a:rPr lang="en-US" dirty="0"/>
              <a:t>Research </a:t>
            </a:r>
          </a:p>
          <a:p>
            <a:pPr lvl="0"/>
            <a:r>
              <a:rPr lang="en-US" dirty="0"/>
              <a:t>Technology </a:t>
            </a:r>
          </a:p>
          <a:p>
            <a:pPr lvl="0"/>
            <a:r>
              <a:rPr lang="en-US" dirty="0"/>
              <a:t>Partnerships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ECBD5-CF1D-8F4A-B7A6-DDC2C0CC956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47405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rgbClr val="333333"/>
                </a:solidFill>
                <a:latin typeface="MinionPro"/>
              </a:rPr>
              <a:t>FMCSA recognizes that strong education and outreach programs are vital to fulfilling the Agency’s mission to reduce crashes, injuries and fatalities involving large trucks and buses. </a:t>
            </a:r>
            <a:r>
              <a:rPr lang="en-US" dirty="0"/>
              <a:t>The Office of Outreach and Education supports six key measures that drive the Federal Motor Carrier Safety Administration’s critical mission: 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Regulation </a:t>
            </a:r>
          </a:p>
          <a:p>
            <a:pPr lvl="0"/>
            <a:r>
              <a:rPr lang="en-US" dirty="0"/>
              <a:t>Enforcement </a:t>
            </a:r>
          </a:p>
          <a:p>
            <a:pPr lvl="0"/>
            <a:r>
              <a:rPr lang="en-US" dirty="0"/>
              <a:t>Education </a:t>
            </a:r>
          </a:p>
          <a:p>
            <a:pPr lvl="0"/>
            <a:r>
              <a:rPr lang="en-US" dirty="0"/>
              <a:t>Research </a:t>
            </a:r>
          </a:p>
          <a:p>
            <a:pPr lvl="0"/>
            <a:r>
              <a:rPr lang="en-US" dirty="0"/>
              <a:t>Technology </a:t>
            </a:r>
          </a:p>
          <a:p>
            <a:pPr lvl="0"/>
            <a:r>
              <a:rPr lang="en-US" dirty="0"/>
              <a:t>Partnerships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ECBD5-CF1D-8F4A-B7A6-DDC2C0CC956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5508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rgbClr val="333333"/>
                </a:solidFill>
                <a:latin typeface="MinionPro"/>
              </a:rPr>
              <a:t>FMCSA recognizes that strong education and outreach programs are vital to fulfilling the Agency’s mission to reduce crashes, injuries and fatalities involving large trucks and buses. </a:t>
            </a:r>
            <a:r>
              <a:rPr lang="en-US" dirty="0"/>
              <a:t>The Office of Outreach and Education supports six key measures that drive the Federal Motor Carrier Safety Administration’s critical mission: 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Regulation </a:t>
            </a:r>
          </a:p>
          <a:p>
            <a:pPr lvl="0"/>
            <a:r>
              <a:rPr lang="en-US" dirty="0"/>
              <a:t>Enforcement </a:t>
            </a:r>
          </a:p>
          <a:p>
            <a:pPr lvl="0"/>
            <a:r>
              <a:rPr lang="en-US" dirty="0"/>
              <a:t>Education </a:t>
            </a:r>
          </a:p>
          <a:p>
            <a:pPr lvl="0"/>
            <a:r>
              <a:rPr lang="en-US" dirty="0"/>
              <a:t>Research </a:t>
            </a:r>
          </a:p>
          <a:p>
            <a:pPr lvl="0"/>
            <a:r>
              <a:rPr lang="en-US" dirty="0"/>
              <a:t>Technology </a:t>
            </a:r>
          </a:p>
          <a:p>
            <a:pPr lvl="0"/>
            <a:r>
              <a:rPr lang="en-US" dirty="0"/>
              <a:t>Partnerships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ECBD5-CF1D-8F4A-B7A6-DDC2C0CC956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17895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rgbClr val="333333"/>
                </a:solidFill>
                <a:latin typeface="MinionPro"/>
              </a:rPr>
              <a:t>FMCSA recognizes that strong education and outreach programs are vital to fulfilling the Agency’s mission to reduce crashes, injuries and fatalities involving large trucks and buses. </a:t>
            </a:r>
            <a:r>
              <a:rPr lang="en-US" dirty="0"/>
              <a:t>The Office of Outreach and Education supports six key measures that drive the Federal Motor Carrier Safety Administration’s critical mission: 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Regulation </a:t>
            </a:r>
          </a:p>
          <a:p>
            <a:pPr lvl="0"/>
            <a:r>
              <a:rPr lang="en-US" dirty="0"/>
              <a:t>Enforcement </a:t>
            </a:r>
          </a:p>
          <a:p>
            <a:pPr lvl="0"/>
            <a:r>
              <a:rPr lang="en-US" dirty="0"/>
              <a:t>Education </a:t>
            </a:r>
          </a:p>
          <a:p>
            <a:pPr lvl="0"/>
            <a:r>
              <a:rPr lang="en-US" dirty="0"/>
              <a:t>Research </a:t>
            </a:r>
          </a:p>
          <a:p>
            <a:pPr lvl="0"/>
            <a:r>
              <a:rPr lang="en-US" dirty="0"/>
              <a:t>Technology </a:t>
            </a:r>
          </a:p>
          <a:p>
            <a:pPr lvl="0"/>
            <a:r>
              <a:rPr lang="en-US" dirty="0"/>
              <a:t>Partnerships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ECBD5-CF1D-8F4A-B7A6-DDC2C0CC956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95435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rgbClr val="333333"/>
                </a:solidFill>
                <a:latin typeface="MinionPro"/>
              </a:rPr>
              <a:t>FMCSA recognizes that strong education and outreach programs are vital to fulfilling the Agency’s mission to reduce crashes, injuries and fatalities involving large trucks and buses. </a:t>
            </a:r>
            <a:r>
              <a:rPr lang="en-US" dirty="0"/>
              <a:t>The Office of Outreach and Education supports six key measures that drive the Federal Motor Carrier Safety Administration’s critical mission: 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Regulation </a:t>
            </a:r>
          </a:p>
          <a:p>
            <a:pPr lvl="0"/>
            <a:r>
              <a:rPr lang="en-US" dirty="0"/>
              <a:t>Enforcement </a:t>
            </a:r>
          </a:p>
          <a:p>
            <a:pPr lvl="0"/>
            <a:r>
              <a:rPr lang="en-US" dirty="0"/>
              <a:t>Education </a:t>
            </a:r>
          </a:p>
          <a:p>
            <a:pPr lvl="0"/>
            <a:r>
              <a:rPr lang="en-US" dirty="0"/>
              <a:t>Research </a:t>
            </a:r>
          </a:p>
          <a:p>
            <a:pPr lvl="0"/>
            <a:r>
              <a:rPr lang="en-US" dirty="0"/>
              <a:t>Technology </a:t>
            </a:r>
          </a:p>
          <a:p>
            <a:pPr lvl="0"/>
            <a:r>
              <a:rPr lang="en-US" dirty="0"/>
              <a:t>Partnerships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ECBD5-CF1D-8F4A-B7A6-DDC2C0CC956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79038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rgbClr val="333333"/>
                </a:solidFill>
                <a:latin typeface="MinionPro"/>
              </a:rPr>
              <a:t>FMCSA recognizes that strong education and outreach programs are vital to fulfilling the Agency’s mission to reduce crashes, injuries and fatalities involving large trucks and buses. </a:t>
            </a:r>
            <a:r>
              <a:rPr lang="en-US" dirty="0"/>
              <a:t>The Office of Outreach and Education supports six key measures that drive the Federal Motor Carrier Safety Administration’s critical mission: 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Regulation </a:t>
            </a:r>
          </a:p>
          <a:p>
            <a:pPr lvl="0"/>
            <a:r>
              <a:rPr lang="en-US" dirty="0"/>
              <a:t>Enforcement </a:t>
            </a:r>
          </a:p>
          <a:p>
            <a:pPr lvl="0"/>
            <a:r>
              <a:rPr lang="en-US" dirty="0"/>
              <a:t>Education </a:t>
            </a:r>
          </a:p>
          <a:p>
            <a:pPr lvl="0"/>
            <a:r>
              <a:rPr lang="en-US" dirty="0"/>
              <a:t>Research </a:t>
            </a:r>
          </a:p>
          <a:p>
            <a:pPr lvl="0"/>
            <a:r>
              <a:rPr lang="en-US" dirty="0"/>
              <a:t>Technology </a:t>
            </a:r>
          </a:p>
          <a:p>
            <a:pPr lvl="0"/>
            <a:r>
              <a:rPr lang="en-US" dirty="0"/>
              <a:t>Partnerships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ECBD5-CF1D-8F4A-B7A6-DDC2C0CC956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194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rgbClr val="333333"/>
                </a:solidFill>
                <a:latin typeface="MinionPro"/>
              </a:rPr>
              <a:t>FMCSA recognizes that strong education and outreach programs are vital to fulfilling the Agency’s mission to reduce crashes, injuries and fatalities involving large trucks and buses. </a:t>
            </a:r>
            <a:r>
              <a:rPr lang="en-US" dirty="0"/>
              <a:t>The Office of Outreach and Education supports six key measures that drive the Federal Motor Carrier Safety Administration’s critical mission: 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Regulation </a:t>
            </a:r>
          </a:p>
          <a:p>
            <a:pPr lvl="0"/>
            <a:r>
              <a:rPr lang="en-US" dirty="0"/>
              <a:t>Enforcement </a:t>
            </a:r>
          </a:p>
          <a:p>
            <a:pPr lvl="0"/>
            <a:r>
              <a:rPr lang="en-US" dirty="0"/>
              <a:t>Education </a:t>
            </a:r>
          </a:p>
          <a:p>
            <a:pPr lvl="0"/>
            <a:r>
              <a:rPr lang="en-US" dirty="0"/>
              <a:t>Research </a:t>
            </a:r>
          </a:p>
          <a:p>
            <a:pPr lvl="0"/>
            <a:r>
              <a:rPr lang="en-US" dirty="0"/>
              <a:t>Technology </a:t>
            </a:r>
          </a:p>
          <a:p>
            <a:pPr lvl="0"/>
            <a:r>
              <a:rPr lang="en-US" dirty="0"/>
              <a:t>Partnerships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ECBD5-CF1D-8F4A-B7A6-DDC2C0CC956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2675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rgbClr val="333333"/>
                </a:solidFill>
                <a:latin typeface="MinionPro"/>
              </a:rPr>
              <a:t>FMCSA recognizes that strong education and outreach programs are vital to fulfilling the Agency’s mission to reduce crashes, injuries and fatalities involving large trucks and buses. </a:t>
            </a:r>
            <a:r>
              <a:rPr lang="en-US" dirty="0"/>
              <a:t>The Office of Outreach and Education supports six key measures that drive the Federal Motor Carrier Safety Administration’s critical mission: 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Regulation </a:t>
            </a:r>
          </a:p>
          <a:p>
            <a:pPr lvl="0"/>
            <a:r>
              <a:rPr lang="en-US" dirty="0"/>
              <a:t>Enforcement </a:t>
            </a:r>
          </a:p>
          <a:p>
            <a:pPr lvl="0"/>
            <a:r>
              <a:rPr lang="en-US" dirty="0"/>
              <a:t>Education </a:t>
            </a:r>
          </a:p>
          <a:p>
            <a:pPr lvl="0"/>
            <a:r>
              <a:rPr lang="en-US" dirty="0"/>
              <a:t>Research </a:t>
            </a:r>
          </a:p>
          <a:p>
            <a:pPr lvl="0"/>
            <a:r>
              <a:rPr lang="en-US" dirty="0"/>
              <a:t>Technology </a:t>
            </a:r>
          </a:p>
          <a:p>
            <a:pPr lvl="0"/>
            <a:r>
              <a:rPr lang="en-US" dirty="0"/>
              <a:t>Partnerships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ECBD5-CF1D-8F4A-B7A6-DDC2C0CC956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00571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rgbClr val="333333"/>
                </a:solidFill>
                <a:latin typeface="MinionPro"/>
              </a:rPr>
              <a:t>FMCSA recognizes that strong education and outreach programs are vital to fulfilling the Agency’s mission to reduce crashes, injuries and fatalities involving large trucks and buses. </a:t>
            </a:r>
            <a:r>
              <a:rPr lang="en-US" dirty="0"/>
              <a:t>The Office of Outreach and Education supports six key measures that drive the Federal Motor Carrier Safety Administration’s critical mission: 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Regulation </a:t>
            </a:r>
          </a:p>
          <a:p>
            <a:pPr lvl="0"/>
            <a:r>
              <a:rPr lang="en-US" dirty="0"/>
              <a:t>Enforcement </a:t>
            </a:r>
          </a:p>
          <a:p>
            <a:pPr lvl="0"/>
            <a:r>
              <a:rPr lang="en-US" dirty="0"/>
              <a:t>Education </a:t>
            </a:r>
          </a:p>
          <a:p>
            <a:pPr lvl="0"/>
            <a:r>
              <a:rPr lang="en-US" dirty="0"/>
              <a:t>Research </a:t>
            </a:r>
          </a:p>
          <a:p>
            <a:pPr lvl="0"/>
            <a:r>
              <a:rPr lang="en-US" dirty="0"/>
              <a:t>Technology </a:t>
            </a:r>
          </a:p>
          <a:p>
            <a:pPr lvl="0"/>
            <a:r>
              <a:rPr lang="en-US" dirty="0"/>
              <a:t>Partnerships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ECBD5-CF1D-8F4A-B7A6-DDC2C0CC956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13267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rgbClr val="333333"/>
                </a:solidFill>
                <a:latin typeface="MinionPro"/>
              </a:rPr>
              <a:t>FMCSA recognizes that strong education and outreach programs are vital to fulfilling the Agency’s mission to reduce crashes, injuries and fatalities involving large trucks and buses. </a:t>
            </a:r>
            <a:r>
              <a:rPr lang="en-US" dirty="0"/>
              <a:t>The Office of Outreach and Education supports six key measures that drive the Federal Motor Carrier Safety Administration’s critical mission: 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Regulation </a:t>
            </a:r>
          </a:p>
          <a:p>
            <a:pPr lvl="0"/>
            <a:r>
              <a:rPr lang="en-US" dirty="0"/>
              <a:t>Enforcement </a:t>
            </a:r>
          </a:p>
          <a:p>
            <a:pPr lvl="0"/>
            <a:r>
              <a:rPr lang="en-US" dirty="0"/>
              <a:t>Education </a:t>
            </a:r>
          </a:p>
          <a:p>
            <a:pPr lvl="0"/>
            <a:r>
              <a:rPr lang="en-US" dirty="0"/>
              <a:t>Research </a:t>
            </a:r>
          </a:p>
          <a:p>
            <a:pPr lvl="0"/>
            <a:r>
              <a:rPr lang="en-US" dirty="0"/>
              <a:t>Technology </a:t>
            </a:r>
          </a:p>
          <a:p>
            <a:pPr lvl="0"/>
            <a:r>
              <a:rPr lang="en-US" dirty="0"/>
              <a:t>Partnerships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ECBD5-CF1D-8F4A-B7A6-DDC2C0CC956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94366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rgbClr val="333333"/>
                </a:solidFill>
                <a:latin typeface="MinionPro"/>
              </a:rPr>
              <a:t>FMCSA recognizes that strong education and outreach programs are vital to fulfilling the Agency’s mission to reduce crashes, injuries and fatalities involving large trucks and buses. </a:t>
            </a:r>
            <a:r>
              <a:rPr lang="en-US" dirty="0"/>
              <a:t>The Office of Outreach and Education supports six key measures that drive the Federal Motor Carrier Safety Administration’s critical mission: 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Regulation </a:t>
            </a:r>
          </a:p>
          <a:p>
            <a:pPr lvl="0"/>
            <a:r>
              <a:rPr lang="en-US" dirty="0"/>
              <a:t>Enforcement </a:t>
            </a:r>
          </a:p>
          <a:p>
            <a:pPr lvl="0"/>
            <a:r>
              <a:rPr lang="en-US" dirty="0"/>
              <a:t>Education </a:t>
            </a:r>
          </a:p>
          <a:p>
            <a:pPr lvl="0"/>
            <a:r>
              <a:rPr lang="en-US" dirty="0"/>
              <a:t>Research </a:t>
            </a:r>
          </a:p>
          <a:p>
            <a:pPr lvl="0"/>
            <a:r>
              <a:rPr lang="en-US" dirty="0"/>
              <a:t>Technology </a:t>
            </a:r>
          </a:p>
          <a:p>
            <a:pPr lvl="0"/>
            <a:r>
              <a:rPr lang="en-US" dirty="0"/>
              <a:t>Partnerships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ECBD5-CF1D-8F4A-B7A6-DDC2C0CC9563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72819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rgbClr val="333333"/>
                </a:solidFill>
                <a:latin typeface="MinionPro"/>
              </a:rPr>
              <a:t>FMCSA recognizes that strong education and outreach programs are vital to fulfilling the Agency’s mission to reduce crashes, injuries and fatalities involving large trucks and buses. </a:t>
            </a:r>
            <a:r>
              <a:rPr lang="en-US" dirty="0"/>
              <a:t>The Office of Outreach and Education supports six key measures that drive the Federal Motor Carrier Safety Administration’s critical mission: 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Regulation </a:t>
            </a:r>
          </a:p>
          <a:p>
            <a:pPr lvl="0"/>
            <a:r>
              <a:rPr lang="en-US" dirty="0"/>
              <a:t>Enforcement </a:t>
            </a:r>
          </a:p>
          <a:p>
            <a:pPr lvl="0"/>
            <a:r>
              <a:rPr lang="en-US" dirty="0"/>
              <a:t>Education </a:t>
            </a:r>
          </a:p>
          <a:p>
            <a:pPr lvl="0"/>
            <a:r>
              <a:rPr lang="en-US" dirty="0"/>
              <a:t>Research </a:t>
            </a:r>
          </a:p>
          <a:p>
            <a:pPr lvl="0"/>
            <a:r>
              <a:rPr lang="en-US" dirty="0"/>
              <a:t>Technology </a:t>
            </a:r>
          </a:p>
          <a:p>
            <a:pPr lvl="0"/>
            <a:r>
              <a:rPr lang="en-US" dirty="0"/>
              <a:t>Partnerships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ECBD5-CF1D-8F4A-B7A6-DDC2C0CC9563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9201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rgbClr val="333333"/>
                </a:solidFill>
                <a:latin typeface="MinionPro"/>
              </a:rPr>
              <a:t>FMCSA recognizes that strong education and outreach programs are vital to fulfilling the Agency’s mission to reduce crashes, injuries and fatalities involving large trucks and buses. </a:t>
            </a:r>
            <a:r>
              <a:rPr lang="en-US" dirty="0"/>
              <a:t>The Office of Outreach and Education supports six key measures that drive the Federal Motor Carrier Safety Administration’s critical mission: 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Regulation </a:t>
            </a:r>
          </a:p>
          <a:p>
            <a:pPr lvl="0"/>
            <a:r>
              <a:rPr lang="en-US" dirty="0"/>
              <a:t>Enforcement </a:t>
            </a:r>
          </a:p>
          <a:p>
            <a:pPr lvl="0"/>
            <a:r>
              <a:rPr lang="en-US" dirty="0"/>
              <a:t>Education </a:t>
            </a:r>
          </a:p>
          <a:p>
            <a:pPr lvl="0"/>
            <a:r>
              <a:rPr lang="en-US" dirty="0"/>
              <a:t>Research </a:t>
            </a:r>
          </a:p>
          <a:p>
            <a:pPr lvl="0"/>
            <a:r>
              <a:rPr lang="en-US" dirty="0"/>
              <a:t>Technology </a:t>
            </a:r>
          </a:p>
          <a:p>
            <a:pPr lvl="0"/>
            <a:r>
              <a:rPr lang="en-US" dirty="0"/>
              <a:t>Partnerships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ECBD5-CF1D-8F4A-B7A6-DDC2C0CC956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5772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rgbClr val="333333"/>
                </a:solidFill>
                <a:latin typeface="MinionPro"/>
              </a:rPr>
              <a:t>FMCSA recognizes that strong education and outreach programs are vital to fulfilling the Agency’s mission to reduce crashes, injuries and fatalities involving large trucks and buses. </a:t>
            </a:r>
            <a:r>
              <a:rPr lang="en-US" dirty="0"/>
              <a:t>The Office of Outreach and Education supports six key measures that drive the Federal Motor Carrier Safety Administration’s critical mission: 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Regulation </a:t>
            </a:r>
          </a:p>
          <a:p>
            <a:pPr lvl="0"/>
            <a:r>
              <a:rPr lang="en-US" dirty="0"/>
              <a:t>Enforcement </a:t>
            </a:r>
          </a:p>
          <a:p>
            <a:pPr lvl="0"/>
            <a:r>
              <a:rPr lang="en-US" dirty="0"/>
              <a:t>Education </a:t>
            </a:r>
          </a:p>
          <a:p>
            <a:pPr lvl="0"/>
            <a:r>
              <a:rPr lang="en-US" dirty="0"/>
              <a:t>Research </a:t>
            </a:r>
          </a:p>
          <a:p>
            <a:pPr lvl="0"/>
            <a:r>
              <a:rPr lang="en-US" dirty="0"/>
              <a:t>Technology </a:t>
            </a:r>
          </a:p>
          <a:p>
            <a:pPr lvl="0"/>
            <a:r>
              <a:rPr lang="en-US" dirty="0"/>
              <a:t>Partnerships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ECBD5-CF1D-8F4A-B7A6-DDC2C0CC956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276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rgbClr val="333333"/>
                </a:solidFill>
                <a:latin typeface="MinionPro"/>
              </a:rPr>
              <a:t>FMCSA recognizes that strong education and outreach programs are vital to fulfilling the Agency’s mission to reduce crashes, injuries and fatalities involving large trucks and buses. </a:t>
            </a:r>
            <a:r>
              <a:rPr lang="en-US" dirty="0"/>
              <a:t>The Office of Outreach and Education supports six key measures that drive the Federal Motor Carrier Safety Administration’s critical mission: 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Regulation </a:t>
            </a:r>
          </a:p>
          <a:p>
            <a:pPr lvl="0"/>
            <a:r>
              <a:rPr lang="en-US" dirty="0"/>
              <a:t>Enforcement </a:t>
            </a:r>
          </a:p>
          <a:p>
            <a:pPr lvl="0"/>
            <a:r>
              <a:rPr lang="en-US" dirty="0"/>
              <a:t>Education </a:t>
            </a:r>
          </a:p>
          <a:p>
            <a:pPr lvl="0"/>
            <a:r>
              <a:rPr lang="en-US" dirty="0"/>
              <a:t>Research </a:t>
            </a:r>
          </a:p>
          <a:p>
            <a:pPr lvl="0"/>
            <a:r>
              <a:rPr lang="en-US" dirty="0"/>
              <a:t>Technology </a:t>
            </a:r>
          </a:p>
          <a:p>
            <a:pPr lvl="0"/>
            <a:r>
              <a:rPr lang="en-US" dirty="0"/>
              <a:t>Partnerships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ECBD5-CF1D-8F4A-B7A6-DDC2C0CC956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8359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rgbClr val="333333"/>
                </a:solidFill>
                <a:latin typeface="MinionPro"/>
              </a:rPr>
              <a:t>FMCSA recognizes that strong education and outreach programs are vital to fulfilling the Agency’s mission to reduce crashes, injuries and fatalities involving large trucks and buses. </a:t>
            </a:r>
            <a:r>
              <a:rPr lang="en-US" dirty="0"/>
              <a:t>The Office of Outreach and Education supports six key measures that drive the Federal Motor Carrier Safety Administration’s critical mission: 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Regulation </a:t>
            </a:r>
          </a:p>
          <a:p>
            <a:pPr lvl="0"/>
            <a:r>
              <a:rPr lang="en-US" dirty="0"/>
              <a:t>Enforcement </a:t>
            </a:r>
          </a:p>
          <a:p>
            <a:pPr lvl="0"/>
            <a:r>
              <a:rPr lang="en-US" dirty="0"/>
              <a:t>Education </a:t>
            </a:r>
          </a:p>
          <a:p>
            <a:pPr lvl="0"/>
            <a:r>
              <a:rPr lang="en-US" dirty="0"/>
              <a:t>Research </a:t>
            </a:r>
          </a:p>
          <a:p>
            <a:pPr lvl="0"/>
            <a:r>
              <a:rPr lang="en-US" dirty="0"/>
              <a:t>Technology </a:t>
            </a:r>
          </a:p>
          <a:p>
            <a:pPr lvl="0"/>
            <a:r>
              <a:rPr lang="en-US" dirty="0"/>
              <a:t>Partnerships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ECBD5-CF1D-8F4A-B7A6-DDC2C0CC956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7683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rgbClr val="333333"/>
                </a:solidFill>
                <a:latin typeface="MinionPro"/>
              </a:rPr>
              <a:t>FMCSA recognizes that strong education and outreach programs are vital to fulfilling the Agency’s mission to reduce crashes, injuries and fatalities involving large trucks and buses. </a:t>
            </a:r>
            <a:r>
              <a:rPr lang="en-US" dirty="0"/>
              <a:t>The Office of Outreach and Education supports six key measures that drive the Federal Motor Carrier Safety Administration’s critical mission: 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Regulation </a:t>
            </a:r>
          </a:p>
          <a:p>
            <a:pPr lvl="0"/>
            <a:r>
              <a:rPr lang="en-US" dirty="0"/>
              <a:t>Enforcement </a:t>
            </a:r>
          </a:p>
          <a:p>
            <a:pPr lvl="0"/>
            <a:r>
              <a:rPr lang="en-US" dirty="0"/>
              <a:t>Education </a:t>
            </a:r>
          </a:p>
          <a:p>
            <a:pPr lvl="0"/>
            <a:r>
              <a:rPr lang="en-US" dirty="0"/>
              <a:t>Research </a:t>
            </a:r>
          </a:p>
          <a:p>
            <a:pPr lvl="0"/>
            <a:r>
              <a:rPr lang="en-US" dirty="0"/>
              <a:t>Technology </a:t>
            </a:r>
          </a:p>
          <a:p>
            <a:pPr lvl="0"/>
            <a:r>
              <a:rPr lang="en-US" dirty="0"/>
              <a:t>Partnerships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ECBD5-CF1D-8F4A-B7A6-DDC2C0CC956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1731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rgbClr val="333333"/>
                </a:solidFill>
                <a:latin typeface="MinionPro"/>
              </a:rPr>
              <a:t>FMCSA recognizes that strong education and outreach programs are vital to fulfilling the Agency’s mission to reduce crashes, injuries and fatalities involving large trucks and buses. </a:t>
            </a:r>
            <a:r>
              <a:rPr lang="en-US" dirty="0"/>
              <a:t>The Office of Outreach and Education supports six key measures that drive the Federal Motor Carrier Safety Administration’s critical mission: 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Regulation </a:t>
            </a:r>
          </a:p>
          <a:p>
            <a:pPr lvl="0"/>
            <a:r>
              <a:rPr lang="en-US" dirty="0"/>
              <a:t>Enforcement </a:t>
            </a:r>
          </a:p>
          <a:p>
            <a:pPr lvl="0"/>
            <a:r>
              <a:rPr lang="en-US" dirty="0"/>
              <a:t>Education </a:t>
            </a:r>
          </a:p>
          <a:p>
            <a:pPr lvl="0"/>
            <a:r>
              <a:rPr lang="en-US" dirty="0"/>
              <a:t>Research </a:t>
            </a:r>
          </a:p>
          <a:p>
            <a:pPr lvl="0"/>
            <a:r>
              <a:rPr lang="en-US" dirty="0"/>
              <a:t>Technology </a:t>
            </a:r>
          </a:p>
          <a:p>
            <a:pPr lvl="0"/>
            <a:r>
              <a:rPr lang="en-US" dirty="0"/>
              <a:t>Partnerships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ECBD5-CF1D-8F4A-B7A6-DDC2C0CC956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77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8915AF4-62C3-464F-B695-1349973CB7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508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8915AF4-62C3-464F-B695-1349973CB7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110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8915AF4-62C3-464F-B695-1349973CB7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698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71450" indent="-171450">
              <a:buClr>
                <a:srgbClr val="15396C"/>
              </a:buClr>
              <a:tabLst/>
              <a:defRPr/>
            </a:lvl1pPr>
            <a:lvl2pPr marL="403225" indent="-173038">
              <a:buClr>
                <a:srgbClr val="F1B01F"/>
              </a:buClr>
              <a:buFont typeface="Arial" charset="0"/>
              <a:buChar char="•"/>
              <a:tabLst/>
              <a:defRPr/>
            </a:lvl2pPr>
            <a:lvl3pPr marL="635000" indent="-176213">
              <a:buClr>
                <a:srgbClr val="15396C"/>
              </a:buClr>
              <a:tabLst/>
              <a:defRPr/>
            </a:lvl3pPr>
            <a:lvl4pPr marL="858838" indent="-171450">
              <a:buClr>
                <a:srgbClr val="F1B01F"/>
              </a:buClr>
              <a:buFont typeface="Arial" charset="0"/>
              <a:buChar char="•"/>
              <a:tabLst/>
              <a:defRPr/>
            </a:lvl4pPr>
            <a:lvl5pPr marL="1090613" indent="-173038">
              <a:buClr>
                <a:srgbClr val="15396C"/>
              </a:buClr>
              <a:buFont typeface="Arial" charset="0"/>
              <a:buChar char="•"/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1" y="6573187"/>
            <a:ext cx="7322288" cy="22485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1">
                    <a:tint val="75000"/>
                  </a:schemeClr>
                </a:solidFill>
                <a:latin typeface="Helvetica Neue Medium"/>
                <a:cs typeface="Helvetica Neue Medium"/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9488" y="6573187"/>
            <a:ext cx="907312" cy="22485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1">
                    <a:tint val="75000"/>
                  </a:schemeClr>
                </a:solidFill>
                <a:latin typeface="Helvetica Neue Medium"/>
                <a:cs typeface="Helvetica Neue Medium"/>
              </a:defRPr>
            </a:lvl1pPr>
          </a:lstStyle>
          <a:p>
            <a:fld id="{630DC782-D64A-B047-913F-3F967D0F6B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177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8915AF4-62C3-464F-B695-1349973CB7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881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8915AF4-62C3-464F-B695-1349973CB7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493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8915AF4-62C3-464F-B695-1349973CB7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851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8915AF4-62C3-464F-B695-1349973CB7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083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505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 spc="-5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8915AF4-62C3-464F-B695-1349973CB7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923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 spc="-5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8915AF4-62C3-464F-B695-1349973CB7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645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17358"/>
            <a:ext cx="8229600" cy="79968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7200" y="1049259"/>
            <a:ext cx="8229600" cy="0"/>
          </a:xfrm>
          <a:prstGeom prst="line">
            <a:avLst/>
          </a:prstGeom>
          <a:ln w="63500" cmpd="sng">
            <a:solidFill>
              <a:srgbClr val="F1B01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11639"/>
            <a:ext cx="8229600" cy="514912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112713" marR="0" lvl="0" indent="-112713" algn="l" defTabSz="4572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14244"/>
                </a:solidFill>
                <a:effectLst/>
                <a:uLnTx/>
                <a:uFillTx/>
                <a:latin typeface="Helvetica Neue"/>
                <a:ea typeface="+mn-ea"/>
                <a:cs typeface="Helvetica Neue"/>
              </a:rPr>
              <a:t>Click to edit Master text styles</a:t>
            </a:r>
          </a:p>
          <a:p>
            <a:pPr marL="401638" marR="0" lvl="1" indent="-171450" algn="l" defTabSz="4572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14244"/>
                </a:solidFill>
                <a:effectLst/>
                <a:uLnTx/>
                <a:uFillTx/>
                <a:latin typeface="Helvetica Neue"/>
                <a:ea typeface="+mn-ea"/>
                <a:cs typeface="Helvetica Neue"/>
              </a:rPr>
              <a:t>Second level</a:t>
            </a:r>
          </a:p>
          <a:p>
            <a:pPr marL="625475" marR="0" lvl="2" indent="-166688" algn="l" defTabSz="4572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14244"/>
                </a:solidFill>
                <a:effectLst/>
                <a:uLnTx/>
                <a:uFillTx/>
                <a:latin typeface="Helvetica Neue"/>
                <a:ea typeface="+mn-ea"/>
                <a:cs typeface="Helvetica Neue"/>
              </a:rPr>
              <a:t>Third level</a:t>
            </a:r>
          </a:p>
          <a:p>
            <a:pPr marL="857250" marR="0" lvl="3" indent="-169863" algn="l" defTabSz="4572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14244"/>
                </a:solidFill>
                <a:effectLst/>
                <a:uLnTx/>
                <a:uFillTx/>
                <a:latin typeface="Helvetica Neue"/>
                <a:ea typeface="+mn-ea"/>
                <a:cs typeface="Helvetica Neue"/>
              </a:rPr>
              <a:t>Fourth level</a:t>
            </a:r>
          </a:p>
          <a:p>
            <a:pPr marL="1087438" marR="0" lvl="4" indent="-168275" algn="l" defTabSz="4572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14244"/>
                </a:solidFill>
                <a:effectLst/>
                <a:uLnTx/>
                <a:uFillTx/>
                <a:latin typeface="Helvetica Neue"/>
                <a:ea typeface="+mn-ea"/>
                <a:cs typeface="Helvetica Neue"/>
              </a:rPr>
              <a:t>Fifth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1" y="6573187"/>
            <a:ext cx="7322288" cy="22485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1">
                    <a:tint val="75000"/>
                  </a:schemeClr>
                </a:solidFill>
                <a:latin typeface="Helvetica Neue Medium"/>
                <a:cs typeface="Helvetica Neue Medium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9488" y="6573187"/>
            <a:ext cx="907312" cy="22485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1">
                    <a:tint val="75000"/>
                  </a:schemeClr>
                </a:solidFill>
                <a:latin typeface="Helvetica Neue Medium"/>
                <a:cs typeface="Helvetica Neue Medium"/>
              </a:defRPr>
            </a:lvl1pPr>
          </a:lstStyle>
          <a:p>
            <a:fld id="{630DC782-D64A-B047-913F-3F967D0F6B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335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457200" rtl="0" eaLnBrk="1" latinLnBrk="0" hangingPunct="1">
        <a:lnSpc>
          <a:spcPts val="3000"/>
        </a:lnSpc>
        <a:spcBef>
          <a:spcPct val="0"/>
        </a:spcBef>
        <a:buNone/>
        <a:defRPr sz="3000" b="1" i="0" kern="1200" cap="all" spc="-100">
          <a:solidFill>
            <a:srgbClr val="15396C"/>
          </a:solidFill>
          <a:latin typeface="Helvetica Neue"/>
          <a:ea typeface="+mj-ea"/>
          <a:cs typeface="Helvetica Neue"/>
        </a:defRPr>
      </a:lvl1pPr>
    </p:titleStyle>
    <p:bodyStyle>
      <a:lvl1pPr marL="171450" marR="0" indent="-171450" algn="l" defTabSz="457200" rtl="0" eaLnBrk="1" fontAlgn="auto" latinLnBrk="0" hangingPunct="1">
        <a:lnSpc>
          <a:spcPct val="90000"/>
        </a:lnSpc>
        <a:spcBef>
          <a:spcPts val="800"/>
        </a:spcBef>
        <a:spcAft>
          <a:spcPts val="0"/>
        </a:spcAft>
        <a:buClr>
          <a:srgbClr val="15396C"/>
        </a:buClr>
        <a:buSzTx/>
        <a:buFont typeface="Arial" charset="0"/>
        <a:buChar char="•"/>
        <a:tabLst/>
        <a:defRPr sz="2400" kern="1200">
          <a:solidFill>
            <a:srgbClr val="414244"/>
          </a:solidFill>
          <a:latin typeface="Helvetica Neue"/>
          <a:ea typeface="+mn-ea"/>
          <a:cs typeface="Helvetica Neue"/>
        </a:defRPr>
      </a:lvl1pPr>
      <a:lvl2pPr marL="403225" marR="0" indent="-173038" algn="l" defTabSz="457200" rtl="0" eaLnBrk="1" fontAlgn="auto" latinLnBrk="0" hangingPunct="1">
        <a:lnSpc>
          <a:spcPct val="90000"/>
        </a:lnSpc>
        <a:spcBef>
          <a:spcPts val="800"/>
        </a:spcBef>
        <a:spcAft>
          <a:spcPts val="0"/>
        </a:spcAft>
        <a:buClr>
          <a:srgbClr val="F1B01F"/>
        </a:buClr>
        <a:buSzTx/>
        <a:buFont typeface="Arial" charset="0"/>
        <a:buChar char="•"/>
        <a:tabLst/>
        <a:defRPr sz="2400" kern="1200">
          <a:solidFill>
            <a:srgbClr val="414244"/>
          </a:solidFill>
          <a:latin typeface="Helvetica Neue"/>
          <a:ea typeface="+mn-ea"/>
          <a:cs typeface="Helvetica Neue"/>
        </a:defRPr>
      </a:lvl2pPr>
      <a:lvl3pPr marL="635000" marR="0" indent="-176213" algn="l" defTabSz="457200" rtl="0" eaLnBrk="1" fontAlgn="auto" latinLnBrk="0" hangingPunct="1">
        <a:lnSpc>
          <a:spcPct val="90000"/>
        </a:lnSpc>
        <a:spcBef>
          <a:spcPts val="800"/>
        </a:spcBef>
        <a:spcAft>
          <a:spcPts val="0"/>
        </a:spcAft>
        <a:buClr>
          <a:srgbClr val="15396C"/>
        </a:buClr>
        <a:buSzTx/>
        <a:buFont typeface="Arial" charset="0"/>
        <a:buChar char="•"/>
        <a:tabLst/>
        <a:defRPr sz="2400" kern="1200">
          <a:solidFill>
            <a:srgbClr val="414244"/>
          </a:solidFill>
          <a:latin typeface="Helvetica Neue"/>
          <a:ea typeface="+mn-ea"/>
          <a:cs typeface="Helvetica Neue"/>
        </a:defRPr>
      </a:lvl3pPr>
      <a:lvl4pPr marL="858838" marR="0" indent="-171450" algn="l" defTabSz="457200" rtl="0" eaLnBrk="1" fontAlgn="auto" latinLnBrk="0" hangingPunct="1">
        <a:lnSpc>
          <a:spcPct val="90000"/>
        </a:lnSpc>
        <a:spcBef>
          <a:spcPts val="800"/>
        </a:spcBef>
        <a:spcAft>
          <a:spcPts val="0"/>
        </a:spcAft>
        <a:buClr>
          <a:srgbClr val="F1B01F"/>
        </a:buClr>
        <a:buSzTx/>
        <a:buFont typeface="Arial" charset="0"/>
        <a:buChar char="•"/>
        <a:tabLst/>
        <a:defRPr sz="2400" kern="1200">
          <a:solidFill>
            <a:srgbClr val="414244"/>
          </a:solidFill>
          <a:latin typeface="Helvetica Neue"/>
          <a:ea typeface="+mn-ea"/>
          <a:cs typeface="Helvetica Neue"/>
        </a:defRPr>
      </a:lvl4pPr>
      <a:lvl5pPr marL="1090613" marR="0" indent="-171450" algn="l" defTabSz="457200" rtl="0" eaLnBrk="1" fontAlgn="auto" latinLnBrk="0" hangingPunct="1">
        <a:lnSpc>
          <a:spcPct val="90000"/>
        </a:lnSpc>
        <a:spcBef>
          <a:spcPts val="800"/>
        </a:spcBef>
        <a:spcAft>
          <a:spcPts val="0"/>
        </a:spcAft>
        <a:buClr>
          <a:srgbClr val="15396C"/>
        </a:buClr>
        <a:buSzTx/>
        <a:buFont typeface="Arial" charset="0"/>
        <a:buChar char="•"/>
        <a:tabLst/>
        <a:defRPr sz="2400" kern="1200">
          <a:solidFill>
            <a:srgbClr val="414244"/>
          </a:solidFill>
          <a:latin typeface="Helvetica Neue"/>
          <a:ea typeface="+mn-ea"/>
          <a:cs typeface="Helvetica Neu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rosap.ntl.bts.gov/view/dot/12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sp.fmcsa.dot.gov/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psp.fmcsa@dot.gov" TargetMode="External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Yvonne.Glover@egov.com" TargetMode="External"/><Relationship Id="rId5" Type="http://schemas.openxmlformats.org/officeDocument/2006/relationships/hyperlink" Target="http://www.psp.fmcsa.dot.gov/" TargetMode="External"/><Relationship Id="rId4" Type="http://schemas.openxmlformats.org/officeDocument/2006/relationships/hyperlink" Target="mailto:PSPhelp@egov.com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458438"/>
            <a:ext cx="1828800" cy="1828800"/>
          </a:xfrm>
          <a:prstGeom prst="rect">
            <a:avLst/>
          </a:prstGeom>
        </p:spPr>
      </p:pic>
      <p:pic>
        <p:nvPicPr>
          <p:cNvPr id="43" name="Picture 42"/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9" t="6092" b="3047"/>
          <a:stretch/>
        </p:blipFill>
        <p:spPr>
          <a:xfrm>
            <a:off x="1152143" y="4573539"/>
            <a:ext cx="1136353" cy="1813329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472" y="4565803"/>
            <a:ext cx="1828800" cy="182880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731" y="458437"/>
            <a:ext cx="3657602" cy="1828801"/>
          </a:xfrm>
          <a:prstGeom prst="rect">
            <a:avLst/>
          </a:prstGeom>
        </p:spPr>
      </p:pic>
      <p:sp>
        <p:nvSpPr>
          <p:cNvPr id="46" name="Rectangle 45"/>
          <p:cNvSpPr/>
          <p:nvPr/>
        </p:nvSpPr>
        <p:spPr>
          <a:xfrm>
            <a:off x="6176772" y="458438"/>
            <a:ext cx="571500" cy="1143000"/>
          </a:xfrm>
          <a:prstGeom prst="rect">
            <a:avLst/>
          </a:prstGeom>
          <a:solidFill>
            <a:srgbClr val="1539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817670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176772" y="1715738"/>
            <a:ext cx="571500" cy="571500"/>
          </a:xfrm>
          <a:prstGeom prst="rect">
            <a:avLst/>
          </a:prstGeom>
          <a:solidFill>
            <a:srgbClr val="F1B0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6858929" y="4565804"/>
            <a:ext cx="1141141" cy="1828800"/>
          </a:xfrm>
          <a:prstGeom prst="rect">
            <a:avLst/>
          </a:prstGeom>
          <a:solidFill>
            <a:srgbClr val="4142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2404872" y="4565804"/>
            <a:ext cx="2404872" cy="1828800"/>
          </a:xfrm>
          <a:prstGeom prst="rect">
            <a:avLst/>
          </a:prstGeom>
          <a:solidFill>
            <a:srgbClr val="1539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817670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466344" y="4565804"/>
            <a:ext cx="571500" cy="1828800"/>
          </a:xfrm>
          <a:prstGeom prst="rect">
            <a:avLst/>
          </a:prstGeom>
          <a:solidFill>
            <a:srgbClr val="F1B0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280565" y="2398749"/>
            <a:ext cx="4576958" cy="2167055"/>
          </a:xfrm>
          <a:prstGeom prst="rect">
            <a:avLst/>
          </a:prstGeom>
          <a:noFill/>
        </p:spPr>
        <p:txBody>
          <a:bodyPr wrap="square" lIns="0" rIns="0" bIns="0" rtlCol="0" anchor="ctr" anchorCtr="0">
            <a:noAutofit/>
          </a:bodyPr>
          <a:lstStyle/>
          <a:p>
            <a:pPr algn="ctr">
              <a:lnSpc>
                <a:spcPct val="80000"/>
              </a:lnSpc>
            </a:pPr>
            <a:br>
              <a:rPr lang="en-US" sz="3100" spc="-50" dirty="0">
                <a:solidFill>
                  <a:srgbClr val="F1B01F"/>
                </a:solidFill>
                <a:latin typeface="Helvetica Neue"/>
                <a:cs typeface="Helvetica Neue"/>
              </a:rPr>
            </a:br>
            <a:r>
              <a:rPr lang="en-US" sz="9800" b="1" spc="-100" dirty="0">
                <a:solidFill>
                  <a:srgbClr val="15396C"/>
                </a:solidFill>
                <a:latin typeface="Helvetica Neue"/>
                <a:cs typeface="Helvetica Neue"/>
              </a:rPr>
              <a:t>FMCSA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967250" y="2398749"/>
            <a:ext cx="3767328" cy="2056779"/>
          </a:xfrm>
          <a:prstGeom prst="rect">
            <a:avLst/>
          </a:prstGeom>
          <a:noFill/>
        </p:spPr>
        <p:txBody>
          <a:bodyPr wrap="square" lIns="0" rIns="0" bIns="0" rtlCol="0" anchor="ctr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3200" b="1" dirty="0">
                <a:solidFill>
                  <a:srgbClr val="15396C"/>
                </a:solidFill>
                <a:latin typeface="Helvetica Neue"/>
                <a:cs typeface="Helvetica Neue"/>
              </a:rPr>
              <a:t>Pre-Employment Screening Program</a:t>
            </a:r>
          </a:p>
          <a:p>
            <a:pPr algn="ctr">
              <a:lnSpc>
                <a:spcPct val="80000"/>
              </a:lnSpc>
            </a:pPr>
            <a:r>
              <a:rPr lang="en-US" sz="3200" b="1" dirty="0">
                <a:solidFill>
                  <a:srgbClr val="15396C"/>
                </a:solidFill>
                <a:latin typeface="Helvetica Neue"/>
                <a:cs typeface="Helvetica Neue"/>
              </a:rPr>
              <a:t>(PSP)</a:t>
            </a:r>
            <a:endParaRPr lang="en-US" sz="3200" dirty="0">
              <a:solidFill>
                <a:srgbClr val="15396C"/>
              </a:solidFill>
              <a:latin typeface="Helvetica Neue"/>
              <a:cs typeface="Helvetica Neue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8115300" y="4565802"/>
            <a:ext cx="571500" cy="1828802"/>
          </a:xfrm>
          <a:prstGeom prst="rect">
            <a:avLst/>
          </a:prstGeom>
          <a:solidFill>
            <a:srgbClr val="F1B0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466344" y="1144238"/>
            <a:ext cx="1828800" cy="1143000"/>
          </a:xfrm>
          <a:prstGeom prst="rect">
            <a:avLst/>
          </a:prstGeom>
          <a:solidFill>
            <a:srgbClr val="4142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817670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466344" y="458438"/>
            <a:ext cx="1828800" cy="571500"/>
          </a:xfrm>
          <a:prstGeom prst="rect">
            <a:avLst/>
          </a:prstGeom>
          <a:solidFill>
            <a:srgbClr val="1539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90292" y="2684216"/>
            <a:ext cx="4657195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50" spc="-50" dirty="0">
                <a:solidFill>
                  <a:srgbClr val="F1B01F"/>
                </a:solidFill>
                <a:latin typeface="Helvetica Neue"/>
                <a:cs typeface="Helvetica Neue"/>
              </a:rPr>
              <a:t>Federal Motor Carrier Safety Administration</a:t>
            </a:r>
            <a:endParaRPr lang="en-US" sz="1850" dirty="0"/>
          </a:p>
        </p:txBody>
      </p:sp>
    </p:spTree>
    <p:extLst>
      <p:ext uri="{BB962C8B-B14F-4D97-AF65-F5344CB8AC3E}">
        <p14:creationId xmlns:p14="http://schemas.microsoft.com/office/powerpoint/2010/main" val="1005135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57478" y="2317081"/>
            <a:ext cx="7670708" cy="4650249"/>
          </a:xfrm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50000"/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PSP helps FMCSA and you make our roads safe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50000"/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PSP can help you get your cargo to its destination safely and on time – it can help you keep your business running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50000"/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Thorough pre-employment screenings help accomplish these goals, maintain compliance, and helps ensure you are protected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50000"/>
            </a:pP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50000"/>
            </a:pP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50000"/>
            </a:pP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1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50000"/>
            </a:pP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50000"/>
            </a:pP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50000"/>
            </a:pP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50000"/>
              <a:buNone/>
            </a:pP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50000"/>
            </a:pP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cap="none" dirty="0"/>
              <a:t>Pre-Employment Screening Program</a:t>
            </a:r>
            <a:endParaRPr lang="en-US" sz="2000" dirty="0"/>
          </a:p>
        </p:txBody>
      </p:sp>
      <p:sp>
        <p:nvSpPr>
          <p:cNvPr id="2" name="Rectangle 1"/>
          <p:cNvSpPr/>
          <p:nvPr/>
        </p:nvSpPr>
        <p:spPr>
          <a:xfrm>
            <a:off x="1211581" y="1146262"/>
            <a:ext cx="67395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</a:pPr>
            <a:r>
              <a:rPr lang="en-US" sz="3600" b="1" dirty="0">
                <a:latin typeface="Helvetica Neue"/>
                <a:cs typeface="Arial" pitchFamily="34" charset="0"/>
              </a:rPr>
              <a:t>How Important is PSP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5589" y="411206"/>
            <a:ext cx="1891211" cy="541208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-582" y="6464300"/>
            <a:ext cx="9146875" cy="412715"/>
            <a:chOff x="-582" y="6464300"/>
            <a:chExt cx="9146875" cy="412715"/>
          </a:xfrm>
        </p:grpSpPr>
        <p:sp>
          <p:nvSpPr>
            <p:cNvPr id="7" name="Rectangle 6"/>
            <p:cNvSpPr/>
            <p:nvPr/>
          </p:nvSpPr>
          <p:spPr>
            <a:xfrm>
              <a:off x="0" y="6464300"/>
              <a:ext cx="9144000" cy="4064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0" y="6509788"/>
              <a:ext cx="883208" cy="229341"/>
            </a:xfrm>
            <a:prstGeom prst="rect">
              <a:avLst/>
            </a:prstGeom>
            <a:solidFill>
              <a:srgbClr val="4142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817670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-582" y="6776977"/>
              <a:ext cx="883208" cy="95537"/>
            </a:xfrm>
            <a:prstGeom prst="rect">
              <a:avLst/>
            </a:prstGeom>
            <a:solidFill>
              <a:srgbClr val="F1B01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951158" y="6509789"/>
              <a:ext cx="571500" cy="360912"/>
            </a:xfrm>
            <a:prstGeom prst="rect">
              <a:avLst/>
            </a:prstGeom>
            <a:solidFill>
              <a:srgbClr val="F1B01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927100" y="6509789"/>
              <a:ext cx="6966884" cy="360912"/>
            </a:xfrm>
            <a:prstGeom prst="rect">
              <a:avLst/>
            </a:prstGeom>
            <a:solidFill>
              <a:srgbClr val="15396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817670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8574793" y="6509788"/>
              <a:ext cx="571500" cy="367227"/>
            </a:xfrm>
            <a:prstGeom prst="rect">
              <a:avLst/>
            </a:prstGeom>
            <a:solidFill>
              <a:srgbClr val="4142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817670"/>
                </a:solidFill>
              </a:endParaRPr>
            </a:p>
          </p:txBody>
        </p:sp>
      </p:grp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FFC1C72-1487-4797-9E52-31BA7C38C5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79488" y="6573187"/>
            <a:ext cx="1007034" cy="224852"/>
          </a:xfrm>
        </p:spPr>
        <p:txBody>
          <a:bodyPr/>
          <a:lstStyle/>
          <a:p>
            <a:fld id="{630DC782-D64A-B047-913F-3F967D0F6BA7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200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2043" y="2835219"/>
            <a:ext cx="7670708" cy="4650249"/>
          </a:xfrm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50000"/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Conducted an investigation in November 2016 after a fatal accident in Chattanooga, TN. The investigation identified PSP as a useful tool to help make sound hiring decisions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50000"/>
            </a:pP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50000"/>
            </a:pP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50000"/>
            </a:pP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50000"/>
            </a:pP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1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50000"/>
            </a:pP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50000"/>
            </a:pP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50000"/>
            </a:pP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50000"/>
              <a:buNone/>
            </a:pP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50000"/>
            </a:pP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cap="none" dirty="0"/>
              <a:t>Pre-Employment Screening Program</a:t>
            </a:r>
            <a:endParaRPr lang="en-US" sz="2000" dirty="0"/>
          </a:p>
        </p:txBody>
      </p:sp>
      <p:sp>
        <p:nvSpPr>
          <p:cNvPr id="2" name="Rectangle 1"/>
          <p:cNvSpPr/>
          <p:nvPr/>
        </p:nvSpPr>
        <p:spPr>
          <a:xfrm>
            <a:off x="457200" y="1146262"/>
            <a:ext cx="811759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</a:pPr>
            <a:r>
              <a:rPr lang="en-US" sz="3200" b="1" dirty="0">
                <a:latin typeface="Helvetica Neue"/>
                <a:cs typeface="Arial" pitchFamily="34" charset="0"/>
              </a:rPr>
              <a:t>National Transportation Safety Board (NTSB)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5589" y="411206"/>
            <a:ext cx="1891211" cy="541208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-582" y="6464300"/>
            <a:ext cx="9146875" cy="412715"/>
            <a:chOff x="-582" y="6464300"/>
            <a:chExt cx="9146875" cy="412715"/>
          </a:xfrm>
        </p:grpSpPr>
        <p:sp>
          <p:nvSpPr>
            <p:cNvPr id="7" name="Rectangle 6"/>
            <p:cNvSpPr/>
            <p:nvPr/>
          </p:nvSpPr>
          <p:spPr>
            <a:xfrm>
              <a:off x="0" y="6464300"/>
              <a:ext cx="9144000" cy="4064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0" y="6509788"/>
              <a:ext cx="883208" cy="229341"/>
            </a:xfrm>
            <a:prstGeom prst="rect">
              <a:avLst/>
            </a:prstGeom>
            <a:solidFill>
              <a:srgbClr val="4142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817670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-582" y="6776977"/>
              <a:ext cx="883208" cy="95537"/>
            </a:xfrm>
            <a:prstGeom prst="rect">
              <a:avLst/>
            </a:prstGeom>
            <a:solidFill>
              <a:srgbClr val="F1B01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951158" y="6509789"/>
              <a:ext cx="571500" cy="360912"/>
            </a:xfrm>
            <a:prstGeom prst="rect">
              <a:avLst/>
            </a:prstGeom>
            <a:solidFill>
              <a:srgbClr val="F1B01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927100" y="6509789"/>
              <a:ext cx="6966884" cy="360912"/>
            </a:xfrm>
            <a:prstGeom prst="rect">
              <a:avLst/>
            </a:prstGeom>
            <a:solidFill>
              <a:srgbClr val="15396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817670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8574793" y="6509788"/>
              <a:ext cx="571500" cy="367227"/>
            </a:xfrm>
            <a:prstGeom prst="rect">
              <a:avLst/>
            </a:prstGeom>
            <a:solidFill>
              <a:srgbClr val="4142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817670"/>
                </a:solidFill>
              </a:endParaRPr>
            </a:p>
          </p:txBody>
        </p:sp>
      </p:grp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E0D9135-8E33-48FD-8367-1A21950179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79487" y="6573187"/>
            <a:ext cx="987007" cy="224852"/>
          </a:xfrm>
        </p:spPr>
        <p:txBody>
          <a:bodyPr/>
          <a:lstStyle/>
          <a:p>
            <a:fld id="{630DC782-D64A-B047-913F-3F967D0F6BA7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20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2043" y="2397897"/>
            <a:ext cx="7670708" cy="3640954"/>
          </a:xfrm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50000"/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Requesting a PSP record is easy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50000"/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Four data elements</a:t>
            </a:r>
          </a:p>
          <a:p>
            <a:pPr lvl="1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5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Driver name</a:t>
            </a:r>
          </a:p>
          <a:p>
            <a:pPr lvl="1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5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Date of birth</a:t>
            </a:r>
          </a:p>
          <a:p>
            <a:pPr lvl="1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5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Driver license number</a:t>
            </a:r>
          </a:p>
          <a:p>
            <a:pPr lvl="1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5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Driver license state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50000"/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Some drivers may have more than one name or license in the past five years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50000"/>
            </a:pP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50000"/>
            </a:pP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50000"/>
            </a:pP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50000"/>
            </a:pP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1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50000"/>
            </a:pP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50000"/>
            </a:pP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50000"/>
            </a:pP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50000"/>
              <a:buNone/>
            </a:pP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50000"/>
            </a:pP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cap="none" dirty="0"/>
              <a:t>Pre-Employment Screening Program</a:t>
            </a:r>
            <a:endParaRPr lang="en-US" sz="2000" dirty="0"/>
          </a:p>
        </p:txBody>
      </p:sp>
      <p:sp>
        <p:nvSpPr>
          <p:cNvPr id="2" name="Rectangle 1"/>
          <p:cNvSpPr/>
          <p:nvPr/>
        </p:nvSpPr>
        <p:spPr>
          <a:xfrm>
            <a:off x="1211581" y="1146262"/>
            <a:ext cx="67395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</a:pPr>
            <a:r>
              <a:rPr lang="en-US" sz="3600" b="1" dirty="0">
                <a:latin typeface="Helvetica Neue"/>
                <a:cs typeface="Arial" pitchFamily="34" charset="0"/>
              </a:rPr>
              <a:t>PSP How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5589" y="411206"/>
            <a:ext cx="1891211" cy="541208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-582" y="6464300"/>
            <a:ext cx="9146875" cy="412715"/>
            <a:chOff x="-582" y="6464300"/>
            <a:chExt cx="9146875" cy="412715"/>
          </a:xfrm>
        </p:grpSpPr>
        <p:sp>
          <p:nvSpPr>
            <p:cNvPr id="7" name="Rectangle 6"/>
            <p:cNvSpPr/>
            <p:nvPr/>
          </p:nvSpPr>
          <p:spPr>
            <a:xfrm>
              <a:off x="0" y="6464300"/>
              <a:ext cx="9144000" cy="4064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0" y="6509788"/>
              <a:ext cx="883208" cy="229341"/>
            </a:xfrm>
            <a:prstGeom prst="rect">
              <a:avLst/>
            </a:prstGeom>
            <a:solidFill>
              <a:srgbClr val="4142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817670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-582" y="6776977"/>
              <a:ext cx="883208" cy="95537"/>
            </a:xfrm>
            <a:prstGeom prst="rect">
              <a:avLst/>
            </a:prstGeom>
            <a:solidFill>
              <a:srgbClr val="F1B01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951158" y="6509789"/>
              <a:ext cx="571500" cy="360912"/>
            </a:xfrm>
            <a:prstGeom prst="rect">
              <a:avLst/>
            </a:prstGeom>
            <a:solidFill>
              <a:srgbClr val="F1B01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927100" y="6509789"/>
              <a:ext cx="6966884" cy="360912"/>
            </a:xfrm>
            <a:prstGeom prst="rect">
              <a:avLst/>
            </a:prstGeom>
            <a:solidFill>
              <a:srgbClr val="15396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817670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8574793" y="6509788"/>
              <a:ext cx="571500" cy="367227"/>
            </a:xfrm>
            <a:prstGeom prst="rect">
              <a:avLst/>
            </a:prstGeom>
            <a:solidFill>
              <a:srgbClr val="4142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817670"/>
                </a:solidFill>
              </a:endParaRPr>
            </a:p>
          </p:txBody>
        </p:sp>
      </p:grp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817D942-DA70-4BE5-A261-D5F2B4307E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79488" y="6573187"/>
            <a:ext cx="1041596" cy="224852"/>
          </a:xfrm>
        </p:spPr>
        <p:txBody>
          <a:bodyPr/>
          <a:lstStyle/>
          <a:p>
            <a:fld id="{630DC782-D64A-B047-913F-3F967D0F6BA7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067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cap="none" dirty="0"/>
              <a:t>Pre-Employment Screening Program</a:t>
            </a:r>
            <a:endParaRPr lang="en-US" sz="2000" dirty="0"/>
          </a:p>
        </p:txBody>
      </p:sp>
      <p:sp>
        <p:nvSpPr>
          <p:cNvPr id="2" name="Rectangle 1"/>
          <p:cNvSpPr/>
          <p:nvPr/>
        </p:nvSpPr>
        <p:spPr>
          <a:xfrm>
            <a:off x="632460" y="2639085"/>
            <a:ext cx="80543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</a:pPr>
            <a:r>
              <a:rPr lang="en-US" sz="4000" b="1" dirty="0">
                <a:latin typeface="Helvetica Neue"/>
                <a:cs typeface="Arial" pitchFamily="34" charset="0"/>
              </a:rPr>
              <a:t>Best Practices for Requesting a PSP Record</a:t>
            </a:r>
            <a:endParaRPr lang="en-US" sz="2400" b="1" dirty="0">
              <a:latin typeface="Helvetica Neue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5589" y="411206"/>
            <a:ext cx="1891211" cy="541208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-582" y="6464300"/>
            <a:ext cx="9146875" cy="412715"/>
            <a:chOff x="-582" y="6464300"/>
            <a:chExt cx="9146875" cy="412715"/>
          </a:xfrm>
        </p:grpSpPr>
        <p:sp>
          <p:nvSpPr>
            <p:cNvPr id="7" name="Rectangle 6"/>
            <p:cNvSpPr/>
            <p:nvPr/>
          </p:nvSpPr>
          <p:spPr>
            <a:xfrm>
              <a:off x="0" y="6464300"/>
              <a:ext cx="9144000" cy="4064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0" y="6509788"/>
              <a:ext cx="883208" cy="229341"/>
            </a:xfrm>
            <a:prstGeom prst="rect">
              <a:avLst/>
            </a:prstGeom>
            <a:solidFill>
              <a:srgbClr val="4142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817670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-582" y="6776977"/>
              <a:ext cx="883208" cy="95537"/>
            </a:xfrm>
            <a:prstGeom prst="rect">
              <a:avLst/>
            </a:prstGeom>
            <a:solidFill>
              <a:srgbClr val="F1B01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951158" y="6509789"/>
              <a:ext cx="571500" cy="360912"/>
            </a:xfrm>
            <a:prstGeom prst="rect">
              <a:avLst/>
            </a:prstGeom>
            <a:solidFill>
              <a:srgbClr val="F1B01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927100" y="6509789"/>
              <a:ext cx="6966884" cy="360912"/>
            </a:xfrm>
            <a:prstGeom prst="rect">
              <a:avLst/>
            </a:prstGeom>
            <a:solidFill>
              <a:srgbClr val="15396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817670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8574793" y="6509788"/>
              <a:ext cx="571500" cy="367227"/>
            </a:xfrm>
            <a:prstGeom prst="rect">
              <a:avLst/>
            </a:prstGeom>
            <a:solidFill>
              <a:srgbClr val="4142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817670"/>
                </a:solidFill>
              </a:endParaRPr>
            </a:p>
          </p:txBody>
        </p:sp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CE1EE3-FA92-4174-9969-9B8DAA6307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79488" y="6573187"/>
            <a:ext cx="978618" cy="224852"/>
          </a:xfrm>
        </p:spPr>
        <p:txBody>
          <a:bodyPr/>
          <a:lstStyle/>
          <a:p>
            <a:fld id="{630DC782-D64A-B047-913F-3F967D0F6BA7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836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66200" y="1990393"/>
            <a:ext cx="7670708" cy="4650249"/>
          </a:xfrm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50000"/>
            </a:pP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50000"/>
            </a:pP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50000"/>
            </a:pP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50000"/>
            </a:pP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1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50000"/>
            </a:pP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50000"/>
            </a:pP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50000"/>
            </a:pP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50000"/>
              <a:buNone/>
            </a:pP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50000"/>
            </a:pP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cap="none" dirty="0"/>
              <a:t>Pre-Employment Screening Program</a:t>
            </a:r>
            <a:endParaRPr lang="en-US" sz="2000" dirty="0"/>
          </a:p>
        </p:txBody>
      </p:sp>
      <p:sp>
        <p:nvSpPr>
          <p:cNvPr id="2" name="Rectangle 1"/>
          <p:cNvSpPr/>
          <p:nvPr/>
        </p:nvSpPr>
        <p:spPr>
          <a:xfrm>
            <a:off x="1211581" y="1146262"/>
            <a:ext cx="67395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</a:pPr>
            <a:r>
              <a:rPr lang="en-US" sz="3200" b="1" dirty="0">
                <a:latin typeface="Helvetica Neue"/>
                <a:cs typeface="Arial" pitchFamily="34" charset="0"/>
              </a:rPr>
              <a:t>Hyphenated Names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5589" y="411206"/>
            <a:ext cx="1891211" cy="541208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-582" y="6464300"/>
            <a:ext cx="9146875" cy="412715"/>
            <a:chOff x="-582" y="6464300"/>
            <a:chExt cx="9146875" cy="412715"/>
          </a:xfrm>
        </p:grpSpPr>
        <p:sp>
          <p:nvSpPr>
            <p:cNvPr id="7" name="Rectangle 6"/>
            <p:cNvSpPr/>
            <p:nvPr/>
          </p:nvSpPr>
          <p:spPr>
            <a:xfrm>
              <a:off x="0" y="6464300"/>
              <a:ext cx="9144000" cy="4064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0" y="6509788"/>
              <a:ext cx="883208" cy="229341"/>
            </a:xfrm>
            <a:prstGeom prst="rect">
              <a:avLst/>
            </a:prstGeom>
            <a:solidFill>
              <a:srgbClr val="4142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817670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-582" y="6776977"/>
              <a:ext cx="883208" cy="95537"/>
            </a:xfrm>
            <a:prstGeom prst="rect">
              <a:avLst/>
            </a:prstGeom>
            <a:solidFill>
              <a:srgbClr val="F1B01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951158" y="6509789"/>
              <a:ext cx="571500" cy="360912"/>
            </a:xfrm>
            <a:prstGeom prst="rect">
              <a:avLst/>
            </a:prstGeom>
            <a:solidFill>
              <a:srgbClr val="F1B01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927100" y="6509789"/>
              <a:ext cx="6966884" cy="360912"/>
            </a:xfrm>
            <a:prstGeom prst="rect">
              <a:avLst/>
            </a:prstGeom>
            <a:solidFill>
              <a:srgbClr val="15396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817670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8574793" y="6509788"/>
              <a:ext cx="571500" cy="367227"/>
            </a:xfrm>
            <a:prstGeom prst="rect">
              <a:avLst/>
            </a:prstGeom>
            <a:solidFill>
              <a:srgbClr val="4142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817670"/>
                </a:solidFill>
              </a:endParaRPr>
            </a:p>
          </p:txBody>
        </p:sp>
      </p:grpSp>
      <p:pic>
        <p:nvPicPr>
          <p:cNvPr id="13" name="Picture 2">
            <a:extLst>
              <a:ext uri="{FF2B5EF4-FFF2-40B4-BE49-F238E27FC236}">
                <a16:creationId xmlns:a16="http://schemas.microsoft.com/office/drawing/2014/main" id="{BD02E0BF-95D1-9C4B-884D-F82F060D0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1656449"/>
            <a:ext cx="7570158" cy="472361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A2099A3-1E40-4B1A-9A08-6AB7F419C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79488" y="6573187"/>
            <a:ext cx="1023620" cy="224852"/>
          </a:xfrm>
        </p:spPr>
        <p:txBody>
          <a:bodyPr/>
          <a:lstStyle/>
          <a:p>
            <a:fld id="{630DC782-D64A-B047-913F-3F967D0F6BA7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839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66200" y="1990393"/>
            <a:ext cx="7670708" cy="4650249"/>
          </a:xfrm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50000"/>
            </a:pP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50000"/>
            </a:pP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50000"/>
            </a:pP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50000"/>
            </a:pP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1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50000"/>
            </a:pP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50000"/>
            </a:pP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50000"/>
            </a:pP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50000"/>
              <a:buNone/>
            </a:pP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50000"/>
            </a:pP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cap="none" dirty="0"/>
              <a:t>Pre-Employment Screening Program</a:t>
            </a:r>
            <a:endParaRPr lang="en-US" sz="2000" dirty="0"/>
          </a:p>
        </p:txBody>
      </p:sp>
      <p:sp>
        <p:nvSpPr>
          <p:cNvPr id="2" name="Rectangle 1"/>
          <p:cNvSpPr/>
          <p:nvPr/>
        </p:nvSpPr>
        <p:spPr>
          <a:xfrm>
            <a:off x="1211581" y="1146262"/>
            <a:ext cx="67395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</a:pPr>
            <a:r>
              <a:rPr lang="en-US" sz="3200" b="1" dirty="0">
                <a:latin typeface="Helvetica Neue"/>
                <a:cs typeface="Arial" pitchFamily="34" charset="0"/>
              </a:rPr>
              <a:t>Multiple Last Names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5589" y="411206"/>
            <a:ext cx="1891211" cy="541208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-582" y="6464300"/>
            <a:ext cx="9146875" cy="412715"/>
            <a:chOff x="-582" y="6464300"/>
            <a:chExt cx="9146875" cy="412715"/>
          </a:xfrm>
        </p:grpSpPr>
        <p:sp>
          <p:nvSpPr>
            <p:cNvPr id="7" name="Rectangle 6"/>
            <p:cNvSpPr/>
            <p:nvPr/>
          </p:nvSpPr>
          <p:spPr>
            <a:xfrm>
              <a:off x="0" y="6464300"/>
              <a:ext cx="9144000" cy="4064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0" y="6509788"/>
              <a:ext cx="883208" cy="229341"/>
            </a:xfrm>
            <a:prstGeom prst="rect">
              <a:avLst/>
            </a:prstGeom>
            <a:solidFill>
              <a:srgbClr val="4142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817670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-582" y="6776977"/>
              <a:ext cx="883208" cy="95537"/>
            </a:xfrm>
            <a:prstGeom prst="rect">
              <a:avLst/>
            </a:prstGeom>
            <a:solidFill>
              <a:srgbClr val="F1B01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951158" y="6509789"/>
              <a:ext cx="571500" cy="360912"/>
            </a:xfrm>
            <a:prstGeom prst="rect">
              <a:avLst/>
            </a:prstGeom>
            <a:solidFill>
              <a:srgbClr val="F1B01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927100" y="6509789"/>
              <a:ext cx="6966884" cy="360912"/>
            </a:xfrm>
            <a:prstGeom prst="rect">
              <a:avLst/>
            </a:prstGeom>
            <a:solidFill>
              <a:srgbClr val="15396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817670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8574793" y="6509788"/>
              <a:ext cx="571500" cy="367227"/>
            </a:xfrm>
            <a:prstGeom prst="rect">
              <a:avLst/>
            </a:prstGeom>
            <a:solidFill>
              <a:srgbClr val="4142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817670"/>
                </a:solidFill>
              </a:endParaRPr>
            </a:p>
          </p:txBody>
        </p:sp>
      </p:grpSp>
      <p:pic>
        <p:nvPicPr>
          <p:cNvPr id="20" name="Picture 2">
            <a:extLst>
              <a:ext uri="{FF2B5EF4-FFF2-40B4-BE49-F238E27FC236}">
                <a16:creationId xmlns:a16="http://schemas.microsoft.com/office/drawing/2014/main" id="{0ACF7200-F2C4-E546-A085-9E0A022F18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22" y="1635853"/>
            <a:ext cx="8596028" cy="456482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BEF77F6-446D-1D4D-9616-773C065F9E3C}"/>
              </a:ext>
            </a:extLst>
          </p:cNvPr>
          <p:cNvSpPr/>
          <p:nvPr/>
        </p:nvSpPr>
        <p:spPr>
          <a:xfrm>
            <a:off x="457200" y="3001616"/>
            <a:ext cx="2017643" cy="19666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3A7E4-3DF5-467A-9C37-8C7D86E141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79488" y="6573187"/>
            <a:ext cx="1023620" cy="224852"/>
          </a:xfrm>
        </p:spPr>
        <p:txBody>
          <a:bodyPr/>
          <a:lstStyle/>
          <a:p>
            <a:fld id="{630DC782-D64A-B047-913F-3F967D0F6BA7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319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66200" y="1990393"/>
            <a:ext cx="7670708" cy="4650249"/>
          </a:xfrm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50000"/>
            </a:pP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50000"/>
            </a:pP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50000"/>
            </a:pP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50000"/>
            </a:pP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1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50000"/>
            </a:pP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50000"/>
            </a:pP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50000"/>
            </a:pP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50000"/>
              <a:buNone/>
            </a:pP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50000"/>
            </a:pP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cap="none" dirty="0"/>
              <a:t>Pre-Employment Screening Program</a:t>
            </a:r>
            <a:endParaRPr lang="en-US" sz="2000" dirty="0"/>
          </a:p>
        </p:txBody>
      </p:sp>
      <p:sp>
        <p:nvSpPr>
          <p:cNvPr id="2" name="Rectangle 1"/>
          <p:cNvSpPr/>
          <p:nvPr/>
        </p:nvSpPr>
        <p:spPr>
          <a:xfrm>
            <a:off x="1211581" y="1146263"/>
            <a:ext cx="6563134" cy="102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</a:pPr>
            <a:r>
              <a:rPr lang="en-US" sz="3200" b="1" dirty="0">
                <a:latin typeface="Helvetica Neue"/>
                <a:cs typeface="Arial" pitchFamily="34" charset="0"/>
              </a:rPr>
              <a:t>Multiple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Driver Licenses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5589" y="411206"/>
            <a:ext cx="1891211" cy="541208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-582" y="6464300"/>
            <a:ext cx="9146875" cy="412715"/>
            <a:chOff x="-582" y="6464300"/>
            <a:chExt cx="9146875" cy="412715"/>
          </a:xfrm>
        </p:grpSpPr>
        <p:sp>
          <p:nvSpPr>
            <p:cNvPr id="7" name="Rectangle 6"/>
            <p:cNvSpPr/>
            <p:nvPr/>
          </p:nvSpPr>
          <p:spPr>
            <a:xfrm>
              <a:off x="0" y="6464300"/>
              <a:ext cx="9144000" cy="4064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0" y="6509788"/>
              <a:ext cx="883208" cy="229341"/>
            </a:xfrm>
            <a:prstGeom prst="rect">
              <a:avLst/>
            </a:prstGeom>
            <a:solidFill>
              <a:srgbClr val="4142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817670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-582" y="6776977"/>
              <a:ext cx="883208" cy="95537"/>
            </a:xfrm>
            <a:prstGeom prst="rect">
              <a:avLst/>
            </a:prstGeom>
            <a:solidFill>
              <a:srgbClr val="F1B01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951158" y="6509789"/>
              <a:ext cx="571500" cy="360912"/>
            </a:xfrm>
            <a:prstGeom prst="rect">
              <a:avLst/>
            </a:prstGeom>
            <a:solidFill>
              <a:srgbClr val="F1B01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927100" y="6509789"/>
              <a:ext cx="6966884" cy="360912"/>
            </a:xfrm>
            <a:prstGeom prst="rect">
              <a:avLst/>
            </a:prstGeom>
            <a:solidFill>
              <a:srgbClr val="15396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817670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8574793" y="6509788"/>
              <a:ext cx="571500" cy="367227"/>
            </a:xfrm>
            <a:prstGeom prst="rect">
              <a:avLst/>
            </a:prstGeom>
            <a:solidFill>
              <a:srgbClr val="4142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817670"/>
                </a:solidFill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DB0ACDC0-BA3E-4467-894E-43633251489D}"/>
              </a:ext>
            </a:extLst>
          </p:cNvPr>
          <p:cNvGrpSpPr/>
          <p:nvPr/>
        </p:nvGrpSpPr>
        <p:grpSpPr>
          <a:xfrm>
            <a:off x="457200" y="1621175"/>
            <a:ext cx="8244143" cy="4658554"/>
            <a:chOff x="457200" y="1621175"/>
            <a:chExt cx="8244143" cy="4658554"/>
          </a:xfrm>
        </p:grpSpPr>
        <p:pic>
          <p:nvPicPr>
            <p:cNvPr id="19" name="Picture 3">
              <a:extLst>
                <a:ext uri="{FF2B5EF4-FFF2-40B4-BE49-F238E27FC236}">
                  <a16:creationId xmlns:a16="http://schemas.microsoft.com/office/drawing/2014/main" id="{696405CE-917E-F045-BEC9-B68EC1C779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1621175"/>
              <a:ext cx="8244143" cy="465855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2FD9017-ABB7-874E-A6AD-2D2FC2C9A5C2}"/>
                </a:ext>
              </a:extLst>
            </p:cNvPr>
            <p:cNvSpPr/>
            <p:nvPr/>
          </p:nvSpPr>
          <p:spPr>
            <a:xfrm>
              <a:off x="2634146" y="3789025"/>
              <a:ext cx="5334000" cy="14478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4D15984-2208-4FCD-AAB1-F543D2E51C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79487" y="6573187"/>
            <a:ext cx="1023621" cy="224852"/>
          </a:xfrm>
        </p:spPr>
        <p:txBody>
          <a:bodyPr/>
          <a:lstStyle/>
          <a:p>
            <a:fld id="{630DC782-D64A-B047-913F-3F967D0F6BA7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62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cap="none" dirty="0"/>
              <a:t>Pre-Employment Screening Program</a:t>
            </a:r>
            <a:endParaRPr lang="en-US" sz="2000" dirty="0"/>
          </a:p>
        </p:txBody>
      </p:sp>
      <p:sp>
        <p:nvSpPr>
          <p:cNvPr id="2" name="Rectangle 1"/>
          <p:cNvSpPr/>
          <p:nvPr/>
        </p:nvSpPr>
        <p:spPr>
          <a:xfrm>
            <a:off x="632460" y="2731053"/>
            <a:ext cx="80543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</a:pPr>
            <a:r>
              <a:rPr lang="en-US" sz="4000" b="1" dirty="0">
                <a:latin typeface="Helvetica Neue"/>
                <a:cs typeface="Arial" pitchFamily="34" charset="0"/>
              </a:rPr>
              <a:t>PSP Monitoring</a:t>
            </a:r>
            <a:endParaRPr lang="en-US" sz="2400" b="1" dirty="0">
              <a:latin typeface="Helvetica Neue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5589" y="411206"/>
            <a:ext cx="1891211" cy="541208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-582" y="6464300"/>
            <a:ext cx="9146875" cy="412715"/>
            <a:chOff x="-582" y="6464300"/>
            <a:chExt cx="9146875" cy="412715"/>
          </a:xfrm>
        </p:grpSpPr>
        <p:sp>
          <p:nvSpPr>
            <p:cNvPr id="7" name="Rectangle 6"/>
            <p:cNvSpPr/>
            <p:nvPr/>
          </p:nvSpPr>
          <p:spPr>
            <a:xfrm>
              <a:off x="0" y="6464300"/>
              <a:ext cx="9144000" cy="4064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0" y="6509788"/>
              <a:ext cx="883208" cy="229341"/>
            </a:xfrm>
            <a:prstGeom prst="rect">
              <a:avLst/>
            </a:prstGeom>
            <a:solidFill>
              <a:srgbClr val="4142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817670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-582" y="6776977"/>
              <a:ext cx="883208" cy="95537"/>
            </a:xfrm>
            <a:prstGeom prst="rect">
              <a:avLst/>
            </a:prstGeom>
            <a:solidFill>
              <a:srgbClr val="F1B01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951158" y="6509789"/>
              <a:ext cx="571500" cy="360912"/>
            </a:xfrm>
            <a:prstGeom prst="rect">
              <a:avLst/>
            </a:prstGeom>
            <a:solidFill>
              <a:srgbClr val="F1B01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927100" y="6509789"/>
              <a:ext cx="6966884" cy="360912"/>
            </a:xfrm>
            <a:prstGeom prst="rect">
              <a:avLst/>
            </a:prstGeom>
            <a:solidFill>
              <a:srgbClr val="15396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817670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8574793" y="6509788"/>
              <a:ext cx="571500" cy="367227"/>
            </a:xfrm>
            <a:prstGeom prst="rect">
              <a:avLst/>
            </a:prstGeom>
            <a:solidFill>
              <a:srgbClr val="4142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817670"/>
                </a:solidFill>
              </a:endParaRPr>
            </a:p>
          </p:txBody>
        </p:sp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3039B7-014A-4027-AFC2-310254491A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79488" y="6573187"/>
            <a:ext cx="1041596" cy="224852"/>
          </a:xfrm>
        </p:spPr>
        <p:txBody>
          <a:bodyPr/>
          <a:lstStyle/>
          <a:p>
            <a:fld id="{630DC782-D64A-B047-913F-3F967D0F6BA7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974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2043" y="2517166"/>
            <a:ext cx="7670708" cy="4650249"/>
          </a:xfrm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50000"/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PSP monitoring notifies a driver when there is an update to their PSP record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50000"/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New service launched 5/31/19 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50000"/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PSP monitoring is free of charge and is for use by “drivers only” – employers do not receive notifications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50000"/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Drivers can enroll through their PSP account by clicking the “Enroll in PSP Monitoring” button on their dashboard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50000"/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Drivers can unsubscribe anytime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50000"/>
            </a:pP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50000"/>
              <a:buNone/>
            </a:pP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1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50000"/>
            </a:pP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50000"/>
            </a:pP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50000"/>
            </a:pP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50000"/>
              <a:buNone/>
            </a:pP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50000"/>
            </a:pP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cap="none" dirty="0"/>
              <a:t>Pre-Employment Screening Program</a:t>
            </a:r>
            <a:endParaRPr lang="en-US" sz="2000" dirty="0"/>
          </a:p>
        </p:txBody>
      </p:sp>
      <p:sp>
        <p:nvSpPr>
          <p:cNvPr id="2" name="Rectangle 1"/>
          <p:cNvSpPr/>
          <p:nvPr/>
        </p:nvSpPr>
        <p:spPr>
          <a:xfrm>
            <a:off x="1211581" y="1146262"/>
            <a:ext cx="67395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</a:pPr>
            <a:r>
              <a:rPr lang="en-US" sz="3600" b="1" dirty="0">
                <a:latin typeface="Helvetica Neue"/>
                <a:cs typeface="Arial" pitchFamily="34" charset="0"/>
              </a:rPr>
              <a:t>PSP Monitoring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5589" y="411206"/>
            <a:ext cx="1891211" cy="541208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-582" y="6464300"/>
            <a:ext cx="9146875" cy="412715"/>
            <a:chOff x="-582" y="6464300"/>
            <a:chExt cx="9146875" cy="412715"/>
          </a:xfrm>
        </p:grpSpPr>
        <p:sp>
          <p:nvSpPr>
            <p:cNvPr id="7" name="Rectangle 6"/>
            <p:cNvSpPr/>
            <p:nvPr/>
          </p:nvSpPr>
          <p:spPr>
            <a:xfrm>
              <a:off x="0" y="6464300"/>
              <a:ext cx="9144000" cy="4064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0" y="6509788"/>
              <a:ext cx="883208" cy="229341"/>
            </a:xfrm>
            <a:prstGeom prst="rect">
              <a:avLst/>
            </a:prstGeom>
            <a:solidFill>
              <a:srgbClr val="4142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817670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-582" y="6776977"/>
              <a:ext cx="883208" cy="95537"/>
            </a:xfrm>
            <a:prstGeom prst="rect">
              <a:avLst/>
            </a:prstGeom>
            <a:solidFill>
              <a:srgbClr val="F1B01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951158" y="6509789"/>
              <a:ext cx="571500" cy="360912"/>
            </a:xfrm>
            <a:prstGeom prst="rect">
              <a:avLst/>
            </a:prstGeom>
            <a:solidFill>
              <a:srgbClr val="F1B01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927100" y="6509789"/>
              <a:ext cx="6966884" cy="360912"/>
            </a:xfrm>
            <a:prstGeom prst="rect">
              <a:avLst/>
            </a:prstGeom>
            <a:solidFill>
              <a:srgbClr val="15396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817670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8574793" y="6509788"/>
              <a:ext cx="571500" cy="367227"/>
            </a:xfrm>
            <a:prstGeom prst="rect">
              <a:avLst/>
            </a:prstGeom>
            <a:solidFill>
              <a:srgbClr val="4142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817670"/>
                </a:solidFill>
              </a:endParaRPr>
            </a:p>
          </p:txBody>
        </p:sp>
      </p:grp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5A34E72-4940-42DC-B1C2-1F0680CD0D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79487" y="6573187"/>
            <a:ext cx="1028953" cy="224852"/>
          </a:xfrm>
        </p:spPr>
        <p:txBody>
          <a:bodyPr/>
          <a:lstStyle/>
          <a:p>
            <a:r>
              <a:rPr lang="en-US" dirty="0"/>
              <a:t>  </a:t>
            </a:r>
            <a:fld id="{630DC782-D64A-B047-913F-3F967D0F6BA7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04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cap="none" dirty="0"/>
              <a:t>Pre-Employment Screening Program</a:t>
            </a:r>
            <a:endParaRPr lang="en-US" sz="2000" dirty="0"/>
          </a:p>
        </p:txBody>
      </p:sp>
      <p:sp>
        <p:nvSpPr>
          <p:cNvPr id="2" name="Rectangle 1"/>
          <p:cNvSpPr/>
          <p:nvPr/>
        </p:nvSpPr>
        <p:spPr>
          <a:xfrm>
            <a:off x="632460" y="2731053"/>
            <a:ext cx="805434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</a:pPr>
            <a:r>
              <a:rPr lang="en-US" sz="4000" b="1" dirty="0">
                <a:latin typeface="Helvetica Neue"/>
                <a:cs typeface="Arial" pitchFamily="34" charset="0"/>
              </a:rPr>
              <a:t>PSP Not Preventable 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</a:pPr>
            <a:r>
              <a:rPr lang="en-US" sz="4000" b="1" dirty="0">
                <a:latin typeface="Helvetica Neue"/>
                <a:cs typeface="Arial" pitchFamily="34" charset="0"/>
              </a:rPr>
              <a:t>Crash Data</a:t>
            </a:r>
            <a:endParaRPr lang="en-US" sz="2400" b="1" dirty="0">
              <a:latin typeface="Helvetica Neue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5589" y="411206"/>
            <a:ext cx="1891211" cy="541208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-582" y="6464300"/>
            <a:ext cx="9146875" cy="412715"/>
            <a:chOff x="-582" y="6464300"/>
            <a:chExt cx="9146875" cy="412715"/>
          </a:xfrm>
        </p:grpSpPr>
        <p:sp>
          <p:nvSpPr>
            <p:cNvPr id="7" name="Rectangle 6"/>
            <p:cNvSpPr/>
            <p:nvPr/>
          </p:nvSpPr>
          <p:spPr>
            <a:xfrm>
              <a:off x="0" y="6464300"/>
              <a:ext cx="9144000" cy="4064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0" y="6509788"/>
              <a:ext cx="883208" cy="229341"/>
            </a:xfrm>
            <a:prstGeom prst="rect">
              <a:avLst/>
            </a:prstGeom>
            <a:solidFill>
              <a:srgbClr val="4142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817670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-582" y="6776977"/>
              <a:ext cx="883208" cy="95537"/>
            </a:xfrm>
            <a:prstGeom prst="rect">
              <a:avLst/>
            </a:prstGeom>
            <a:solidFill>
              <a:srgbClr val="F1B01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951158" y="6509789"/>
              <a:ext cx="571500" cy="360912"/>
            </a:xfrm>
            <a:prstGeom prst="rect">
              <a:avLst/>
            </a:prstGeom>
            <a:solidFill>
              <a:srgbClr val="F1B01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927100" y="6509789"/>
              <a:ext cx="6966884" cy="360912"/>
            </a:xfrm>
            <a:prstGeom prst="rect">
              <a:avLst/>
            </a:prstGeom>
            <a:solidFill>
              <a:srgbClr val="15396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817670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8574793" y="6509788"/>
              <a:ext cx="571500" cy="367227"/>
            </a:xfrm>
            <a:prstGeom prst="rect">
              <a:avLst/>
            </a:prstGeom>
            <a:solidFill>
              <a:srgbClr val="4142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817670"/>
                </a:solidFill>
              </a:endParaRPr>
            </a:p>
          </p:txBody>
        </p:sp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3039B7-014A-4027-AFC2-310254491A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79488" y="6573187"/>
            <a:ext cx="1041596" cy="224852"/>
          </a:xfrm>
        </p:spPr>
        <p:txBody>
          <a:bodyPr/>
          <a:lstStyle/>
          <a:p>
            <a:fld id="{630DC782-D64A-B047-913F-3F967D0F6BA7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8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2499919"/>
            <a:ext cx="7670708" cy="4271737"/>
          </a:xfrm>
        </p:spPr>
        <p:txBody>
          <a:bodyPr anchor="ctr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5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2010 FMCSA Initiative</a:t>
            </a:r>
          </a:p>
          <a:p>
            <a:pPr lvl="2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5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May 2010: PSP 1.0 launched</a:t>
            </a:r>
          </a:p>
          <a:p>
            <a:pPr lvl="2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5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October 2012: PSP 2.0 rolled out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5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Provides motor carriers with crash and inspection data on potential new hires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5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Voluntary program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5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Driver must provide authorization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50000"/>
            </a:pP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50000"/>
              <a:buNone/>
            </a:pP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50000"/>
            </a:pP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cap="none" dirty="0"/>
              <a:t>Pre-Employment Screening Program</a:t>
            </a:r>
          </a:p>
        </p:txBody>
      </p:sp>
      <p:sp>
        <p:nvSpPr>
          <p:cNvPr id="2" name="Rectangle 1"/>
          <p:cNvSpPr/>
          <p:nvPr/>
        </p:nvSpPr>
        <p:spPr>
          <a:xfrm>
            <a:off x="3594837" y="1350906"/>
            <a:ext cx="23564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</a:pPr>
            <a:r>
              <a:rPr lang="en-US" sz="3600" b="1" dirty="0">
                <a:latin typeface="Helvetica Neue"/>
                <a:cs typeface="Arial" pitchFamily="34" charset="0"/>
              </a:rPr>
              <a:t>PSP What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5589" y="411206"/>
            <a:ext cx="1891211" cy="541208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-582" y="6464300"/>
            <a:ext cx="9146875" cy="412715"/>
            <a:chOff x="-582" y="6464300"/>
            <a:chExt cx="9146875" cy="412715"/>
          </a:xfrm>
        </p:grpSpPr>
        <p:sp>
          <p:nvSpPr>
            <p:cNvPr id="7" name="Rectangle 6"/>
            <p:cNvSpPr/>
            <p:nvPr/>
          </p:nvSpPr>
          <p:spPr>
            <a:xfrm>
              <a:off x="0" y="6464300"/>
              <a:ext cx="9144000" cy="4064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0" y="6509788"/>
              <a:ext cx="883208" cy="229341"/>
            </a:xfrm>
            <a:prstGeom prst="rect">
              <a:avLst/>
            </a:prstGeom>
            <a:solidFill>
              <a:srgbClr val="4142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817670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-582" y="6776977"/>
              <a:ext cx="883208" cy="95537"/>
            </a:xfrm>
            <a:prstGeom prst="rect">
              <a:avLst/>
            </a:prstGeom>
            <a:solidFill>
              <a:srgbClr val="F1B01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951158" y="6509789"/>
              <a:ext cx="571500" cy="360912"/>
            </a:xfrm>
            <a:prstGeom prst="rect">
              <a:avLst/>
            </a:prstGeom>
            <a:solidFill>
              <a:srgbClr val="F1B01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927100" y="6509789"/>
              <a:ext cx="6966884" cy="360912"/>
            </a:xfrm>
            <a:prstGeom prst="rect">
              <a:avLst/>
            </a:prstGeom>
            <a:solidFill>
              <a:srgbClr val="15396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817670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8574793" y="6509788"/>
              <a:ext cx="571500" cy="367227"/>
            </a:xfrm>
            <a:prstGeom prst="rect">
              <a:avLst/>
            </a:prstGeom>
            <a:solidFill>
              <a:srgbClr val="4142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817670"/>
                </a:solidFill>
              </a:endParaRPr>
            </a:p>
          </p:txBody>
        </p:sp>
      </p:grp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E9DD270-12A8-4F14-B3F9-61C6A7B5B4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30DC782-D64A-B047-913F-3F967D0F6BA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14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47669" y="2400782"/>
            <a:ext cx="7670708" cy="4650249"/>
          </a:xfrm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50000"/>
              <a:buFont typeface="Wingdings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cs typeface="Arial" pitchFamily="34" charset="0"/>
              </a:rPr>
              <a:t>On May 1, 2020, FMCSA initiated the Crash Preventability Determination Program (CPDP) which allows 16 eligible crash types to be submitted for review.  Information on the program is available at www.fmcsa.dot.gov/crash-preventability-determination-program.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50000"/>
              <a:buFont typeface="Wingdings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cs typeface="Arial" pitchFamily="34" charset="0"/>
              </a:rPr>
              <a:t>Eligible crashes on a driver’s PSP record that were not preventable may be submitted for review by FMCSA through DataQs at dataqs.fmcsa.dot.gov.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50000"/>
              <a:buFont typeface="Wingdings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cs typeface="Arial" pitchFamily="34" charset="0"/>
              </a:rPr>
              <a:t>Crashes that are determined to be not preventable through the CPDP are now notated on PSP records. 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50000"/>
              <a:buFont typeface="Wingdings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cs typeface="Arial" pitchFamily="34" charset="0"/>
              </a:rPr>
              <a:t>By listing all FMCSA-reportable crashes, inspections, and violations, each PSP record serves as a complete driver history snapshot and notes not preventable crash determinations from the CPDP.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50000"/>
              <a:buFont typeface="Wingdings" pitchFamily="2" charset="2"/>
              <a:buChar char="§"/>
            </a:pPr>
            <a:endParaRPr lang="en-US" dirty="0">
              <a:solidFill>
                <a:schemeClr val="tx1"/>
              </a:solidFill>
              <a:cs typeface="Arial" pitchFamily="34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50000"/>
            </a:pP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50000"/>
              <a:buNone/>
            </a:pP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1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50000"/>
            </a:pP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50000"/>
            </a:pP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50000"/>
            </a:pP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50000"/>
              <a:buNone/>
            </a:pP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50000"/>
            </a:pP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cap="none" dirty="0"/>
              <a:t>Pre-Employment Screening Program</a:t>
            </a:r>
            <a:endParaRPr lang="en-US" sz="2000" dirty="0"/>
          </a:p>
        </p:txBody>
      </p:sp>
      <p:sp>
        <p:nvSpPr>
          <p:cNvPr id="2" name="Rectangle 1"/>
          <p:cNvSpPr/>
          <p:nvPr/>
        </p:nvSpPr>
        <p:spPr>
          <a:xfrm>
            <a:off x="763480" y="1146262"/>
            <a:ext cx="75548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</a:pPr>
            <a:r>
              <a:rPr lang="en-US" sz="3600" b="1" dirty="0">
                <a:latin typeface="Helvetica Neue"/>
                <a:cs typeface="Arial" pitchFamily="34" charset="0"/>
              </a:rPr>
              <a:t>PSP Not Preventable Crash Data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5589" y="411206"/>
            <a:ext cx="1891211" cy="541208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-582" y="6464300"/>
            <a:ext cx="9146875" cy="412715"/>
            <a:chOff x="-582" y="6464300"/>
            <a:chExt cx="9146875" cy="412715"/>
          </a:xfrm>
        </p:grpSpPr>
        <p:sp>
          <p:nvSpPr>
            <p:cNvPr id="7" name="Rectangle 6"/>
            <p:cNvSpPr/>
            <p:nvPr/>
          </p:nvSpPr>
          <p:spPr>
            <a:xfrm>
              <a:off x="0" y="6464300"/>
              <a:ext cx="9144000" cy="4064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0" y="6509788"/>
              <a:ext cx="883208" cy="229341"/>
            </a:xfrm>
            <a:prstGeom prst="rect">
              <a:avLst/>
            </a:prstGeom>
            <a:solidFill>
              <a:srgbClr val="4142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817670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-582" y="6776977"/>
              <a:ext cx="883208" cy="95537"/>
            </a:xfrm>
            <a:prstGeom prst="rect">
              <a:avLst/>
            </a:prstGeom>
            <a:solidFill>
              <a:srgbClr val="F1B01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951158" y="6509789"/>
              <a:ext cx="571500" cy="360912"/>
            </a:xfrm>
            <a:prstGeom prst="rect">
              <a:avLst/>
            </a:prstGeom>
            <a:solidFill>
              <a:srgbClr val="F1B01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927100" y="6509789"/>
              <a:ext cx="6966884" cy="360912"/>
            </a:xfrm>
            <a:prstGeom prst="rect">
              <a:avLst/>
            </a:prstGeom>
            <a:solidFill>
              <a:srgbClr val="15396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817670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8574793" y="6509788"/>
              <a:ext cx="571500" cy="367227"/>
            </a:xfrm>
            <a:prstGeom prst="rect">
              <a:avLst/>
            </a:prstGeom>
            <a:solidFill>
              <a:srgbClr val="4142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817670"/>
                </a:solidFill>
              </a:endParaRPr>
            </a:p>
          </p:txBody>
        </p:sp>
      </p:grp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5A34E72-4940-42DC-B1C2-1F0680CD0D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79487" y="6573187"/>
            <a:ext cx="1028953" cy="224852"/>
          </a:xfrm>
        </p:spPr>
        <p:txBody>
          <a:bodyPr/>
          <a:lstStyle/>
          <a:p>
            <a:r>
              <a:rPr lang="en-US" dirty="0"/>
              <a:t>  </a:t>
            </a:r>
            <a:fld id="{630DC782-D64A-B047-913F-3F967D0F6BA7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489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66200" y="1990393"/>
            <a:ext cx="7670708" cy="4650249"/>
          </a:xfrm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50000"/>
            </a:pP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50000"/>
            </a:pP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50000"/>
            </a:pP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50000"/>
            </a:pP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1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50000"/>
            </a:pP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50000"/>
            </a:pP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50000"/>
            </a:pP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50000"/>
              <a:buNone/>
            </a:pP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50000"/>
            </a:pP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cap="none" dirty="0"/>
              <a:t>Pre-Employment Screening Program</a:t>
            </a:r>
            <a:endParaRPr lang="en-US" sz="2000" dirty="0"/>
          </a:p>
        </p:txBody>
      </p:sp>
      <p:sp>
        <p:nvSpPr>
          <p:cNvPr id="2" name="Rectangle 1"/>
          <p:cNvSpPr/>
          <p:nvPr/>
        </p:nvSpPr>
        <p:spPr>
          <a:xfrm>
            <a:off x="1211581" y="1146263"/>
            <a:ext cx="6563134" cy="102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</a:pPr>
            <a:r>
              <a:rPr lang="en-US" sz="3200" b="1" dirty="0">
                <a:latin typeface="Helvetica Neue"/>
                <a:cs typeface="Arial" pitchFamily="34" charset="0"/>
              </a:rPr>
              <a:t>Not Preventable Crash Data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5589" y="411206"/>
            <a:ext cx="1891211" cy="541208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-582" y="6464300"/>
            <a:ext cx="9146875" cy="412715"/>
            <a:chOff x="-582" y="6464300"/>
            <a:chExt cx="9146875" cy="412715"/>
          </a:xfrm>
        </p:grpSpPr>
        <p:sp>
          <p:nvSpPr>
            <p:cNvPr id="7" name="Rectangle 6"/>
            <p:cNvSpPr/>
            <p:nvPr/>
          </p:nvSpPr>
          <p:spPr>
            <a:xfrm>
              <a:off x="0" y="6464300"/>
              <a:ext cx="9144000" cy="4064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0" y="6509788"/>
              <a:ext cx="883208" cy="229341"/>
            </a:xfrm>
            <a:prstGeom prst="rect">
              <a:avLst/>
            </a:prstGeom>
            <a:solidFill>
              <a:srgbClr val="4142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817670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-582" y="6776977"/>
              <a:ext cx="883208" cy="95537"/>
            </a:xfrm>
            <a:prstGeom prst="rect">
              <a:avLst/>
            </a:prstGeom>
            <a:solidFill>
              <a:srgbClr val="F1B01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951158" y="6509789"/>
              <a:ext cx="571500" cy="360912"/>
            </a:xfrm>
            <a:prstGeom prst="rect">
              <a:avLst/>
            </a:prstGeom>
            <a:solidFill>
              <a:srgbClr val="F1B01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927100" y="6509789"/>
              <a:ext cx="6966884" cy="360912"/>
            </a:xfrm>
            <a:prstGeom prst="rect">
              <a:avLst/>
            </a:prstGeom>
            <a:solidFill>
              <a:srgbClr val="15396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817670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8574793" y="6509788"/>
              <a:ext cx="571500" cy="367227"/>
            </a:xfrm>
            <a:prstGeom prst="rect">
              <a:avLst/>
            </a:prstGeom>
            <a:solidFill>
              <a:srgbClr val="4142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817670"/>
                </a:solidFill>
              </a:endParaRPr>
            </a:p>
          </p:txBody>
        </p:sp>
      </p:grp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4D15984-2208-4FCD-AAB1-F543D2E51C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79487" y="6573187"/>
            <a:ext cx="1023621" cy="224852"/>
          </a:xfrm>
        </p:spPr>
        <p:txBody>
          <a:bodyPr/>
          <a:lstStyle/>
          <a:p>
            <a:fld id="{630DC782-D64A-B047-913F-3F967D0F6BA7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11ABFC-DB0F-4A28-8AE8-D347E0841D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9285" y="1663555"/>
            <a:ext cx="6447422" cy="4650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480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cap="none" dirty="0"/>
              <a:t>Pre-Employment Screening Program</a:t>
            </a:r>
            <a:endParaRPr lang="en-US" sz="2000" dirty="0"/>
          </a:p>
        </p:txBody>
      </p:sp>
      <p:sp>
        <p:nvSpPr>
          <p:cNvPr id="2" name="Rectangle 1"/>
          <p:cNvSpPr/>
          <p:nvPr/>
        </p:nvSpPr>
        <p:spPr>
          <a:xfrm>
            <a:off x="632460" y="2721114"/>
            <a:ext cx="80543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</a:pPr>
            <a:r>
              <a:rPr lang="en-US" sz="4000" b="1" dirty="0">
                <a:latin typeface="Arial" pitchFamily="34" charset="0"/>
                <a:cs typeface="Arial" pitchFamily="34" charset="0"/>
              </a:rPr>
              <a:t>FMCSA Resolves Discrepancies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5589" y="411206"/>
            <a:ext cx="1891211" cy="541208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-582" y="6464300"/>
            <a:ext cx="9146875" cy="412715"/>
            <a:chOff x="-582" y="6464300"/>
            <a:chExt cx="9146875" cy="412715"/>
          </a:xfrm>
        </p:grpSpPr>
        <p:sp>
          <p:nvSpPr>
            <p:cNvPr id="7" name="Rectangle 6"/>
            <p:cNvSpPr/>
            <p:nvPr/>
          </p:nvSpPr>
          <p:spPr>
            <a:xfrm>
              <a:off x="0" y="6464300"/>
              <a:ext cx="9144000" cy="4064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0" y="6509788"/>
              <a:ext cx="883208" cy="229341"/>
            </a:xfrm>
            <a:prstGeom prst="rect">
              <a:avLst/>
            </a:prstGeom>
            <a:solidFill>
              <a:srgbClr val="4142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817670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-582" y="6776977"/>
              <a:ext cx="883208" cy="95537"/>
            </a:xfrm>
            <a:prstGeom prst="rect">
              <a:avLst/>
            </a:prstGeom>
            <a:solidFill>
              <a:srgbClr val="F1B01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951158" y="6509789"/>
              <a:ext cx="571500" cy="360912"/>
            </a:xfrm>
            <a:prstGeom prst="rect">
              <a:avLst/>
            </a:prstGeom>
            <a:solidFill>
              <a:srgbClr val="F1B01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927100" y="6509789"/>
              <a:ext cx="6966884" cy="360912"/>
            </a:xfrm>
            <a:prstGeom prst="rect">
              <a:avLst/>
            </a:prstGeom>
            <a:solidFill>
              <a:srgbClr val="15396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817670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8574793" y="6509788"/>
              <a:ext cx="571500" cy="367227"/>
            </a:xfrm>
            <a:prstGeom prst="rect">
              <a:avLst/>
            </a:prstGeom>
            <a:solidFill>
              <a:srgbClr val="4142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817670"/>
                </a:solidFill>
              </a:endParaRPr>
            </a:p>
          </p:txBody>
        </p:sp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E84016-8382-48EE-9839-E8E3D49C3F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79487" y="6573187"/>
            <a:ext cx="970229" cy="224852"/>
          </a:xfrm>
        </p:spPr>
        <p:txBody>
          <a:bodyPr/>
          <a:lstStyle/>
          <a:p>
            <a:fld id="{630DC782-D64A-B047-913F-3F967D0F6BA7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104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2043" y="2338262"/>
            <a:ext cx="7670708" cy="4650249"/>
          </a:xfrm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50000"/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FMCSA provides a mechanism for fixing data discrepancies – </a:t>
            </a:r>
            <a:r>
              <a:rPr lang="en-US" dirty="0" err="1">
                <a:solidFill>
                  <a:schemeClr val="tx1"/>
                </a:solidFill>
                <a:cs typeface="Arial" pitchFamily="34" charset="0"/>
              </a:rPr>
              <a:t>DataQs</a:t>
            </a:r>
            <a:endParaRPr lang="en-US" dirty="0">
              <a:solidFill>
                <a:schemeClr val="tx1"/>
              </a:solidFill>
              <a:cs typeface="Arial" pitchFamily="34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50000"/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Anyone may submit a Request for Data Review (RDR) to </a:t>
            </a:r>
            <a:r>
              <a:rPr lang="en-US" dirty="0" err="1">
                <a:solidFill>
                  <a:schemeClr val="tx1"/>
                </a:solidFill>
                <a:cs typeface="Arial" pitchFamily="34" charset="0"/>
              </a:rPr>
              <a:t>DataQs</a:t>
            </a:r>
            <a:endParaRPr lang="en-US" dirty="0">
              <a:solidFill>
                <a:schemeClr val="tx1"/>
              </a:solidFill>
              <a:cs typeface="Arial" pitchFamily="34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50000"/>
              <a:buFont typeface="Wingdings" pitchFamily="2" charset="2"/>
              <a:buChar char="§"/>
            </a:pPr>
            <a:r>
              <a:rPr lang="en-US" dirty="0" err="1">
                <a:solidFill>
                  <a:schemeClr val="tx1"/>
                </a:solidFill>
                <a:cs typeface="Arial" pitchFamily="34" charset="0"/>
              </a:rPr>
              <a:t>DataQs</a:t>
            </a:r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 is the centralized system which routes the RDR to the appropriate state for analysis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50000"/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https://</a:t>
            </a:r>
            <a:r>
              <a:rPr lang="en-US" dirty="0" err="1">
                <a:solidFill>
                  <a:schemeClr val="tx1"/>
                </a:solidFill>
                <a:cs typeface="Arial" pitchFamily="34" charset="0"/>
              </a:rPr>
              <a:t>dataqs.fmcsa.dot.gov</a:t>
            </a:r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/  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50000"/>
            </a:pP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50000"/>
            </a:pP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50000"/>
            </a:pP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50000"/>
              <a:buNone/>
            </a:pP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1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50000"/>
            </a:pP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50000"/>
            </a:pP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50000"/>
            </a:pP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50000"/>
              <a:buNone/>
            </a:pP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50000"/>
            </a:pP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cap="none" dirty="0"/>
              <a:t>Pre-Employment Screening Program</a:t>
            </a:r>
            <a:endParaRPr lang="en-US" sz="2000" dirty="0"/>
          </a:p>
        </p:txBody>
      </p:sp>
      <p:sp>
        <p:nvSpPr>
          <p:cNvPr id="2" name="Rectangle 1"/>
          <p:cNvSpPr/>
          <p:nvPr/>
        </p:nvSpPr>
        <p:spPr>
          <a:xfrm>
            <a:off x="1211581" y="1146262"/>
            <a:ext cx="67395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</a:pPr>
            <a:r>
              <a:rPr lang="en-US" sz="3600" b="1" dirty="0" err="1">
                <a:latin typeface="Helvetica Neue"/>
                <a:cs typeface="Arial" pitchFamily="34" charset="0"/>
              </a:rPr>
              <a:t>DataQs</a:t>
            </a:r>
            <a:endParaRPr lang="en-US" sz="3600" b="1" dirty="0">
              <a:latin typeface="Helvetica Neue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5589" y="411206"/>
            <a:ext cx="1891211" cy="541208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-582" y="6464300"/>
            <a:ext cx="9146875" cy="412715"/>
            <a:chOff x="-582" y="6464300"/>
            <a:chExt cx="9146875" cy="412715"/>
          </a:xfrm>
        </p:grpSpPr>
        <p:sp>
          <p:nvSpPr>
            <p:cNvPr id="7" name="Rectangle 6"/>
            <p:cNvSpPr/>
            <p:nvPr/>
          </p:nvSpPr>
          <p:spPr>
            <a:xfrm>
              <a:off x="0" y="6464300"/>
              <a:ext cx="9144000" cy="4064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0" y="6509788"/>
              <a:ext cx="883208" cy="229341"/>
            </a:xfrm>
            <a:prstGeom prst="rect">
              <a:avLst/>
            </a:prstGeom>
            <a:solidFill>
              <a:srgbClr val="4142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817670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-582" y="6776977"/>
              <a:ext cx="883208" cy="95537"/>
            </a:xfrm>
            <a:prstGeom prst="rect">
              <a:avLst/>
            </a:prstGeom>
            <a:solidFill>
              <a:srgbClr val="F1B01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951158" y="6509789"/>
              <a:ext cx="571500" cy="360912"/>
            </a:xfrm>
            <a:prstGeom prst="rect">
              <a:avLst/>
            </a:prstGeom>
            <a:solidFill>
              <a:srgbClr val="F1B01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927100" y="6509789"/>
              <a:ext cx="6966884" cy="360912"/>
            </a:xfrm>
            <a:prstGeom prst="rect">
              <a:avLst/>
            </a:prstGeom>
            <a:solidFill>
              <a:srgbClr val="15396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817670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8574793" y="6509788"/>
              <a:ext cx="571500" cy="367227"/>
            </a:xfrm>
            <a:prstGeom prst="rect">
              <a:avLst/>
            </a:prstGeom>
            <a:solidFill>
              <a:srgbClr val="4142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817670"/>
                </a:solidFill>
              </a:endParaRPr>
            </a:p>
          </p:txBody>
        </p:sp>
      </p:grp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0CD91EB-AF1F-425C-B4DB-F8A0AA3A49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79488" y="6573187"/>
            <a:ext cx="995396" cy="224852"/>
          </a:xfrm>
        </p:spPr>
        <p:txBody>
          <a:bodyPr/>
          <a:lstStyle/>
          <a:p>
            <a:fld id="{630DC782-D64A-B047-913F-3F967D0F6BA7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324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2043" y="2358140"/>
            <a:ext cx="7670708" cy="4650249"/>
          </a:xfrm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50000"/>
              <a:buFont typeface="Wingdings" pitchFamily="2" charset="2"/>
              <a:buChar char="§"/>
            </a:pPr>
            <a:r>
              <a:rPr lang="en-US" dirty="0" err="1">
                <a:solidFill>
                  <a:schemeClr val="tx1"/>
                </a:solidFill>
                <a:cs typeface="Arial" pitchFamily="34" charset="0"/>
              </a:rPr>
              <a:t>DataQs</a:t>
            </a:r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 allows a user to submit a Request for Data Review (RDR) to have incorrect data analyzed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50000"/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This also applies to the outcome of an adjudicated citation  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50000"/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For adjudicated citations a driver must submit certified court documentation and inspection details with the RDR</a:t>
            </a:r>
          </a:p>
          <a:p>
            <a:pPr marL="0" indent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50000"/>
              <a:buNone/>
            </a:pP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1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50000"/>
            </a:pP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50000"/>
            </a:pP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50000"/>
            </a:pP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50000"/>
              <a:buNone/>
            </a:pP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50000"/>
            </a:pP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cap="none" dirty="0"/>
              <a:t>Pre-Employment Screening Program</a:t>
            </a:r>
            <a:endParaRPr lang="en-US" sz="2000" dirty="0"/>
          </a:p>
        </p:txBody>
      </p:sp>
      <p:sp>
        <p:nvSpPr>
          <p:cNvPr id="2" name="Rectangle 1"/>
          <p:cNvSpPr/>
          <p:nvPr/>
        </p:nvSpPr>
        <p:spPr>
          <a:xfrm>
            <a:off x="1211581" y="1146262"/>
            <a:ext cx="67395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</a:pPr>
            <a:r>
              <a:rPr lang="en-US" sz="3600" b="1" dirty="0" err="1">
                <a:latin typeface="Helvetica Neue"/>
                <a:cs typeface="Arial" pitchFamily="34" charset="0"/>
              </a:rPr>
              <a:t>DataQs</a:t>
            </a:r>
            <a:endParaRPr lang="en-US" sz="3600" b="1" dirty="0">
              <a:latin typeface="Helvetica Neue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5589" y="411206"/>
            <a:ext cx="1891211" cy="541208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-582" y="6464300"/>
            <a:ext cx="9146875" cy="412715"/>
            <a:chOff x="-582" y="6464300"/>
            <a:chExt cx="9146875" cy="412715"/>
          </a:xfrm>
        </p:grpSpPr>
        <p:sp>
          <p:nvSpPr>
            <p:cNvPr id="7" name="Rectangle 6"/>
            <p:cNvSpPr/>
            <p:nvPr/>
          </p:nvSpPr>
          <p:spPr>
            <a:xfrm>
              <a:off x="0" y="6464300"/>
              <a:ext cx="9144000" cy="4064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0" y="6509788"/>
              <a:ext cx="883208" cy="229341"/>
            </a:xfrm>
            <a:prstGeom prst="rect">
              <a:avLst/>
            </a:prstGeom>
            <a:solidFill>
              <a:srgbClr val="4142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817670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-582" y="6776977"/>
              <a:ext cx="883208" cy="95537"/>
            </a:xfrm>
            <a:prstGeom prst="rect">
              <a:avLst/>
            </a:prstGeom>
            <a:solidFill>
              <a:srgbClr val="F1B01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951158" y="6509789"/>
              <a:ext cx="571500" cy="360912"/>
            </a:xfrm>
            <a:prstGeom prst="rect">
              <a:avLst/>
            </a:prstGeom>
            <a:solidFill>
              <a:srgbClr val="F1B01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927100" y="6509789"/>
              <a:ext cx="6966884" cy="360912"/>
            </a:xfrm>
            <a:prstGeom prst="rect">
              <a:avLst/>
            </a:prstGeom>
            <a:solidFill>
              <a:srgbClr val="15396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817670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8574793" y="6509788"/>
              <a:ext cx="571500" cy="367227"/>
            </a:xfrm>
            <a:prstGeom prst="rect">
              <a:avLst/>
            </a:prstGeom>
            <a:solidFill>
              <a:srgbClr val="4142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817670"/>
                </a:solidFill>
              </a:endParaRPr>
            </a:p>
          </p:txBody>
        </p:sp>
      </p:grp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DA318F2-8EEC-4435-9802-127BC7D911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79487" y="6573187"/>
            <a:ext cx="1028953" cy="224852"/>
          </a:xfrm>
        </p:spPr>
        <p:txBody>
          <a:bodyPr/>
          <a:lstStyle/>
          <a:p>
            <a:fld id="{630DC782-D64A-B047-913F-3F967D0F6BA7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868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2043" y="2457532"/>
            <a:ext cx="7670708" cy="4650249"/>
          </a:xfrm>
        </p:spPr>
        <p:txBody>
          <a:bodyPr/>
          <a:lstStyle/>
          <a:p>
            <a:pPr marL="0" indent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50000"/>
              <a:buNone/>
            </a:pPr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Adequate documentation includes: </a:t>
            </a:r>
          </a:p>
          <a:p>
            <a:pPr lvl="1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50000"/>
            </a:pPr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Scanned copies of certified documentation from the appropriate court or administrative tribunal </a:t>
            </a:r>
          </a:p>
          <a:p>
            <a:pPr lvl="1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50000"/>
            </a:pPr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A direct web link to the adjudication results of an official court or agency website that presents adequate and verifiable documentation of the adjudication result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50000"/>
              <a:buFont typeface="Wingdings" pitchFamily="2" charset="2"/>
              <a:buChar char="§"/>
            </a:pP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50000"/>
              <a:buNone/>
            </a:pP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1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50000"/>
            </a:pP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50000"/>
            </a:pP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50000"/>
            </a:pP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50000"/>
              <a:buNone/>
            </a:pP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50000"/>
            </a:pP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cap="none" dirty="0"/>
              <a:t>Pre-Employment Screening Program</a:t>
            </a:r>
            <a:endParaRPr lang="en-US" sz="2000" dirty="0"/>
          </a:p>
        </p:txBody>
      </p:sp>
      <p:sp>
        <p:nvSpPr>
          <p:cNvPr id="2" name="Rectangle 1"/>
          <p:cNvSpPr/>
          <p:nvPr/>
        </p:nvSpPr>
        <p:spPr>
          <a:xfrm>
            <a:off x="1211581" y="1146262"/>
            <a:ext cx="67395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</a:pPr>
            <a:r>
              <a:rPr lang="en-US" sz="3600" b="1" dirty="0">
                <a:latin typeface="Helvetica Neue"/>
                <a:cs typeface="Arial" pitchFamily="34" charset="0"/>
              </a:rPr>
              <a:t>Adequate Documentation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5589" y="411206"/>
            <a:ext cx="1891211" cy="541208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-582" y="6464300"/>
            <a:ext cx="9146875" cy="412715"/>
            <a:chOff x="-582" y="6464300"/>
            <a:chExt cx="9146875" cy="412715"/>
          </a:xfrm>
        </p:grpSpPr>
        <p:sp>
          <p:nvSpPr>
            <p:cNvPr id="7" name="Rectangle 6"/>
            <p:cNvSpPr/>
            <p:nvPr/>
          </p:nvSpPr>
          <p:spPr>
            <a:xfrm>
              <a:off x="0" y="6464300"/>
              <a:ext cx="9144000" cy="4064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0" y="6509788"/>
              <a:ext cx="883208" cy="229341"/>
            </a:xfrm>
            <a:prstGeom prst="rect">
              <a:avLst/>
            </a:prstGeom>
            <a:solidFill>
              <a:srgbClr val="4142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817670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-582" y="6776977"/>
              <a:ext cx="883208" cy="95537"/>
            </a:xfrm>
            <a:prstGeom prst="rect">
              <a:avLst/>
            </a:prstGeom>
            <a:solidFill>
              <a:srgbClr val="F1B01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951158" y="6509789"/>
              <a:ext cx="571500" cy="360912"/>
            </a:xfrm>
            <a:prstGeom prst="rect">
              <a:avLst/>
            </a:prstGeom>
            <a:solidFill>
              <a:srgbClr val="F1B01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927100" y="6509789"/>
              <a:ext cx="6966884" cy="360912"/>
            </a:xfrm>
            <a:prstGeom prst="rect">
              <a:avLst/>
            </a:prstGeom>
            <a:solidFill>
              <a:srgbClr val="15396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817670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8574793" y="6509788"/>
              <a:ext cx="571500" cy="367227"/>
            </a:xfrm>
            <a:prstGeom prst="rect">
              <a:avLst/>
            </a:prstGeom>
            <a:solidFill>
              <a:srgbClr val="4142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817670"/>
                </a:solidFill>
              </a:endParaRPr>
            </a:p>
          </p:txBody>
        </p:sp>
      </p:grp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E309425-2F70-4250-B512-06A73B5FC9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79487" y="6573187"/>
            <a:ext cx="987007" cy="224852"/>
          </a:xfrm>
        </p:spPr>
        <p:txBody>
          <a:bodyPr/>
          <a:lstStyle/>
          <a:p>
            <a:fld id="{630DC782-D64A-B047-913F-3F967D0F6BA7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81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2043" y="2103983"/>
            <a:ext cx="7670708" cy="4228745"/>
          </a:xfrm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50000"/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FMCSA requires that anyone requesting drivers’ PSP records must use a specific disclosure and authorization form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50000"/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The form’s language must be used as-is, without alteration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50000"/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The form may not be combined with other language or forms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50000"/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To get a PSP record:</a:t>
            </a:r>
          </a:p>
          <a:p>
            <a:pPr lvl="1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5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Provide disclosure to the driver</a:t>
            </a:r>
          </a:p>
          <a:p>
            <a:pPr lvl="1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5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Get the driver’s authorization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50000"/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Monthly audits are conducted to verify compliance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50000"/>
            </a:pP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50000"/>
              <a:buNone/>
            </a:pP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1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50000"/>
            </a:pP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50000"/>
            </a:pP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50000"/>
            </a:pP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50000"/>
              <a:buNone/>
            </a:pP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50000"/>
            </a:pP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cap="none" dirty="0"/>
              <a:t>Pre-Employment Screening Program</a:t>
            </a:r>
            <a:endParaRPr lang="en-US" sz="2000" dirty="0"/>
          </a:p>
        </p:txBody>
      </p:sp>
      <p:sp>
        <p:nvSpPr>
          <p:cNvPr id="2" name="Rectangle 1"/>
          <p:cNvSpPr/>
          <p:nvPr/>
        </p:nvSpPr>
        <p:spPr>
          <a:xfrm>
            <a:off x="1211581" y="1146262"/>
            <a:ext cx="67395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</a:pPr>
            <a:r>
              <a:rPr lang="en-US" sz="3600" b="1" dirty="0">
                <a:latin typeface="Helvetica Neue"/>
                <a:cs typeface="Arial" pitchFamily="34" charset="0"/>
              </a:rPr>
              <a:t>Disclosure and Authorization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5589" y="411206"/>
            <a:ext cx="1891211" cy="541208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-582" y="6464300"/>
            <a:ext cx="9146875" cy="412715"/>
            <a:chOff x="-582" y="6464300"/>
            <a:chExt cx="9146875" cy="412715"/>
          </a:xfrm>
        </p:grpSpPr>
        <p:sp>
          <p:nvSpPr>
            <p:cNvPr id="7" name="Rectangle 6"/>
            <p:cNvSpPr/>
            <p:nvPr/>
          </p:nvSpPr>
          <p:spPr>
            <a:xfrm>
              <a:off x="0" y="6464300"/>
              <a:ext cx="9144000" cy="4064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0" y="6509788"/>
              <a:ext cx="883208" cy="229341"/>
            </a:xfrm>
            <a:prstGeom prst="rect">
              <a:avLst/>
            </a:prstGeom>
            <a:solidFill>
              <a:srgbClr val="4142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817670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-582" y="6776977"/>
              <a:ext cx="883208" cy="95537"/>
            </a:xfrm>
            <a:prstGeom prst="rect">
              <a:avLst/>
            </a:prstGeom>
            <a:solidFill>
              <a:srgbClr val="F1B01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951158" y="6509789"/>
              <a:ext cx="571500" cy="360912"/>
            </a:xfrm>
            <a:prstGeom prst="rect">
              <a:avLst/>
            </a:prstGeom>
            <a:solidFill>
              <a:srgbClr val="F1B01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927100" y="6509789"/>
              <a:ext cx="6966884" cy="360912"/>
            </a:xfrm>
            <a:prstGeom prst="rect">
              <a:avLst/>
            </a:prstGeom>
            <a:solidFill>
              <a:srgbClr val="15396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817670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8574793" y="6509788"/>
              <a:ext cx="571500" cy="367227"/>
            </a:xfrm>
            <a:prstGeom prst="rect">
              <a:avLst/>
            </a:prstGeom>
            <a:solidFill>
              <a:srgbClr val="4142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817670"/>
                </a:solidFill>
              </a:endParaRPr>
            </a:p>
          </p:txBody>
        </p:sp>
      </p:grp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88EEECE-0C4C-4512-8492-D68E01AF33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79488" y="6573187"/>
            <a:ext cx="1041596" cy="224852"/>
          </a:xfrm>
        </p:spPr>
        <p:txBody>
          <a:bodyPr/>
          <a:lstStyle/>
          <a:p>
            <a:fld id="{630DC782-D64A-B047-913F-3F967D0F6BA7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189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cap="none" dirty="0"/>
              <a:t>Pre-Employment Screening Program</a:t>
            </a:r>
            <a:endParaRPr lang="en-US" sz="2000" dirty="0"/>
          </a:p>
        </p:txBody>
      </p:sp>
      <p:sp>
        <p:nvSpPr>
          <p:cNvPr id="2" name="Rectangle 1"/>
          <p:cNvSpPr/>
          <p:nvPr/>
        </p:nvSpPr>
        <p:spPr>
          <a:xfrm>
            <a:off x="632460" y="2721114"/>
            <a:ext cx="80543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</a:pPr>
            <a:r>
              <a:rPr lang="en-US" sz="4000" b="1" dirty="0">
                <a:latin typeface="Helvetica Neue"/>
                <a:cs typeface="Arial" pitchFamily="34" charset="0"/>
              </a:rPr>
              <a:t>PSP Improves Safety</a:t>
            </a:r>
            <a:endParaRPr lang="en-US" sz="2400" b="1" dirty="0">
              <a:latin typeface="Helvetica Neue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5589" y="411206"/>
            <a:ext cx="1891211" cy="541208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-582" y="6464300"/>
            <a:ext cx="9146875" cy="412715"/>
            <a:chOff x="-582" y="6464300"/>
            <a:chExt cx="9146875" cy="412715"/>
          </a:xfrm>
        </p:grpSpPr>
        <p:sp>
          <p:nvSpPr>
            <p:cNvPr id="7" name="Rectangle 6"/>
            <p:cNvSpPr/>
            <p:nvPr/>
          </p:nvSpPr>
          <p:spPr>
            <a:xfrm>
              <a:off x="0" y="6464300"/>
              <a:ext cx="9144000" cy="4064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0" y="6509788"/>
              <a:ext cx="883208" cy="229341"/>
            </a:xfrm>
            <a:prstGeom prst="rect">
              <a:avLst/>
            </a:prstGeom>
            <a:solidFill>
              <a:srgbClr val="4142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817670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-582" y="6776977"/>
              <a:ext cx="883208" cy="95537"/>
            </a:xfrm>
            <a:prstGeom prst="rect">
              <a:avLst/>
            </a:prstGeom>
            <a:solidFill>
              <a:srgbClr val="F1B01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951158" y="6509789"/>
              <a:ext cx="571500" cy="360912"/>
            </a:xfrm>
            <a:prstGeom prst="rect">
              <a:avLst/>
            </a:prstGeom>
            <a:solidFill>
              <a:srgbClr val="F1B01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927100" y="6509789"/>
              <a:ext cx="6966884" cy="360912"/>
            </a:xfrm>
            <a:prstGeom prst="rect">
              <a:avLst/>
            </a:prstGeom>
            <a:solidFill>
              <a:srgbClr val="15396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817670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8574793" y="6509788"/>
              <a:ext cx="571500" cy="367227"/>
            </a:xfrm>
            <a:prstGeom prst="rect">
              <a:avLst/>
            </a:prstGeom>
            <a:solidFill>
              <a:srgbClr val="4142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817670"/>
                </a:solidFill>
              </a:endParaRPr>
            </a:p>
          </p:txBody>
        </p:sp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C0DDD9-E00D-47FA-B880-B4744708E8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79488" y="6573187"/>
            <a:ext cx="1041596" cy="224852"/>
          </a:xfrm>
        </p:spPr>
        <p:txBody>
          <a:bodyPr/>
          <a:lstStyle/>
          <a:p>
            <a:fld id="{630DC782-D64A-B047-913F-3F967D0F6BA7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529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2043" y="2200275"/>
            <a:ext cx="7670708" cy="5190257"/>
          </a:xfrm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50000"/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Both the PSP and non-PSP carriers experienced declines in crashes and driver out-of-service rates during the study’s time period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50000"/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Carriers using PSP experienced more improvements in their crash and driver OOS rates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50000"/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Findings are available online</a:t>
            </a:r>
          </a:p>
          <a:p>
            <a:pPr lvl="1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5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Arial" pitchFamily="34" charset="0"/>
                <a:hlinkClick r:id="rId3"/>
              </a:rPr>
              <a:t>https://rosap.ntl.bts.gov/view/dot/12</a:t>
            </a:r>
            <a:endParaRPr lang="en-US" dirty="0">
              <a:solidFill>
                <a:schemeClr val="tx1"/>
              </a:solidFill>
              <a:cs typeface="Arial" pitchFamily="34" charset="0"/>
            </a:endParaRPr>
          </a:p>
          <a:p>
            <a:pPr marL="230187" lvl="1" indent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50000"/>
              <a:buNone/>
            </a:pP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50000"/>
            </a:pP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50000"/>
            </a:pP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50000"/>
              <a:buNone/>
            </a:pP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1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50000"/>
            </a:pP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50000"/>
            </a:pP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50000"/>
            </a:pP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50000"/>
              <a:buNone/>
            </a:pP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50000"/>
            </a:pP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cap="none" dirty="0"/>
              <a:t>Pre-Employment Screening Program</a:t>
            </a:r>
            <a:endParaRPr lang="en-US" sz="2000" dirty="0"/>
          </a:p>
        </p:txBody>
      </p:sp>
      <p:sp>
        <p:nvSpPr>
          <p:cNvPr id="2" name="Rectangle 1"/>
          <p:cNvSpPr/>
          <p:nvPr/>
        </p:nvSpPr>
        <p:spPr>
          <a:xfrm>
            <a:off x="452044" y="1146262"/>
            <a:ext cx="82347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</a:pPr>
            <a:r>
              <a:rPr lang="en-US" sz="3600" b="1" dirty="0">
                <a:latin typeface="Helvetica Neue"/>
                <a:cs typeface="Arial" pitchFamily="34" charset="0"/>
              </a:rPr>
              <a:t>PSP Safety Impact Analysis Findings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5589" y="411206"/>
            <a:ext cx="1891211" cy="541208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-582" y="6464300"/>
            <a:ext cx="9146875" cy="412715"/>
            <a:chOff x="-582" y="6464300"/>
            <a:chExt cx="9146875" cy="412715"/>
          </a:xfrm>
        </p:grpSpPr>
        <p:sp>
          <p:nvSpPr>
            <p:cNvPr id="7" name="Rectangle 6"/>
            <p:cNvSpPr/>
            <p:nvPr/>
          </p:nvSpPr>
          <p:spPr>
            <a:xfrm>
              <a:off x="0" y="6464300"/>
              <a:ext cx="9144000" cy="4064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0" y="6509788"/>
              <a:ext cx="883208" cy="229341"/>
            </a:xfrm>
            <a:prstGeom prst="rect">
              <a:avLst/>
            </a:prstGeom>
            <a:solidFill>
              <a:srgbClr val="4142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817670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-582" y="6776977"/>
              <a:ext cx="883208" cy="95537"/>
            </a:xfrm>
            <a:prstGeom prst="rect">
              <a:avLst/>
            </a:prstGeom>
            <a:solidFill>
              <a:srgbClr val="F1B01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951158" y="6509789"/>
              <a:ext cx="571500" cy="360912"/>
            </a:xfrm>
            <a:prstGeom prst="rect">
              <a:avLst/>
            </a:prstGeom>
            <a:solidFill>
              <a:srgbClr val="F1B01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927100" y="6509789"/>
              <a:ext cx="6966884" cy="360912"/>
            </a:xfrm>
            <a:prstGeom prst="rect">
              <a:avLst/>
            </a:prstGeom>
            <a:solidFill>
              <a:srgbClr val="15396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817670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8574793" y="6509788"/>
              <a:ext cx="571500" cy="367227"/>
            </a:xfrm>
            <a:prstGeom prst="rect">
              <a:avLst/>
            </a:prstGeom>
            <a:solidFill>
              <a:srgbClr val="4142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817670"/>
                </a:solidFill>
              </a:endParaRPr>
            </a:p>
          </p:txBody>
        </p:sp>
      </p:grp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D6D55A2-402F-4DFE-8836-4F68A64E05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79487" y="6573187"/>
            <a:ext cx="1020563" cy="224852"/>
          </a:xfrm>
        </p:spPr>
        <p:txBody>
          <a:bodyPr/>
          <a:lstStyle/>
          <a:p>
            <a:fld id="{630DC782-D64A-B047-913F-3F967D0F6BA7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36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2043" y="4375159"/>
            <a:ext cx="7670708" cy="2366816"/>
          </a:xfrm>
        </p:spPr>
        <p:txBody>
          <a:bodyPr/>
          <a:lstStyle/>
          <a:p>
            <a:pPr>
              <a:buSzPct val="50000"/>
              <a:buFont typeface="Wingdings" pitchFamily="2" charset="2"/>
              <a:buChar char="§"/>
              <a:defRPr/>
            </a:pPr>
            <a:r>
              <a:rPr lang="en-US" kern="0" dirty="0">
                <a:solidFill>
                  <a:schemeClr val="tx1"/>
                </a:solidFill>
              </a:rPr>
              <a:t>All driver class sizes experienced decreases in crash and OOS rates</a:t>
            </a:r>
          </a:p>
          <a:p>
            <a:pPr>
              <a:buSzPct val="50000"/>
              <a:buFont typeface="Wingdings" pitchFamily="2" charset="2"/>
              <a:buChar char="§"/>
              <a:defRPr/>
            </a:pPr>
            <a:r>
              <a:rPr lang="en-US" kern="0" dirty="0">
                <a:solidFill>
                  <a:schemeClr val="tx1"/>
                </a:solidFill>
              </a:rPr>
              <a:t>On average, carriers who use PSP reduced crashes by 8% and driver OOS rates fell by 17.2%!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50000"/>
              <a:buFont typeface="Wingdings" pitchFamily="2" charset="2"/>
              <a:buChar char="§"/>
            </a:pP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50000"/>
            </a:pP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50000"/>
              <a:buNone/>
            </a:pP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1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50000"/>
            </a:pP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50000"/>
            </a:pP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50000"/>
            </a:pP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50000"/>
              <a:buNone/>
            </a:pP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50000"/>
            </a:pP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cap="none" dirty="0"/>
              <a:t>Pre-Employment Screening Program</a:t>
            </a:r>
            <a:endParaRPr lang="en-US" sz="2000" dirty="0"/>
          </a:p>
        </p:txBody>
      </p:sp>
      <p:sp>
        <p:nvSpPr>
          <p:cNvPr id="2" name="Rectangle 1"/>
          <p:cNvSpPr/>
          <p:nvPr/>
        </p:nvSpPr>
        <p:spPr>
          <a:xfrm>
            <a:off x="1211581" y="1146262"/>
            <a:ext cx="67395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</a:pPr>
            <a:r>
              <a:rPr lang="en-US" sz="3200" b="1" dirty="0">
                <a:latin typeface="Helvetica Neue"/>
                <a:cs typeface="Arial" pitchFamily="34" charset="0"/>
              </a:rPr>
              <a:t>PSP Safety Study Results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5589" y="411206"/>
            <a:ext cx="1891211" cy="541208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-582" y="6464300"/>
            <a:ext cx="9146875" cy="412715"/>
            <a:chOff x="-582" y="6464300"/>
            <a:chExt cx="9146875" cy="412715"/>
          </a:xfrm>
        </p:grpSpPr>
        <p:sp>
          <p:nvSpPr>
            <p:cNvPr id="7" name="Rectangle 6"/>
            <p:cNvSpPr/>
            <p:nvPr/>
          </p:nvSpPr>
          <p:spPr>
            <a:xfrm>
              <a:off x="0" y="6464300"/>
              <a:ext cx="9144000" cy="4064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0" y="6509788"/>
              <a:ext cx="883208" cy="229341"/>
            </a:xfrm>
            <a:prstGeom prst="rect">
              <a:avLst/>
            </a:prstGeom>
            <a:solidFill>
              <a:srgbClr val="4142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817670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-582" y="6776977"/>
              <a:ext cx="883208" cy="95537"/>
            </a:xfrm>
            <a:prstGeom prst="rect">
              <a:avLst/>
            </a:prstGeom>
            <a:solidFill>
              <a:srgbClr val="F1B01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951158" y="6509789"/>
              <a:ext cx="571500" cy="360912"/>
            </a:xfrm>
            <a:prstGeom prst="rect">
              <a:avLst/>
            </a:prstGeom>
            <a:solidFill>
              <a:srgbClr val="F1B01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927100" y="6509789"/>
              <a:ext cx="6966884" cy="360912"/>
            </a:xfrm>
            <a:prstGeom prst="rect">
              <a:avLst/>
            </a:prstGeom>
            <a:solidFill>
              <a:srgbClr val="15396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817670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8574793" y="6509788"/>
              <a:ext cx="571500" cy="367227"/>
            </a:xfrm>
            <a:prstGeom prst="rect">
              <a:avLst/>
            </a:prstGeom>
            <a:solidFill>
              <a:srgbClr val="4142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817670"/>
                </a:solidFill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5BBAA13F-E881-0843-8F17-B14D7E5FF2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043" y="1856005"/>
            <a:ext cx="8303047" cy="2366816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420B51-C115-493C-AFFC-147EC154CD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79488" y="6573187"/>
            <a:ext cx="1024072" cy="224852"/>
          </a:xfrm>
        </p:spPr>
        <p:txBody>
          <a:bodyPr/>
          <a:lstStyle/>
          <a:p>
            <a:fld id="{630DC782-D64A-B047-913F-3F967D0F6BA7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578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2526115"/>
            <a:ext cx="7670708" cy="4213014"/>
          </a:xfrm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5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Required by SAFETEA-LU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5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Increase safety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5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Assist companies in making better informed decisions on new hires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5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Improves data quality</a:t>
            </a:r>
          </a:p>
          <a:p>
            <a:pPr lvl="2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5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Can request a review of the data through FMCSA’s </a:t>
            </a:r>
            <a:r>
              <a:rPr lang="en-US" dirty="0" err="1">
                <a:solidFill>
                  <a:schemeClr val="tx1"/>
                </a:solidFill>
                <a:cs typeface="Arial" pitchFamily="34" charset="0"/>
              </a:rPr>
              <a:t>DataQs</a:t>
            </a:r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 System https://</a:t>
            </a:r>
            <a:r>
              <a:rPr lang="en-US" dirty="0" err="1">
                <a:solidFill>
                  <a:schemeClr val="tx1"/>
                </a:solidFill>
                <a:cs typeface="Arial" pitchFamily="34" charset="0"/>
              </a:rPr>
              <a:t>dataqs.fmcsa.dot.gov</a:t>
            </a:r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/</a:t>
            </a:r>
            <a:r>
              <a:rPr lang="en-US" dirty="0" err="1">
                <a:solidFill>
                  <a:schemeClr val="tx1"/>
                </a:solidFill>
                <a:cs typeface="Arial" pitchFamily="34" charset="0"/>
              </a:rPr>
              <a:t>login.asp</a:t>
            </a:r>
            <a:endParaRPr lang="en-US" dirty="0">
              <a:solidFill>
                <a:schemeClr val="tx1"/>
              </a:solidFill>
              <a:cs typeface="Arial" pitchFamily="34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50000"/>
              <a:buFont typeface="Arial" panose="020B0604020202020204" pitchFamily="34" charset="0"/>
              <a:buChar char="•"/>
            </a:pP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50000"/>
            </a:pP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50000"/>
              <a:buNone/>
            </a:pP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50000"/>
            </a:pP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cap="none" dirty="0"/>
              <a:t>Pre-Employment Screening Program</a:t>
            </a:r>
          </a:p>
        </p:txBody>
      </p:sp>
      <p:sp>
        <p:nvSpPr>
          <p:cNvPr id="2" name="Rectangle 1"/>
          <p:cNvSpPr/>
          <p:nvPr/>
        </p:nvSpPr>
        <p:spPr>
          <a:xfrm>
            <a:off x="3594837" y="1350906"/>
            <a:ext cx="22025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</a:pPr>
            <a:r>
              <a:rPr lang="en-US" sz="3600" b="1" dirty="0">
                <a:latin typeface="Helvetica Neue"/>
                <a:cs typeface="Arial" pitchFamily="34" charset="0"/>
              </a:rPr>
              <a:t>PSP Why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5589" y="411206"/>
            <a:ext cx="1891211" cy="541208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-582" y="6464300"/>
            <a:ext cx="9146875" cy="412715"/>
            <a:chOff x="-582" y="6464300"/>
            <a:chExt cx="9146875" cy="412715"/>
          </a:xfrm>
        </p:grpSpPr>
        <p:sp>
          <p:nvSpPr>
            <p:cNvPr id="7" name="Rectangle 6"/>
            <p:cNvSpPr/>
            <p:nvPr/>
          </p:nvSpPr>
          <p:spPr>
            <a:xfrm>
              <a:off x="0" y="6464300"/>
              <a:ext cx="9144000" cy="4064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0" y="6509788"/>
              <a:ext cx="883208" cy="229341"/>
            </a:xfrm>
            <a:prstGeom prst="rect">
              <a:avLst/>
            </a:prstGeom>
            <a:solidFill>
              <a:srgbClr val="4142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817670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-582" y="6776977"/>
              <a:ext cx="883208" cy="95537"/>
            </a:xfrm>
            <a:prstGeom prst="rect">
              <a:avLst/>
            </a:prstGeom>
            <a:solidFill>
              <a:srgbClr val="F1B01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951158" y="6509789"/>
              <a:ext cx="571500" cy="360912"/>
            </a:xfrm>
            <a:prstGeom prst="rect">
              <a:avLst/>
            </a:prstGeom>
            <a:solidFill>
              <a:srgbClr val="F1B01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927100" y="6509789"/>
              <a:ext cx="6966884" cy="360912"/>
            </a:xfrm>
            <a:prstGeom prst="rect">
              <a:avLst/>
            </a:prstGeom>
            <a:solidFill>
              <a:srgbClr val="15396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817670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8574793" y="6509788"/>
              <a:ext cx="571500" cy="367227"/>
            </a:xfrm>
            <a:prstGeom prst="rect">
              <a:avLst/>
            </a:prstGeom>
            <a:solidFill>
              <a:srgbClr val="4142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817670"/>
                </a:solidFill>
              </a:endParaRPr>
            </a:p>
          </p:txBody>
        </p:sp>
      </p:grp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926623E-EFC3-4B0F-B3E0-B4EB31D83A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30DC782-D64A-B047-913F-3F967D0F6BA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06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cap="none" dirty="0"/>
              <a:t>Pre-Employment Screening Program</a:t>
            </a:r>
            <a:endParaRPr lang="en-US" sz="2000" dirty="0"/>
          </a:p>
        </p:txBody>
      </p:sp>
      <p:sp>
        <p:nvSpPr>
          <p:cNvPr id="2" name="Rectangle 1"/>
          <p:cNvSpPr/>
          <p:nvPr/>
        </p:nvSpPr>
        <p:spPr>
          <a:xfrm>
            <a:off x="632460" y="2721114"/>
            <a:ext cx="80543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</a:pPr>
            <a:r>
              <a:rPr lang="en-US" sz="4000" b="1" dirty="0">
                <a:latin typeface="Helvetica Neue"/>
                <a:cs typeface="Arial" pitchFamily="34" charset="0"/>
              </a:rPr>
              <a:t>How do I enroll in PSP?</a:t>
            </a:r>
            <a:endParaRPr lang="en-US" sz="2400" b="1" dirty="0">
              <a:latin typeface="Helvetica Neue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5589" y="411206"/>
            <a:ext cx="1891211" cy="541208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-582" y="6464300"/>
            <a:ext cx="9146875" cy="412715"/>
            <a:chOff x="-582" y="6464300"/>
            <a:chExt cx="9146875" cy="412715"/>
          </a:xfrm>
        </p:grpSpPr>
        <p:sp>
          <p:nvSpPr>
            <p:cNvPr id="7" name="Rectangle 6"/>
            <p:cNvSpPr/>
            <p:nvPr/>
          </p:nvSpPr>
          <p:spPr>
            <a:xfrm>
              <a:off x="0" y="6464300"/>
              <a:ext cx="9144000" cy="4064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0" y="6509788"/>
              <a:ext cx="883208" cy="229341"/>
            </a:xfrm>
            <a:prstGeom prst="rect">
              <a:avLst/>
            </a:prstGeom>
            <a:solidFill>
              <a:srgbClr val="4142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817670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-582" y="6776977"/>
              <a:ext cx="883208" cy="95537"/>
            </a:xfrm>
            <a:prstGeom prst="rect">
              <a:avLst/>
            </a:prstGeom>
            <a:solidFill>
              <a:srgbClr val="F1B01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951158" y="6509789"/>
              <a:ext cx="571500" cy="360912"/>
            </a:xfrm>
            <a:prstGeom prst="rect">
              <a:avLst/>
            </a:prstGeom>
            <a:solidFill>
              <a:srgbClr val="F1B01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927100" y="6509789"/>
              <a:ext cx="6966884" cy="360912"/>
            </a:xfrm>
            <a:prstGeom prst="rect">
              <a:avLst/>
            </a:prstGeom>
            <a:solidFill>
              <a:srgbClr val="15396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817670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8574793" y="6509788"/>
              <a:ext cx="571500" cy="367227"/>
            </a:xfrm>
            <a:prstGeom prst="rect">
              <a:avLst/>
            </a:prstGeom>
            <a:solidFill>
              <a:srgbClr val="4142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817670"/>
                </a:solidFill>
              </a:endParaRPr>
            </a:p>
          </p:txBody>
        </p:sp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678DE9-A6C1-4408-B934-9969ED7197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79488" y="6573187"/>
            <a:ext cx="1041596" cy="224852"/>
          </a:xfrm>
        </p:spPr>
        <p:txBody>
          <a:bodyPr/>
          <a:lstStyle/>
          <a:p>
            <a:fld id="{630DC782-D64A-B047-913F-3F967D0F6BA7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290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2043" y="2368080"/>
            <a:ext cx="7670708" cy="4650249"/>
          </a:xfrm>
        </p:spPr>
        <p:txBody>
          <a:bodyPr/>
          <a:lstStyle/>
          <a:p>
            <a:pPr>
              <a:buSzPct val="50000"/>
              <a:buFont typeface="Wingdings" pitchFamily="2" charset="2"/>
              <a:buChar char="§"/>
            </a:pPr>
            <a:r>
              <a:rPr lang="en-US" altLang="en-US" dirty="0">
                <a:solidFill>
                  <a:schemeClr val="tx1"/>
                </a:solidFill>
              </a:rPr>
              <a:t>Enroll at the PSP web site – </a:t>
            </a:r>
            <a:r>
              <a:rPr lang="en-US" altLang="en-US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www.psp.fmcsa.dot.gov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</a:p>
          <a:p>
            <a:pPr>
              <a:buSzPct val="50000"/>
              <a:buFont typeface="Wingdings" pitchFamily="2" charset="2"/>
              <a:buChar char="§"/>
            </a:pPr>
            <a:r>
              <a:rPr lang="en-US" altLang="en-US" dirty="0">
                <a:solidFill>
                  <a:schemeClr val="tx1"/>
                </a:solidFill>
              </a:rPr>
              <a:t>Fee for account holder service, single monthly invoice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50000"/>
              <a:buFont typeface="Wingdings" pitchFamily="2" charset="2"/>
              <a:buChar char="§"/>
            </a:pP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50000"/>
            </a:pP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50000"/>
            </a:pP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50000"/>
              <a:buNone/>
            </a:pP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1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50000"/>
            </a:pP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50000"/>
            </a:pP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50000"/>
            </a:pP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50000"/>
              <a:buNone/>
            </a:pP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50000"/>
            </a:pP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cap="none" dirty="0"/>
              <a:t>Pre-Employment Screening Program</a:t>
            </a:r>
            <a:endParaRPr lang="en-US" sz="2000" dirty="0"/>
          </a:p>
        </p:txBody>
      </p:sp>
      <p:sp>
        <p:nvSpPr>
          <p:cNvPr id="2" name="Rectangle 1"/>
          <p:cNvSpPr/>
          <p:nvPr/>
        </p:nvSpPr>
        <p:spPr>
          <a:xfrm>
            <a:off x="1211581" y="1146262"/>
            <a:ext cx="67395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</a:pPr>
            <a:r>
              <a:rPr lang="en-US" sz="3600" b="1" dirty="0">
                <a:latin typeface="Helvetica Neue"/>
                <a:cs typeface="Arial" pitchFamily="34" charset="0"/>
              </a:rPr>
              <a:t>PSP Enrollment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5589" y="411206"/>
            <a:ext cx="1891211" cy="541208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-57403" y="6446794"/>
            <a:ext cx="9146875" cy="412715"/>
            <a:chOff x="-582" y="6464300"/>
            <a:chExt cx="9146875" cy="412715"/>
          </a:xfrm>
        </p:grpSpPr>
        <p:sp>
          <p:nvSpPr>
            <p:cNvPr id="7" name="Rectangle 6"/>
            <p:cNvSpPr/>
            <p:nvPr/>
          </p:nvSpPr>
          <p:spPr>
            <a:xfrm>
              <a:off x="0" y="6464300"/>
              <a:ext cx="9144000" cy="4064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0" y="6509788"/>
              <a:ext cx="883208" cy="229341"/>
            </a:xfrm>
            <a:prstGeom prst="rect">
              <a:avLst/>
            </a:prstGeom>
            <a:solidFill>
              <a:srgbClr val="4142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817670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-582" y="6776977"/>
              <a:ext cx="883208" cy="95537"/>
            </a:xfrm>
            <a:prstGeom prst="rect">
              <a:avLst/>
            </a:prstGeom>
            <a:solidFill>
              <a:srgbClr val="F1B01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951158" y="6509789"/>
              <a:ext cx="571500" cy="360912"/>
            </a:xfrm>
            <a:prstGeom prst="rect">
              <a:avLst/>
            </a:prstGeom>
            <a:solidFill>
              <a:srgbClr val="F1B01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927100" y="6509789"/>
              <a:ext cx="6966884" cy="360912"/>
            </a:xfrm>
            <a:prstGeom prst="rect">
              <a:avLst/>
            </a:prstGeom>
            <a:solidFill>
              <a:srgbClr val="15396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817670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8574793" y="6509788"/>
              <a:ext cx="571500" cy="367227"/>
            </a:xfrm>
            <a:prstGeom prst="rect">
              <a:avLst/>
            </a:prstGeom>
            <a:solidFill>
              <a:srgbClr val="4142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817670"/>
                </a:solidFill>
              </a:endParaRPr>
            </a:p>
          </p:txBody>
        </p:sp>
      </p:grp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3E79CFB-E5A4-4A05-A95B-77631E223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79487" y="6573187"/>
            <a:ext cx="970230" cy="224852"/>
          </a:xfrm>
        </p:spPr>
        <p:txBody>
          <a:bodyPr/>
          <a:lstStyle/>
          <a:p>
            <a:r>
              <a:rPr lang="en-US" dirty="0"/>
              <a:t>   </a:t>
            </a:r>
            <a:fld id="{630DC782-D64A-B047-913F-3F967D0F6BA7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022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43546" y="2236583"/>
            <a:ext cx="4363609" cy="4650249"/>
          </a:xfrm>
        </p:spPr>
        <p:txBody>
          <a:bodyPr/>
          <a:lstStyle/>
          <a:p>
            <a:pPr>
              <a:buSzPct val="50000"/>
              <a:buFont typeface="Wingdings" pitchFamily="2" charset="2"/>
              <a:buChar char="§"/>
            </a:pPr>
            <a:r>
              <a:rPr lang="en-US" altLang="en-US" dirty="0">
                <a:solidFill>
                  <a:schemeClr val="tx1"/>
                </a:solidFill>
              </a:rPr>
              <a:t>$10 per driver record request (includes multiple licenses per driver)</a:t>
            </a:r>
          </a:p>
          <a:p>
            <a:pPr>
              <a:buSzPct val="50000"/>
              <a:buFont typeface="Wingdings" pitchFamily="2" charset="2"/>
              <a:buChar char="§"/>
            </a:pPr>
            <a:r>
              <a:rPr lang="en-US" altLang="en-US" dirty="0">
                <a:solidFill>
                  <a:schemeClr val="tx1"/>
                </a:solidFill>
              </a:rPr>
              <a:t>$100 / $25 annual subscription fee</a:t>
            </a:r>
          </a:p>
          <a:p>
            <a:pPr>
              <a:buSzPct val="50000"/>
              <a:buFont typeface="Wingdings" pitchFamily="2" charset="2"/>
              <a:buChar char="§"/>
            </a:pPr>
            <a:r>
              <a:rPr lang="en-US" altLang="en-US" dirty="0">
                <a:solidFill>
                  <a:schemeClr val="tx1"/>
                </a:solidFill>
              </a:rPr>
              <a:t>PSP managed by NIC on </a:t>
            </a:r>
            <a:br>
              <a:rPr lang="en-US" altLang="en-US" dirty="0">
                <a:solidFill>
                  <a:schemeClr val="tx1"/>
                </a:solidFill>
              </a:rPr>
            </a:br>
            <a:r>
              <a:rPr lang="en-US" altLang="en-US" dirty="0">
                <a:solidFill>
                  <a:schemeClr val="tx1"/>
                </a:solidFill>
              </a:rPr>
              <a:t>behalf of FMCSA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50000"/>
            </a:pP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50000"/>
            </a:pP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50000"/>
            </a:pP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50000"/>
              <a:buNone/>
            </a:pP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1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50000"/>
            </a:pP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50000"/>
            </a:pP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50000"/>
            </a:pP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50000"/>
              <a:buNone/>
            </a:pP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50000"/>
            </a:pP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cap="none" dirty="0"/>
              <a:t>Pre-Employment Screening Program</a:t>
            </a:r>
            <a:endParaRPr lang="en-US" sz="2000" dirty="0"/>
          </a:p>
        </p:txBody>
      </p:sp>
      <p:sp>
        <p:nvSpPr>
          <p:cNvPr id="2" name="Rectangle 1"/>
          <p:cNvSpPr/>
          <p:nvPr/>
        </p:nvSpPr>
        <p:spPr>
          <a:xfrm>
            <a:off x="1211581" y="1146262"/>
            <a:ext cx="67395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</a:pPr>
            <a:r>
              <a:rPr lang="en-US" sz="3600" b="1" dirty="0">
                <a:latin typeface="Helvetica Neue"/>
                <a:cs typeface="Arial" pitchFamily="34" charset="0"/>
              </a:rPr>
              <a:t>PSP Cost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5589" y="411206"/>
            <a:ext cx="1891211" cy="541208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-582" y="6464300"/>
            <a:ext cx="9146875" cy="412715"/>
            <a:chOff x="-582" y="6464300"/>
            <a:chExt cx="9146875" cy="412715"/>
          </a:xfrm>
        </p:grpSpPr>
        <p:sp>
          <p:nvSpPr>
            <p:cNvPr id="7" name="Rectangle 6"/>
            <p:cNvSpPr/>
            <p:nvPr/>
          </p:nvSpPr>
          <p:spPr>
            <a:xfrm>
              <a:off x="0" y="6464300"/>
              <a:ext cx="9144000" cy="4064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0" y="6509788"/>
              <a:ext cx="883208" cy="229341"/>
            </a:xfrm>
            <a:prstGeom prst="rect">
              <a:avLst/>
            </a:prstGeom>
            <a:solidFill>
              <a:srgbClr val="4142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817670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-582" y="6776977"/>
              <a:ext cx="883208" cy="95537"/>
            </a:xfrm>
            <a:prstGeom prst="rect">
              <a:avLst/>
            </a:prstGeom>
            <a:solidFill>
              <a:srgbClr val="F1B01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951158" y="6509789"/>
              <a:ext cx="571500" cy="360912"/>
            </a:xfrm>
            <a:prstGeom prst="rect">
              <a:avLst/>
            </a:prstGeom>
            <a:solidFill>
              <a:srgbClr val="F1B01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927100" y="6509789"/>
              <a:ext cx="6966884" cy="360912"/>
            </a:xfrm>
            <a:prstGeom prst="rect">
              <a:avLst/>
            </a:prstGeom>
            <a:solidFill>
              <a:srgbClr val="15396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817670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8574793" y="6509788"/>
              <a:ext cx="571500" cy="367227"/>
            </a:xfrm>
            <a:prstGeom prst="rect">
              <a:avLst/>
            </a:prstGeom>
            <a:solidFill>
              <a:srgbClr val="4142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817670"/>
                </a:solidFill>
              </a:endParaRPr>
            </a:p>
          </p:txBody>
        </p:sp>
      </p:grpSp>
      <p:pic>
        <p:nvPicPr>
          <p:cNvPr id="13" name="Picture 2">
            <a:extLst>
              <a:ext uri="{FF2B5EF4-FFF2-40B4-BE49-F238E27FC236}">
                <a16:creationId xmlns:a16="http://schemas.microsoft.com/office/drawing/2014/main" id="{A507911F-36D3-B345-BB04-53C0375D0A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452" y="2271321"/>
            <a:ext cx="3990975" cy="3352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8AC20E3-5EC7-4EE3-804C-292255FF4D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79487" y="6573187"/>
            <a:ext cx="1003785" cy="224852"/>
          </a:xfrm>
        </p:spPr>
        <p:txBody>
          <a:bodyPr/>
          <a:lstStyle/>
          <a:p>
            <a:fld id="{630DC782-D64A-B047-913F-3F967D0F6BA7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191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2012695"/>
            <a:ext cx="7670708" cy="4231503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dirty="0">
                <a:solidFill>
                  <a:schemeClr val="tx1"/>
                </a:solidFill>
              </a:rPr>
              <a:t>FMCSA PSP email: </a:t>
            </a:r>
            <a:r>
              <a:rPr lang="en-US" altLang="en-US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psp.fmcsa@dot.gov</a:t>
            </a:r>
            <a:endParaRPr lang="en-US" altLang="en-US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altLang="en-US" dirty="0">
                <a:solidFill>
                  <a:schemeClr val="tx1"/>
                </a:solidFill>
              </a:rPr>
              <a:t>Enrollment inquiries: </a:t>
            </a:r>
            <a:r>
              <a:rPr lang="en-US" altLang="en-US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PSPhelp@egov.com</a:t>
            </a:r>
            <a:endParaRPr lang="en-US" altLang="en-US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altLang="en-US" dirty="0">
                <a:solidFill>
                  <a:schemeClr val="tx1"/>
                </a:solidFill>
              </a:rPr>
              <a:t> or call 1-877-642-9499</a:t>
            </a:r>
          </a:p>
          <a:p>
            <a:pPr marL="0" indent="0" algn="ctr">
              <a:buNone/>
            </a:pPr>
            <a:r>
              <a:rPr lang="en-US" altLang="en-US" dirty="0">
                <a:solidFill>
                  <a:schemeClr val="tx1"/>
                </a:solidFill>
              </a:rPr>
              <a:t>PSP URL:  </a:t>
            </a:r>
            <a:r>
              <a:rPr lang="en-US" altLang="en-US" dirty="0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www.psp.fmcsa.dot.gov</a:t>
            </a:r>
            <a:endParaRPr lang="en-US" altLang="en-US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altLang="en-US" dirty="0">
                <a:solidFill>
                  <a:schemeClr val="tx1"/>
                </a:solidFill>
              </a:rPr>
              <a:t>Twitter: @</a:t>
            </a:r>
            <a:r>
              <a:rPr lang="en-US" altLang="en-US" dirty="0" err="1">
                <a:solidFill>
                  <a:schemeClr val="tx1"/>
                </a:solidFill>
              </a:rPr>
              <a:t>PSP_help</a:t>
            </a:r>
            <a:endParaRPr lang="en-US" altLang="en-US" dirty="0">
              <a:solidFill>
                <a:schemeClr val="tx1"/>
              </a:solidFill>
            </a:endParaRPr>
          </a:p>
          <a:p>
            <a:endParaRPr lang="en-US" altLang="en-US" dirty="0">
              <a:solidFill>
                <a:schemeClr val="tx1"/>
              </a:solidFill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50000"/>
            </a:pPr>
            <a:endParaRPr lang="en-US" dirty="0">
              <a:solidFill>
                <a:schemeClr val="tx1"/>
              </a:solidFill>
              <a:cs typeface="Arial" pitchFamily="34" charset="0"/>
            </a:endParaRPr>
          </a:p>
          <a:p>
            <a:pPr marL="0" indent="0" algn="ctr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50000"/>
              <a:buNone/>
            </a:pPr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Yvonne Glover</a:t>
            </a:r>
          </a:p>
          <a:p>
            <a:pPr marL="0" indent="0" algn="ctr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50000"/>
              <a:buNone/>
            </a:pPr>
            <a:r>
              <a:rPr lang="en-US" altLang="en-US" sz="2200" dirty="0">
                <a:solidFill>
                  <a:schemeClr val="tx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Yvonne.Glover@egov.com</a:t>
            </a:r>
            <a:endParaRPr lang="en-US" altLang="en-US" sz="2200" dirty="0">
              <a:solidFill>
                <a:schemeClr val="tx1"/>
              </a:solidFill>
            </a:endParaRPr>
          </a:p>
          <a:p>
            <a:pPr algn="ctr">
              <a:spcBef>
                <a:spcPts val="600"/>
              </a:spcBef>
              <a:buNone/>
            </a:pPr>
            <a:endParaRPr lang="en-US" altLang="en-US" dirty="0">
              <a:solidFill>
                <a:schemeClr val="tx1"/>
              </a:solidFill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50000"/>
            </a:pP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50000"/>
            </a:pP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50000"/>
              <a:buNone/>
            </a:pP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1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50000"/>
            </a:pP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50000"/>
            </a:pP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50000"/>
            </a:pP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50000"/>
              <a:buNone/>
            </a:pP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50000"/>
            </a:pP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cap="none" dirty="0"/>
              <a:t>Pre-Employment Screening Program</a:t>
            </a:r>
            <a:endParaRPr lang="en-US" sz="2000" dirty="0"/>
          </a:p>
        </p:txBody>
      </p:sp>
      <p:sp>
        <p:nvSpPr>
          <p:cNvPr id="2" name="Rectangle 1"/>
          <p:cNvSpPr/>
          <p:nvPr/>
        </p:nvSpPr>
        <p:spPr>
          <a:xfrm>
            <a:off x="1211581" y="1146262"/>
            <a:ext cx="67395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</a:pPr>
            <a:r>
              <a:rPr lang="en-US" sz="3600" b="1" dirty="0">
                <a:latin typeface="Helvetica Neue"/>
                <a:cs typeface="Arial" pitchFamily="34" charset="0"/>
              </a:rPr>
              <a:t>Contact PSP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95589" y="411206"/>
            <a:ext cx="1891211" cy="541208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-582" y="6464300"/>
            <a:ext cx="9146875" cy="412715"/>
            <a:chOff x="-582" y="6464300"/>
            <a:chExt cx="9146875" cy="412715"/>
          </a:xfrm>
        </p:grpSpPr>
        <p:sp>
          <p:nvSpPr>
            <p:cNvPr id="7" name="Rectangle 6"/>
            <p:cNvSpPr/>
            <p:nvPr/>
          </p:nvSpPr>
          <p:spPr>
            <a:xfrm>
              <a:off x="0" y="6464300"/>
              <a:ext cx="9144000" cy="4064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0" y="6509788"/>
              <a:ext cx="883208" cy="229341"/>
            </a:xfrm>
            <a:prstGeom prst="rect">
              <a:avLst/>
            </a:prstGeom>
            <a:solidFill>
              <a:srgbClr val="4142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817670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-582" y="6776977"/>
              <a:ext cx="883208" cy="95537"/>
            </a:xfrm>
            <a:prstGeom prst="rect">
              <a:avLst/>
            </a:prstGeom>
            <a:solidFill>
              <a:srgbClr val="F1B01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951158" y="6509789"/>
              <a:ext cx="571500" cy="360912"/>
            </a:xfrm>
            <a:prstGeom prst="rect">
              <a:avLst/>
            </a:prstGeom>
            <a:solidFill>
              <a:srgbClr val="F1B01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927100" y="6509789"/>
              <a:ext cx="6966884" cy="360912"/>
            </a:xfrm>
            <a:prstGeom prst="rect">
              <a:avLst/>
            </a:prstGeom>
            <a:solidFill>
              <a:srgbClr val="15396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817670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8574793" y="6509788"/>
              <a:ext cx="571500" cy="367227"/>
            </a:xfrm>
            <a:prstGeom prst="rect">
              <a:avLst/>
            </a:prstGeom>
            <a:solidFill>
              <a:srgbClr val="4142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817670"/>
                </a:solidFill>
              </a:endParaRP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E17932CB-9EC9-5640-8464-4ADED77241A7}"/>
              </a:ext>
            </a:extLst>
          </p:cNvPr>
          <p:cNvSpPr/>
          <p:nvPr/>
        </p:nvSpPr>
        <p:spPr>
          <a:xfrm>
            <a:off x="1154406" y="4220767"/>
            <a:ext cx="67395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</a:pPr>
            <a:r>
              <a:rPr lang="en-US" sz="3600" b="1" dirty="0">
                <a:latin typeface="Arial" pitchFamily="34" charset="0"/>
                <a:cs typeface="Arial" pitchFamily="34" charset="0"/>
              </a:rPr>
              <a:t>Contact Us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A389BA-CC12-4D5C-AF16-4E7378E508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79488" y="6573187"/>
            <a:ext cx="1041596" cy="224852"/>
          </a:xfrm>
        </p:spPr>
        <p:txBody>
          <a:bodyPr/>
          <a:lstStyle/>
          <a:p>
            <a:fld id="{630DC782-D64A-B047-913F-3F967D0F6BA7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941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cap="none" dirty="0"/>
              <a:t>Pre-Employment Screening Program</a:t>
            </a:r>
            <a:endParaRPr lang="en-US" sz="2000" dirty="0"/>
          </a:p>
        </p:txBody>
      </p:sp>
      <p:sp>
        <p:nvSpPr>
          <p:cNvPr id="2" name="Rectangle 1"/>
          <p:cNvSpPr/>
          <p:nvPr/>
        </p:nvSpPr>
        <p:spPr>
          <a:xfrm>
            <a:off x="544830" y="2721114"/>
            <a:ext cx="80543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</a:pPr>
            <a:r>
              <a:rPr lang="en-US" sz="4000" b="1" dirty="0">
                <a:latin typeface="Helvetica Neue"/>
                <a:cs typeface="Arial" pitchFamily="34" charset="0"/>
              </a:rPr>
              <a:t>Questions?</a:t>
            </a:r>
            <a:endParaRPr lang="en-US" sz="2400" b="1" dirty="0">
              <a:latin typeface="Helvetica Neue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5589" y="411206"/>
            <a:ext cx="1891211" cy="541208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-582" y="6464300"/>
            <a:ext cx="9146875" cy="412715"/>
            <a:chOff x="-582" y="6464300"/>
            <a:chExt cx="9146875" cy="412715"/>
          </a:xfrm>
        </p:grpSpPr>
        <p:sp>
          <p:nvSpPr>
            <p:cNvPr id="7" name="Rectangle 6"/>
            <p:cNvSpPr/>
            <p:nvPr/>
          </p:nvSpPr>
          <p:spPr>
            <a:xfrm>
              <a:off x="0" y="6464300"/>
              <a:ext cx="9144000" cy="4064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0" y="6509788"/>
              <a:ext cx="883208" cy="229341"/>
            </a:xfrm>
            <a:prstGeom prst="rect">
              <a:avLst/>
            </a:prstGeom>
            <a:solidFill>
              <a:srgbClr val="4142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817670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-582" y="6776977"/>
              <a:ext cx="883208" cy="95537"/>
            </a:xfrm>
            <a:prstGeom prst="rect">
              <a:avLst/>
            </a:prstGeom>
            <a:solidFill>
              <a:srgbClr val="F1B01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951158" y="6509789"/>
              <a:ext cx="571500" cy="360912"/>
            </a:xfrm>
            <a:prstGeom prst="rect">
              <a:avLst/>
            </a:prstGeom>
            <a:solidFill>
              <a:srgbClr val="F1B01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927100" y="6509789"/>
              <a:ext cx="6966884" cy="360912"/>
            </a:xfrm>
            <a:prstGeom prst="rect">
              <a:avLst/>
            </a:prstGeom>
            <a:solidFill>
              <a:srgbClr val="15396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817670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8574793" y="6509788"/>
              <a:ext cx="571500" cy="367227"/>
            </a:xfrm>
            <a:prstGeom prst="rect">
              <a:avLst/>
            </a:prstGeom>
            <a:solidFill>
              <a:srgbClr val="4142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817670"/>
                </a:solidFill>
              </a:endParaRPr>
            </a:p>
          </p:txBody>
        </p:sp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1E7229-B01C-47B3-BA18-93CFE84B96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79487" y="6573187"/>
            <a:ext cx="1041597" cy="224852"/>
          </a:xfrm>
        </p:spPr>
        <p:txBody>
          <a:bodyPr/>
          <a:lstStyle/>
          <a:p>
            <a:fld id="{630DC782-D64A-B047-913F-3F967D0F6BA7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074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41022" y="2513209"/>
            <a:ext cx="7670708" cy="4154291"/>
          </a:xfrm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5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Motor Carrier Management Information System (MCMIS)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5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5 years crash data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5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3 years inspection data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5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Not preventable crash data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5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Same as FMCSA’s Driver Information Resource (DIR)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5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PSP Data Enhancements</a:t>
            </a:r>
          </a:p>
          <a:p>
            <a:pPr lvl="1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50000"/>
            </a:pP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50000"/>
            </a:pP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50000"/>
            </a:pP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50000"/>
              <a:buNone/>
            </a:pP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50000"/>
            </a:pP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cap="none" dirty="0"/>
              <a:t>Pre-Employment Screening Program</a:t>
            </a:r>
          </a:p>
        </p:txBody>
      </p:sp>
      <p:sp>
        <p:nvSpPr>
          <p:cNvPr id="2" name="Rectangle 1"/>
          <p:cNvSpPr/>
          <p:nvPr/>
        </p:nvSpPr>
        <p:spPr>
          <a:xfrm>
            <a:off x="3594837" y="1350906"/>
            <a:ext cx="22281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</a:pPr>
            <a:r>
              <a:rPr lang="en-US" sz="3600" b="1" dirty="0">
                <a:latin typeface="Helvetica Neue"/>
                <a:cs typeface="Arial" pitchFamily="34" charset="0"/>
              </a:rPr>
              <a:t>PSP Data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5589" y="411206"/>
            <a:ext cx="1891211" cy="541208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-582" y="6464300"/>
            <a:ext cx="9146875" cy="412715"/>
            <a:chOff x="-582" y="6464300"/>
            <a:chExt cx="9146875" cy="412715"/>
          </a:xfrm>
        </p:grpSpPr>
        <p:sp>
          <p:nvSpPr>
            <p:cNvPr id="7" name="Rectangle 6"/>
            <p:cNvSpPr/>
            <p:nvPr/>
          </p:nvSpPr>
          <p:spPr>
            <a:xfrm>
              <a:off x="0" y="6464300"/>
              <a:ext cx="9144000" cy="4064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0" y="6509788"/>
              <a:ext cx="883208" cy="229341"/>
            </a:xfrm>
            <a:prstGeom prst="rect">
              <a:avLst/>
            </a:prstGeom>
            <a:solidFill>
              <a:srgbClr val="4142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817670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-582" y="6776977"/>
              <a:ext cx="883208" cy="95537"/>
            </a:xfrm>
            <a:prstGeom prst="rect">
              <a:avLst/>
            </a:prstGeom>
            <a:solidFill>
              <a:srgbClr val="F1B01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951158" y="6509789"/>
              <a:ext cx="571500" cy="360912"/>
            </a:xfrm>
            <a:prstGeom prst="rect">
              <a:avLst/>
            </a:prstGeom>
            <a:solidFill>
              <a:srgbClr val="F1B01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927100" y="6509789"/>
              <a:ext cx="6966884" cy="360912"/>
            </a:xfrm>
            <a:prstGeom prst="rect">
              <a:avLst/>
            </a:prstGeom>
            <a:solidFill>
              <a:srgbClr val="15396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817670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8574793" y="6509788"/>
              <a:ext cx="571500" cy="367227"/>
            </a:xfrm>
            <a:prstGeom prst="rect">
              <a:avLst/>
            </a:prstGeom>
            <a:solidFill>
              <a:srgbClr val="4142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817670"/>
                </a:solidFill>
              </a:endParaRPr>
            </a:p>
          </p:txBody>
        </p:sp>
      </p:grp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E7E03A9-0929-46C2-8DAD-59B5E4C000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30DC782-D64A-B047-913F-3F967D0F6BA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6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2121407"/>
            <a:ext cx="7670708" cy="4650249"/>
          </a:xfrm>
        </p:spPr>
        <p:txBody>
          <a:bodyPr/>
          <a:lstStyle/>
          <a:p>
            <a:pPr lvl="1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50000"/>
            </a:pP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50000"/>
            </a:pP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50000"/>
            </a:pP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50000"/>
              <a:buNone/>
            </a:pP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50000"/>
            </a:pP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cap="none" dirty="0"/>
              <a:t>Pre-Employment Screening Program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5589" y="411206"/>
            <a:ext cx="1891211" cy="541208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-582" y="6464300"/>
            <a:ext cx="9146875" cy="412715"/>
            <a:chOff x="-582" y="6464300"/>
            <a:chExt cx="9146875" cy="412715"/>
          </a:xfrm>
        </p:grpSpPr>
        <p:sp>
          <p:nvSpPr>
            <p:cNvPr id="7" name="Rectangle 6"/>
            <p:cNvSpPr/>
            <p:nvPr/>
          </p:nvSpPr>
          <p:spPr>
            <a:xfrm>
              <a:off x="0" y="6464300"/>
              <a:ext cx="9144000" cy="4064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0" y="6509788"/>
              <a:ext cx="883208" cy="229341"/>
            </a:xfrm>
            <a:prstGeom prst="rect">
              <a:avLst/>
            </a:prstGeom>
            <a:solidFill>
              <a:srgbClr val="4142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817670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-582" y="6776977"/>
              <a:ext cx="883208" cy="95537"/>
            </a:xfrm>
            <a:prstGeom prst="rect">
              <a:avLst/>
            </a:prstGeom>
            <a:solidFill>
              <a:srgbClr val="F1B01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951158" y="6509789"/>
              <a:ext cx="571500" cy="360912"/>
            </a:xfrm>
            <a:prstGeom prst="rect">
              <a:avLst/>
            </a:prstGeom>
            <a:solidFill>
              <a:srgbClr val="F1B01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927100" y="6509789"/>
              <a:ext cx="6966884" cy="360912"/>
            </a:xfrm>
            <a:prstGeom prst="rect">
              <a:avLst/>
            </a:prstGeom>
            <a:solidFill>
              <a:srgbClr val="15396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817670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8574793" y="6509788"/>
              <a:ext cx="571500" cy="367227"/>
            </a:xfrm>
            <a:prstGeom prst="rect">
              <a:avLst/>
            </a:prstGeom>
            <a:solidFill>
              <a:srgbClr val="4142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817670"/>
                </a:solidFill>
              </a:endParaRPr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22891F-EF8E-441A-B5A8-FF89288E6B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30DC782-D64A-B047-913F-3F967D0F6BA7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5927C82-A103-4781-8256-2610A06AF4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100" y="1125930"/>
            <a:ext cx="7200808" cy="515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73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2121407"/>
            <a:ext cx="7670708" cy="4650249"/>
          </a:xfrm>
        </p:spPr>
        <p:txBody>
          <a:bodyPr/>
          <a:lstStyle/>
          <a:p>
            <a:pPr lvl="1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50000"/>
            </a:pP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50000"/>
            </a:pP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50000"/>
            </a:pP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50000"/>
              <a:buNone/>
            </a:pP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50000"/>
            </a:pP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cap="none" dirty="0"/>
              <a:t>Pre-Employment Screening Program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5589" y="411206"/>
            <a:ext cx="1891211" cy="541208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-582" y="6464300"/>
            <a:ext cx="9146875" cy="412715"/>
            <a:chOff x="-582" y="6464300"/>
            <a:chExt cx="9146875" cy="412715"/>
          </a:xfrm>
        </p:grpSpPr>
        <p:sp>
          <p:nvSpPr>
            <p:cNvPr id="7" name="Rectangle 6"/>
            <p:cNvSpPr/>
            <p:nvPr/>
          </p:nvSpPr>
          <p:spPr>
            <a:xfrm>
              <a:off x="0" y="6464300"/>
              <a:ext cx="9144000" cy="4064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0" y="6509788"/>
              <a:ext cx="883208" cy="229341"/>
            </a:xfrm>
            <a:prstGeom prst="rect">
              <a:avLst/>
            </a:prstGeom>
            <a:solidFill>
              <a:srgbClr val="4142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817670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-582" y="6776977"/>
              <a:ext cx="883208" cy="95537"/>
            </a:xfrm>
            <a:prstGeom prst="rect">
              <a:avLst/>
            </a:prstGeom>
            <a:solidFill>
              <a:srgbClr val="F1B01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951158" y="6509789"/>
              <a:ext cx="571500" cy="360912"/>
            </a:xfrm>
            <a:prstGeom prst="rect">
              <a:avLst/>
            </a:prstGeom>
            <a:solidFill>
              <a:srgbClr val="F1B01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927100" y="6509789"/>
              <a:ext cx="6966884" cy="360912"/>
            </a:xfrm>
            <a:prstGeom prst="rect">
              <a:avLst/>
            </a:prstGeom>
            <a:solidFill>
              <a:srgbClr val="15396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817670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8574793" y="6509788"/>
              <a:ext cx="571500" cy="367227"/>
            </a:xfrm>
            <a:prstGeom prst="rect">
              <a:avLst/>
            </a:prstGeom>
            <a:solidFill>
              <a:srgbClr val="4142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817670"/>
                </a:solidFill>
              </a:endParaRPr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AC9B72-5E51-44D4-96D1-DF56539B87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30DC782-D64A-B047-913F-3F967D0F6BA7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753D44D-BCD1-49B9-AA59-AF7E232579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900" y="1223084"/>
            <a:ext cx="6850084" cy="5142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350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cap="none" dirty="0"/>
              <a:t>Pre-Employment Screening Program</a:t>
            </a:r>
          </a:p>
        </p:txBody>
      </p:sp>
      <p:sp>
        <p:nvSpPr>
          <p:cNvPr id="2" name="Rectangle 1"/>
          <p:cNvSpPr/>
          <p:nvPr/>
        </p:nvSpPr>
        <p:spPr>
          <a:xfrm>
            <a:off x="632460" y="2539694"/>
            <a:ext cx="8054340" cy="1766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</a:pPr>
            <a:r>
              <a:rPr lang="en-US" sz="4000" b="1" dirty="0">
                <a:latin typeface="Helvetica Neue"/>
                <a:cs typeface="Arial" pitchFamily="34" charset="0"/>
              </a:rPr>
              <a:t>PSP and the Motor Vehicle Record – What’s the Difference?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</a:pPr>
            <a:endParaRPr lang="en-US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5589" y="411206"/>
            <a:ext cx="1891211" cy="541208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-582" y="6464300"/>
            <a:ext cx="9146875" cy="412715"/>
            <a:chOff x="-582" y="6464300"/>
            <a:chExt cx="9146875" cy="412715"/>
          </a:xfrm>
        </p:grpSpPr>
        <p:sp>
          <p:nvSpPr>
            <p:cNvPr id="7" name="Rectangle 6"/>
            <p:cNvSpPr/>
            <p:nvPr/>
          </p:nvSpPr>
          <p:spPr>
            <a:xfrm>
              <a:off x="0" y="6464300"/>
              <a:ext cx="9144000" cy="4064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0" y="6509788"/>
              <a:ext cx="883208" cy="229341"/>
            </a:xfrm>
            <a:prstGeom prst="rect">
              <a:avLst/>
            </a:prstGeom>
            <a:solidFill>
              <a:srgbClr val="4142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817670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-582" y="6776977"/>
              <a:ext cx="883208" cy="95537"/>
            </a:xfrm>
            <a:prstGeom prst="rect">
              <a:avLst/>
            </a:prstGeom>
            <a:solidFill>
              <a:srgbClr val="F1B01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951158" y="6509789"/>
              <a:ext cx="571500" cy="360912"/>
            </a:xfrm>
            <a:prstGeom prst="rect">
              <a:avLst/>
            </a:prstGeom>
            <a:solidFill>
              <a:srgbClr val="F1B01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927100" y="6509789"/>
              <a:ext cx="6966884" cy="360912"/>
            </a:xfrm>
            <a:prstGeom prst="rect">
              <a:avLst/>
            </a:prstGeom>
            <a:solidFill>
              <a:srgbClr val="15396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817670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8574793" y="6509788"/>
              <a:ext cx="571500" cy="367227"/>
            </a:xfrm>
            <a:prstGeom prst="rect">
              <a:avLst/>
            </a:prstGeom>
            <a:solidFill>
              <a:srgbClr val="4142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817670"/>
                </a:solidFill>
              </a:endParaRPr>
            </a:p>
          </p:txBody>
        </p:sp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E9B801-5922-46DB-841D-B7519461AB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30DC782-D64A-B047-913F-3F967D0F6BA7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207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2043" y="2891462"/>
            <a:ext cx="7670708" cy="4650249"/>
          </a:xfrm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50000"/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An MVR shows the driver’s convictions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50000"/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A PSP record includes violations collected at the roadside inspection or crash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50000"/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Citations, warnings and tickets yet to be settled in court will not appear on an MVR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50000"/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A driver’s PSP will show violations regardless of the conviction result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50000"/>
              <a:buFont typeface="Wingdings" pitchFamily="2" charset="2"/>
              <a:buChar char="§"/>
            </a:pP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1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50000"/>
              <a:buFont typeface="Wingdings" pitchFamily="2" charset="2"/>
              <a:buChar char="§"/>
            </a:pP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50000"/>
              <a:buFont typeface="Wingdings" pitchFamily="2" charset="2"/>
              <a:buChar char="§"/>
            </a:pP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50000"/>
              <a:buFont typeface="Wingdings" pitchFamily="2" charset="2"/>
              <a:buChar char="§"/>
            </a:pP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50000"/>
              <a:buFont typeface="Wingdings" pitchFamily="2" charset="2"/>
              <a:buChar char="§"/>
            </a:pP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50000"/>
              <a:buFont typeface="Wingdings" pitchFamily="2" charset="2"/>
              <a:buChar char="§"/>
            </a:pP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Char char="§"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cap="none" dirty="0"/>
              <a:t>Pre-Employment Screening Program</a:t>
            </a:r>
            <a:endParaRPr lang="en-US" sz="2000" dirty="0"/>
          </a:p>
        </p:txBody>
      </p:sp>
      <p:sp>
        <p:nvSpPr>
          <p:cNvPr id="2" name="Rectangle 1"/>
          <p:cNvSpPr/>
          <p:nvPr/>
        </p:nvSpPr>
        <p:spPr>
          <a:xfrm>
            <a:off x="452043" y="1159075"/>
            <a:ext cx="86025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</a:pPr>
            <a:r>
              <a:rPr lang="en-US" sz="3200" b="1" dirty="0">
                <a:latin typeface="Helvetica Neue"/>
                <a:cs typeface="Arial" pitchFamily="34" charset="0"/>
              </a:rPr>
              <a:t>PSP and Motor Vehicle Records (MVR) offer different information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5589" y="411206"/>
            <a:ext cx="1891211" cy="541208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-582" y="6464300"/>
            <a:ext cx="9146875" cy="412715"/>
            <a:chOff x="-582" y="6464300"/>
            <a:chExt cx="9146875" cy="412715"/>
          </a:xfrm>
        </p:grpSpPr>
        <p:sp>
          <p:nvSpPr>
            <p:cNvPr id="7" name="Rectangle 6"/>
            <p:cNvSpPr/>
            <p:nvPr/>
          </p:nvSpPr>
          <p:spPr>
            <a:xfrm>
              <a:off x="0" y="6464300"/>
              <a:ext cx="9144000" cy="4064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0" y="6509788"/>
              <a:ext cx="883208" cy="229341"/>
            </a:xfrm>
            <a:prstGeom prst="rect">
              <a:avLst/>
            </a:prstGeom>
            <a:solidFill>
              <a:srgbClr val="4142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817670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-582" y="6776977"/>
              <a:ext cx="883208" cy="95537"/>
            </a:xfrm>
            <a:prstGeom prst="rect">
              <a:avLst/>
            </a:prstGeom>
            <a:solidFill>
              <a:srgbClr val="F1B01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951158" y="6509789"/>
              <a:ext cx="571500" cy="360912"/>
            </a:xfrm>
            <a:prstGeom prst="rect">
              <a:avLst/>
            </a:prstGeom>
            <a:solidFill>
              <a:srgbClr val="F1B01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927100" y="6509789"/>
              <a:ext cx="6966884" cy="360912"/>
            </a:xfrm>
            <a:prstGeom prst="rect">
              <a:avLst/>
            </a:prstGeom>
            <a:solidFill>
              <a:srgbClr val="15396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817670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8574793" y="6509788"/>
              <a:ext cx="571500" cy="367227"/>
            </a:xfrm>
            <a:prstGeom prst="rect">
              <a:avLst/>
            </a:prstGeom>
            <a:solidFill>
              <a:srgbClr val="4142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817670"/>
                </a:solidFill>
              </a:endParaRPr>
            </a:p>
          </p:txBody>
        </p:sp>
      </p:grp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3D2ECBA-B12D-499E-83F9-A0E442D2EB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30DC782-D64A-B047-913F-3F967D0F6BA7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152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52651" y="3094436"/>
            <a:ext cx="7670708" cy="4650249"/>
          </a:xfrm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50000"/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States are responsible for maintaining motor vehicle records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50000"/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Conviction data is posted periodically to a motor vehicle record, depending on each state’s unique process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50000"/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FMCSA manages inspection and violation data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50000"/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A PSP report will show the original violation when a citation has been adjudicated and has resulted in a conviction of a different charge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50000"/>
            </a:pP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50000"/>
            </a:pP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1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50000"/>
            </a:pP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50000"/>
            </a:pP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50000"/>
            </a:pP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50000"/>
              <a:buNone/>
            </a:pP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50000"/>
            </a:pP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cap="none" dirty="0"/>
              <a:t>Pre-Employment Screening Program</a:t>
            </a:r>
            <a:endParaRPr lang="en-US" sz="2000" dirty="0"/>
          </a:p>
        </p:txBody>
      </p:sp>
      <p:sp>
        <p:nvSpPr>
          <p:cNvPr id="2" name="Rectangle 1"/>
          <p:cNvSpPr/>
          <p:nvPr/>
        </p:nvSpPr>
        <p:spPr>
          <a:xfrm>
            <a:off x="208722" y="1146262"/>
            <a:ext cx="867356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</a:pPr>
            <a:r>
              <a:rPr lang="en-US" sz="3200" b="1" dirty="0">
                <a:latin typeface="Helvetica Neue"/>
                <a:cs typeface="Arial" pitchFamily="34" charset="0"/>
              </a:rPr>
              <a:t>PSP Data and Motor Vehicle Records (MVR) offer different information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5589" y="411206"/>
            <a:ext cx="1891211" cy="541208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-582" y="6464300"/>
            <a:ext cx="9146875" cy="412715"/>
            <a:chOff x="-582" y="6464300"/>
            <a:chExt cx="9146875" cy="412715"/>
          </a:xfrm>
        </p:grpSpPr>
        <p:sp>
          <p:nvSpPr>
            <p:cNvPr id="7" name="Rectangle 6"/>
            <p:cNvSpPr/>
            <p:nvPr/>
          </p:nvSpPr>
          <p:spPr>
            <a:xfrm>
              <a:off x="0" y="6464300"/>
              <a:ext cx="9144000" cy="4064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0" y="6509788"/>
              <a:ext cx="883208" cy="229341"/>
            </a:xfrm>
            <a:prstGeom prst="rect">
              <a:avLst/>
            </a:prstGeom>
            <a:solidFill>
              <a:srgbClr val="4142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817670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-582" y="6776977"/>
              <a:ext cx="883208" cy="95537"/>
            </a:xfrm>
            <a:prstGeom prst="rect">
              <a:avLst/>
            </a:prstGeom>
            <a:solidFill>
              <a:srgbClr val="F1B01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951158" y="6509789"/>
              <a:ext cx="571500" cy="360912"/>
            </a:xfrm>
            <a:prstGeom prst="rect">
              <a:avLst/>
            </a:prstGeom>
            <a:solidFill>
              <a:srgbClr val="F1B01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927100" y="6509789"/>
              <a:ext cx="6966884" cy="360912"/>
            </a:xfrm>
            <a:prstGeom prst="rect">
              <a:avLst/>
            </a:prstGeom>
            <a:solidFill>
              <a:srgbClr val="15396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817670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8574793" y="6509788"/>
              <a:ext cx="571500" cy="367227"/>
            </a:xfrm>
            <a:prstGeom prst="rect">
              <a:avLst/>
            </a:prstGeom>
            <a:solidFill>
              <a:srgbClr val="4142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817670"/>
                </a:solidFill>
              </a:endParaRPr>
            </a:p>
          </p:txBody>
        </p:sp>
      </p:grp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135AF67-084C-4A08-B73D-E8BDDAFA64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30DC782-D64A-B047-913F-3F967D0F6BA7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584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5351</TotalTime>
  <Words>3007</Words>
  <Application>Microsoft Office PowerPoint</Application>
  <PresentationFormat>On-screen Show (4:3)</PresentationFormat>
  <Paragraphs>645</Paragraphs>
  <Slides>34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Calibri</vt:lpstr>
      <vt:lpstr>Helvetica Neue</vt:lpstr>
      <vt:lpstr>Helvetica Neue Medium</vt:lpstr>
      <vt:lpstr>MinionPro</vt:lpstr>
      <vt:lpstr>Wingdings</vt:lpstr>
      <vt:lpstr>Office Theme</vt:lpstr>
      <vt:lpstr>PowerPoint Presentation</vt:lpstr>
      <vt:lpstr>Pre-Employment Screening Program</vt:lpstr>
      <vt:lpstr>Pre-Employment Screening Program</vt:lpstr>
      <vt:lpstr>Pre-Employment Screening Program</vt:lpstr>
      <vt:lpstr>Pre-Employment Screening Program</vt:lpstr>
      <vt:lpstr>Pre-Employment Screening Program</vt:lpstr>
      <vt:lpstr>Pre-Employment Screening Program</vt:lpstr>
      <vt:lpstr>Pre-Employment Screening Program</vt:lpstr>
      <vt:lpstr>Pre-Employment Screening Program</vt:lpstr>
      <vt:lpstr>Pre-Employment Screening Program</vt:lpstr>
      <vt:lpstr>Pre-Employment Screening Program</vt:lpstr>
      <vt:lpstr>Pre-Employment Screening Program</vt:lpstr>
      <vt:lpstr>Pre-Employment Screening Program</vt:lpstr>
      <vt:lpstr>Pre-Employment Screening Program</vt:lpstr>
      <vt:lpstr>Pre-Employment Screening Program</vt:lpstr>
      <vt:lpstr>Pre-Employment Screening Program</vt:lpstr>
      <vt:lpstr>Pre-Employment Screening Program</vt:lpstr>
      <vt:lpstr>Pre-Employment Screening Program</vt:lpstr>
      <vt:lpstr>Pre-Employment Screening Program</vt:lpstr>
      <vt:lpstr>Pre-Employment Screening Program</vt:lpstr>
      <vt:lpstr>Pre-Employment Screening Program</vt:lpstr>
      <vt:lpstr>Pre-Employment Screening Program</vt:lpstr>
      <vt:lpstr>Pre-Employment Screening Program</vt:lpstr>
      <vt:lpstr>Pre-Employment Screening Program</vt:lpstr>
      <vt:lpstr>Pre-Employment Screening Program</vt:lpstr>
      <vt:lpstr>Pre-Employment Screening Program</vt:lpstr>
      <vt:lpstr>Pre-Employment Screening Program</vt:lpstr>
      <vt:lpstr>Pre-Employment Screening Program</vt:lpstr>
      <vt:lpstr>Pre-Employment Screening Program</vt:lpstr>
      <vt:lpstr>Pre-Employment Screening Program</vt:lpstr>
      <vt:lpstr>Pre-Employment Screening Program</vt:lpstr>
      <vt:lpstr>Pre-Employment Screening Program</vt:lpstr>
      <vt:lpstr>Pre-Employment Screening Program</vt:lpstr>
      <vt:lpstr>Pre-Employment Screening Program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</dc:creator>
  <cp:lastModifiedBy>Charles, Amara</cp:lastModifiedBy>
  <cp:revision>439</cp:revision>
  <cp:lastPrinted>2020-02-18T13:39:08Z</cp:lastPrinted>
  <dcterms:created xsi:type="dcterms:W3CDTF">2016-01-18T18:55:12Z</dcterms:created>
  <dcterms:modified xsi:type="dcterms:W3CDTF">2020-06-09T15:48:49Z</dcterms:modified>
</cp:coreProperties>
</file>