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91" r:id="rId3"/>
    <p:sldId id="298" r:id="rId4"/>
    <p:sldId id="293" r:id="rId5"/>
    <p:sldId id="300" r:id="rId6"/>
    <p:sldId id="281" r:id="rId7"/>
    <p:sldId id="282" r:id="rId8"/>
    <p:sldId id="283" r:id="rId9"/>
    <p:sldId id="284" r:id="rId10"/>
    <p:sldId id="285" r:id="rId11"/>
    <p:sldId id="286" r:id="rId12"/>
    <p:sldId id="301" r:id="rId13"/>
    <p:sldId id="311" r:id="rId14"/>
    <p:sldId id="302" r:id="rId15"/>
    <p:sldId id="303" r:id="rId16"/>
    <p:sldId id="304" r:id="rId17"/>
    <p:sldId id="323" r:id="rId18"/>
    <p:sldId id="324" r:id="rId19"/>
    <p:sldId id="318" r:id="rId20"/>
    <p:sldId id="306" r:id="rId21"/>
    <p:sldId id="310" r:id="rId22"/>
    <p:sldId id="307" r:id="rId23"/>
    <p:sldId id="308" r:id="rId24"/>
    <p:sldId id="325" r:id="rId25"/>
    <p:sldId id="327" r:id="rId26"/>
    <p:sldId id="312" r:id="rId27"/>
    <p:sldId id="328" r:id="rId28"/>
    <p:sldId id="313" r:id="rId29"/>
    <p:sldId id="314" r:id="rId30"/>
    <p:sldId id="315" r:id="rId31"/>
    <p:sldId id="316" r:id="rId32"/>
    <p:sldId id="309" r:id="rId33"/>
    <p:sldId id="288" r:id="rId34"/>
    <p:sldId id="289" r:id="rId35"/>
    <p:sldId id="321" r:id="rId36"/>
    <p:sldId id="262" r:id="rId37"/>
    <p:sldId id="265" r:id="rId38"/>
    <p:sldId id="267" r:id="rId39"/>
    <p:sldId id="322" r:id="rId40"/>
    <p:sldId id="326" r:id="rId41"/>
    <p:sldId id="260" r:id="rId42"/>
    <p:sldId id="331" r:id="rId43"/>
    <p:sldId id="33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03057"/>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030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127" y="463930"/>
            <a:ext cx="3599695" cy="78029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6245" t="39768" r="37197" b="50412"/>
          <a:stretch/>
        </p:blipFill>
        <p:spPr>
          <a:xfrm>
            <a:off x="8451305" y="5438142"/>
            <a:ext cx="2969170" cy="1420820"/>
          </a:xfrm>
          <a:prstGeom prst="rect">
            <a:avLst/>
          </a:prstGeom>
        </p:spPr>
      </p:pic>
    </p:spTree>
    <p:extLst>
      <p:ext uri="{BB962C8B-B14F-4D97-AF65-F5344CB8AC3E}">
        <p14:creationId xmlns:p14="http://schemas.microsoft.com/office/powerpoint/2010/main" val="33146977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6B057-4133-4320-BCFD-B7AE7BC001A7}"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0FB0-F617-464A-95D2-4DEEB9134BA5}" type="slidenum">
              <a:rPr lang="en-US" smtClean="0"/>
              <a:t>‹#›</a:t>
            </a:fld>
            <a:endParaRPr lang="en-US"/>
          </a:p>
        </p:txBody>
      </p:sp>
    </p:spTree>
    <p:extLst>
      <p:ext uri="{BB962C8B-B14F-4D97-AF65-F5344CB8AC3E}">
        <p14:creationId xmlns:p14="http://schemas.microsoft.com/office/powerpoint/2010/main" val="33057455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6B057-4133-4320-BCFD-B7AE7BC001A7}"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0FB0-F617-464A-95D2-4DEEB9134BA5}" type="slidenum">
              <a:rPr lang="en-US" smtClean="0"/>
              <a:t>‹#›</a:t>
            </a:fld>
            <a:endParaRPr lang="en-US"/>
          </a:p>
        </p:txBody>
      </p:sp>
    </p:spTree>
    <p:extLst>
      <p:ext uri="{BB962C8B-B14F-4D97-AF65-F5344CB8AC3E}">
        <p14:creationId xmlns:p14="http://schemas.microsoft.com/office/powerpoint/2010/main" val="26293016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Clr>
                <a:srgbClr val="5BC2E7"/>
              </a:buClr>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Clr>
                <a:srgbClr val="5BC2E7"/>
              </a:buClr>
              <a:buFont typeface="Wingdings" panose="05000000000000000000" pitchFamily="2" charset="2"/>
              <a:buChar char="§"/>
              <a:defRPr/>
            </a:lvl4pPr>
            <a:lvl5pPr marL="2057400" indent="-228600">
              <a:buFont typeface="Wingdings" panose="05000000000000000000" pitchFamily="2" charset="2"/>
              <a:buChar char="§"/>
              <a:defRPr/>
            </a:lvl5pPr>
            <a:lvl6pPr>
              <a:defRPr>
                <a:solidFill>
                  <a:srgbClr val="003057"/>
                </a:solidFill>
              </a:defRPr>
            </a:lvl6pPr>
            <a:lvl7pPr>
              <a:defRPr>
                <a:solidFill>
                  <a:srgbClr val="003057"/>
                </a:solidFill>
              </a:defRPr>
            </a:lvl7pPr>
            <a:lvl8pPr>
              <a:defRPr>
                <a:solidFill>
                  <a:srgbClr val="003057"/>
                </a:solidFill>
              </a:defRPr>
            </a:lvl8pPr>
            <a:lvl9pPr marL="3943350" indent="-285750">
              <a:buFont typeface="Arial" panose="020B0604020202020204" pitchFamily="34" charset="0"/>
              <a:buChar char="•"/>
              <a:defRPr>
                <a:solidFill>
                  <a:srgbClr val="003057"/>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1127"/>
          <a:stretch/>
        </p:blipFill>
        <p:spPr>
          <a:xfrm>
            <a:off x="319515" y="6272213"/>
            <a:ext cx="11527927" cy="376237"/>
          </a:xfrm>
          <a:prstGeom prst="rect">
            <a:avLst/>
          </a:prstGeom>
        </p:spPr>
      </p:pic>
      <p:sp>
        <p:nvSpPr>
          <p:cNvPr id="9" name="Footer Placeholder 4"/>
          <p:cNvSpPr txBox="1">
            <a:spLocks/>
          </p:cNvSpPr>
          <p:nvPr/>
        </p:nvSpPr>
        <p:spPr>
          <a:xfrm>
            <a:off x="404283" y="6365186"/>
            <a:ext cx="2777068" cy="274320"/>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smtClean="0"/>
              <a:t>www.marshalldennehey.com</a:t>
            </a:r>
            <a:endParaRPr lang="en-US" b="0" dirty="0"/>
          </a:p>
        </p:txBody>
      </p:sp>
      <p:sp>
        <p:nvSpPr>
          <p:cNvPr id="10" name="Slide Number Placeholder 5"/>
          <p:cNvSpPr txBox="1">
            <a:spLocks/>
          </p:cNvSpPr>
          <p:nvPr/>
        </p:nvSpPr>
        <p:spPr>
          <a:xfrm>
            <a:off x="10805529" y="6367503"/>
            <a:ext cx="973667" cy="27432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17E044-2C54-4E1A-9766-9C668D0F037B}" type="slidenum">
              <a:rPr lang="en-US" smtClean="0"/>
              <a:pPr/>
              <a:t>‹#›</a:t>
            </a:fld>
            <a:endParaRPr lang="en-US" dirty="0"/>
          </a:p>
        </p:txBody>
      </p:sp>
      <p:cxnSp>
        <p:nvCxnSpPr>
          <p:cNvPr id="7" name="Straight Connector 6"/>
          <p:cNvCxnSpPr/>
          <p:nvPr/>
        </p:nvCxnSpPr>
        <p:spPr>
          <a:xfrm>
            <a:off x="838200" y="1555521"/>
            <a:ext cx="10515600" cy="0"/>
          </a:xfrm>
          <a:prstGeom prst="line">
            <a:avLst/>
          </a:prstGeom>
          <a:ln w="12700">
            <a:solidFill>
              <a:srgbClr val="5BC2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4184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66B057-4133-4320-BCFD-B7AE7BC001A7}"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0FB0-F617-464A-95D2-4DEEB9134BA5}" type="slidenum">
              <a:rPr lang="en-US" smtClean="0"/>
              <a:t>‹#›</a:t>
            </a:fld>
            <a:endParaRPr lang="en-US"/>
          </a:p>
        </p:txBody>
      </p:sp>
    </p:spTree>
    <p:extLst>
      <p:ext uri="{BB962C8B-B14F-4D97-AF65-F5344CB8AC3E}">
        <p14:creationId xmlns:p14="http://schemas.microsoft.com/office/powerpoint/2010/main" val="17786289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66B057-4133-4320-BCFD-B7AE7BC001A7}"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30FB0-F617-464A-95D2-4DEEB9134BA5}" type="slidenum">
              <a:rPr lang="en-US" smtClean="0"/>
              <a:t>‹#›</a:t>
            </a:fld>
            <a:endParaRPr lang="en-US"/>
          </a:p>
        </p:txBody>
      </p:sp>
    </p:spTree>
    <p:extLst>
      <p:ext uri="{BB962C8B-B14F-4D97-AF65-F5344CB8AC3E}">
        <p14:creationId xmlns:p14="http://schemas.microsoft.com/office/powerpoint/2010/main" val="41129805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66B057-4133-4320-BCFD-B7AE7BC001A7}" type="datetimeFigureOut">
              <a:rPr lang="en-US" smtClean="0"/>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30FB0-F617-464A-95D2-4DEEB9134BA5}" type="slidenum">
              <a:rPr lang="en-US" smtClean="0"/>
              <a:t>‹#›</a:t>
            </a:fld>
            <a:endParaRPr lang="en-US"/>
          </a:p>
        </p:txBody>
      </p:sp>
    </p:spTree>
    <p:extLst>
      <p:ext uri="{BB962C8B-B14F-4D97-AF65-F5344CB8AC3E}">
        <p14:creationId xmlns:p14="http://schemas.microsoft.com/office/powerpoint/2010/main" val="34737162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66B057-4133-4320-BCFD-B7AE7BC001A7}" type="datetimeFigureOut">
              <a:rPr lang="en-US" smtClean="0"/>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30FB0-F617-464A-95D2-4DEEB9134BA5}" type="slidenum">
              <a:rPr lang="en-US" smtClean="0"/>
              <a:t>‹#›</a:t>
            </a:fld>
            <a:endParaRPr lang="en-US"/>
          </a:p>
        </p:txBody>
      </p:sp>
    </p:spTree>
    <p:extLst>
      <p:ext uri="{BB962C8B-B14F-4D97-AF65-F5344CB8AC3E}">
        <p14:creationId xmlns:p14="http://schemas.microsoft.com/office/powerpoint/2010/main" val="28702791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6B057-4133-4320-BCFD-B7AE7BC001A7}" type="datetimeFigureOut">
              <a:rPr lang="en-US" smtClean="0"/>
              <a:t>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30FB0-F617-464A-95D2-4DEEB9134BA5}" type="slidenum">
              <a:rPr lang="en-US" smtClean="0"/>
              <a:t>‹#›</a:t>
            </a:fld>
            <a:endParaRPr lang="en-US"/>
          </a:p>
        </p:txBody>
      </p:sp>
    </p:spTree>
    <p:extLst>
      <p:ext uri="{BB962C8B-B14F-4D97-AF65-F5344CB8AC3E}">
        <p14:creationId xmlns:p14="http://schemas.microsoft.com/office/powerpoint/2010/main" val="42146434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66B057-4133-4320-BCFD-B7AE7BC001A7}"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30FB0-F617-464A-95D2-4DEEB9134BA5}" type="slidenum">
              <a:rPr lang="en-US" smtClean="0"/>
              <a:t>‹#›</a:t>
            </a:fld>
            <a:endParaRPr lang="en-US"/>
          </a:p>
        </p:txBody>
      </p:sp>
    </p:spTree>
    <p:extLst>
      <p:ext uri="{BB962C8B-B14F-4D97-AF65-F5344CB8AC3E}">
        <p14:creationId xmlns:p14="http://schemas.microsoft.com/office/powerpoint/2010/main" val="2329090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66B057-4133-4320-BCFD-B7AE7BC001A7}"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30FB0-F617-464A-95D2-4DEEB9134BA5}" type="slidenum">
              <a:rPr lang="en-US" smtClean="0"/>
              <a:t>‹#›</a:t>
            </a:fld>
            <a:endParaRPr lang="en-US"/>
          </a:p>
        </p:txBody>
      </p:sp>
    </p:spTree>
    <p:extLst>
      <p:ext uri="{BB962C8B-B14F-4D97-AF65-F5344CB8AC3E}">
        <p14:creationId xmlns:p14="http://schemas.microsoft.com/office/powerpoint/2010/main" val="1712499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6B057-4133-4320-BCFD-B7AE7BC001A7}" type="datetimeFigureOut">
              <a:rPr lang="en-US" smtClean="0"/>
              <a:t>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30FB0-F617-464A-95D2-4DEEB9134BA5}" type="slidenum">
              <a:rPr lang="en-US" smtClean="0"/>
              <a:t>‹#›</a:t>
            </a:fld>
            <a:endParaRPr lang="en-US"/>
          </a:p>
        </p:txBody>
      </p:sp>
    </p:spTree>
    <p:extLst>
      <p:ext uri="{BB962C8B-B14F-4D97-AF65-F5344CB8AC3E}">
        <p14:creationId xmlns:p14="http://schemas.microsoft.com/office/powerpoint/2010/main" val="191446492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en-US" sz="4400" kern="1200" dirty="0">
          <a:solidFill>
            <a:srgbClr val="00305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05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05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05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0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437" y="1480404"/>
            <a:ext cx="8676222" cy="2091058"/>
          </a:xfrm>
        </p:spPr>
        <p:txBody>
          <a:bodyPr>
            <a:normAutofit/>
          </a:bodyPr>
          <a:lstStyle/>
          <a:p>
            <a:r>
              <a:rPr lang="en-US" b="1" dirty="0" smtClean="0">
                <a:solidFill>
                  <a:schemeClr val="accent1">
                    <a:lumMod val="75000"/>
                  </a:schemeClr>
                </a:solidFill>
              </a:rPr>
              <a:t> Stopped! Now what??</a:t>
            </a:r>
            <a:br>
              <a:rPr lang="en-US" b="1" dirty="0" smtClean="0">
                <a:solidFill>
                  <a:schemeClr val="accent1">
                    <a:lumMod val="75000"/>
                  </a:schemeClr>
                </a:solidFill>
              </a:rPr>
            </a:br>
            <a:endParaRPr lang="en-US" b="1" dirty="0">
              <a:solidFill>
                <a:schemeClr val="accent1">
                  <a:lumMod val="75000"/>
                </a:schemeClr>
              </a:solidFill>
            </a:endParaRPr>
          </a:p>
        </p:txBody>
      </p:sp>
      <p:sp>
        <p:nvSpPr>
          <p:cNvPr id="3" name="Subtitle 2"/>
          <p:cNvSpPr>
            <a:spLocks noGrp="1"/>
          </p:cNvSpPr>
          <p:nvPr>
            <p:ph type="subTitle" idx="1"/>
          </p:nvPr>
        </p:nvSpPr>
        <p:spPr>
          <a:xfrm>
            <a:off x="7187344" y="9925026"/>
            <a:ext cx="4115499" cy="168900"/>
          </a:xfrm>
        </p:spPr>
        <p:txBody>
          <a:bodyPr>
            <a:normAutofit fontScale="25000" lnSpcReduction="20000"/>
          </a:bodyPr>
          <a:lstStyle/>
          <a:p>
            <a:endParaRPr lang="en-US" dirty="0"/>
          </a:p>
        </p:txBody>
      </p:sp>
      <p:pic>
        <p:nvPicPr>
          <p:cNvPr id="1026" name="Picture 2" descr="266 Eyes In Rearview Mirror Stock Photos, Pictures &amp; Royalty-Free Image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1449" y="3638074"/>
            <a:ext cx="2782197" cy="2782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450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THE “WALK-AROUND” </a:t>
            </a:r>
            <a:r>
              <a:rPr lang="en-US" b="1" dirty="0" smtClean="0">
                <a:solidFill>
                  <a:schemeClr val="accent1">
                    <a:lumMod val="75000"/>
                  </a:schemeClr>
                </a:solidFill>
              </a:rPr>
              <a:t>INSPECTION CONT’D</a:t>
            </a:r>
            <a:endParaRPr lang="en-US" dirty="0">
              <a:solidFill>
                <a:schemeClr val="accent1">
                  <a:lumMod val="75000"/>
                </a:schemeClr>
              </a:solidFill>
            </a:endParaRPr>
          </a:p>
        </p:txBody>
      </p:sp>
      <p:sp>
        <p:nvSpPr>
          <p:cNvPr id="3" name="Content Placeholder 2"/>
          <p:cNvSpPr>
            <a:spLocks noGrp="1"/>
          </p:cNvSpPr>
          <p:nvPr>
            <p:ph idx="1"/>
          </p:nvPr>
        </p:nvSpPr>
        <p:spPr>
          <a:xfrm>
            <a:off x="838200" y="1418121"/>
            <a:ext cx="10515600" cy="4351338"/>
          </a:xfrm>
        </p:spPr>
        <p:txBody>
          <a:bodyPr>
            <a:normAutofit/>
          </a:bodyPr>
          <a:lstStyle/>
          <a:p>
            <a:endParaRPr lang="en-US" b="1" dirty="0" smtClean="0">
              <a:solidFill>
                <a:schemeClr val="accent1">
                  <a:lumMod val="75000"/>
                </a:schemeClr>
              </a:solidFill>
            </a:endParaRPr>
          </a:p>
          <a:p>
            <a:pPr marL="0" indent="0">
              <a:buNone/>
            </a:pPr>
            <a:r>
              <a:rPr lang="en-US" b="1" dirty="0" smtClean="0">
                <a:solidFill>
                  <a:schemeClr val="accent1">
                    <a:lumMod val="75000"/>
                  </a:schemeClr>
                </a:solidFill>
              </a:rPr>
              <a:t>Look For:</a:t>
            </a:r>
          </a:p>
          <a:p>
            <a:pPr marL="0" indent="0">
              <a:buNone/>
            </a:pPr>
            <a:r>
              <a:rPr lang="en-US" sz="1800" b="1" u="sng" dirty="0" smtClean="0">
                <a:solidFill>
                  <a:schemeClr val="accent1">
                    <a:lumMod val="75000"/>
                  </a:schemeClr>
                </a:solidFill>
              </a:rPr>
              <a:t>REAR </a:t>
            </a:r>
            <a:r>
              <a:rPr lang="en-US" sz="1800" b="1" u="sng" dirty="0">
                <a:solidFill>
                  <a:schemeClr val="accent1">
                    <a:lumMod val="75000"/>
                  </a:schemeClr>
                </a:solidFill>
              </a:rPr>
              <a:t>OF BUS CHECK </a:t>
            </a:r>
            <a:endParaRPr lang="en-US" sz="1800" b="1" u="sng" dirty="0" smtClean="0">
              <a:solidFill>
                <a:schemeClr val="accent1">
                  <a:lumMod val="75000"/>
                </a:schemeClr>
              </a:solidFill>
            </a:endParaRPr>
          </a:p>
          <a:p>
            <a:pPr lvl="1"/>
            <a:r>
              <a:rPr lang="en-US" b="1" dirty="0" smtClean="0">
                <a:solidFill>
                  <a:schemeClr val="accent1">
                    <a:lumMod val="75000"/>
                  </a:schemeClr>
                </a:solidFill>
              </a:rPr>
              <a:t>LIGHT LENSES/REFLECTORS FOR DAMAGE</a:t>
            </a:r>
          </a:p>
          <a:p>
            <a:pPr lvl="1"/>
            <a:r>
              <a:rPr lang="en-US" b="1" dirty="0" smtClean="0">
                <a:solidFill>
                  <a:schemeClr val="accent1">
                    <a:lumMod val="75000"/>
                  </a:schemeClr>
                </a:solidFill>
              </a:rPr>
              <a:t>INSIDE TIRE PRESSURE </a:t>
            </a:r>
          </a:p>
          <a:p>
            <a:pPr lvl="1"/>
            <a:r>
              <a:rPr lang="en-US" b="1" dirty="0" smtClean="0">
                <a:solidFill>
                  <a:schemeClr val="accent1">
                    <a:lumMod val="75000"/>
                  </a:schemeClr>
                </a:solidFill>
              </a:rPr>
              <a:t>OUTSIDE TIRE PRESSURE</a:t>
            </a:r>
          </a:p>
          <a:p>
            <a:pPr lvl="1"/>
            <a:r>
              <a:rPr lang="en-US" b="1" dirty="0" smtClean="0">
                <a:solidFill>
                  <a:schemeClr val="accent1">
                    <a:lumMod val="75000"/>
                  </a:schemeClr>
                </a:solidFill>
              </a:rPr>
              <a:t>TIRE TREAD</a:t>
            </a:r>
          </a:p>
          <a:p>
            <a:pPr lvl="1"/>
            <a:r>
              <a:rPr lang="en-US" b="1" dirty="0" smtClean="0">
                <a:solidFill>
                  <a:schemeClr val="accent1">
                    <a:lumMod val="75000"/>
                  </a:schemeClr>
                </a:solidFill>
              </a:rPr>
              <a:t>RIMS FOR CRACKS/DAMAGE</a:t>
            </a:r>
          </a:p>
          <a:p>
            <a:pPr lvl="1"/>
            <a:r>
              <a:rPr lang="en-US" b="1" dirty="0" smtClean="0">
                <a:solidFill>
                  <a:schemeClr val="accent1">
                    <a:lumMod val="75000"/>
                  </a:schemeClr>
                </a:solidFill>
              </a:rPr>
              <a:t>LUG NUTS FOR TIGHTNESS</a:t>
            </a:r>
          </a:p>
          <a:p>
            <a:pPr lvl="1"/>
            <a:r>
              <a:rPr lang="en-US" b="1" dirty="0" smtClean="0">
                <a:solidFill>
                  <a:schemeClr val="accent1">
                    <a:lumMod val="75000"/>
                  </a:schemeClr>
                </a:solidFill>
              </a:rPr>
              <a:t>MUD FLAP SECURE CHECK</a:t>
            </a:r>
          </a:p>
          <a:p>
            <a:pPr lvl="1"/>
            <a:endParaRPr lang="en-US" dirty="0"/>
          </a:p>
        </p:txBody>
      </p:sp>
    </p:spTree>
    <p:extLst>
      <p:ext uri="{BB962C8B-B14F-4D97-AF65-F5344CB8AC3E}">
        <p14:creationId xmlns:p14="http://schemas.microsoft.com/office/powerpoint/2010/main" val="202527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75000"/>
                  </a:schemeClr>
                </a:solidFill>
              </a:rPr>
              <a:t>EXTERNAL PRE-TRIP INSPECTION</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fontScale="85000" lnSpcReduction="20000"/>
          </a:bodyPr>
          <a:lstStyle/>
          <a:p>
            <a:pPr fontAlgn="auto"/>
            <a:r>
              <a:rPr lang="en-US" sz="2600" b="1" dirty="0">
                <a:solidFill>
                  <a:schemeClr val="accent1">
                    <a:lumMod val="75000"/>
                  </a:schemeClr>
                </a:solidFill>
                <a:effectLst/>
              </a:rPr>
              <a:t>Level/Air Leaks (Pre Trip Inspection)</a:t>
            </a:r>
            <a:r>
              <a:rPr lang="en-US" sz="2600" dirty="0">
                <a:solidFill>
                  <a:schemeClr val="accent1">
                    <a:lumMod val="75000"/>
                  </a:schemeClr>
                </a:solidFill>
                <a:effectLst/>
              </a:rPr>
              <a:t/>
            </a:r>
            <a:br>
              <a:rPr lang="en-US" sz="2600" dirty="0">
                <a:solidFill>
                  <a:schemeClr val="accent1">
                    <a:lumMod val="75000"/>
                  </a:schemeClr>
                </a:solidFill>
                <a:effectLst/>
              </a:rPr>
            </a:br>
            <a:r>
              <a:rPr lang="en-US" sz="2600" dirty="0">
                <a:solidFill>
                  <a:schemeClr val="accent1">
                    <a:lumMod val="75000"/>
                  </a:schemeClr>
                </a:solidFill>
                <a:effectLst/>
              </a:rPr>
              <a:t>•See that the vehicle is sitting level (front and rear), and if air-equipped, check for audible air leaks from the suspension system.</a:t>
            </a:r>
          </a:p>
          <a:p>
            <a:pPr fontAlgn="auto"/>
            <a:r>
              <a:rPr lang="en-US" sz="2600" dirty="0">
                <a:solidFill>
                  <a:schemeClr val="accent1">
                    <a:lumMod val="75000"/>
                  </a:schemeClr>
                </a:solidFill>
                <a:effectLst/>
              </a:rPr>
              <a:t/>
            </a:r>
            <a:br>
              <a:rPr lang="en-US" sz="2600" dirty="0">
                <a:solidFill>
                  <a:schemeClr val="accent1">
                    <a:lumMod val="75000"/>
                  </a:schemeClr>
                </a:solidFill>
                <a:effectLst/>
              </a:rPr>
            </a:br>
            <a:r>
              <a:rPr lang="en-US" sz="2600" b="1" dirty="0">
                <a:solidFill>
                  <a:schemeClr val="accent1">
                    <a:lumMod val="75000"/>
                  </a:schemeClr>
                </a:solidFill>
                <a:effectLst/>
              </a:rPr>
              <a:t>Fuel Tank(s) (Pre Trip Inspection)</a:t>
            </a:r>
            <a:r>
              <a:rPr lang="en-US" sz="2600" dirty="0">
                <a:solidFill>
                  <a:schemeClr val="accent1">
                    <a:lumMod val="75000"/>
                  </a:schemeClr>
                </a:solidFill>
                <a:effectLst/>
              </a:rPr>
              <a:t/>
            </a:r>
            <a:br>
              <a:rPr lang="en-US" sz="2600" dirty="0">
                <a:solidFill>
                  <a:schemeClr val="accent1">
                    <a:lumMod val="75000"/>
                  </a:schemeClr>
                </a:solidFill>
                <a:effectLst/>
              </a:rPr>
            </a:br>
            <a:r>
              <a:rPr lang="en-US" sz="2600" dirty="0">
                <a:solidFill>
                  <a:schemeClr val="accent1">
                    <a:lumMod val="75000"/>
                  </a:schemeClr>
                </a:solidFill>
                <a:effectLst/>
              </a:rPr>
              <a:t>•See that fuel tank(s) are secure with no leaks from tank(s) or lines and the fuel cap is tight.</a:t>
            </a:r>
          </a:p>
          <a:p>
            <a:pPr fontAlgn="auto"/>
            <a:r>
              <a:rPr lang="en-US" sz="2600" dirty="0">
                <a:solidFill>
                  <a:schemeClr val="accent1">
                    <a:lumMod val="75000"/>
                  </a:schemeClr>
                </a:solidFill>
                <a:effectLst/>
              </a:rPr>
              <a:t/>
            </a:r>
            <a:br>
              <a:rPr lang="en-US" sz="2600" dirty="0">
                <a:solidFill>
                  <a:schemeClr val="accent1">
                    <a:lumMod val="75000"/>
                  </a:schemeClr>
                </a:solidFill>
                <a:effectLst/>
              </a:rPr>
            </a:br>
            <a:r>
              <a:rPr lang="en-US" sz="2600" b="1" dirty="0">
                <a:solidFill>
                  <a:schemeClr val="accent1">
                    <a:lumMod val="75000"/>
                  </a:schemeClr>
                </a:solidFill>
                <a:effectLst/>
              </a:rPr>
              <a:t>Compartments (Pre Trip Inspection)</a:t>
            </a:r>
            <a:r>
              <a:rPr lang="en-US" sz="2600" dirty="0">
                <a:solidFill>
                  <a:schemeClr val="accent1">
                    <a:lumMod val="75000"/>
                  </a:schemeClr>
                </a:solidFill>
                <a:effectLst/>
              </a:rPr>
              <a:t/>
            </a:r>
            <a:br>
              <a:rPr lang="en-US" sz="2600" dirty="0">
                <a:solidFill>
                  <a:schemeClr val="accent1">
                    <a:lumMod val="75000"/>
                  </a:schemeClr>
                </a:solidFill>
                <a:effectLst/>
              </a:rPr>
            </a:br>
            <a:r>
              <a:rPr lang="en-US" sz="2600" dirty="0">
                <a:solidFill>
                  <a:schemeClr val="accent1">
                    <a:lumMod val="75000"/>
                  </a:schemeClr>
                </a:solidFill>
                <a:effectLst/>
              </a:rPr>
              <a:t>•Check that baggage and all other exterior compartment doors are not damaged, operate properly, and latch securely.</a:t>
            </a:r>
          </a:p>
          <a:p>
            <a:pPr fontAlgn="auto"/>
            <a:r>
              <a:rPr lang="en-US" sz="2600" dirty="0">
                <a:solidFill>
                  <a:schemeClr val="accent1">
                    <a:lumMod val="75000"/>
                  </a:schemeClr>
                </a:solidFill>
                <a:effectLst/>
              </a:rPr>
              <a:t/>
            </a:r>
            <a:br>
              <a:rPr lang="en-US" sz="2600" dirty="0">
                <a:solidFill>
                  <a:schemeClr val="accent1">
                    <a:lumMod val="75000"/>
                  </a:schemeClr>
                </a:solidFill>
                <a:effectLst/>
              </a:rPr>
            </a:br>
            <a:r>
              <a:rPr lang="en-US" sz="2600" b="1" dirty="0">
                <a:solidFill>
                  <a:schemeClr val="accent1">
                    <a:lumMod val="75000"/>
                  </a:schemeClr>
                </a:solidFill>
                <a:effectLst/>
              </a:rPr>
              <a:t>Battery/Box (Pre Trip Inspection)</a:t>
            </a:r>
            <a:r>
              <a:rPr lang="en-US" sz="2600" dirty="0">
                <a:solidFill>
                  <a:schemeClr val="accent1">
                    <a:lumMod val="75000"/>
                  </a:schemeClr>
                </a:solidFill>
                <a:effectLst/>
              </a:rPr>
              <a:t/>
            </a:r>
            <a:br>
              <a:rPr lang="en-US" sz="2600" dirty="0">
                <a:solidFill>
                  <a:schemeClr val="accent1">
                    <a:lumMod val="75000"/>
                  </a:schemeClr>
                </a:solidFill>
                <a:effectLst/>
              </a:rPr>
            </a:br>
            <a:r>
              <a:rPr lang="en-US" sz="2600" dirty="0">
                <a:solidFill>
                  <a:schemeClr val="accent1">
                    <a:lumMod val="75000"/>
                  </a:schemeClr>
                </a:solidFill>
                <a:effectLst/>
              </a:rPr>
              <a:t>•Wherever located, see that battery(s) are secure, connections are tight, and cell caps are present.</a:t>
            </a:r>
          </a:p>
          <a:p>
            <a:endParaRPr lang="en-US" dirty="0"/>
          </a:p>
        </p:txBody>
      </p:sp>
    </p:spTree>
    <p:extLst>
      <p:ext uri="{BB962C8B-B14F-4D97-AF65-F5344CB8AC3E}">
        <p14:creationId xmlns:p14="http://schemas.microsoft.com/office/powerpoint/2010/main" val="2040143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NOW YOU’RE STOPPED/KNOW YOUR </a:t>
            </a:r>
            <a:r>
              <a:rPr lang="en-US" b="1" dirty="0" smtClean="0">
                <a:solidFill>
                  <a:schemeClr val="accent1">
                    <a:lumMod val="75000"/>
                  </a:schemeClr>
                </a:solidFill>
              </a:rPr>
              <a:t>RIGHTS!</a:t>
            </a:r>
            <a:endParaRPr lang="en-US" b="1" dirty="0">
              <a:solidFill>
                <a:schemeClr val="accent1">
                  <a:lumMod val="75000"/>
                </a:schemeClr>
              </a:solidFill>
            </a:endParaRPr>
          </a:p>
        </p:txBody>
      </p:sp>
      <p:sp>
        <p:nvSpPr>
          <p:cNvPr id="3" name="Content Placeholder 2"/>
          <p:cNvSpPr>
            <a:spLocks noGrp="1"/>
          </p:cNvSpPr>
          <p:nvPr>
            <p:ph idx="1"/>
          </p:nvPr>
        </p:nvSpPr>
        <p:spPr>
          <a:xfrm>
            <a:off x="838200" y="1825625"/>
            <a:ext cx="5114483" cy="4351338"/>
          </a:xfrm>
        </p:spPr>
        <p:txBody>
          <a:bodyPr/>
          <a:lstStyle/>
          <a:p>
            <a:pPr lvl="2"/>
            <a:r>
              <a:rPr lang="en-US" sz="2400" dirty="0">
                <a:solidFill>
                  <a:schemeClr val="accent1">
                    <a:lumMod val="75000"/>
                  </a:schemeClr>
                </a:solidFill>
              </a:rPr>
              <a:t>What do you do?</a:t>
            </a:r>
          </a:p>
          <a:p>
            <a:pPr lvl="2"/>
            <a:r>
              <a:rPr lang="en-US" sz="2400" dirty="0">
                <a:solidFill>
                  <a:schemeClr val="accent1">
                    <a:lumMod val="75000"/>
                  </a:schemeClr>
                </a:solidFill>
              </a:rPr>
              <a:t>Start </a:t>
            </a:r>
            <a:r>
              <a:rPr lang="en-US" sz="2400" dirty="0" smtClean="0">
                <a:solidFill>
                  <a:schemeClr val="accent1">
                    <a:lumMod val="75000"/>
                  </a:schemeClr>
                </a:solidFill>
              </a:rPr>
              <a:t>with:</a:t>
            </a:r>
          </a:p>
          <a:p>
            <a:pPr lvl="2"/>
            <a:r>
              <a:rPr lang="en-US" sz="2400" dirty="0" smtClean="0">
                <a:solidFill>
                  <a:schemeClr val="accent1">
                    <a:lumMod val="75000"/>
                  </a:schemeClr>
                </a:solidFill>
              </a:rPr>
              <a:t>Body language</a:t>
            </a:r>
            <a:endParaRPr lang="en-US" sz="2400" dirty="0">
              <a:solidFill>
                <a:schemeClr val="accent1">
                  <a:lumMod val="75000"/>
                </a:schemeClr>
              </a:solidFill>
            </a:endParaRPr>
          </a:p>
          <a:p>
            <a:pPr lvl="3"/>
            <a:r>
              <a:rPr lang="en-US" sz="2400" dirty="0">
                <a:solidFill>
                  <a:schemeClr val="accent1">
                    <a:lumMod val="75000"/>
                  </a:schemeClr>
                </a:solidFill>
              </a:rPr>
              <a:t>Hands / steering wheel </a:t>
            </a:r>
          </a:p>
          <a:p>
            <a:pPr lvl="3"/>
            <a:r>
              <a:rPr lang="en-US" sz="2400" dirty="0">
                <a:solidFill>
                  <a:schemeClr val="accent1">
                    <a:lumMod val="75000"/>
                  </a:schemeClr>
                </a:solidFill>
              </a:rPr>
              <a:t>WHY??</a:t>
            </a:r>
          </a:p>
          <a:p>
            <a:endParaRPr lang="en-US" dirty="0"/>
          </a:p>
        </p:txBody>
      </p:sp>
      <p:sp>
        <p:nvSpPr>
          <p:cNvPr id="4" name="Content Placeholder 3"/>
          <p:cNvSpPr>
            <a:spLocks noGrp="1"/>
          </p:cNvSpPr>
          <p:nvPr>
            <p:ph sz="half" idx="4294967295"/>
          </p:nvPr>
        </p:nvSpPr>
        <p:spPr>
          <a:xfrm>
            <a:off x="7315200" y="2000250"/>
            <a:ext cx="4876800" cy="3124200"/>
          </a:xfrm>
        </p:spPr>
        <p:txBody>
          <a:bodyPr>
            <a:normAutofit/>
          </a:bodyPr>
          <a:lstStyle/>
          <a:p>
            <a:pPr>
              <a:buFont typeface="Wingdings" panose="05000000000000000000" pitchFamily="2" charset="2"/>
              <a:buChar char="§"/>
            </a:pPr>
            <a:r>
              <a:rPr lang="en-US" sz="2400" dirty="0" smtClean="0">
                <a:solidFill>
                  <a:schemeClr val="accent1">
                    <a:lumMod val="75000"/>
                  </a:schemeClr>
                </a:solidFill>
              </a:rPr>
              <a:t>Eye contact </a:t>
            </a:r>
          </a:p>
          <a:p>
            <a:pPr marL="0" indent="0">
              <a:buNone/>
            </a:pPr>
            <a:r>
              <a:rPr lang="en-US" sz="2400" dirty="0" smtClean="0">
                <a:solidFill>
                  <a:schemeClr val="accent1">
                    <a:lumMod val="75000"/>
                  </a:schemeClr>
                </a:solidFill>
              </a:rPr>
              <a:t>AND</a:t>
            </a:r>
          </a:p>
          <a:p>
            <a:pPr>
              <a:buFont typeface="Wingdings" panose="05000000000000000000" pitchFamily="2" charset="2"/>
              <a:buChar char="§"/>
            </a:pPr>
            <a:r>
              <a:rPr lang="en-US" sz="2400" dirty="0">
                <a:solidFill>
                  <a:schemeClr val="accent1">
                    <a:lumMod val="75000"/>
                  </a:schemeClr>
                </a:solidFill>
              </a:rPr>
              <a:t>C</a:t>
            </a:r>
            <a:r>
              <a:rPr lang="en-US" sz="2400" dirty="0" smtClean="0">
                <a:solidFill>
                  <a:schemeClr val="accent1">
                    <a:lumMod val="75000"/>
                  </a:schemeClr>
                </a:solidFill>
              </a:rPr>
              <a:t>lear </a:t>
            </a:r>
            <a:r>
              <a:rPr lang="en-US" sz="2400" dirty="0">
                <a:solidFill>
                  <a:schemeClr val="accent1">
                    <a:lumMod val="75000"/>
                  </a:schemeClr>
                </a:solidFill>
              </a:rPr>
              <a:t>communication </a:t>
            </a:r>
          </a:p>
        </p:txBody>
      </p:sp>
    </p:spTree>
    <p:extLst>
      <p:ext uri="{BB962C8B-B14F-4D97-AF65-F5344CB8AC3E}">
        <p14:creationId xmlns:p14="http://schemas.microsoft.com/office/powerpoint/2010/main" val="3347281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3037"/>
            <a:ext cx="10515600" cy="1325563"/>
          </a:xfrm>
        </p:spPr>
        <p:txBody>
          <a:bodyPr/>
          <a:lstStyle/>
          <a:p>
            <a:pPr algn="ctr"/>
            <a:r>
              <a:rPr lang="en-US" b="1" dirty="0">
                <a:solidFill>
                  <a:schemeClr val="accent1">
                    <a:lumMod val="75000"/>
                  </a:schemeClr>
                </a:solidFill>
              </a:rPr>
              <a:t>ARTICULABLE REASON TO STOP THE VEHICLE </a:t>
            </a:r>
          </a:p>
        </p:txBody>
      </p:sp>
      <p:sp>
        <p:nvSpPr>
          <p:cNvPr id="3" name="Content Placeholder 2"/>
          <p:cNvSpPr>
            <a:spLocks noGrp="1"/>
          </p:cNvSpPr>
          <p:nvPr>
            <p:ph idx="1"/>
          </p:nvPr>
        </p:nvSpPr>
        <p:spPr>
          <a:xfrm>
            <a:off x="852834" y="2127250"/>
            <a:ext cx="5762436" cy="4351338"/>
          </a:xfrm>
        </p:spPr>
        <p:txBody>
          <a:bodyPr>
            <a:normAutofit/>
          </a:bodyPr>
          <a:lstStyle/>
          <a:p>
            <a:r>
              <a:rPr lang="en-US" sz="2000" dirty="0">
                <a:solidFill>
                  <a:schemeClr val="accent1">
                    <a:lumMod val="75000"/>
                  </a:schemeClr>
                </a:solidFill>
              </a:rPr>
              <a:t>A Terry stop in the United States allows the police to briefly detain a person based on </a:t>
            </a:r>
            <a:r>
              <a:rPr lang="en-US" sz="2000" b="1" u="sng" dirty="0">
                <a:solidFill>
                  <a:schemeClr val="accent1">
                    <a:lumMod val="75000"/>
                  </a:schemeClr>
                </a:solidFill>
              </a:rPr>
              <a:t>reasonable suspicion</a:t>
            </a:r>
            <a:r>
              <a:rPr lang="en-US" sz="2000" dirty="0">
                <a:solidFill>
                  <a:schemeClr val="accent1">
                    <a:lumMod val="75000"/>
                  </a:schemeClr>
                </a:solidFill>
              </a:rPr>
              <a:t> of involvement in criminal </a:t>
            </a:r>
            <a:r>
              <a:rPr lang="en-US" sz="2000" dirty="0" smtClean="0">
                <a:solidFill>
                  <a:schemeClr val="accent1">
                    <a:lumMod val="75000"/>
                  </a:schemeClr>
                </a:solidFill>
              </a:rPr>
              <a:t>activity.</a:t>
            </a:r>
          </a:p>
          <a:p>
            <a:endParaRPr lang="en-US" sz="2000" dirty="0"/>
          </a:p>
        </p:txBody>
      </p:sp>
      <p:sp>
        <p:nvSpPr>
          <p:cNvPr id="4" name="Content Placeholder 3"/>
          <p:cNvSpPr>
            <a:spLocks noGrp="1"/>
          </p:cNvSpPr>
          <p:nvPr>
            <p:ph sz="half" idx="4294967295"/>
          </p:nvPr>
        </p:nvSpPr>
        <p:spPr>
          <a:xfrm>
            <a:off x="6477000" y="2127250"/>
            <a:ext cx="4876800" cy="3124200"/>
          </a:xfrm>
        </p:spPr>
        <p:txBody>
          <a:bodyPr>
            <a:normAutofit lnSpcReduction="10000"/>
          </a:bodyPr>
          <a:lstStyle/>
          <a:p>
            <a:pPr>
              <a:buFont typeface="Wingdings" panose="05000000000000000000" pitchFamily="2" charset="2"/>
              <a:buChar char="§"/>
            </a:pPr>
            <a:r>
              <a:rPr lang="en-US" dirty="0">
                <a:solidFill>
                  <a:schemeClr val="accent1">
                    <a:lumMod val="75000"/>
                  </a:schemeClr>
                </a:solidFill>
              </a:rPr>
              <a:t>"</a:t>
            </a:r>
            <a:r>
              <a:rPr lang="en-US" sz="2000" u="sng" dirty="0">
                <a:solidFill>
                  <a:schemeClr val="accent1">
                    <a:lumMod val="75000"/>
                  </a:schemeClr>
                </a:solidFill>
              </a:rPr>
              <a:t>United States v. </a:t>
            </a:r>
            <a:r>
              <a:rPr lang="en-US" sz="2000" u="sng" dirty="0" err="1">
                <a:solidFill>
                  <a:schemeClr val="accent1">
                    <a:lumMod val="75000"/>
                  </a:schemeClr>
                </a:solidFill>
              </a:rPr>
              <a:t>Sokolow</a:t>
            </a:r>
            <a:r>
              <a:rPr lang="en-US" sz="2000" dirty="0">
                <a:solidFill>
                  <a:schemeClr val="accent1">
                    <a:lumMod val="75000"/>
                  </a:schemeClr>
                </a:solidFill>
              </a:rPr>
              <a:t>, 490 US 1, 109 S. Ct. 1581, 104 L. Ed. </a:t>
            </a:r>
            <a:r>
              <a:rPr lang="en-US" sz="2000" dirty="0" err="1">
                <a:solidFill>
                  <a:schemeClr val="accent1">
                    <a:lumMod val="75000"/>
                  </a:schemeClr>
                </a:solidFill>
              </a:rPr>
              <a:t>2d</a:t>
            </a:r>
            <a:r>
              <a:rPr lang="en-US" sz="2000" dirty="0">
                <a:solidFill>
                  <a:schemeClr val="accent1">
                    <a:lumMod val="75000"/>
                  </a:schemeClr>
                </a:solidFill>
              </a:rPr>
              <a:t> 1 (1989)". Google Scholar. Retrieved 11 September 2019. ("In Terry v. Ohio, 392 U. S. 1, 30 (1968), we held that the police can stop and briefly detain a person for investigative purposes if the officer has a reasonable suspicion supported by articulable facts that criminal activity "may be afoot," even if the officer lacks probable cause.")</a:t>
            </a:r>
          </a:p>
          <a:p>
            <a:endParaRPr lang="en-US" dirty="0"/>
          </a:p>
        </p:txBody>
      </p:sp>
    </p:spTree>
    <p:extLst>
      <p:ext uri="{BB962C8B-B14F-4D97-AF65-F5344CB8AC3E}">
        <p14:creationId xmlns:p14="http://schemas.microsoft.com/office/powerpoint/2010/main" val="1219867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75000"/>
                  </a:schemeClr>
                </a:solidFill>
              </a:rPr>
              <a:t>IF YOU ARE STOPPED</a:t>
            </a:r>
            <a:endParaRPr lang="en-US" b="1" dirty="0">
              <a:solidFill>
                <a:schemeClr val="accent1">
                  <a:lumMod val="75000"/>
                </a:schemeClr>
              </a:solidFill>
            </a:endParaRPr>
          </a:p>
        </p:txBody>
      </p:sp>
      <p:sp>
        <p:nvSpPr>
          <p:cNvPr id="3" name="Content Placeholder 2"/>
          <p:cNvSpPr>
            <a:spLocks noGrp="1"/>
          </p:cNvSpPr>
          <p:nvPr>
            <p:ph idx="1"/>
          </p:nvPr>
        </p:nvSpPr>
        <p:spPr>
          <a:xfrm>
            <a:off x="751424" y="2208512"/>
            <a:ext cx="9276720" cy="4351338"/>
          </a:xfrm>
        </p:spPr>
        <p:txBody>
          <a:bodyPr/>
          <a:lstStyle/>
          <a:p>
            <a:pPr>
              <a:buFont typeface="Wingdings" panose="05000000000000000000" pitchFamily="2" charset="2"/>
              <a:buChar char="§"/>
            </a:pPr>
            <a:r>
              <a:rPr lang="en-US" sz="2000" smtClean="0">
                <a:solidFill>
                  <a:schemeClr val="accent1">
                    <a:lumMod val="75000"/>
                  </a:schemeClr>
                </a:solidFill>
                <a:latin typeface="Roboto"/>
              </a:rPr>
              <a:t>Law Enforcement</a:t>
            </a:r>
            <a:r>
              <a:rPr lang="en-US" sz="2000" b="0" i="0" smtClean="0">
                <a:solidFill>
                  <a:schemeClr val="accent1">
                    <a:lumMod val="75000"/>
                  </a:schemeClr>
                </a:solidFill>
                <a:effectLst/>
                <a:latin typeface="Roboto"/>
              </a:rPr>
              <a:t> must have a </a:t>
            </a:r>
            <a:r>
              <a:rPr lang="en-US" sz="2000" b="1" i="0" u="sng" smtClean="0">
                <a:solidFill>
                  <a:schemeClr val="accent1">
                    <a:lumMod val="75000"/>
                  </a:schemeClr>
                </a:solidFill>
                <a:effectLst/>
                <a:latin typeface="Roboto"/>
              </a:rPr>
              <a:t>reasonable suspicion</a:t>
            </a:r>
            <a:r>
              <a:rPr lang="en-US" sz="2000" b="0" i="0" smtClean="0">
                <a:solidFill>
                  <a:schemeClr val="accent1">
                    <a:lumMod val="75000"/>
                  </a:schemeClr>
                </a:solidFill>
                <a:effectLst/>
                <a:latin typeface="Roboto"/>
              </a:rPr>
              <a:t> for believing that you have committed a </a:t>
            </a:r>
            <a:r>
              <a:rPr lang="en-US" sz="2000" b="1" i="0" smtClean="0">
                <a:solidFill>
                  <a:schemeClr val="accent1">
                    <a:lumMod val="75000"/>
                  </a:schemeClr>
                </a:solidFill>
                <a:effectLst/>
                <a:latin typeface="Roboto"/>
              </a:rPr>
              <a:t>traffic violation or criminal offense</a:t>
            </a:r>
            <a:r>
              <a:rPr lang="en-US" sz="2000" b="0" i="0" smtClean="0">
                <a:solidFill>
                  <a:schemeClr val="accent1">
                    <a:lumMod val="75000"/>
                  </a:schemeClr>
                </a:solidFill>
                <a:effectLst/>
                <a:latin typeface="Roboto"/>
              </a:rPr>
              <a:t>.</a:t>
            </a:r>
          </a:p>
          <a:p>
            <a:pPr>
              <a:buFont typeface="Wingdings" panose="05000000000000000000" pitchFamily="2" charset="2"/>
              <a:buChar char="§"/>
            </a:pPr>
            <a:r>
              <a:rPr lang="en-US" sz="2000" smtClean="0">
                <a:solidFill>
                  <a:schemeClr val="accent1">
                    <a:lumMod val="75000"/>
                  </a:schemeClr>
                </a:solidFill>
              </a:rPr>
              <a:t>Show your license, registration, and proof of insurance when asked.</a:t>
            </a:r>
          </a:p>
          <a:p>
            <a:endParaRPr lang="en-US" dirty="0"/>
          </a:p>
        </p:txBody>
      </p:sp>
      <p:pic>
        <p:nvPicPr>
          <p:cNvPr id="5" name="Content Placeholder 4" descr="Copfee: Donut Coffee | Putting Weird Things in Coffee"/>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894832" y="1825625"/>
            <a:ext cx="2879725" cy="4351338"/>
          </a:xfrm>
        </p:spPr>
      </p:pic>
    </p:spTree>
    <p:extLst>
      <p:ext uri="{BB962C8B-B14F-4D97-AF65-F5344CB8AC3E}">
        <p14:creationId xmlns:p14="http://schemas.microsoft.com/office/powerpoint/2010/main" val="460700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956" y="229658"/>
            <a:ext cx="10515600" cy="1325563"/>
          </a:xfrm>
        </p:spPr>
        <p:txBody>
          <a:bodyPr/>
          <a:lstStyle/>
          <a:p>
            <a:pPr algn="ctr"/>
            <a:r>
              <a:rPr lang="en-US" b="1" dirty="0" smtClean="0">
                <a:solidFill>
                  <a:schemeClr val="accent1">
                    <a:lumMod val="75000"/>
                  </a:schemeClr>
                </a:solidFill>
              </a:rPr>
              <a:t>CONSTITUTIONAL RIGHTS IN </a:t>
            </a:r>
            <a:br>
              <a:rPr lang="en-US" b="1" dirty="0" smtClean="0">
                <a:solidFill>
                  <a:schemeClr val="accent1">
                    <a:lumMod val="75000"/>
                  </a:schemeClr>
                </a:solidFill>
              </a:rPr>
            </a:br>
            <a:r>
              <a:rPr lang="en-US" b="1" dirty="0" smtClean="0">
                <a:solidFill>
                  <a:schemeClr val="accent1">
                    <a:lumMod val="75000"/>
                  </a:schemeClr>
                </a:solidFill>
              </a:rPr>
              <a:t>POLICE INTERACTIONS</a:t>
            </a:r>
            <a:endParaRPr lang="en-US" b="1" dirty="0">
              <a:solidFill>
                <a:schemeClr val="accent1">
                  <a:lumMod val="75000"/>
                </a:schemeClr>
              </a:solidFill>
            </a:endParaRPr>
          </a:p>
        </p:txBody>
      </p:sp>
      <p:sp>
        <p:nvSpPr>
          <p:cNvPr id="3" name="Content Placeholder 2"/>
          <p:cNvSpPr>
            <a:spLocks noGrp="1"/>
          </p:cNvSpPr>
          <p:nvPr>
            <p:ph idx="1"/>
          </p:nvPr>
        </p:nvSpPr>
        <p:spPr>
          <a:xfrm>
            <a:off x="838200" y="1825625"/>
            <a:ext cx="5399098" cy="4351338"/>
          </a:xfrm>
        </p:spPr>
        <p:txBody>
          <a:bodyPr>
            <a:normAutofit fontScale="92500" lnSpcReduction="10000"/>
          </a:bodyPr>
          <a:lstStyle/>
          <a:p>
            <a:r>
              <a:rPr lang="en-US" dirty="0" smtClean="0">
                <a:solidFill>
                  <a:schemeClr val="accent1">
                    <a:lumMod val="75000"/>
                  </a:schemeClr>
                </a:solidFill>
              </a:rPr>
              <a:t>The Fourth Amendment prevents the government from performing unreasonable searches and seizures.</a:t>
            </a:r>
          </a:p>
          <a:p>
            <a:r>
              <a:rPr lang="en-US" dirty="0" smtClean="0">
                <a:solidFill>
                  <a:schemeClr val="accent1">
                    <a:lumMod val="75000"/>
                  </a:schemeClr>
                </a:solidFill>
              </a:rPr>
              <a:t>The </a:t>
            </a:r>
            <a:r>
              <a:rPr lang="en-US" dirty="0">
                <a:solidFill>
                  <a:schemeClr val="accent1">
                    <a:lumMod val="75000"/>
                  </a:schemeClr>
                </a:solidFill>
              </a:rPr>
              <a:t>Supreme Court has recognized some exceptions, particularly where motor vehicles are concerned. Each exception has its own set of factual predicates that must be present, as well as limits on the scope of the search and seizure </a:t>
            </a:r>
            <a:r>
              <a:rPr lang="en-US" dirty="0" smtClean="0">
                <a:solidFill>
                  <a:schemeClr val="accent1">
                    <a:lumMod val="75000"/>
                  </a:schemeClr>
                </a:solidFill>
              </a:rPr>
              <a:t>action.</a:t>
            </a:r>
            <a:endParaRPr lang="en-US" dirty="0">
              <a:solidFill>
                <a:schemeClr val="accent1">
                  <a:lumMod val="75000"/>
                </a:schemeClr>
              </a:solidFill>
            </a:endParaRPr>
          </a:p>
        </p:txBody>
      </p:sp>
      <p:sp>
        <p:nvSpPr>
          <p:cNvPr id="4" name="Content Placeholder 3"/>
          <p:cNvSpPr>
            <a:spLocks noGrp="1"/>
          </p:cNvSpPr>
          <p:nvPr>
            <p:ph sz="half" idx="4294967295"/>
          </p:nvPr>
        </p:nvSpPr>
        <p:spPr>
          <a:xfrm>
            <a:off x="6673303" y="1825625"/>
            <a:ext cx="4876800" cy="3124200"/>
          </a:xfrm>
        </p:spPr>
        <p:txBody>
          <a:bodyPr>
            <a:normAutofit fontScale="92500" lnSpcReduction="20000"/>
          </a:bodyPr>
          <a:lstStyle/>
          <a:p>
            <a:pPr>
              <a:buFont typeface="Wingdings" panose="05000000000000000000" pitchFamily="2" charset="2"/>
              <a:buChar char="§"/>
            </a:pPr>
            <a:r>
              <a:rPr lang="en-US" dirty="0" smtClean="0">
                <a:solidFill>
                  <a:schemeClr val="accent1">
                    <a:lumMod val="75000"/>
                  </a:schemeClr>
                </a:solidFill>
              </a:rPr>
              <a:t>Exception</a:t>
            </a:r>
          </a:p>
          <a:p>
            <a:pPr lvl="1">
              <a:buFont typeface="Wingdings" panose="05000000000000000000" pitchFamily="2" charset="2"/>
              <a:buChar char="§"/>
            </a:pPr>
            <a:r>
              <a:rPr lang="en-US" dirty="0" smtClean="0">
                <a:solidFill>
                  <a:schemeClr val="accent1">
                    <a:lumMod val="75000"/>
                  </a:schemeClr>
                </a:solidFill>
              </a:rPr>
              <a:t>Pat-Downs</a:t>
            </a:r>
          </a:p>
          <a:p>
            <a:pPr lvl="2">
              <a:buFont typeface="Wingdings" panose="05000000000000000000" pitchFamily="2" charset="2"/>
              <a:buChar char="§"/>
            </a:pPr>
            <a:r>
              <a:rPr lang="en-US" sz="2100" dirty="0">
                <a:solidFill>
                  <a:schemeClr val="accent1">
                    <a:lumMod val="75000"/>
                  </a:schemeClr>
                </a:solidFill>
              </a:rPr>
              <a:t>must have reasonable suspicion of a readily accessible deadly weapon in the vehicle; the examination must be limited to areas where such weapons could be </a:t>
            </a:r>
            <a:r>
              <a:rPr lang="en-US" sz="2100" dirty="0" smtClean="0">
                <a:solidFill>
                  <a:schemeClr val="accent1">
                    <a:lumMod val="75000"/>
                  </a:schemeClr>
                </a:solidFill>
              </a:rPr>
              <a:t>concealed</a:t>
            </a:r>
            <a:endParaRPr lang="en-US" dirty="0" smtClean="0">
              <a:solidFill>
                <a:schemeClr val="accent1">
                  <a:lumMod val="75000"/>
                </a:schemeClr>
              </a:solidFill>
            </a:endParaRPr>
          </a:p>
          <a:p>
            <a:pPr lvl="1">
              <a:buFont typeface="Wingdings" panose="05000000000000000000" pitchFamily="2" charset="2"/>
              <a:buChar char="§"/>
            </a:pPr>
            <a:r>
              <a:rPr lang="en-US" dirty="0" smtClean="0">
                <a:solidFill>
                  <a:schemeClr val="accent1">
                    <a:lumMod val="75000"/>
                  </a:schemeClr>
                </a:solidFill>
              </a:rPr>
              <a:t>Passenger Compartment (limited)</a:t>
            </a:r>
          </a:p>
          <a:p>
            <a:pPr lvl="1">
              <a:buFont typeface="Wingdings" panose="05000000000000000000" pitchFamily="2" charset="2"/>
              <a:buChar char="§"/>
            </a:pPr>
            <a:r>
              <a:rPr lang="en-US" dirty="0" smtClean="0">
                <a:solidFill>
                  <a:schemeClr val="accent1">
                    <a:lumMod val="75000"/>
                  </a:schemeClr>
                </a:solidFill>
              </a:rPr>
              <a:t>Probable Cause=Full Search</a:t>
            </a:r>
          </a:p>
        </p:txBody>
      </p:sp>
    </p:spTree>
    <p:extLst>
      <p:ext uri="{BB962C8B-B14F-4D97-AF65-F5344CB8AC3E}">
        <p14:creationId xmlns:p14="http://schemas.microsoft.com/office/powerpoint/2010/main" val="2996039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089" y="274814"/>
            <a:ext cx="10515600" cy="1325563"/>
          </a:xfrm>
        </p:spPr>
        <p:txBody>
          <a:bodyPr/>
          <a:lstStyle/>
          <a:p>
            <a:pPr algn="ctr"/>
            <a:r>
              <a:rPr lang="en-US" b="1" dirty="0" smtClean="0">
                <a:solidFill>
                  <a:schemeClr val="accent1">
                    <a:lumMod val="75000"/>
                  </a:schemeClr>
                </a:solidFill>
              </a:rPr>
              <a:t>A ROUTINE TRAFFIC STOP IS NOT REASON FOR PROBABLE CAUSE</a:t>
            </a:r>
            <a:endParaRPr lang="en-US" b="1" dirty="0">
              <a:solidFill>
                <a:schemeClr val="accent1">
                  <a:lumMod val="75000"/>
                </a:schemeClr>
              </a:solidFill>
            </a:endParaRPr>
          </a:p>
        </p:txBody>
      </p:sp>
      <p:sp>
        <p:nvSpPr>
          <p:cNvPr id="3" name="Content Placeholder 2"/>
          <p:cNvSpPr>
            <a:spLocks noGrp="1"/>
          </p:cNvSpPr>
          <p:nvPr>
            <p:ph idx="1"/>
          </p:nvPr>
        </p:nvSpPr>
        <p:spPr>
          <a:xfrm>
            <a:off x="838200" y="1825625"/>
            <a:ext cx="4763257" cy="4351338"/>
          </a:xfrm>
        </p:spPr>
        <p:txBody>
          <a:bodyPr>
            <a:noAutofit/>
          </a:bodyPr>
          <a:lstStyle/>
          <a:p>
            <a:r>
              <a:rPr lang="en-US" sz="2000" dirty="0">
                <a:solidFill>
                  <a:schemeClr val="accent1">
                    <a:lumMod val="75000"/>
                  </a:schemeClr>
                </a:solidFill>
                <a:latin typeface="Roboto"/>
              </a:rPr>
              <a:t>K</a:t>
            </a:r>
            <a:r>
              <a:rPr lang="en-US" sz="2000" b="0" i="0" dirty="0" smtClean="0">
                <a:solidFill>
                  <a:schemeClr val="accent1">
                    <a:lumMod val="75000"/>
                  </a:schemeClr>
                </a:solidFill>
                <a:effectLst/>
                <a:latin typeface="Roboto"/>
              </a:rPr>
              <a:t>eep your vehicle interior clear of unnecessary objects. It may give the police reason to search the car. </a:t>
            </a:r>
          </a:p>
          <a:p>
            <a:r>
              <a:rPr lang="en-US" sz="2000" b="0" i="0" dirty="0" smtClean="0">
                <a:solidFill>
                  <a:schemeClr val="accent1">
                    <a:lumMod val="75000"/>
                  </a:schemeClr>
                </a:solidFill>
                <a:effectLst/>
                <a:latin typeface="Roboto"/>
              </a:rPr>
              <a:t>If they see anything illegal, this may create probable cause for them to search you or your car. They cannot search the trunk unless they have your consent, a search warrant, or probable cause to believe the trunk contains evidence of a crime.</a:t>
            </a:r>
            <a:endParaRPr lang="en-US" sz="2000" dirty="0">
              <a:solidFill>
                <a:schemeClr val="accent1">
                  <a:lumMod val="75000"/>
                </a:schemeClr>
              </a:solidFill>
            </a:endParaRPr>
          </a:p>
        </p:txBody>
      </p:sp>
      <p:sp>
        <p:nvSpPr>
          <p:cNvPr id="4" name="Content Placeholder 3"/>
          <p:cNvSpPr>
            <a:spLocks noGrp="1"/>
          </p:cNvSpPr>
          <p:nvPr>
            <p:ph sz="half" idx="4294967295"/>
          </p:nvPr>
        </p:nvSpPr>
        <p:spPr>
          <a:xfrm>
            <a:off x="6477000" y="1825625"/>
            <a:ext cx="4876800" cy="3124200"/>
          </a:xfrm>
        </p:spPr>
        <p:txBody>
          <a:bodyPr>
            <a:normAutofit/>
          </a:bodyPr>
          <a:lstStyle/>
          <a:p>
            <a:pPr>
              <a:buFont typeface="Wingdings" panose="05000000000000000000" pitchFamily="2" charset="2"/>
              <a:buChar char="§"/>
            </a:pPr>
            <a:r>
              <a:rPr lang="en-US" sz="2000" dirty="0" smtClean="0">
                <a:solidFill>
                  <a:schemeClr val="accent1">
                    <a:lumMod val="75000"/>
                  </a:schemeClr>
                </a:solidFill>
              </a:rPr>
              <a:t>If </a:t>
            </a:r>
            <a:r>
              <a:rPr lang="en-US" sz="2000" dirty="0">
                <a:solidFill>
                  <a:schemeClr val="accent1">
                    <a:lumMod val="75000"/>
                  </a:schemeClr>
                </a:solidFill>
              </a:rPr>
              <a:t>you are pulled over for a routine traffic stop (like running a red light or speeding), then there should not be a reason for the officer to search the </a:t>
            </a:r>
            <a:r>
              <a:rPr lang="en-US" sz="2000" dirty="0" smtClean="0">
                <a:solidFill>
                  <a:schemeClr val="accent1">
                    <a:lumMod val="75000"/>
                  </a:schemeClr>
                </a:solidFill>
              </a:rPr>
              <a:t>car.</a:t>
            </a:r>
            <a:endParaRPr lang="en-US" sz="2000" dirty="0">
              <a:solidFill>
                <a:schemeClr val="accent1">
                  <a:lumMod val="75000"/>
                </a:schemeClr>
              </a:solidFill>
            </a:endParaRPr>
          </a:p>
        </p:txBody>
      </p:sp>
      <p:pic>
        <p:nvPicPr>
          <p:cNvPr id="1026" name="Picture 2" descr="3 Ways to Handle Police Stops - wikiHow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782" y="3326890"/>
            <a:ext cx="2895236" cy="216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32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6725"/>
            <a:ext cx="10515600" cy="1325563"/>
          </a:xfrm>
        </p:spPr>
        <p:txBody>
          <a:bodyPr/>
          <a:lstStyle/>
          <a:p>
            <a:pPr algn="ctr"/>
            <a:r>
              <a:rPr lang="en-US" b="1" dirty="0">
                <a:solidFill>
                  <a:schemeClr val="accent1">
                    <a:lumMod val="75000"/>
                  </a:schemeClr>
                </a:solidFill>
              </a:rPr>
              <a:t>IS YOUR CAB </a:t>
            </a:r>
            <a:r>
              <a:rPr lang="en-US" b="1" dirty="0" smtClean="0">
                <a:solidFill>
                  <a:schemeClr val="accent1">
                    <a:lumMod val="75000"/>
                  </a:schemeClr>
                </a:solidFill>
              </a:rPr>
              <a:t>CLEAN?</a:t>
            </a:r>
            <a:endParaRPr lang="en-US" b="1" dirty="0">
              <a:solidFill>
                <a:schemeClr val="accent1">
                  <a:lumMod val="75000"/>
                </a:schemeClr>
              </a:solidFill>
            </a:endParaRPr>
          </a:p>
        </p:txBody>
      </p:sp>
      <p:pic>
        <p:nvPicPr>
          <p:cNvPr id="5122" name="Picture 2" descr="What does the inside of a semi-truck look lik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6834" y="2065830"/>
            <a:ext cx="5899629" cy="36872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Inside of a Semi-Truck Sleeper Cab Layout [Pictures]"/>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6379352" y="2065829"/>
            <a:ext cx="5530904" cy="368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443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6"/>
            <a:ext cx="10515600" cy="1325563"/>
          </a:xfrm>
        </p:spPr>
        <p:txBody>
          <a:bodyPr/>
          <a:lstStyle/>
          <a:p>
            <a:pPr algn="ctr"/>
            <a:r>
              <a:rPr lang="en-US" b="1" dirty="0">
                <a:solidFill>
                  <a:schemeClr val="accent1">
                    <a:lumMod val="75000"/>
                  </a:schemeClr>
                </a:solidFill>
              </a:rPr>
              <a:t>DOES THE TROOPER / OFFICER </a:t>
            </a:r>
            <a:r>
              <a:rPr lang="en-US" b="1" dirty="0" smtClean="0">
                <a:solidFill>
                  <a:schemeClr val="accent1">
                    <a:lumMod val="75000"/>
                  </a:schemeClr>
                </a:solidFill>
              </a:rPr>
              <a:t>HAVE A</a:t>
            </a:r>
            <a:r>
              <a:rPr lang="en-US" b="1" dirty="0">
                <a:solidFill>
                  <a:schemeClr val="accent1">
                    <a:lumMod val="75000"/>
                  </a:schemeClr>
                </a:solidFill>
              </a:rPr>
              <a:t> </a:t>
            </a:r>
            <a:r>
              <a:rPr lang="en-US" b="1" dirty="0" smtClean="0">
                <a:solidFill>
                  <a:schemeClr val="accent1">
                    <a:lumMod val="75000"/>
                  </a:schemeClr>
                </a:solidFill>
              </a:rPr>
              <a:t>BASIS TO MOVE FURTHER </a:t>
            </a:r>
            <a:endParaRPr lang="en-US" b="1" dirty="0">
              <a:solidFill>
                <a:schemeClr val="accent1">
                  <a:lumMod val="75000"/>
                </a:schemeClr>
              </a:solidFill>
            </a:endParaRPr>
          </a:p>
        </p:txBody>
      </p:sp>
      <p:sp>
        <p:nvSpPr>
          <p:cNvPr id="3" name="Content Placeholder 2"/>
          <p:cNvSpPr>
            <a:spLocks noGrp="1"/>
          </p:cNvSpPr>
          <p:nvPr>
            <p:ph idx="1"/>
          </p:nvPr>
        </p:nvSpPr>
        <p:spPr>
          <a:xfrm>
            <a:off x="838200" y="2108410"/>
            <a:ext cx="10515600" cy="4351338"/>
          </a:xfrm>
        </p:spPr>
        <p:txBody>
          <a:bodyPr/>
          <a:lstStyle/>
          <a:p>
            <a:pPr lvl="1"/>
            <a:r>
              <a:rPr lang="en-US" sz="2000" dirty="0" smtClean="0">
                <a:solidFill>
                  <a:schemeClr val="accent1">
                    <a:lumMod val="75000"/>
                  </a:schemeClr>
                </a:solidFill>
              </a:rPr>
              <a:t>What’s </a:t>
            </a:r>
            <a:r>
              <a:rPr lang="en-US" sz="2000" dirty="0">
                <a:solidFill>
                  <a:schemeClr val="accent1">
                    <a:lumMod val="75000"/>
                  </a:schemeClr>
                </a:solidFill>
              </a:rPr>
              <a:t>in plain </a:t>
            </a:r>
            <a:r>
              <a:rPr lang="en-US" sz="2000" dirty="0" smtClean="0">
                <a:solidFill>
                  <a:schemeClr val="accent1">
                    <a:lumMod val="75000"/>
                  </a:schemeClr>
                </a:solidFill>
              </a:rPr>
              <a:t>view?</a:t>
            </a:r>
          </a:p>
          <a:p>
            <a:pPr lvl="2"/>
            <a:r>
              <a:rPr lang="en-US" sz="1600" dirty="0" smtClean="0">
                <a:solidFill>
                  <a:schemeClr val="accent1">
                    <a:lumMod val="75000"/>
                  </a:schemeClr>
                </a:solidFill>
              </a:rPr>
              <a:t>Keep the cab clean to avoid plain view search</a:t>
            </a:r>
          </a:p>
          <a:p>
            <a:pPr lvl="2"/>
            <a:r>
              <a:rPr lang="en-US" sz="1600" dirty="0" smtClean="0">
                <a:solidFill>
                  <a:schemeClr val="accent1">
                    <a:lumMod val="75000"/>
                  </a:schemeClr>
                </a:solidFill>
              </a:rPr>
              <a:t>If contraband or weapons are readily</a:t>
            </a:r>
          </a:p>
          <a:p>
            <a:pPr marL="914400" lvl="2" indent="0">
              <a:buNone/>
            </a:pPr>
            <a:r>
              <a:rPr lang="en-US" sz="1600" dirty="0" smtClean="0">
                <a:solidFill>
                  <a:schemeClr val="accent1">
                    <a:lumMod val="75000"/>
                  </a:schemeClr>
                </a:solidFill>
              </a:rPr>
              <a:t>    observable, probable cause to search the </a:t>
            </a:r>
          </a:p>
          <a:p>
            <a:pPr marL="914400" lvl="2" indent="0">
              <a:buNone/>
            </a:pPr>
            <a:r>
              <a:rPr lang="en-US" sz="1600" dirty="0" smtClean="0">
                <a:solidFill>
                  <a:schemeClr val="accent1">
                    <a:lumMod val="75000"/>
                  </a:schemeClr>
                </a:solidFill>
              </a:rPr>
              <a:t>    commercial vehicle is now allowed.</a:t>
            </a:r>
            <a:endParaRPr lang="en-US" sz="1600" dirty="0">
              <a:solidFill>
                <a:schemeClr val="accent1">
                  <a:lumMod val="75000"/>
                </a:schemeClr>
              </a:solidFill>
            </a:endParaRPr>
          </a:p>
          <a:p>
            <a:pPr lvl="1"/>
            <a:r>
              <a:rPr lang="en-US" sz="2000" dirty="0">
                <a:solidFill>
                  <a:schemeClr val="accent1">
                    <a:lumMod val="75000"/>
                  </a:schemeClr>
                </a:solidFill>
              </a:rPr>
              <a:t>PC to search?</a:t>
            </a:r>
          </a:p>
          <a:p>
            <a:pPr lvl="1"/>
            <a:r>
              <a:rPr lang="en-US" sz="2000" dirty="0">
                <a:solidFill>
                  <a:schemeClr val="accent1">
                    <a:lumMod val="75000"/>
                  </a:schemeClr>
                </a:solidFill>
              </a:rPr>
              <a:t>PC to get you out of the </a:t>
            </a:r>
            <a:r>
              <a:rPr lang="en-US" sz="2000" dirty="0" smtClean="0">
                <a:solidFill>
                  <a:schemeClr val="accent1">
                    <a:lumMod val="75000"/>
                  </a:schemeClr>
                </a:solidFill>
              </a:rPr>
              <a:t>car?</a:t>
            </a:r>
            <a:endParaRPr lang="en-US" sz="2000" dirty="0">
              <a:solidFill>
                <a:schemeClr val="accent1">
                  <a:lumMod val="75000"/>
                </a:schemeClr>
              </a:solidFill>
            </a:endParaRPr>
          </a:p>
          <a:p>
            <a:endParaRPr lang="en-US" dirty="0"/>
          </a:p>
        </p:txBody>
      </p:sp>
      <p:pic>
        <p:nvPicPr>
          <p:cNvPr id="6146" name="Picture 2" descr="Probable Cause and Traffic Stops"/>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6356917" y="2108410"/>
            <a:ext cx="4321175"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468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rPr>
              <a:t>TERRY STOP EXPANDED</a:t>
            </a:r>
            <a:r>
              <a:rPr lang="en-US" dirty="0">
                <a:solidFill>
                  <a:schemeClr val="accent1">
                    <a:lumMod val="75000"/>
                  </a:schemeClr>
                </a:solidFill>
              </a:rPr>
              <a:t> </a:t>
            </a:r>
          </a:p>
        </p:txBody>
      </p:sp>
      <p:sp>
        <p:nvSpPr>
          <p:cNvPr id="3" name="Content Placeholder 2"/>
          <p:cNvSpPr>
            <a:spLocks noGrp="1"/>
          </p:cNvSpPr>
          <p:nvPr>
            <p:ph idx="1"/>
          </p:nvPr>
        </p:nvSpPr>
        <p:spPr>
          <a:xfrm>
            <a:off x="838200" y="1825625"/>
            <a:ext cx="5871437" cy="4351338"/>
          </a:xfrm>
        </p:spPr>
        <p:txBody>
          <a:bodyPr>
            <a:normAutofit/>
          </a:bodyPr>
          <a:lstStyle/>
          <a:p>
            <a:r>
              <a:rPr lang="en-US" sz="2800" dirty="0">
                <a:solidFill>
                  <a:schemeClr val="accent1">
                    <a:lumMod val="75000"/>
                  </a:schemeClr>
                </a:solidFill>
              </a:rPr>
              <a:t>PRE-TEXTUAL STOPS </a:t>
            </a:r>
          </a:p>
          <a:p>
            <a:r>
              <a:rPr lang="en-US" sz="2800" dirty="0">
                <a:solidFill>
                  <a:schemeClr val="accent1">
                    <a:lumMod val="75000"/>
                  </a:schemeClr>
                </a:solidFill>
              </a:rPr>
              <a:t>If the police stop a motor vehicle on minor infringements in order to investigate other suspected criminal activity, this is known as a </a:t>
            </a:r>
            <a:r>
              <a:rPr lang="en-US" sz="2800" dirty="0" smtClean="0">
                <a:solidFill>
                  <a:schemeClr val="accent1">
                    <a:lumMod val="75000"/>
                  </a:schemeClr>
                </a:solidFill>
              </a:rPr>
              <a:t>pre-textual </a:t>
            </a:r>
            <a:r>
              <a:rPr lang="en-US" sz="2800" dirty="0">
                <a:solidFill>
                  <a:schemeClr val="accent1">
                    <a:lumMod val="75000"/>
                  </a:schemeClr>
                </a:solidFill>
              </a:rPr>
              <a:t>stop. Additional rules apply to stops that occur on a bus.[3] Those stops relate to the </a:t>
            </a:r>
            <a:r>
              <a:rPr lang="en-US" sz="2800" dirty="0" smtClean="0">
                <a:solidFill>
                  <a:schemeClr val="accent1">
                    <a:lumMod val="75000"/>
                  </a:schemeClr>
                </a:solidFill>
              </a:rPr>
              <a:t>BORDER </a:t>
            </a:r>
            <a:r>
              <a:rPr lang="en-US" sz="2800" dirty="0">
                <a:solidFill>
                  <a:schemeClr val="accent1">
                    <a:lumMod val="75000"/>
                  </a:schemeClr>
                </a:solidFill>
              </a:rPr>
              <a:t>patrol issues </a:t>
            </a:r>
          </a:p>
          <a:p>
            <a:r>
              <a:rPr lang="en-US" sz="2800" dirty="0">
                <a:solidFill>
                  <a:schemeClr val="accent1">
                    <a:lumMod val="75000"/>
                  </a:schemeClr>
                </a:solidFill>
              </a:rPr>
              <a:t>So what if there isn’t a reason?</a:t>
            </a:r>
          </a:p>
          <a:p>
            <a:endParaRPr lang="en-US" dirty="0"/>
          </a:p>
        </p:txBody>
      </p:sp>
      <p:pic>
        <p:nvPicPr>
          <p:cNvPr id="5" name="Picture 2" descr="Terry v. Ohio Historical Marke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6797507" y="1825625"/>
            <a:ext cx="435292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149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WELL….WHY DID YOU GET STOPPED IN THE FIRST PLACE??</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endParaRPr lang="en-US" dirty="0" smtClean="0"/>
          </a:p>
          <a:p>
            <a:r>
              <a:rPr lang="en-US" dirty="0" smtClean="0">
                <a:solidFill>
                  <a:schemeClr val="accent1">
                    <a:lumMod val="75000"/>
                  </a:schemeClr>
                </a:solidFill>
              </a:rPr>
              <a:t>POLICE FIND STUFF!!</a:t>
            </a:r>
          </a:p>
          <a:p>
            <a:endParaRPr lang="en-US" dirty="0">
              <a:solidFill>
                <a:schemeClr val="accent1">
                  <a:lumMod val="75000"/>
                </a:schemeClr>
              </a:solidFill>
            </a:endParaRPr>
          </a:p>
          <a:p>
            <a:pPr marL="0" indent="0">
              <a:buNone/>
            </a:pPr>
            <a:endParaRPr lang="en-US" dirty="0" smtClean="0">
              <a:solidFill>
                <a:schemeClr val="accent1">
                  <a:lumMod val="75000"/>
                </a:schemeClr>
              </a:solidFill>
            </a:endParaRPr>
          </a:p>
          <a:p>
            <a:r>
              <a:rPr lang="en-US" dirty="0" smtClean="0">
                <a:solidFill>
                  <a:schemeClr val="accent1">
                    <a:lumMod val="75000"/>
                  </a:schemeClr>
                </a:solidFill>
              </a:rPr>
              <a:t>WHAT ARE THEY LOOKING FOR AND WHY?</a:t>
            </a:r>
            <a:endParaRPr lang="en-US" dirty="0">
              <a:solidFill>
                <a:schemeClr val="accent1">
                  <a:lumMod val="75000"/>
                </a:schemeClr>
              </a:solidFill>
            </a:endParaRPr>
          </a:p>
        </p:txBody>
      </p:sp>
    </p:spTree>
    <p:extLst>
      <p:ext uri="{BB962C8B-B14F-4D97-AF65-F5344CB8AC3E}">
        <p14:creationId xmlns:p14="http://schemas.microsoft.com/office/powerpoint/2010/main" val="812463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75000"/>
                  </a:schemeClr>
                </a:solidFill>
              </a:rPr>
              <a:t>SEARCHES</a:t>
            </a:r>
            <a:endParaRPr lang="en-US" b="1" dirty="0">
              <a:solidFill>
                <a:schemeClr val="accent1">
                  <a:lumMod val="75000"/>
                </a:schemeClr>
              </a:solidFill>
            </a:endParaRPr>
          </a:p>
        </p:txBody>
      </p:sp>
      <p:sp>
        <p:nvSpPr>
          <p:cNvPr id="3" name="Content Placeholder 2"/>
          <p:cNvSpPr>
            <a:spLocks noGrp="1"/>
          </p:cNvSpPr>
          <p:nvPr>
            <p:ph idx="1"/>
          </p:nvPr>
        </p:nvSpPr>
        <p:spPr>
          <a:xfrm>
            <a:off x="1455875" y="1883301"/>
            <a:ext cx="4363585" cy="4130160"/>
          </a:xfrm>
        </p:spPr>
        <p:txBody>
          <a:bodyPr>
            <a:normAutofit/>
          </a:bodyPr>
          <a:lstStyle/>
          <a:p>
            <a:r>
              <a:rPr lang="en-US" b="0" i="0" dirty="0" smtClean="0">
                <a:solidFill>
                  <a:schemeClr val="accent1">
                    <a:lumMod val="75000"/>
                  </a:schemeClr>
                </a:solidFill>
                <a:effectLst/>
                <a:latin typeface="Open Sans"/>
              </a:rPr>
              <a:t>Provide your:</a:t>
            </a:r>
          </a:p>
          <a:p>
            <a:r>
              <a:rPr lang="en-US" b="1" u="sng" dirty="0">
                <a:solidFill>
                  <a:schemeClr val="accent1">
                    <a:lumMod val="75000"/>
                  </a:schemeClr>
                </a:solidFill>
                <a:latin typeface="Open Sans"/>
              </a:rPr>
              <a:t>L</a:t>
            </a:r>
            <a:r>
              <a:rPr lang="en-US" b="1" i="0" u="sng" dirty="0" smtClean="0">
                <a:solidFill>
                  <a:schemeClr val="accent1">
                    <a:lumMod val="75000"/>
                  </a:schemeClr>
                </a:solidFill>
                <a:effectLst/>
                <a:latin typeface="Open Sans"/>
              </a:rPr>
              <a:t>icense and Registration </a:t>
            </a:r>
            <a:r>
              <a:rPr lang="en-US" b="0" i="0" dirty="0" smtClean="0">
                <a:solidFill>
                  <a:schemeClr val="accent1">
                    <a:lumMod val="75000"/>
                  </a:schemeClr>
                </a:solidFill>
                <a:effectLst/>
                <a:latin typeface="Open Sans"/>
              </a:rPr>
              <a:t>when asked.</a:t>
            </a:r>
          </a:p>
          <a:p>
            <a:pPr lvl="1"/>
            <a:r>
              <a:rPr lang="en-US" dirty="0" smtClean="0">
                <a:solidFill>
                  <a:schemeClr val="accent1">
                    <a:lumMod val="75000"/>
                  </a:schemeClr>
                </a:solidFill>
                <a:latin typeface="Open Sans"/>
              </a:rPr>
              <a:t>However,</a:t>
            </a:r>
            <a:r>
              <a:rPr lang="en-US" b="0" i="0" dirty="0" smtClean="0">
                <a:solidFill>
                  <a:schemeClr val="accent1">
                    <a:lumMod val="75000"/>
                  </a:schemeClr>
                </a:solidFill>
                <a:effectLst/>
                <a:latin typeface="Open Sans"/>
              </a:rPr>
              <a:t> if you are pulled over for a routine traffic stop (i.e. running a red light or speeding), then there should not be a reason for the officer to search the car.</a:t>
            </a:r>
            <a:endParaRPr lang="en-US" dirty="0">
              <a:solidFill>
                <a:schemeClr val="accent1">
                  <a:lumMod val="75000"/>
                </a:schemeClr>
              </a:solidFill>
            </a:endParaRPr>
          </a:p>
        </p:txBody>
      </p:sp>
      <p:pic>
        <p:nvPicPr>
          <p:cNvPr id="6148" name="Picture 4" descr="When Can the Police Search Your Car in California? | Chambers Law Fi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4542" y="1883301"/>
            <a:ext cx="2556083" cy="3831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498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237"/>
            <a:ext cx="10515600" cy="1325563"/>
          </a:xfrm>
        </p:spPr>
        <p:txBody>
          <a:bodyPr/>
          <a:lstStyle/>
          <a:p>
            <a:pPr algn="ctr"/>
            <a:r>
              <a:rPr lang="en-US" b="1" dirty="0" smtClean="0">
                <a:solidFill>
                  <a:schemeClr val="accent1">
                    <a:lumMod val="75000"/>
                  </a:schemeClr>
                </a:solidFill>
              </a:rPr>
              <a:t>FOURTH AMENDMENT TO THE UNITED STATES CONSTITUTION</a:t>
            </a:r>
            <a:endParaRPr lang="en-US" b="1" dirty="0">
              <a:solidFill>
                <a:schemeClr val="accent1">
                  <a:lumMod val="75000"/>
                </a:schemeClr>
              </a:solidFill>
            </a:endParaRPr>
          </a:p>
        </p:txBody>
      </p:sp>
      <p:sp>
        <p:nvSpPr>
          <p:cNvPr id="18" name="Content Placeholder 17"/>
          <p:cNvSpPr>
            <a:spLocks noGrp="1"/>
          </p:cNvSpPr>
          <p:nvPr>
            <p:ph idx="1"/>
          </p:nvPr>
        </p:nvSpPr>
        <p:spPr>
          <a:xfrm>
            <a:off x="838200" y="1825625"/>
            <a:ext cx="5907771" cy="4351338"/>
          </a:xfrm>
        </p:spPr>
        <p:txBody>
          <a:bodyPr>
            <a:normAutofit lnSpcReduction="10000"/>
          </a:bodyPr>
          <a:lstStyle/>
          <a:p>
            <a:r>
              <a:rPr lang="en-US" dirty="0" smtClean="0">
                <a:solidFill>
                  <a:schemeClr val="accent1">
                    <a:lumMod val="75000"/>
                  </a:schemeClr>
                </a:solidFill>
                <a:effectLst>
                  <a:glow rad="38100">
                    <a:schemeClr val="bg1">
                      <a:lumMod val="50000"/>
                      <a:lumOff val="50000"/>
                      <a:alpha val="20000"/>
                    </a:schemeClr>
                  </a:glow>
                </a:effectLst>
              </a:rPr>
              <a:t>The right of the people to be secure in their persons, houses, papers, and effects, against unreasonable searches and seizures, shall not be violated, and no warrants shall issue, but upon probable cause.</a:t>
            </a:r>
          </a:p>
          <a:p>
            <a:r>
              <a:rPr lang="en-US" dirty="0">
                <a:solidFill>
                  <a:schemeClr val="accent1">
                    <a:lumMod val="75000"/>
                  </a:schemeClr>
                </a:solidFill>
              </a:rPr>
              <a:t>The </a:t>
            </a:r>
            <a:r>
              <a:rPr lang="en-US" dirty="0" smtClean="0">
                <a:solidFill>
                  <a:schemeClr val="accent1">
                    <a:lumMod val="75000"/>
                  </a:schemeClr>
                </a:solidFill>
              </a:rPr>
              <a:t>Fourth </a:t>
            </a:r>
            <a:r>
              <a:rPr lang="en-US" dirty="0">
                <a:solidFill>
                  <a:schemeClr val="accent1">
                    <a:lumMod val="75000"/>
                  </a:schemeClr>
                </a:solidFill>
              </a:rPr>
              <a:t>A</a:t>
            </a:r>
            <a:r>
              <a:rPr lang="en-US" dirty="0" smtClean="0">
                <a:solidFill>
                  <a:schemeClr val="accent1">
                    <a:lumMod val="75000"/>
                  </a:schemeClr>
                </a:solidFill>
              </a:rPr>
              <a:t>mendment </a:t>
            </a:r>
            <a:r>
              <a:rPr lang="en-US" dirty="0">
                <a:solidFill>
                  <a:schemeClr val="accent1">
                    <a:lumMod val="75000"/>
                  </a:schemeClr>
                </a:solidFill>
              </a:rPr>
              <a:t>is a guarantee against unreasonable governmental intrusion into the lives of private </a:t>
            </a:r>
            <a:r>
              <a:rPr lang="en-US" dirty="0" smtClean="0">
                <a:solidFill>
                  <a:schemeClr val="accent1">
                    <a:lumMod val="75000"/>
                  </a:schemeClr>
                </a:solidFill>
              </a:rPr>
              <a:t>citizens.</a:t>
            </a:r>
            <a:endParaRPr lang="en-US" dirty="0">
              <a:solidFill>
                <a:schemeClr val="accent1">
                  <a:lumMod val="75000"/>
                </a:schemeClr>
              </a:solidFill>
            </a:endParaRPr>
          </a:p>
          <a:p>
            <a:pPr marL="0" indent="0">
              <a:buNone/>
            </a:pPr>
            <a:endParaRPr lang="en-US" dirty="0">
              <a:effectLst>
                <a:glow rad="38100">
                  <a:schemeClr val="bg1">
                    <a:lumMod val="50000"/>
                    <a:lumOff val="50000"/>
                    <a:alpha val="20000"/>
                  </a:schemeClr>
                </a:glow>
              </a:effectLst>
            </a:endParaRPr>
          </a:p>
        </p:txBody>
      </p:sp>
      <p:sp>
        <p:nvSpPr>
          <p:cNvPr id="19" name="Content Placeholder 18"/>
          <p:cNvSpPr>
            <a:spLocks noGrp="1"/>
          </p:cNvSpPr>
          <p:nvPr>
            <p:ph sz="half" idx="4294967295"/>
          </p:nvPr>
        </p:nvSpPr>
        <p:spPr>
          <a:xfrm>
            <a:off x="7012418" y="1825625"/>
            <a:ext cx="4876800" cy="3124200"/>
          </a:xfrm>
        </p:spPr>
        <p:txBody>
          <a:bodyPr>
            <a:normAutofit lnSpcReduction="10000"/>
          </a:bodyPr>
          <a:lstStyle/>
          <a:p>
            <a:pPr>
              <a:buFont typeface="Wingdings" panose="05000000000000000000" pitchFamily="2" charset="2"/>
              <a:buChar char="§"/>
            </a:pPr>
            <a:r>
              <a:rPr lang="en-US" dirty="0" smtClean="0">
                <a:solidFill>
                  <a:schemeClr val="accent1">
                    <a:lumMod val="75000"/>
                  </a:schemeClr>
                </a:solidFill>
              </a:rPr>
              <a:t>Bus travel presents unique </a:t>
            </a:r>
            <a:r>
              <a:rPr lang="en-US" dirty="0">
                <a:solidFill>
                  <a:schemeClr val="accent1">
                    <a:lumMod val="75000"/>
                  </a:schemeClr>
                </a:solidFill>
              </a:rPr>
              <a:t>F</a:t>
            </a:r>
            <a:r>
              <a:rPr lang="en-US" dirty="0" smtClean="0">
                <a:solidFill>
                  <a:schemeClr val="accent1">
                    <a:lumMod val="75000"/>
                  </a:schemeClr>
                </a:solidFill>
              </a:rPr>
              <a:t>ourth </a:t>
            </a:r>
            <a:r>
              <a:rPr lang="en-US" dirty="0">
                <a:solidFill>
                  <a:schemeClr val="accent1">
                    <a:lumMod val="75000"/>
                  </a:schemeClr>
                </a:solidFill>
              </a:rPr>
              <a:t>A</a:t>
            </a:r>
            <a:r>
              <a:rPr lang="en-US" dirty="0" smtClean="0">
                <a:solidFill>
                  <a:schemeClr val="accent1">
                    <a:lumMod val="75000"/>
                  </a:schemeClr>
                </a:solidFill>
              </a:rPr>
              <a:t>mendment situations.</a:t>
            </a:r>
          </a:p>
          <a:p>
            <a:pPr>
              <a:buFont typeface="Wingdings" panose="05000000000000000000" pitchFamily="2" charset="2"/>
              <a:buChar char="§"/>
            </a:pPr>
            <a:r>
              <a:rPr lang="en-US" dirty="0" smtClean="0">
                <a:solidFill>
                  <a:schemeClr val="accent1">
                    <a:lumMod val="75000"/>
                  </a:schemeClr>
                </a:solidFill>
              </a:rPr>
              <a:t>Bus travelers generally do not have an absolute reasonable expectation of privacy simply because you have purchased a ticket.</a:t>
            </a:r>
          </a:p>
          <a:p>
            <a:endParaRPr lang="en-US" dirty="0"/>
          </a:p>
        </p:txBody>
      </p:sp>
    </p:spTree>
    <p:extLst>
      <p:ext uri="{BB962C8B-B14F-4D97-AF65-F5344CB8AC3E}">
        <p14:creationId xmlns:p14="http://schemas.microsoft.com/office/powerpoint/2010/main" val="3251486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0458"/>
            <a:ext cx="10515600" cy="1325563"/>
          </a:xfrm>
        </p:spPr>
        <p:txBody>
          <a:bodyPr/>
          <a:lstStyle/>
          <a:p>
            <a:pPr algn="ctr"/>
            <a:r>
              <a:rPr lang="en-US" b="1" dirty="0" smtClean="0">
                <a:solidFill>
                  <a:schemeClr val="accent1">
                    <a:lumMod val="75000"/>
                  </a:schemeClr>
                </a:solidFill>
              </a:rPr>
              <a:t>BUS DRIVERS GIVING CONSENT TO A WARRANTLESS SEARCH</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solidFill>
                  <a:schemeClr val="accent1">
                    <a:lumMod val="75000"/>
                  </a:schemeClr>
                </a:solidFill>
              </a:rPr>
              <a:t>A BUS DRIVER MUST BE AWARE THAT HE CAN DECLINE THE POLICE OFFICER’S REQUEST FOR A WARRANTLESS SEARCH OF THE BUS </a:t>
            </a:r>
            <a:r>
              <a:rPr lang="en-US" b="1" u="sng" dirty="0" smtClean="0">
                <a:solidFill>
                  <a:schemeClr val="accent1">
                    <a:lumMod val="75000"/>
                  </a:schemeClr>
                </a:solidFill>
              </a:rPr>
              <a:t>IF STOPPED FOR A TRAFFIC VIOLATION</a:t>
            </a:r>
            <a:r>
              <a:rPr lang="en-US" dirty="0" smtClean="0">
                <a:solidFill>
                  <a:schemeClr val="accent1">
                    <a:lumMod val="75000"/>
                  </a:schemeClr>
                </a:solidFill>
              </a:rPr>
              <a:t>. </a:t>
            </a:r>
          </a:p>
          <a:p>
            <a:r>
              <a:rPr lang="en-US" dirty="0" smtClean="0">
                <a:solidFill>
                  <a:schemeClr val="accent1">
                    <a:lumMod val="75000"/>
                  </a:schemeClr>
                </a:solidFill>
              </a:rPr>
              <a:t>BUS DRIVER IS THE CUSTODIAN OF THE COMMERCIAL VEHICLE WHILE IN OPERATION.</a:t>
            </a:r>
          </a:p>
          <a:p>
            <a:pPr lvl="1"/>
            <a:r>
              <a:rPr lang="en-US" dirty="0" smtClean="0">
                <a:solidFill>
                  <a:schemeClr val="accent1">
                    <a:lumMod val="75000"/>
                  </a:schemeClr>
                </a:solidFill>
              </a:rPr>
              <a:t>HOWEVER!</a:t>
            </a:r>
          </a:p>
          <a:p>
            <a:r>
              <a:rPr lang="en-US" dirty="0" smtClean="0">
                <a:solidFill>
                  <a:schemeClr val="accent1">
                    <a:lumMod val="75000"/>
                  </a:schemeClr>
                </a:solidFill>
              </a:rPr>
              <a:t>BUS DRIVER CANNOT CONSENT TO A RANDOM SEARCH OF A PASSENGER’S PERSONAL BELONGINGS.</a:t>
            </a:r>
            <a:endParaRPr lang="en-US" dirty="0">
              <a:solidFill>
                <a:schemeClr val="accent1">
                  <a:lumMod val="75000"/>
                </a:schemeClr>
              </a:solidFill>
            </a:endParaRPr>
          </a:p>
        </p:txBody>
      </p:sp>
    </p:spTree>
    <p:extLst>
      <p:ext uri="{BB962C8B-B14F-4D97-AF65-F5344CB8AC3E}">
        <p14:creationId xmlns:p14="http://schemas.microsoft.com/office/powerpoint/2010/main" val="24746740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8503"/>
            <a:ext cx="10515600" cy="1325563"/>
          </a:xfrm>
        </p:spPr>
        <p:txBody>
          <a:bodyPr/>
          <a:lstStyle/>
          <a:p>
            <a:pPr algn="ctr"/>
            <a:r>
              <a:rPr lang="en-US" b="1" dirty="0" smtClean="0">
                <a:solidFill>
                  <a:schemeClr val="accent1">
                    <a:lumMod val="75000"/>
                  </a:schemeClr>
                </a:solidFill>
              </a:rPr>
              <a:t>CONSENT, CONT’D</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solidFill>
                  <a:schemeClr val="accent1">
                    <a:lumMod val="75000"/>
                  </a:schemeClr>
                </a:solidFill>
              </a:rPr>
              <a:t>IF A BUS DRIVER ALLOWS POLICE OFFICERS ON TO THE COMMERCIAL VEHICLE FOR A SEARCH OF A PASSENGER’S BELONGINGS….</a:t>
            </a:r>
          </a:p>
          <a:p>
            <a:pPr lvl="1"/>
            <a:r>
              <a:rPr lang="en-US" dirty="0" smtClean="0">
                <a:solidFill>
                  <a:schemeClr val="accent1">
                    <a:lumMod val="75000"/>
                  </a:schemeClr>
                </a:solidFill>
              </a:rPr>
              <a:t>POLICE MUST FIRST IDENTIFY THE OWNER OF THE SUBJECT LUGGAGE AND SEEK PERMISSION TO SEARCH HIS/HER PERSONAL BELONGINGS. </a:t>
            </a:r>
          </a:p>
          <a:p>
            <a:pPr marL="0" indent="0">
              <a:buNone/>
            </a:pPr>
            <a:endParaRPr lang="en-US" dirty="0"/>
          </a:p>
        </p:txBody>
      </p:sp>
    </p:spTree>
    <p:extLst>
      <p:ext uri="{BB962C8B-B14F-4D97-AF65-F5344CB8AC3E}">
        <p14:creationId xmlns:p14="http://schemas.microsoft.com/office/powerpoint/2010/main" val="12927910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1569"/>
            <a:ext cx="10515600" cy="1325563"/>
          </a:xfrm>
        </p:spPr>
        <p:txBody>
          <a:bodyPr/>
          <a:lstStyle/>
          <a:p>
            <a:pPr algn="ctr"/>
            <a:r>
              <a:rPr lang="en-US" b="1" dirty="0" smtClean="0">
                <a:solidFill>
                  <a:schemeClr val="accent1">
                    <a:lumMod val="75000"/>
                  </a:schemeClr>
                </a:solidFill>
              </a:rPr>
              <a:t>WARRANTLESS SEARCH</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solidFill>
                  <a:schemeClr val="accent1">
                    <a:lumMod val="75000"/>
                  </a:schemeClr>
                </a:solidFill>
              </a:rPr>
              <a:t>IF A WARRANTLESS SEARCH OF A PASSENGER’S LUGGAGE TAKES PLACE ON A COMMERCIAL VEHICLE</a:t>
            </a:r>
          </a:p>
          <a:p>
            <a:pPr lvl="1"/>
            <a:r>
              <a:rPr lang="en-US" dirty="0" smtClean="0">
                <a:solidFill>
                  <a:schemeClr val="accent1">
                    <a:lumMod val="75000"/>
                  </a:schemeClr>
                </a:solidFill>
              </a:rPr>
              <a:t>OUR DRIVERS SHOULD CONTACT DISPATCH TO INFORM OF THE STOP AND SEARCH.</a:t>
            </a:r>
          </a:p>
          <a:p>
            <a:pPr lvl="1"/>
            <a:r>
              <a:rPr lang="en-US" dirty="0" smtClean="0">
                <a:solidFill>
                  <a:schemeClr val="accent1">
                    <a:lumMod val="75000"/>
                  </a:schemeClr>
                </a:solidFill>
              </a:rPr>
              <a:t>COMMUNICATE WITH DISPATCH REGARDING POTENTIAL DELAYS FOR SCHEDULED ARRIVAL.</a:t>
            </a:r>
          </a:p>
          <a:p>
            <a:pPr lvl="1"/>
            <a:r>
              <a:rPr lang="en-US" dirty="0" smtClean="0">
                <a:solidFill>
                  <a:schemeClr val="accent1">
                    <a:lumMod val="75000"/>
                  </a:schemeClr>
                </a:solidFill>
              </a:rPr>
              <a:t>IF POSSIBLE, REQUEST FOR THE SEARCH AND DETENTION OF SUBJECT PASSENGER TO OCCUR OUTSIDE AND NOT ON THE COMMERCIAL VEHICLE.</a:t>
            </a:r>
          </a:p>
          <a:p>
            <a:pPr lvl="1"/>
            <a:endParaRPr lang="en-US" dirty="0">
              <a:solidFill>
                <a:schemeClr val="accent1">
                  <a:lumMod val="75000"/>
                </a:schemeClr>
              </a:solidFill>
            </a:endParaRPr>
          </a:p>
        </p:txBody>
      </p:sp>
    </p:spTree>
    <p:extLst>
      <p:ext uri="{BB962C8B-B14F-4D97-AF65-F5344CB8AC3E}">
        <p14:creationId xmlns:p14="http://schemas.microsoft.com/office/powerpoint/2010/main" val="1280775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378" y="240947"/>
            <a:ext cx="10515600" cy="1325563"/>
          </a:xfrm>
        </p:spPr>
        <p:txBody>
          <a:bodyPr/>
          <a:lstStyle/>
          <a:p>
            <a:pPr algn="ctr"/>
            <a:r>
              <a:rPr lang="en-US" b="1" dirty="0" smtClean="0">
                <a:solidFill>
                  <a:schemeClr val="accent1">
                    <a:lumMod val="75000"/>
                  </a:schemeClr>
                </a:solidFill>
              </a:rPr>
              <a:t>SUSPICIONLESS BUS SWEEPS AND CONSENSUAL SEARCHES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solidFill>
                  <a:schemeClr val="accent1">
                    <a:lumMod val="75000"/>
                  </a:schemeClr>
                </a:solidFill>
              </a:rPr>
              <a:t>THE SUPREME COURT HAS ADDRESSED INSTANCES WHEREIN SUSPICIONLESS BUS SWEEPS WERE CONDUCTED ABOARD COMMERCIAL MOTOR VEHICLES</a:t>
            </a:r>
          </a:p>
          <a:p>
            <a:pPr lvl="1"/>
            <a:r>
              <a:rPr lang="en-US" b="1" u="sng" dirty="0">
                <a:solidFill>
                  <a:schemeClr val="accent1">
                    <a:lumMod val="75000"/>
                  </a:schemeClr>
                </a:solidFill>
              </a:rPr>
              <a:t>UNITED STATES V. DRAYTON</a:t>
            </a:r>
            <a:r>
              <a:rPr lang="en-US" dirty="0">
                <a:solidFill>
                  <a:schemeClr val="accent1">
                    <a:lumMod val="75000"/>
                  </a:schemeClr>
                </a:solidFill>
              </a:rPr>
              <a:t>, 536 U.S. 194 (2002</a:t>
            </a:r>
            <a:r>
              <a:rPr lang="en-US" dirty="0" smtClean="0">
                <a:solidFill>
                  <a:schemeClr val="accent1">
                    <a:lumMod val="75000"/>
                  </a:schemeClr>
                </a:solidFill>
              </a:rPr>
              <a:t>)</a:t>
            </a:r>
          </a:p>
          <a:p>
            <a:pPr lvl="1"/>
            <a:r>
              <a:rPr lang="en-US" b="1" u="sng" dirty="0">
                <a:solidFill>
                  <a:schemeClr val="accent1">
                    <a:lumMod val="75000"/>
                  </a:schemeClr>
                </a:solidFill>
              </a:rPr>
              <a:t>FLORIDA V. BOSTICK</a:t>
            </a:r>
            <a:r>
              <a:rPr lang="en-US" dirty="0">
                <a:solidFill>
                  <a:schemeClr val="accent1">
                    <a:lumMod val="75000"/>
                  </a:schemeClr>
                </a:solidFill>
              </a:rPr>
              <a:t>, 501 U.S. 429</a:t>
            </a:r>
            <a:endParaRPr lang="en-US" dirty="0" smtClean="0">
              <a:solidFill>
                <a:schemeClr val="accent1">
                  <a:lumMod val="75000"/>
                </a:schemeClr>
              </a:solidFill>
            </a:endParaRPr>
          </a:p>
          <a:p>
            <a:pPr lvl="1"/>
            <a:endParaRPr lang="en-US" dirty="0"/>
          </a:p>
        </p:txBody>
      </p:sp>
    </p:spTree>
    <p:extLst>
      <p:ext uri="{BB962C8B-B14F-4D97-AF65-F5344CB8AC3E}">
        <p14:creationId xmlns:p14="http://schemas.microsoft.com/office/powerpoint/2010/main" val="761169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chemeClr val="accent1">
                    <a:lumMod val="75000"/>
                  </a:schemeClr>
                </a:solidFill>
              </a:rPr>
              <a:t>UNITED STATES V. DRAYTON</a:t>
            </a:r>
            <a:r>
              <a:rPr lang="en-US" dirty="0" smtClean="0">
                <a:solidFill>
                  <a:schemeClr val="accent1">
                    <a:lumMod val="75000"/>
                  </a:schemeClr>
                </a:solidFill>
              </a:rPr>
              <a:t>, 536 U.S. 194 (2002)</a:t>
            </a:r>
            <a:endParaRPr lang="en-US" dirty="0">
              <a:solidFill>
                <a:schemeClr val="accent1">
                  <a:lumMod val="75000"/>
                </a:schemeClr>
              </a:solidFill>
            </a:endParaRPr>
          </a:p>
        </p:txBody>
      </p:sp>
      <p:sp>
        <p:nvSpPr>
          <p:cNvPr id="3" name="Content Placeholder 2"/>
          <p:cNvSpPr>
            <a:spLocks noGrp="1"/>
          </p:cNvSpPr>
          <p:nvPr>
            <p:ph idx="1"/>
          </p:nvPr>
        </p:nvSpPr>
        <p:spPr>
          <a:xfrm>
            <a:off x="838200" y="1825625"/>
            <a:ext cx="5284041" cy="4351338"/>
          </a:xfrm>
        </p:spPr>
        <p:txBody>
          <a:bodyPr>
            <a:noAutofit/>
          </a:bodyPr>
          <a:lstStyle/>
          <a:p>
            <a:r>
              <a:rPr lang="en-US" sz="2200" b="1" dirty="0" smtClean="0">
                <a:solidFill>
                  <a:schemeClr val="accent1">
                    <a:lumMod val="75000"/>
                  </a:schemeClr>
                </a:solidFill>
              </a:rPr>
              <a:t>FACTS: Bus driver allowed three police officers to board the bus for a drug/weapons search. </a:t>
            </a:r>
          </a:p>
          <a:p>
            <a:r>
              <a:rPr lang="en-US" sz="2200" b="1" dirty="0" smtClean="0">
                <a:solidFill>
                  <a:schemeClr val="accent1">
                    <a:lumMod val="75000"/>
                  </a:schemeClr>
                </a:solidFill>
              </a:rPr>
              <a:t>Officers did not block the aisle nor impede exit of the bus.</a:t>
            </a:r>
          </a:p>
          <a:p>
            <a:r>
              <a:rPr lang="en-US" sz="2200" b="1" dirty="0" smtClean="0">
                <a:solidFill>
                  <a:schemeClr val="accent1">
                    <a:lumMod val="75000"/>
                  </a:schemeClr>
                </a:solidFill>
              </a:rPr>
              <a:t>Notified passengers of reason for search and asked to search bags and persons.</a:t>
            </a:r>
          </a:p>
          <a:p>
            <a:r>
              <a:rPr lang="en-US" sz="2200" b="1" dirty="0" smtClean="0">
                <a:solidFill>
                  <a:schemeClr val="accent1">
                    <a:lumMod val="75000"/>
                  </a:schemeClr>
                </a:solidFill>
              </a:rPr>
              <a:t>Found cocaine on the person of two passengers.</a:t>
            </a:r>
          </a:p>
          <a:p>
            <a:pPr marL="0" indent="0">
              <a:buNone/>
            </a:pPr>
            <a:endParaRPr lang="en-US" sz="2200" dirty="0">
              <a:solidFill>
                <a:schemeClr val="bg1"/>
              </a:solidFill>
            </a:endParaRPr>
          </a:p>
        </p:txBody>
      </p:sp>
      <p:sp>
        <p:nvSpPr>
          <p:cNvPr id="4" name="Content Placeholder 3"/>
          <p:cNvSpPr>
            <a:spLocks noGrp="1"/>
          </p:cNvSpPr>
          <p:nvPr>
            <p:ph sz="half" idx="4294967295"/>
          </p:nvPr>
        </p:nvSpPr>
        <p:spPr>
          <a:xfrm>
            <a:off x="6096000" y="1245225"/>
            <a:ext cx="5359400" cy="4271963"/>
          </a:xfrm>
        </p:spPr>
        <p:txBody>
          <a:bodyPr>
            <a:normAutofit fontScale="77500" lnSpcReduction="20000"/>
          </a:bodyPr>
          <a:lstStyle/>
          <a:p>
            <a:pPr lvl="0">
              <a:buClr>
                <a:prstClr val="white"/>
              </a:buClr>
            </a:pPr>
            <a:endParaRPr lang="en-US" sz="2000" dirty="0">
              <a:solidFill>
                <a:schemeClr val="accent1">
                  <a:lumMod val="75000"/>
                </a:schemeClr>
              </a:solidFill>
              <a:effectLst>
                <a:glow rad="38100">
                  <a:prstClr val="black">
                    <a:lumMod val="50000"/>
                    <a:lumOff val="50000"/>
                    <a:alpha val="20000"/>
                  </a:prstClr>
                </a:glow>
                <a:outerShdw blurRad="44450" dist="12700" dir="13860000" algn="tl" rotWithShape="0">
                  <a:srgbClr val="000000">
                    <a:alpha val="20000"/>
                  </a:srgbClr>
                </a:outerShdw>
              </a:effectLst>
            </a:endParaRPr>
          </a:p>
          <a:p>
            <a:pPr lvl="0">
              <a:buClr>
                <a:prstClr val="white"/>
              </a:buClr>
            </a:pPr>
            <a:endParaRPr lang="en-US" sz="2600" dirty="0" smtClean="0">
              <a:solidFill>
                <a:schemeClr val="accent1">
                  <a:lumMod val="75000"/>
                </a:schemeClr>
              </a:solidFill>
              <a:effectLst>
                <a:glow rad="38100">
                  <a:prstClr val="black">
                    <a:lumMod val="50000"/>
                    <a:lumOff val="50000"/>
                    <a:alpha val="20000"/>
                  </a:prstClr>
                </a:glow>
                <a:outerShdw blurRad="44450" dist="12700" dir="13860000" algn="tl" rotWithShape="0">
                  <a:srgbClr val="000000">
                    <a:alpha val="20000"/>
                  </a:srgbClr>
                </a:outerShdw>
              </a:effectLst>
            </a:endParaRPr>
          </a:p>
          <a:p>
            <a:pPr lvl="0">
              <a:buClr>
                <a:prstClr val="white"/>
              </a:buClr>
              <a:buFont typeface="Wingdings" panose="05000000000000000000" pitchFamily="2" charset="2"/>
              <a:buChar char="§"/>
            </a:pPr>
            <a:r>
              <a:rPr lang="en-US" b="1" dirty="0" smtClean="0">
                <a:solidFill>
                  <a:schemeClr val="accent1">
                    <a:lumMod val="75000"/>
                  </a:schemeClr>
                </a:solidFill>
                <a:effectLst>
                  <a:glow rad="38100">
                    <a:prstClr val="black">
                      <a:lumMod val="50000"/>
                      <a:lumOff val="50000"/>
                      <a:alpha val="20000"/>
                    </a:prstClr>
                  </a:glow>
                  <a:outerShdw blurRad="44450" dist="12700" dir="13860000" algn="tl" rotWithShape="0">
                    <a:srgbClr val="000000">
                      <a:alpha val="20000"/>
                    </a:srgbClr>
                  </a:outerShdw>
                </a:effectLst>
              </a:rPr>
              <a:t>Trial court determined police conduct was not coercive</a:t>
            </a:r>
          </a:p>
          <a:p>
            <a:pPr lvl="0">
              <a:buClr>
                <a:prstClr val="white"/>
              </a:buClr>
              <a:buFont typeface="Wingdings" panose="05000000000000000000" pitchFamily="2" charset="2"/>
              <a:buChar char="§"/>
            </a:pPr>
            <a:r>
              <a:rPr lang="en-US" b="1" dirty="0" smtClean="0">
                <a:solidFill>
                  <a:schemeClr val="accent1">
                    <a:lumMod val="75000"/>
                  </a:schemeClr>
                </a:solidFill>
                <a:effectLst>
                  <a:glow rad="38100">
                    <a:prstClr val="black">
                      <a:lumMod val="50000"/>
                      <a:lumOff val="50000"/>
                      <a:alpha val="20000"/>
                    </a:prstClr>
                  </a:glow>
                  <a:outerShdw blurRad="44450" dist="12700" dir="13860000" algn="tl" rotWithShape="0">
                    <a:srgbClr val="000000">
                      <a:alpha val="20000"/>
                    </a:srgbClr>
                  </a:outerShdw>
                </a:effectLst>
              </a:rPr>
              <a:t>On appeal: Eleventh Circuit Court reversed trial court holding that the passengers did not feel free to disregard the officers request.</a:t>
            </a:r>
          </a:p>
          <a:p>
            <a:pPr lvl="0">
              <a:buClr>
                <a:prstClr val="white"/>
              </a:buClr>
              <a:buFont typeface="Wingdings" panose="05000000000000000000" pitchFamily="2" charset="2"/>
              <a:buChar char="§"/>
            </a:pPr>
            <a:r>
              <a:rPr lang="en-US" b="1" dirty="0" smtClean="0">
                <a:solidFill>
                  <a:schemeClr val="accent1">
                    <a:lumMod val="75000"/>
                  </a:schemeClr>
                </a:solidFill>
                <a:effectLst>
                  <a:glow rad="38100">
                    <a:prstClr val="black">
                      <a:lumMod val="50000"/>
                      <a:lumOff val="50000"/>
                      <a:alpha val="20000"/>
                    </a:prstClr>
                  </a:glow>
                  <a:outerShdw blurRad="44450" dist="12700" dir="13860000" algn="tl" rotWithShape="0">
                    <a:srgbClr val="000000">
                      <a:alpha val="20000"/>
                    </a:srgbClr>
                  </a:outerShdw>
                </a:effectLst>
              </a:rPr>
              <a:t>The </a:t>
            </a:r>
            <a:r>
              <a:rPr lang="en-US" b="1" dirty="0">
                <a:solidFill>
                  <a:schemeClr val="accent1">
                    <a:lumMod val="75000"/>
                  </a:schemeClr>
                </a:solidFill>
                <a:effectLst>
                  <a:glow rad="38100">
                    <a:prstClr val="black">
                      <a:lumMod val="50000"/>
                      <a:lumOff val="50000"/>
                      <a:alpha val="20000"/>
                    </a:prstClr>
                  </a:glow>
                  <a:outerShdw blurRad="44450" dist="12700" dir="13860000" algn="tl" rotWithShape="0">
                    <a:srgbClr val="000000">
                      <a:alpha val="20000"/>
                    </a:srgbClr>
                  </a:outerShdw>
                </a:effectLst>
              </a:rPr>
              <a:t>Supreme Court held:</a:t>
            </a:r>
          </a:p>
          <a:p>
            <a:pPr lvl="1">
              <a:buClr>
                <a:prstClr val="white"/>
              </a:buClr>
              <a:buFont typeface="Wingdings" panose="05000000000000000000" pitchFamily="2" charset="2"/>
              <a:buChar char="§"/>
            </a:pPr>
            <a:r>
              <a:rPr lang="en-US" sz="2800" b="1" dirty="0">
                <a:solidFill>
                  <a:schemeClr val="accent1">
                    <a:lumMod val="75000"/>
                  </a:schemeClr>
                </a:solidFill>
                <a:effectLst>
                  <a:glow rad="38100">
                    <a:prstClr val="black">
                      <a:lumMod val="50000"/>
                      <a:lumOff val="50000"/>
                      <a:alpha val="20000"/>
                    </a:prstClr>
                  </a:glow>
                  <a:outerShdw blurRad="44450" dist="12700" dir="13860000" algn="tl" rotWithShape="0">
                    <a:srgbClr val="000000">
                      <a:alpha val="20000"/>
                    </a:srgbClr>
                  </a:outerShdw>
                </a:effectLst>
              </a:rPr>
              <a:t>The Fourth Amendment </a:t>
            </a:r>
            <a:r>
              <a:rPr lang="en-US" sz="2800" b="1" u="sng" dirty="0">
                <a:solidFill>
                  <a:schemeClr val="accent1">
                    <a:lumMod val="75000"/>
                  </a:schemeClr>
                </a:solidFill>
                <a:effectLst>
                  <a:glow rad="38100">
                    <a:prstClr val="black">
                      <a:lumMod val="50000"/>
                      <a:lumOff val="50000"/>
                      <a:alpha val="20000"/>
                    </a:prstClr>
                  </a:glow>
                  <a:outerShdw blurRad="44450" dist="12700" dir="13860000" algn="tl" rotWithShape="0">
                    <a:srgbClr val="000000">
                      <a:alpha val="20000"/>
                    </a:srgbClr>
                  </a:outerShdw>
                </a:effectLst>
              </a:rPr>
              <a:t>does not require</a:t>
            </a:r>
            <a:r>
              <a:rPr lang="en-US" sz="2800" b="1" dirty="0">
                <a:solidFill>
                  <a:schemeClr val="accent1">
                    <a:lumMod val="75000"/>
                  </a:schemeClr>
                </a:solidFill>
                <a:effectLst>
                  <a:glow rad="38100">
                    <a:prstClr val="black">
                      <a:lumMod val="50000"/>
                      <a:lumOff val="50000"/>
                      <a:alpha val="20000"/>
                    </a:prstClr>
                  </a:glow>
                  <a:outerShdw blurRad="44450" dist="12700" dir="13860000" algn="tl" rotWithShape="0">
                    <a:srgbClr val="000000">
                      <a:alpha val="20000"/>
                    </a:srgbClr>
                  </a:outerShdw>
                </a:effectLst>
              </a:rPr>
              <a:t> police officers to advise bus passengers of their right </a:t>
            </a:r>
            <a:r>
              <a:rPr lang="en-US" sz="2800" b="1" dirty="0" smtClean="0">
                <a:solidFill>
                  <a:schemeClr val="accent1">
                    <a:lumMod val="75000"/>
                  </a:schemeClr>
                </a:solidFill>
                <a:effectLst>
                  <a:glow rad="38100">
                    <a:prstClr val="black">
                      <a:lumMod val="50000"/>
                      <a:lumOff val="50000"/>
                      <a:alpha val="20000"/>
                    </a:prstClr>
                  </a:glow>
                  <a:outerShdw blurRad="44450" dist="12700" dir="13860000" algn="tl" rotWithShape="0">
                    <a:srgbClr val="000000">
                      <a:alpha val="20000"/>
                    </a:srgbClr>
                  </a:outerShdw>
                </a:effectLst>
              </a:rPr>
              <a:t>not to cooperate and to refuse consent to searches.</a:t>
            </a:r>
          </a:p>
          <a:p>
            <a:pPr>
              <a:buClr>
                <a:prstClr val="white"/>
              </a:buClr>
              <a:buFont typeface="Wingdings" panose="05000000000000000000" pitchFamily="2" charset="2"/>
              <a:buChar char="§"/>
            </a:pPr>
            <a:r>
              <a:rPr lang="en-US" b="1" u="sng" dirty="0" smtClean="0">
                <a:solidFill>
                  <a:schemeClr val="accent1">
                    <a:lumMod val="75000"/>
                  </a:schemeClr>
                </a:solidFill>
                <a:effectLst>
                  <a:glow rad="38100">
                    <a:prstClr val="black">
                      <a:lumMod val="50000"/>
                      <a:lumOff val="50000"/>
                      <a:alpha val="20000"/>
                    </a:prstClr>
                  </a:glow>
                  <a:outerShdw blurRad="44450" dist="12700" dir="13860000" algn="tl" rotWithShape="0">
                    <a:srgbClr val="000000">
                      <a:alpha val="20000"/>
                    </a:srgbClr>
                  </a:outerShdw>
                </a:effectLst>
              </a:rPr>
              <a:t>Also, U.S. v. Guzman</a:t>
            </a:r>
          </a:p>
        </p:txBody>
      </p:sp>
    </p:spTree>
    <p:extLst>
      <p:ext uri="{BB962C8B-B14F-4D97-AF65-F5344CB8AC3E}">
        <p14:creationId xmlns:p14="http://schemas.microsoft.com/office/powerpoint/2010/main" val="3610833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 y="257881"/>
            <a:ext cx="11921067" cy="1325563"/>
          </a:xfrm>
        </p:spPr>
        <p:txBody>
          <a:bodyPr>
            <a:normAutofit/>
          </a:bodyPr>
          <a:lstStyle/>
          <a:p>
            <a:pPr algn="ctr"/>
            <a:r>
              <a:rPr lang="en-US" b="1" dirty="0" smtClean="0">
                <a:solidFill>
                  <a:schemeClr val="accent1">
                    <a:lumMod val="75000"/>
                  </a:schemeClr>
                </a:solidFill>
              </a:rPr>
              <a:t>RACIAL DISPARITIES TO BE AWARE OF REGARDING DRAYTON SWEEPS </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a:solidFill>
                  <a:schemeClr val="accent1">
                    <a:lumMod val="75000"/>
                  </a:schemeClr>
                </a:solidFill>
              </a:rPr>
              <a:t>T</a:t>
            </a:r>
            <a:r>
              <a:rPr lang="en-US" dirty="0" smtClean="0">
                <a:solidFill>
                  <a:schemeClr val="accent1">
                    <a:lumMod val="75000"/>
                  </a:schemeClr>
                </a:solidFill>
              </a:rPr>
              <a:t>he </a:t>
            </a:r>
            <a:r>
              <a:rPr lang="en-US" dirty="0">
                <a:solidFill>
                  <a:schemeClr val="accent1">
                    <a:lumMod val="75000"/>
                  </a:schemeClr>
                </a:solidFill>
              </a:rPr>
              <a:t>Court should not ignore any effect that the race of a citizen might have on his own experience of the </a:t>
            </a:r>
            <a:r>
              <a:rPr lang="en-US" dirty="0" smtClean="0">
                <a:solidFill>
                  <a:schemeClr val="accent1">
                    <a:lumMod val="75000"/>
                  </a:schemeClr>
                </a:solidFill>
              </a:rPr>
              <a:t>encounter.</a:t>
            </a:r>
            <a:endParaRPr lang="en-US" baseline="30000" dirty="0">
              <a:solidFill>
                <a:schemeClr val="accent1">
                  <a:lumMod val="75000"/>
                </a:schemeClr>
              </a:solidFill>
            </a:endParaRPr>
          </a:p>
          <a:p>
            <a:r>
              <a:rPr lang="en-US" dirty="0" smtClean="0">
                <a:solidFill>
                  <a:schemeClr val="accent1">
                    <a:lumMod val="75000"/>
                  </a:schemeClr>
                </a:solidFill>
              </a:rPr>
              <a:t>Although </a:t>
            </a:r>
            <a:r>
              <a:rPr lang="en-US" dirty="0">
                <a:solidFill>
                  <a:schemeClr val="accent1">
                    <a:lumMod val="75000"/>
                  </a:schemeClr>
                </a:solidFill>
              </a:rPr>
              <a:t>a </a:t>
            </a:r>
            <a:r>
              <a:rPr lang="en-US" dirty="0" smtClean="0">
                <a:solidFill>
                  <a:schemeClr val="accent1">
                    <a:lumMod val="75000"/>
                  </a:schemeClr>
                </a:solidFill>
              </a:rPr>
              <a:t>Caucasian individual </a:t>
            </a:r>
            <a:r>
              <a:rPr lang="en-US" dirty="0">
                <a:solidFill>
                  <a:schemeClr val="accent1">
                    <a:lumMod val="75000"/>
                  </a:schemeClr>
                </a:solidFill>
              </a:rPr>
              <a:t>may feel free to decline a police officer's questions in the course of a bus sweep, it is not too far-fetched to say that </a:t>
            </a:r>
            <a:r>
              <a:rPr lang="en-US" dirty="0" smtClean="0">
                <a:solidFill>
                  <a:schemeClr val="accent1">
                    <a:lumMod val="75000"/>
                  </a:schemeClr>
                </a:solidFill>
              </a:rPr>
              <a:t>minorities in </a:t>
            </a:r>
            <a:r>
              <a:rPr lang="en-US" dirty="0">
                <a:solidFill>
                  <a:schemeClr val="accent1">
                    <a:lumMod val="75000"/>
                  </a:schemeClr>
                </a:solidFill>
              </a:rPr>
              <a:t>the exact same position may not</a:t>
            </a:r>
            <a:r>
              <a:rPr lang="en-US" dirty="0" smtClean="0">
                <a:solidFill>
                  <a:schemeClr val="accent1">
                    <a:lumMod val="75000"/>
                  </a:schemeClr>
                </a:solidFill>
              </a:rPr>
              <a:t>.</a:t>
            </a:r>
          </a:p>
          <a:p>
            <a:r>
              <a:rPr lang="en-US" dirty="0" smtClean="0">
                <a:solidFill>
                  <a:schemeClr val="accent1">
                    <a:lumMod val="75000"/>
                  </a:schemeClr>
                </a:solidFill>
              </a:rPr>
              <a:t>Language barriers are also important in the event of a bus sweep in order to ensure that a citizen’s legal rights are not being abridged. </a:t>
            </a:r>
            <a:endParaRPr lang="en-US" dirty="0">
              <a:solidFill>
                <a:schemeClr val="accent1">
                  <a:lumMod val="75000"/>
                </a:schemeClr>
              </a:solidFill>
            </a:endParaRPr>
          </a:p>
        </p:txBody>
      </p:sp>
    </p:spTree>
    <p:extLst>
      <p:ext uri="{BB962C8B-B14F-4D97-AF65-F5344CB8AC3E}">
        <p14:creationId xmlns:p14="http://schemas.microsoft.com/office/powerpoint/2010/main" val="3544890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chemeClr val="accent1">
                    <a:lumMod val="75000"/>
                  </a:schemeClr>
                </a:solidFill>
              </a:rPr>
              <a:t>FLORIDA V. BOSTICK</a:t>
            </a:r>
            <a:r>
              <a:rPr lang="en-US" dirty="0" smtClean="0">
                <a:solidFill>
                  <a:schemeClr val="accent1">
                    <a:lumMod val="75000"/>
                  </a:schemeClr>
                </a:solidFill>
              </a:rPr>
              <a:t>, 501 U.S. 429</a:t>
            </a:r>
            <a:endParaRPr lang="en-US" dirty="0">
              <a:solidFill>
                <a:schemeClr val="accent1">
                  <a:lumMod val="75000"/>
                </a:schemeClr>
              </a:solidFill>
            </a:endParaRPr>
          </a:p>
        </p:txBody>
      </p:sp>
      <p:sp>
        <p:nvSpPr>
          <p:cNvPr id="3" name="Content Placeholder 2"/>
          <p:cNvSpPr>
            <a:spLocks noGrp="1"/>
          </p:cNvSpPr>
          <p:nvPr>
            <p:ph idx="1"/>
          </p:nvPr>
        </p:nvSpPr>
        <p:spPr>
          <a:xfrm>
            <a:off x="838200" y="1825625"/>
            <a:ext cx="4745090" cy="4351338"/>
          </a:xfrm>
        </p:spPr>
        <p:txBody>
          <a:bodyPr>
            <a:noAutofit/>
          </a:bodyPr>
          <a:lstStyle/>
          <a:p>
            <a:pPr>
              <a:buFont typeface="Wingdings" panose="05000000000000000000" pitchFamily="2" charset="2"/>
              <a:buChar char="§"/>
            </a:pPr>
            <a:r>
              <a:rPr lang="en-US" sz="2400" dirty="0" smtClean="0">
                <a:solidFill>
                  <a:schemeClr val="accent1">
                    <a:lumMod val="75000"/>
                  </a:schemeClr>
                </a:solidFill>
              </a:rPr>
              <a:t>FACTS:</a:t>
            </a:r>
          </a:p>
          <a:p>
            <a:pPr>
              <a:buFont typeface="Wingdings" panose="05000000000000000000" pitchFamily="2" charset="2"/>
              <a:buChar char="§"/>
            </a:pPr>
            <a:r>
              <a:rPr lang="en-US" sz="2000" dirty="0" smtClean="0">
                <a:solidFill>
                  <a:schemeClr val="accent1">
                    <a:lumMod val="75000"/>
                  </a:schemeClr>
                </a:solidFill>
              </a:rPr>
              <a:t>Officers boarded buses and asked passengers for permission to search luggage, without articulable suspicion.</a:t>
            </a:r>
          </a:p>
          <a:p>
            <a:pPr>
              <a:buFont typeface="Wingdings" panose="05000000000000000000" pitchFamily="2" charset="2"/>
              <a:buChar char="§"/>
            </a:pPr>
            <a:r>
              <a:rPr lang="en-US" sz="2000" dirty="0" smtClean="0">
                <a:solidFill>
                  <a:schemeClr val="accent1">
                    <a:lumMod val="75000"/>
                  </a:schemeClr>
                </a:solidFill>
              </a:rPr>
              <a:t>Requested consent to search luggage for drugs and advised passenger of his right to refuse.</a:t>
            </a:r>
          </a:p>
          <a:p>
            <a:pPr>
              <a:buFont typeface="Wingdings" panose="05000000000000000000" pitchFamily="2" charset="2"/>
              <a:buChar char="§"/>
            </a:pPr>
            <a:r>
              <a:rPr lang="en-US" sz="2000" dirty="0" smtClean="0">
                <a:solidFill>
                  <a:schemeClr val="accent1">
                    <a:lumMod val="75000"/>
                  </a:schemeClr>
                </a:solidFill>
              </a:rPr>
              <a:t>Passenger did not refuse and search was conducted which uncovered contraband.</a:t>
            </a:r>
            <a:endParaRPr lang="en-US" sz="2000" dirty="0">
              <a:solidFill>
                <a:schemeClr val="accent1">
                  <a:lumMod val="75000"/>
                </a:schemeClr>
              </a:solidFill>
            </a:endParaRPr>
          </a:p>
        </p:txBody>
      </p:sp>
      <p:sp>
        <p:nvSpPr>
          <p:cNvPr id="4" name="Content Placeholder 3"/>
          <p:cNvSpPr>
            <a:spLocks noGrp="1"/>
          </p:cNvSpPr>
          <p:nvPr>
            <p:ph sz="half" idx="4294967295"/>
          </p:nvPr>
        </p:nvSpPr>
        <p:spPr>
          <a:xfrm>
            <a:off x="6267576" y="1825625"/>
            <a:ext cx="4876800" cy="3124200"/>
          </a:xfrm>
        </p:spPr>
        <p:txBody>
          <a:bodyPr>
            <a:noAutofit/>
          </a:bodyPr>
          <a:lstStyle/>
          <a:p>
            <a:pPr>
              <a:buFont typeface="Wingdings" panose="05000000000000000000" pitchFamily="2" charset="2"/>
              <a:buChar char="§"/>
            </a:pPr>
            <a:r>
              <a:rPr lang="en-US" sz="2000" b="1" u="sng" dirty="0" smtClean="0">
                <a:solidFill>
                  <a:schemeClr val="accent1">
                    <a:lumMod val="75000"/>
                  </a:schemeClr>
                </a:solidFill>
                <a:effectLst/>
              </a:rPr>
              <a:t>TOTALITY OF THE CIRCUMSTANCES TEST</a:t>
            </a:r>
            <a:r>
              <a:rPr lang="en-US" sz="2000" dirty="0" smtClean="0">
                <a:solidFill>
                  <a:schemeClr val="accent1">
                    <a:lumMod val="75000"/>
                  </a:schemeClr>
                </a:solidFill>
                <a:effectLst/>
              </a:rPr>
              <a:t>: whether passenger feel free </a:t>
            </a:r>
            <a:r>
              <a:rPr lang="en-US" sz="2000" dirty="0">
                <a:solidFill>
                  <a:schemeClr val="accent1">
                    <a:lumMod val="75000"/>
                  </a:schemeClr>
                </a:solidFill>
                <a:effectLst/>
              </a:rPr>
              <a:t>to decline or terminate the search </a:t>
            </a:r>
            <a:r>
              <a:rPr lang="en-US" sz="2000" dirty="0" smtClean="0">
                <a:solidFill>
                  <a:schemeClr val="accent1">
                    <a:lumMod val="75000"/>
                  </a:schemeClr>
                </a:solidFill>
                <a:effectLst/>
              </a:rPr>
              <a:t>encounter.</a:t>
            </a:r>
          </a:p>
          <a:p>
            <a:pPr>
              <a:buFont typeface="Wingdings" panose="05000000000000000000" pitchFamily="2" charset="2"/>
              <a:buChar char="§"/>
            </a:pPr>
            <a:r>
              <a:rPr lang="en-US" sz="2000" dirty="0" smtClean="0">
                <a:solidFill>
                  <a:schemeClr val="accent1">
                    <a:lumMod val="75000"/>
                  </a:schemeClr>
                </a:solidFill>
                <a:effectLst/>
              </a:rPr>
              <a:t>A consensual encounter does not trigger Fourth Amendment scrutiny.</a:t>
            </a:r>
          </a:p>
          <a:p>
            <a:pPr>
              <a:buFont typeface="Wingdings" panose="05000000000000000000" pitchFamily="2" charset="2"/>
              <a:buChar char="§"/>
            </a:pPr>
            <a:r>
              <a:rPr lang="en-US" sz="2000" dirty="0" smtClean="0">
                <a:solidFill>
                  <a:schemeClr val="accent1">
                    <a:lumMod val="75000"/>
                  </a:schemeClr>
                </a:solidFill>
                <a:effectLst/>
              </a:rPr>
              <a:t>The </a:t>
            </a:r>
            <a:r>
              <a:rPr lang="en-US" sz="2000" dirty="0">
                <a:solidFill>
                  <a:schemeClr val="accent1">
                    <a:lumMod val="75000"/>
                  </a:schemeClr>
                </a:solidFill>
                <a:effectLst/>
              </a:rPr>
              <a:t>United States Supreme Court held that if the police indicated that Bostick was free to refuse consent and terminate the encounter, and that the police would not detain him if he refused, his consent was </a:t>
            </a:r>
            <a:r>
              <a:rPr lang="en-US" sz="2000" dirty="0" smtClean="0">
                <a:solidFill>
                  <a:schemeClr val="accent1">
                    <a:lumMod val="75000"/>
                  </a:schemeClr>
                </a:solidFill>
                <a:effectLst/>
              </a:rPr>
              <a:t>voluntary.</a:t>
            </a:r>
            <a:endParaRPr lang="en-US" sz="2000" dirty="0">
              <a:solidFill>
                <a:schemeClr val="accent1">
                  <a:lumMod val="75000"/>
                </a:schemeClr>
              </a:solidFill>
            </a:endParaRPr>
          </a:p>
        </p:txBody>
      </p:sp>
    </p:spTree>
    <p:extLst>
      <p:ext uri="{BB962C8B-B14F-4D97-AF65-F5344CB8AC3E}">
        <p14:creationId xmlns:p14="http://schemas.microsoft.com/office/powerpoint/2010/main" val="1369672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smtClean="0">
                <a:solidFill>
                  <a:schemeClr val="accent1">
                    <a:lumMod val="75000"/>
                  </a:schemeClr>
                </a:solidFill>
              </a:rPr>
              <a:t>FLA V. BOSTICK</a:t>
            </a:r>
            <a:r>
              <a:rPr lang="en-US" sz="3600" b="1" u="sng" dirty="0">
                <a:solidFill>
                  <a:schemeClr val="accent1">
                    <a:lumMod val="75000"/>
                  </a:schemeClr>
                </a:solidFill>
              </a:rPr>
              <a:t> </a:t>
            </a:r>
            <a:r>
              <a:rPr lang="en-US" sz="3600" b="1" u="sng" dirty="0" smtClean="0">
                <a:solidFill>
                  <a:schemeClr val="accent1">
                    <a:lumMod val="75000"/>
                  </a:schemeClr>
                </a:solidFill>
              </a:rPr>
              <a:t>CONT’D</a:t>
            </a:r>
            <a:endParaRPr lang="en-US" sz="3600" b="1" u="sng" dirty="0">
              <a:solidFill>
                <a:schemeClr val="accent1">
                  <a:lumMod val="75000"/>
                </a:schemeClr>
              </a:solidFill>
            </a:endParaRPr>
          </a:p>
        </p:txBody>
      </p:sp>
      <p:sp>
        <p:nvSpPr>
          <p:cNvPr id="3" name="Content Placeholder 2"/>
          <p:cNvSpPr>
            <a:spLocks noGrp="1"/>
          </p:cNvSpPr>
          <p:nvPr>
            <p:ph idx="1"/>
          </p:nvPr>
        </p:nvSpPr>
        <p:spPr/>
        <p:txBody>
          <a:bodyPr>
            <a:noAutofit/>
          </a:bodyPr>
          <a:lstStyle/>
          <a:p>
            <a:r>
              <a:rPr lang="en-US" sz="2400" dirty="0">
                <a:solidFill>
                  <a:schemeClr val="accent1">
                    <a:lumMod val="75000"/>
                  </a:schemeClr>
                </a:solidFill>
                <a:effectLst/>
              </a:rPr>
              <a:t>If </a:t>
            </a:r>
            <a:r>
              <a:rPr lang="en-US" sz="2400" dirty="0" smtClean="0">
                <a:solidFill>
                  <a:schemeClr val="accent1">
                    <a:lumMod val="75000"/>
                  </a:schemeClr>
                </a:solidFill>
              </a:rPr>
              <a:t>law enforcement asks to search both the bus and a </a:t>
            </a:r>
            <a:r>
              <a:rPr lang="en-US" sz="2400" dirty="0" smtClean="0">
                <a:solidFill>
                  <a:schemeClr val="accent1">
                    <a:lumMod val="75000"/>
                  </a:schemeClr>
                </a:solidFill>
                <a:effectLst/>
              </a:rPr>
              <a:t>passenger’s belongings as a part </a:t>
            </a:r>
            <a:r>
              <a:rPr lang="en-US" sz="2400" dirty="0">
                <a:solidFill>
                  <a:schemeClr val="accent1">
                    <a:lumMod val="75000"/>
                  </a:schemeClr>
                </a:solidFill>
                <a:effectLst/>
              </a:rPr>
              <a:t>of a </a:t>
            </a:r>
            <a:r>
              <a:rPr lang="en-US" sz="2400" dirty="0">
                <a:solidFill>
                  <a:srgbClr val="FF0000"/>
                </a:solidFill>
                <a:effectLst/>
              </a:rPr>
              <a:t>routine </a:t>
            </a:r>
            <a:r>
              <a:rPr lang="en-US" sz="2400" dirty="0" smtClean="0">
                <a:solidFill>
                  <a:srgbClr val="FF0000"/>
                </a:solidFill>
              </a:rPr>
              <a:t>traffic stop</a:t>
            </a:r>
            <a:r>
              <a:rPr lang="en-US" sz="2400" dirty="0" smtClean="0">
                <a:solidFill>
                  <a:schemeClr val="accent1">
                    <a:lumMod val="75000"/>
                  </a:schemeClr>
                </a:solidFill>
                <a:effectLst/>
              </a:rPr>
              <a:t>, </a:t>
            </a:r>
            <a:r>
              <a:rPr lang="en-US" sz="2400" b="1" u="sng" dirty="0" smtClean="0">
                <a:solidFill>
                  <a:schemeClr val="accent1">
                    <a:lumMod val="75000"/>
                  </a:schemeClr>
                </a:solidFill>
              </a:rPr>
              <a:t>both</a:t>
            </a:r>
            <a:r>
              <a:rPr lang="en-US" sz="2400" b="1" u="sng" dirty="0" smtClean="0">
                <a:solidFill>
                  <a:schemeClr val="accent1">
                    <a:lumMod val="75000"/>
                  </a:schemeClr>
                </a:solidFill>
                <a:effectLst/>
              </a:rPr>
              <a:t> the driver and the passenger have </a:t>
            </a:r>
            <a:r>
              <a:rPr lang="en-US" sz="2400" b="1" u="sng" dirty="0">
                <a:solidFill>
                  <a:schemeClr val="accent1">
                    <a:lumMod val="75000"/>
                  </a:schemeClr>
                </a:solidFill>
                <a:effectLst/>
              </a:rPr>
              <a:t>the right</a:t>
            </a:r>
            <a:r>
              <a:rPr lang="en-US" sz="2400" dirty="0">
                <a:solidFill>
                  <a:schemeClr val="accent1">
                    <a:lumMod val="75000"/>
                  </a:schemeClr>
                </a:solidFill>
                <a:effectLst/>
              </a:rPr>
              <a:t> </a:t>
            </a:r>
            <a:r>
              <a:rPr lang="en-US" sz="2400" dirty="0" smtClean="0">
                <a:solidFill>
                  <a:schemeClr val="accent1">
                    <a:lumMod val="75000"/>
                  </a:schemeClr>
                </a:solidFill>
                <a:effectLst/>
              </a:rPr>
              <a:t>to decline the request as there is a lack of probable cause to search. </a:t>
            </a:r>
            <a:endParaRPr lang="en-US" sz="2400" dirty="0">
              <a:solidFill>
                <a:schemeClr val="accent1">
                  <a:lumMod val="75000"/>
                </a:schemeClr>
              </a:solidFill>
            </a:endParaRPr>
          </a:p>
          <a:p>
            <a:r>
              <a:rPr lang="en-US" sz="2400" dirty="0" smtClean="0">
                <a:solidFill>
                  <a:schemeClr val="accent1">
                    <a:lumMod val="75000"/>
                  </a:schemeClr>
                </a:solidFill>
                <a:effectLst/>
              </a:rPr>
              <a:t>Your driver and passengers </a:t>
            </a:r>
            <a:r>
              <a:rPr lang="en-US" sz="2400" dirty="0">
                <a:solidFill>
                  <a:schemeClr val="accent1">
                    <a:lumMod val="75000"/>
                  </a:schemeClr>
                </a:solidFill>
                <a:effectLst/>
              </a:rPr>
              <a:t>must know about </a:t>
            </a:r>
            <a:r>
              <a:rPr lang="en-US" sz="2400" dirty="0" smtClean="0">
                <a:solidFill>
                  <a:schemeClr val="accent1">
                    <a:lumMod val="75000"/>
                  </a:schemeClr>
                </a:solidFill>
              </a:rPr>
              <a:t>their ability to exercise the right decline</a:t>
            </a:r>
            <a:r>
              <a:rPr lang="en-US" sz="2400" dirty="0" smtClean="0">
                <a:solidFill>
                  <a:schemeClr val="accent1">
                    <a:lumMod val="75000"/>
                  </a:schemeClr>
                </a:solidFill>
                <a:effectLst/>
              </a:rPr>
              <a:t> as police officer are </a:t>
            </a:r>
            <a:r>
              <a:rPr lang="en-US" sz="2400" dirty="0">
                <a:solidFill>
                  <a:schemeClr val="accent1">
                    <a:lumMod val="75000"/>
                  </a:schemeClr>
                </a:solidFill>
                <a:effectLst/>
              </a:rPr>
              <a:t>not required to tell you.</a:t>
            </a:r>
            <a:endParaRPr lang="en-US" sz="2400" dirty="0">
              <a:solidFill>
                <a:schemeClr val="accent1">
                  <a:lumMod val="75000"/>
                </a:schemeClr>
              </a:solidFill>
            </a:endParaRPr>
          </a:p>
        </p:txBody>
      </p:sp>
    </p:spTree>
    <p:extLst>
      <p:ext uri="{BB962C8B-B14F-4D97-AF65-F5344CB8AC3E}">
        <p14:creationId xmlns:p14="http://schemas.microsoft.com/office/powerpoint/2010/main" val="3822847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accent1">
                    <a:lumMod val="75000"/>
                  </a:schemeClr>
                </a:solidFill>
              </a:rPr>
              <a:t>COMMON REASONS LAW ENFORCEMENT AGENTS STOP COMMERCIAL MOTOR VEHICLES</a:t>
            </a:r>
            <a:endParaRPr lang="en-US" sz="3200" b="1" dirty="0">
              <a:solidFill>
                <a:schemeClr val="accent1">
                  <a:lumMod val="75000"/>
                </a:schemeClr>
              </a:solidFill>
            </a:endParaRPr>
          </a:p>
        </p:txBody>
      </p:sp>
      <p:sp>
        <p:nvSpPr>
          <p:cNvPr id="3" name="Content Placeholder 2"/>
          <p:cNvSpPr>
            <a:spLocks noGrp="1"/>
          </p:cNvSpPr>
          <p:nvPr>
            <p:ph idx="1"/>
          </p:nvPr>
        </p:nvSpPr>
        <p:spPr/>
        <p:txBody>
          <a:bodyPr>
            <a:noAutofit/>
          </a:bodyPr>
          <a:lstStyle/>
          <a:p>
            <a:pPr marL="0" indent="0">
              <a:buNone/>
            </a:pPr>
            <a:r>
              <a:rPr lang="en-US" sz="1600" dirty="0" smtClean="0">
                <a:solidFill>
                  <a:schemeClr val="accent1">
                    <a:lumMod val="75000"/>
                  </a:schemeClr>
                </a:solidFill>
              </a:rPr>
              <a:t>According to the U.S. Dept. of Transportation, </a:t>
            </a:r>
            <a:r>
              <a:rPr lang="en-US" sz="1600" dirty="0">
                <a:solidFill>
                  <a:schemeClr val="accent1">
                    <a:lumMod val="75000"/>
                  </a:schemeClr>
                </a:solidFill>
              </a:rPr>
              <a:t>F</a:t>
            </a:r>
            <a:r>
              <a:rPr lang="en-US" sz="1600" dirty="0" smtClean="0">
                <a:solidFill>
                  <a:schemeClr val="accent1">
                    <a:lumMod val="75000"/>
                  </a:schemeClr>
                </a:solidFill>
              </a:rPr>
              <a:t>ederal </a:t>
            </a:r>
            <a:r>
              <a:rPr lang="en-US" sz="1600" dirty="0">
                <a:solidFill>
                  <a:schemeClr val="accent1">
                    <a:lumMod val="75000"/>
                  </a:schemeClr>
                </a:solidFill>
              </a:rPr>
              <a:t>M</a:t>
            </a:r>
            <a:r>
              <a:rPr lang="en-US" sz="1600" dirty="0" smtClean="0">
                <a:solidFill>
                  <a:schemeClr val="accent1">
                    <a:lumMod val="75000"/>
                  </a:schemeClr>
                </a:solidFill>
              </a:rPr>
              <a:t>otor </a:t>
            </a:r>
            <a:r>
              <a:rPr lang="en-US" sz="1600" dirty="0">
                <a:solidFill>
                  <a:schemeClr val="accent1">
                    <a:lumMod val="75000"/>
                  </a:schemeClr>
                </a:solidFill>
              </a:rPr>
              <a:t>C</a:t>
            </a:r>
            <a:r>
              <a:rPr lang="en-US" sz="1600" dirty="0" smtClean="0">
                <a:solidFill>
                  <a:schemeClr val="accent1">
                    <a:lumMod val="75000"/>
                  </a:schemeClr>
                </a:solidFill>
              </a:rPr>
              <a:t>arrier </a:t>
            </a:r>
            <a:r>
              <a:rPr lang="en-US" sz="1600" dirty="0">
                <a:solidFill>
                  <a:schemeClr val="accent1">
                    <a:lumMod val="75000"/>
                  </a:schemeClr>
                </a:solidFill>
              </a:rPr>
              <a:t>S</a:t>
            </a:r>
            <a:r>
              <a:rPr lang="en-US" sz="1600" dirty="0" smtClean="0">
                <a:solidFill>
                  <a:schemeClr val="accent1">
                    <a:lumMod val="75000"/>
                  </a:schemeClr>
                </a:solidFill>
              </a:rPr>
              <a:t>afety </a:t>
            </a:r>
            <a:r>
              <a:rPr lang="en-US" sz="1600" dirty="0">
                <a:solidFill>
                  <a:schemeClr val="accent1">
                    <a:lumMod val="75000"/>
                  </a:schemeClr>
                </a:solidFill>
              </a:rPr>
              <a:t>A</a:t>
            </a:r>
            <a:r>
              <a:rPr lang="en-US" sz="1600" dirty="0" smtClean="0">
                <a:solidFill>
                  <a:schemeClr val="accent1">
                    <a:lumMod val="75000"/>
                  </a:schemeClr>
                </a:solidFill>
              </a:rPr>
              <a:t>dministration common stops are a result of:</a:t>
            </a:r>
          </a:p>
          <a:p>
            <a:r>
              <a:rPr lang="en-US" sz="1600" dirty="0" smtClean="0">
                <a:solidFill>
                  <a:schemeClr val="accent1">
                    <a:lumMod val="75000"/>
                  </a:schemeClr>
                </a:solidFill>
              </a:rPr>
              <a:t>Distracted Driving/Lane Deviation</a:t>
            </a:r>
          </a:p>
          <a:p>
            <a:r>
              <a:rPr lang="en-US" sz="1600" dirty="0" smtClean="0">
                <a:solidFill>
                  <a:schemeClr val="accent1">
                    <a:lumMod val="75000"/>
                  </a:schemeClr>
                </a:solidFill>
              </a:rPr>
              <a:t>Tailgating </a:t>
            </a:r>
          </a:p>
          <a:p>
            <a:r>
              <a:rPr lang="en-US" sz="1600" dirty="0" smtClean="0">
                <a:solidFill>
                  <a:schemeClr val="accent1">
                    <a:lumMod val="75000"/>
                  </a:schemeClr>
                </a:solidFill>
              </a:rPr>
              <a:t>Traffic Control Device Violations</a:t>
            </a:r>
          </a:p>
          <a:p>
            <a:r>
              <a:rPr lang="en-US" sz="1600" dirty="0" smtClean="0">
                <a:solidFill>
                  <a:schemeClr val="accent1">
                    <a:lumMod val="75000"/>
                  </a:schemeClr>
                </a:solidFill>
              </a:rPr>
              <a:t>School/Road Work Zone Violations</a:t>
            </a:r>
          </a:p>
          <a:p>
            <a:r>
              <a:rPr lang="en-US" sz="1600" dirty="0" smtClean="0">
                <a:solidFill>
                  <a:schemeClr val="accent1">
                    <a:lumMod val="75000"/>
                  </a:schemeClr>
                </a:solidFill>
              </a:rPr>
              <a:t>Unsafe Speed/Aggressive Driving </a:t>
            </a:r>
          </a:p>
          <a:p>
            <a:r>
              <a:rPr lang="en-US" sz="1600" dirty="0" smtClean="0">
                <a:solidFill>
                  <a:schemeClr val="accent1">
                    <a:lumMod val="75000"/>
                  </a:schemeClr>
                </a:solidFill>
              </a:rPr>
              <a:t>Alcohol/Drug Impaired Driving </a:t>
            </a:r>
          </a:p>
          <a:p>
            <a:r>
              <a:rPr lang="en-US" sz="1600" dirty="0" smtClean="0">
                <a:solidFill>
                  <a:schemeClr val="accent1">
                    <a:lumMod val="75000"/>
                  </a:schemeClr>
                </a:solidFill>
              </a:rPr>
              <a:t>Use of a Hand-Held Phone</a:t>
            </a:r>
          </a:p>
          <a:p>
            <a:r>
              <a:rPr lang="en-US" sz="1600" dirty="0" smtClean="0">
                <a:solidFill>
                  <a:schemeClr val="accent1">
                    <a:lumMod val="75000"/>
                  </a:schemeClr>
                </a:solidFill>
              </a:rPr>
              <a:t>Lighting Violations</a:t>
            </a:r>
          </a:p>
          <a:p>
            <a:r>
              <a:rPr lang="en-US" sz="1600" dirty="0" smtClean="0">
                <a:solidFill>
                  <a:schemeClr val="accent1">
                    <a:lumMod val="75000"/>
                  </a:schemeClr>
                </a:solidFill>
              </a:rPr>
              <a:t>Improper/Expired </a:t>
            </a:r>
            <a:r>
              <a:rPr lang="en-US" sz="1600" dirty="0">
                <a:solidFill>
                  <a:schemeClr val="accent1">
                    <a:lumMod val="75000"/>
                  </a:schemeClr>
                </a:solidFill>
              </a:rPr>
              <a:t>R</a:t>
            </a:r>
            <a:r>
              <a:rPr lang="en-US" sz="1600" dirty="0" smtClean="0">
                <a:solidFill>
                  <a:schemeClr val="accent1">
                    <a:lumMod val="75000"/>
                  </a:schemeClr>
                </a:solidFill>
              </a:rPr>
              <a:t>egistration</a:t>
            </a:r>
            <a:endParaRPr lang="en-US" sz="1600" dirty="0">
              <a:solidFill>
                <a:schemeClr val="accent1">
                  <a:lumMod val="75000"/>
                </a:schemeClr>
              </a:solidFill>
            </a:endParaRPr>
          </a:p>
        </p:txBody>
      </p:sp>
    </p:spTree>
    <p:extLst>
      <p:ext uri="{BB962C8B-B14F-4D97-AF65-F5344CB8AC3E}">
        <p14:creationId xmlns:p14="http://schemas.microsoft.com/office/powerpoint/2010/main" val="3860771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53" y="205892"/>
            <a:ext cx="11668693" cy="1690688"/>
          </a:xfrm>
        </p:spPr>
        <p:txBody>
          <a:bodyPr>
            <a:normAutofit/>
          </a:bodyPr>
          <a:lstStyle/>
          <a:p>
            <a:pPr algn="ctr"/>
            <a:r>
              <a:rPr lang="en-US" sz="3200" b="1" dirty="0" smtClean="0">
                <a:solidFill>
                  <a:schemeClr val="accent1">
                    <a:lumMod val="75000"/>
                  </a:schemeClr>
                </a:solidFill>
              </a:rPr>
              <a:t>CHARTERED BUS PASSENGER V. TICKETED PASSENGER EXPECTATION OF PRIVACY</a:t>
            </a:r>
            <a:endParaRPr lang="en-US" sz="3200" b="1"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accent1">
                    <a:lumMod val="75000"/>
                  </a:schemeClr>
                </a:solidFill>
              </a:rPr>
              <a:t>There is no distinguishable difference in the expectation of privacy of chartered passengers and passengers who purchased tickets. </a:t>
            </a:r>
          </a:p>
          <a:p>
            <a:r>
              <a:rPr lang="en-US" dirty="0" smtClean="0">
                <a:solidFill>
                  <a:schemeClr val="accent1">
                    <a:lumMod val="75000"/>
                  </a:schemeClr>
                </a:solidFill>
              </a:rPr>
              <a:t>As a bus passenger, when you place your luggage in a shared space including an overhead compartment, you do not have an elevated right to privacy due to the purchase of a ticket.</a:t>
            </a:r>
          </a:p>
          <a:p>
            <a:r>
              <a:rPr lang="en-US" dirty="0" smtClean="0">
                <a:solidFill>
                  <a:schemeClr val="accent1">
                    <a:lumMod val="75000"/>
                  </a:schemeClr>
                </a:solidFill>
              </a:rPr>
              <a:t>Luggage falls within the “EFFECTS” category protected by the Fourth Amendment, meaning an repository of intimate and necessary personal property.</a:t>
            </a:r>
          </a:p>
          <a:p>
            <a:r>
              <a:rPr lang="en-US" dirty="0" smtClean="0">
                <a:solidFill>
                  <a:schemeClr val="accent1">
                    <a:lumMod val="75000"/>
                  </a:schemeClr>
                </a:solidFill>
              </a:rPr>
              <a:t>The Supreme Court recognizes that soft luggage or non-opaque luggage may reveal its contents.</a:t>
            </a:r>
            <a:endParaRPr lang="en-US" dirty="0">
              <a:solidFill>
                <a:schemeClr val="accent1">
                  <a:lumMod val="75000"/>
                </a:schemeClr>
              </a:solidFill>
            </a:endParaRPr>
          </a:p>
        </p:txBody>
      </p:sp>
    </p:spTree>
    <p:extLst>
      <p:ext uri="{BB962C8B-B14F-4D97-AF65-F5344CB8AC3E}">
        <p14:creationId xmlns:p14="http://schemas.microsoft.com/office/powerpoint/2010/main" val="3219982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accent1">
                    <a:lumMod val="75000"/>
                  </a:schemeClr>
                </a:solidFill>
              </a:rPr>
              <a:t>ADDRESSING THE REASONABLE EXPECTATION OF PRIVACY IN DIFFERENT LUGGAGE</a:t>
            </a:r>
            <a:endParaRPr lang="en-US" sz="3200" b="1"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dirty="0" smtClean="0">
                <a:solidFill>
                  <a:schemeClr val="accent1">
                    <a:lumMod val="75000"/>
                  </a:schemeClr>
                </a:solidFill>
              </a:rPr>
              <a:t>United States v. Guzman, police detective laid his hand on passenger’s cloth bag on a luggage rack aboard a commercial bus. The officer felt hard bricks which he believed to be packaged cocaine.</a:t>
            </a:r>
          </a:p>
          <a:p>
            <a:r>
              <a:rPr lang="en-US" dirty="0" smtClean="0">
                <a:solidFill>
                  <a:schemeClr val="accent1">
                    <a:lumMod val="75000"/>
                  </a:schemeClr>
                </a:solidFill>
              </a:rPr>
              <a:t>The Sixth Circuit determined the defendant had no reasonable expectation to privacy as he should have known his bag could be accessible to others on the bus.</a:t>
            </a:r>
          </a:p>
          <a:p>
            <a:r>
              <a:rPr lang="en-US" dirty="0" smtClean="0">
                <a:solidFill>
                  <a:schemeClr val="accent1">
                    <a:lumMod val="75000"/>
                  </a:schemeClr>
                </a:solidFill>
              </a:rPr>
              <a:t>Other Federal courts have determined similar rulings as it relates to soft luggage on a shared luggage rack. </a:t>
            </a:r>
          </a:p>
        </p:txBody>
      </p:sp>
    </p:spTree>
    <p:extLst>
      <p:ext uri="{BB962C8B-B14F-4D97-AF65-F5344CB8AC3E}">
        <p14:creationId xmlns:p14="http://schemas.microsoft.com/office/powerpoint/2010/main" val="1690798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75000"/>
                  </a:schemeClr>
                </a:solidFill>
              </a:rPr>
              <a:t>EXTERIOR LUGGAGE EXCEPTION</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just"/>
            <a:r>
              <a:rPr lang="en-US" u="sng" dirty="0">
                <a:solidFill>
                  <a:schemeClr val="accent1">
                    <a:lumMod val="75000"/>
                  </a:schemeClr>
                </a:solidFill>
              </a:rPr>
              <a:t>U.S. v. Harvey</a:t>
            </a:r>
            <a:r>
              <a:rPr lang="en-US" dirty="0">
                <a:solidFill>
                  <a:schemeClr val="accent1">
                    <a:lumMod val="75000"/>
                  </a:schemeClr>
                </a:solidFill>
              </a:rPr>
              <a:t>, 961 F.2d 1361 (8</a:t>
            </a:r>
            <a:r>
              <a:rPr lang="en-US" baseline="30000" dirty="0">
                <a:solidFill>
                  <a:schemeClr val="accent1">
                    <a:lumMod val="75000"/>
                  </a:schemeClr>
                </a:solidFill>
              </a:rPr>
              <a:t>th</a:t>
            </a:r>
            <a:r>
              <a:rPr lang="en-US" dirty="0">
                <a:solidFill>
                  <a:schemeClr val="accent1">
                    <a:lumMod val="75000"/>
                  </a:schemeClr>
                </a:solidFill>
              </a:rPr>
              <a:t> circuit) </a:t>
            </a:r>
            <a:r>
              <a:rPr lang="en-US" dirty="0" smtClean="0">
                <a:solidFill>
                  <a:schemeClr val="accent1">
                    <a:lumMod val="75000"/>
                  </a:schemeClr>
                </a:solidFill>
                <a:effectLst/>
              </a:rPr>
              <a:t>a </a:t>
            </a:r>
            <a:r>
              <a:rPr lang="en-US" dirty="0">
                <a:solidFill>
                  <a:schemeClr val="accent1">
                    <a:lumMod val="75000"/>
                  </a:schemeClr>
                </a:solidFill>
                <a:effectLst/>
              </a:rPr>
              <a:t>passenger on a common carrier has no reasonable expectation of privacy in the exterior of his luggage or the airspace surrounding it</a:t>
            </a:r>
            <a:r>
              <a:rPr lang="en-US" dirty="0" smtClean="0">
                <a:solidFill>
                  <a:schemeClr val="accent1">
                    <a:lumMod val="75000"/>
                  </a:schemeClr>
                </a:solidFill>
                <a:effectLst/>
              </a:rPr>
              <a:t>.</a:t>
            </a:r>
          </a:p>
          <a:p>
            <a:r>
              <a:rPr lang="en-US" sz="1900" dirty="0" smtClean="0">
                <a:solidFill>
                  <a:schemeClr val="accent1">
                    <a:lumMod val="75000"/>
                  </a:schemeClr>
                </a:solidFill>
                <a:effectLst/>
              </a:rPr>
              <a:t>REASONING:</a:t>
            </a:r>
          </a:p>
          <a:p>
            <a:pPr lvl="1" algn="just"/>
            <a:r>
              <a:rPr lang="en-US" sz="1900" dirty="0" smtClean="0">
                <a:solidFill>
                  <a:schemeClr val="accent1">
                    <a:lumMod val="75000"/>
                  </a:schemeClr>
                </a:solidFill>
                <a:effectLst/>
              </a:rPr>
              <a:t>Passengers </a:t>
            </a:r>
            <a:r>
              <a:rPr lang="en-US" sz="1900" dirty="0">
                <a:solidFill>
                  <a:schemeClr val="accent1">
                    <a:lumMod val="75000"/>
                  </a:schemeClr>
                </a:solidFill>
                <a:effectLst/>
              </a:rPr>
              <a:t>have no objective, reasonable expectation that their baggage will never be moved once placed in an overhead compartment. </a:t>
            </a:r>
            <a:endParaRPr lang="en-US" sz="1900" dirty="0" smtClean="0">
              <a:solidFill>
                <a:schemeClr val="accent1">
                  <a:lumMod val="75000"/>
                </a:schemeClr>
              </a:solidFill>
              <a:effectLst/>
            </a:endParaRPr>
          </a:p>
          <a:p>
            <a:pPr lvl="1" algn="just"/>
            <a:r>
              <a:rPr lang="en-US" sz="1900" dirty="0" smtClean="0">
                <a:solidFill>
                  <a:schemeClr val="accent1">
                    <a:lumMod val="75000"/>
                  </a:schemeClr>
                </a:solidFill>
                <a:effectLst/>
              </a:rPr>
              <a:t>It </a:t>
            </a:r>
            <a:r>
              <a:rPr lang="en-US" sz="1900" dirty="0">
                <a:solidFill>
                  <a:schemeClr val="accent1">
                    <a:lumMod val="75000"/>
                  </a:schemeClr>
                </a:solidFill>
                <a:effectLst/>
              </a:rPr>
              <a:t>is not uncommon for the bus driver or a fellow passenger to rearrange the baggage in the overhead compartment </a:t>
            </a:r>
            <a:r>
              <a:rPr lang="en-US" sz="1900" dirty="0" smtClean="0">
                <a:solidFill>
                  <a:schemeClr val="accent1">
                    <a:lumMod val="75000"/>
                  </a:schemeClr>
                </a:solidFill>
                <a:effectLst/>
              </a:rPr>
              <a:t>or </a:t>
            </a:r>
            <a:r>
              <a:rPr lang="en-US" sz="1900" dirty="0">
                <a:solidFill>
                  <a:schemeClr val="accent1">
                    <a:lumMod val="75000"/>
                  </a:schemeClr>
                </a:solidFill>
                <a:effectLst/>
              </a:rPr>
              <a:t>to temporarily remove the baggage and place it in a seat or in the aisle in order to rearrange and maximize the use of limited compartment space</a:t>
            </a:r>
            <a:r>
              <a:rPr lang="en-US" sz="1900" dirty="0" smtClean="0">
                <a:solidFill>
                  <a:schemeClr val="accent1">
                    <a:lumMod val="75000"/>
                  </a:schemeClr>
                </a:solidFill>
                <a:effectLst/>
              </a:rPr>
              <a:t>.</a:t>
            </a:r>
          </a:p>
          <a:p>
            <a:pPr algn="just"/>
            <a:r>
              <a:rPr lang="en-US" sz="2100" dirty="0" smtClean="0">
                <a:solidFill>
                  <a:schemeClr val="accent1">
                    <a:lumMod val="75000"/>
                  </a:schemeClr>
                </a:solidFill>
                <a:effectLst/>
              </a:rPr>
              <a:t>Therefore, the touch on the exterior bag/luggage is not an unreasonable search</a:t>
            </a:r>
            <a:endParaRPr lang="en-US" sz="2100" dirty="0">
              <a:solidFill>
                <a:schemeClr val="accent1">
                  <a:lumMod val="75000"/>
                </a:schemeClr>
              </a:solidFill>
            </a:endParaRPr>
          </a:p>
        </p:txBody>
      </p:sp>
    </p:spTree>
    <p:extLst>
      <p:ext uri="{BB962C8B-B14F-4D97-AF65-F5344CB8AC3E}">
        <p14:creationId xmlns:p14="http://schemas.microsoft.com/office/powerpoint/2010/main" val="1535492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chemeClr val="accent1">
                    <a:lumMod val="75000"/>
                  </a:schemeClr>
                </a:solidFill>
              </a:rPr>
              <a:t>U.S. V. FORT</a:t>
            </a:r>
            <a:r>
              <a:rPr lang="en-US" dirty="0" smtClean="0">
                <a:solidFill>
                  <a:schemeClr val="accent1">
                    <a:lumMod val="75000"/>
                  </a:schemeClr>
                </a:solidFill>
              </a:rPr>
              <a:t>, 248 f.3D 475 (2001)</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accent1">
                    <a:lumMod val="75000"/>
                  </a:schemeClr>
                </a:solidFill>
              </a:rPr>
              <a:t>FACTS:</a:t>
            </a:r>
          </a:p>
          <a:p>
            <a:pPr lvl="1" algn="just"/>
            <a:r>
              <a:rPr lang="en-US" dirty="0" smtClean="0">
                <a:solidFill>
                  <a:schemeClr val="accent1">
                    <a:lumMod val="75000"/>
                  </a:schemeClr>
                </a:solidFill>
              </a:rPr>
              <a:t>Commercial motor vehicle was stopped as State Trooper heard “Flopping” Noise from the rear wheel, indicating a possible flat tire and did not recognize the company name on the side of the vehicle.</a:t>
            </a:r>
          </a:p>
          <a:p>
            <a:pPr lvl="1" algn="just"/>
            <a:r>
              <a:rPr lang="en-US" dirty="0" smtClean="0">
                <a:solidFill>
                  <a:schemeClr val="accent1">
                    <a:lumMod val="75000"/>
                  </a:schemeClr>
                </a:solidFill>
              </a:rPr>
              <a:t>Trooper stopped the cmv and found marijuana on driver and later discovered hundreds of pounds of contraband.</a:t>
            </a:r>
          </a:p>
          <a:p>
            <a:pPr lvl="1" algn="just"/>
            <a:r>
              <a:rPr lang="en-US" dirty="0" smtClean="0">
                <a:solidFill>
                  <a:schemeClr val="accent1">
                    <a:lumMod val="75000"/>
                  </a:schemeClr>
                </a:solidFill>
              </a:rPr>
              <a:t>Driver moved to suppress the contraband found by the trooper due to an unconstitutional search and seizure as a result of a common traffic stop.</a:t>
            </a:r>
          </a:p>
          <a:p>
            <a:pPr lvl="2" algn="just"/>
            <a:r>
              <a:rPr lang="en-US" dirty="0" smtClean="0">
                <a:solidFill>
                  <a:schemeClr val="accent1">
                    <a:lumMod val="75000"/>
                  </a:schemeClr>
                </a:solidFill>
              </a:rPr>
              <a:t>Trooper conducted an exterior inspection and ran the driver’s license and plates pursuant to Department of Public Safety Policy, finding an outstanding warrant for the driver’s arrest for a probation violation concerning possession with intent to distribute marijuana.</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452468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75000"/>
                  </a:schemeClr>
                </a:solidFill>
              </a:rPr>
              <a:t>U.S. V. FORT</a:t>
            </a:r>
            <a:r>
              <a:rPr lang="en-US" dirty="0">
                <a:solidFill>
                  <a:schemeClr val="accent1">
                    <a:lumMod val="75000"/>
                  </a:schemeClr>
                </a:solidFill>
              </a:rPr>
              <a:t>, 248 f.3D 475 (2001</a:t>
            </a:r>
            <a:r>
              <a:rPr lang="en-US" dirty="0" smtClean="0">
                <a:solidFill>
                  <a:schemeClr val="accent1">
                    <a:lumMod val="75000"/>
                  </a:schemeClr>
                </a:solidFill>
              </a:rPr>
              <a:t>), CONT’D</a:t>
            </a:r>
            <a:endParaRPr lang="en-US" dirty="0">
              <a:solidFill>
                <a:schemeClr val="accent1">
                  <a:lumMod val="75000"/>
                </a:schemeClr>
              </a:solidFill>
            </a:endParaRPr>
          </a:p>
        </p:txBody>
      </p:sp>
      <p:sp>
        <p:nvSpPr>
          <p:cNvPr id="3" name="Content Placeholder 2"/>
          <p:cNvSpPr>
            <a:spLocks noGrp="1"/>
          </p:cNvSpPr>
          <p:nvPr>
            <p:ph idx="1"/>
          </p:nvPr>
        </p:nvSpPr>
        <p:spPr>
          <a:xfrm>
            <a:off x="838200" y="1825625"/>
            <a:ext cx="5871437" cy="4351338"/>
          </a:xfrm>
        </p:spPr>
        <p:txBody>
          <a:bodyPr>
            <a:normAutofit lnSpcReduction="10000"/>
          </a:bodyPr>
          <a:lstStyle/>
          <a:p>
            <a:r>
              <a:rPr lang="en-US" dirty="0">
                <a:solidFill>
                  <a:schemeClr val="accent1">
                    <a:lumMod val="75000"/>
                  </a:schemeClr>
                </a:solidFill>
              </a:rPr>
              <a:t>The Fourth Amendment's prohibition against unreasonable searches and </a:t>
            </a:r>
            <a:r>
              <a:rPr lang="en-US" dirty="0" smtClean="0">
                <a:solidFill>
                  <a:schemeClr val="accent1">
                    <a:lumMod val="75000"/>
                  </a:schemeClr>
                </a:solidFill>
              </a:rPr>
              <a:t>seizures applies </a:t>
            </a:r>
            <a:r>
              <a:rPr lang="en-US" dirty="0">
                <a:solidFill>
                  <a:schemeClr val="accent1">
                    <a:lumMod val="75000"/>
                  </a:schemeClr>
                </a:solidFill>
              </a:rPr>
              <a:t>to private commercial property and to administrative inspections designed </a:t>
            </a:r>
            <a:r>
              <a:rPr lang="en-US" dirty="0" smtClean="0">
                <a:solidFill>
                  <a:schemeClr val="accent1">
                    <a:lumMod val="75000"/>
                  </a:schemeClr>
                </a:solidFill>
              </a:rPr>
              <a:t>to enforce </a:t>
            </a:r>
            <a:r>
              <a:rPr lang="en-US" dirty="0">
                <a:solidFill>
                  <a:schemeClr val="accent1">
                    <a:lumMod val="75000"/>
                  </a:schemeClr>
                </a:solidFill>
              </a:rPr>
              <a:t>regulatory statutes</a:t>
            </a:r>
            <a:r>
              <a:rPr lang="en-US" dirty="0" smtClean="0">
                <a:solidFill>
                  <a:schemeClr val="accent1">
                    <a:lumMod val="75000"/>
                  </a:schemeClr>
                </a:solidFill>
              </a:rPr>
              <a:t>.</a:t>
            </a:r>
          </a:p>
          <a:p>
            <a:r>
              <a:rPr lang="en-US" dirty="0">
                <a:solidFill>
                  <a:schemeClr val="accent1">
                    <a:lumMod val="75000"/>
                  </a:schemeClr>
                </a:solidFill>
              </a:rPr>
              <a:t>However, the expectation of privacy in commercial </a:t>
            </a:r>
            <a:r>
              <a:rPr lang="en-US" dirty="0" smtClean="0">
                <a:solidFill>
                  <a:schemeClr val="accent1">
                    <a:lumMod val="75000"/>
                  </a:schemeClr>
                </a:solidFill>
              </a:rPr>
              <a:t>property is </a:t>
            </a:r>
            <a:r>
              <a:rPr lang="en-US" dirty="0">
                <a:solidFill>
                  <a:schemeClr val="accent1">
                    <a:lumMod val="75000"/>
                  </a:schemeClr>
                </a:solidFill>
              </a:rPr>
              <a:t>different from a similar expectation in an individual's </a:t>
            </a:r>
            <a:r>
              <a:rPr lang="en-US" dirty="0" smtClean="0">
                <a:solidFill>
                  <a:schemeClr val="accent1">
                    <a:lumMod val="75000"/>
                  </a:schemeClr>
                </a:solidFill>
              </a:rPr>
              <a:t>home.</a:t>
            </a:r>
          </a:p>
        </p:txBody>
      </p:sp>
      <p:sp>
        <p:nvSpPr>
          <p:cNvPr id="4" name="Content Placeholder 3"/>
          <p:cNvSpPr>
            <a:spLocks noGrp="1"/>
          </p:cNvSpPr>
          <p:nvPr>
            <p:ph sz="half" idx="4294967295"/>
          </p:nvPr>
        </p:nvSpPr>
        <p:spPr>
          <a:xfrm>
            <a:off x="6709637" y="1825625"/>
            <a:ext cx="4965617" cy="3896945"/>
          </a:xfrm>
        </p:spPr>
        <p:txBody>
          <a:bodyPr>
            <a:normAutofit lnSpcReduction="10000"/>
          </a:bodyPr>
          <a:lstStyle/>
          <a:p>
            <a:pPr>
              <a:buFont typeface="Wingdings" panose="05000000000000000000" pitchFamily="2" charset="2"/>
              <a:buChar char="§"/>
            </a:pPr>
            <a:r>
              <a:rPr lang="en-US" dirty="0">
                <a:solidFill>
                  <a:schemeClr val="accent1">
                    <a:lumMod val="75000"/>
                  </a:schemeClr>
                </a:solidFill>
              </a:rPr>
              <a:t>When an individual engages in a pervasively regulated business, he does so with knowledge that his business will be subject to inspection.</a:t>
            </a:r>
          </a:p>
          <a:p>
            <a:pPr>
              <a:buFont typeface="Wingdings" panose="05000000000000000000" pitchFamily="2" charset="2"/>
              <a:buChar char="§"/>
            </a:pPr>
            <a:r>
              <a:rPr lang="en-US" dirty="0" smtClean="0">
                <a:solidFill>
                  <a:schemeClr val="accent1">
                    <a:lumMod val="75000"/>
                  </a:schemeClr>
                </a:solidFill>
              </a:rPr>
              <a:t>Using </a:t>
            </a:r>
            <a:r>
              <a:rPr lang="en-US" dirty="0">
                <a:solidFill>
                  <a:schemeClr val="accent1">
                    <a:lumMod val="75000"/>
                  </a:schemeClr>
                </a:solidFill>
              </a:rPr>
              <a:t>this reasoning, </a:t>
            </a:r>
            <a:r>
              <a:rPr lang="en-US" dirty="0" smtClean="0">
                <a:solidFill>
                  <a:schemeClr val="accent1">
                    <a:lumMod val="75000"/>
                  </a:schemeClr>
                </a:solidFill>
              </a:rPr>
              <a:t>the supreme </a:t>
            </a:r>
            <a:r>
              <a:rPr lang="en-US" dirty="0">
                <a:solidFill>
                  <a:schemeClr val="accent1">
                    <a:lumMod val="75000"/>
                  </a:schemeClr>
                </a:solidFill>
              </a:rPr>
              <a:t>c</a:t>
            </a:r>
            <a:r>
              <a:rPr lang="en-US" dirty="0" smtClean="0">
                <a:solidFill>
                  <a:schemeClr val="accent1">
                    <a:lumMod val="75000"/>
                  </a:schemeClr>
                </a:solidFill>
              </a:rPr>
              <a:t>ourt </a:t>
            </a:r>
            <a:r>
              <a:rPr lang="en-US" dirty="0">
                <a:solidFill>
                  <a:schemeClr val="accent1">
                    <a:lumMod val="75000"/>
                  </a:schemeClr>
                </a:solidFill>
              </a:rPr>
              <a:t>has upheld warrantless administrative searches of pervasively </a:t>
            </a:r>
            <a:r>
              <a:rPr lang="en-US" dirty="0" smtClean="0">
                <a:solidFill>
                  <a:schemeClr val="accent1">
                    <a:lumMod val="75000"/>
                  </a:schemeClr>
                </a:solidFill>
              </a:rPr>
              <a:t>regulated businesses.</a:t>
            </a:r>
          </a:p>
        </p:txBody>
      </p:sp>
    </p:spTree>
    <p:extLst>
      <p:ext uri="{BB962C8B-B14F-4D97-AF65-F5344CB8AC3E}">
        <p14:creationId xmlns:p14="http://schemas.microsoft.com/office/powerpoint/2010/main" val="171174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75000"/>
                  </a:schemeClr>
                </a:solidFill>
              </a:rPr>
              <a:t>RECEIVING A TICKET</a:t>
            </a:r>
            <a:endParaRPr lang="en-US" b="1" dirty="0">
              <a:solidFill>
                <a:schemeClr val="accent1">
                  <a:lumMod val="75000"/>
                </a:schemeClr>
              </a:solidFill>
            </a:endParaRPr>
          </a:p>
        </p:txBody>
      </p:sp>
      <p:sp>
        <p:nvSpPr>
          <p:cNvPr id="3" name="Content Placeholder 2"/>
          <p:cNvSpPr>
            <a:spLocks noGrp="1"/>
          </p:cNvSpPr>
          <p:nvPr>
            <p:ph idx="1"/>
          </p:nvPr>
        </p:nvSpPr>
        <p:spPr>
          <a:xfrm>
            <a:off x="838200" y="1825625"/>
            <a:ext cx="4854091" cy="4351338"/>
          </a:xfrm>
        </p:spPr>
        <p:txBody>
          <a:bodyPr>
            <a:normAutofit/>
          </a:bodyPr>
          <a:lstStyle/>
          <a:p>
            <a:pPr>
              <a:buFont typeface="Wingdings" panose="05000000000000000000" pitchFamily="2" charset="2"/>
              <a:buChar char="§"/>
            </a:pPr>
            <a:r>
              <a:rPr lang="en-US" sz="2000" dirty="0">
                <a:solidFill>
                  <a:schemeClr val="accent1">
                    <a:lumMod val="75000"/>
                  </a:schemeClr>
                </a:solidFill>
              </a:rPr>
              <a:t>The officer may issue you a ticket. If you feel the reason is vague or unclear, ask the officer for details.</a:t>
            </a:r>
          </a:p>
          <a:p>
            <a:pPr>
              <a:buFont typeface="Wingdings" panose="05000000000000000000" pitchFamily="2" charset="2"/>
              <a:buChar char="§"/>
            </a:pPr>
            <a:r>
              <a:rPr lang="en-US" sz="2000" dirty="0">
                <a:solidFill>
                  <a:schemeClr val="accent1">
                    <a:lumMod val="75000"/>
                  </a:schemeClr>
                </a:solidFill>
              </a:rPr>
              <a:t>Avoid </a:t>
            </a:r>
            <a:r>
              <a:rPr lang="en-US" sz="2000" dirty="0" smtClean="0">
                <a:solidFill>
                  <a:schemeClr val="accent1">
                    <a:lumMod val="75000"/>
                  </a:schemeClr>
                </a:solidFill>
              </a:rPr>
              <a:t>becoming </a:t>
            </a:r>
            <a:r>
              <a:rPr lang="en-US" sz="2000" dirty="0">
                <a:solidFill>
                  <a:schemeClr val="accent1">
                    <a:lumMod val="75000"/>
                  </a:schemeClr>
                </a:solidFill>
              </a:rPr>
              <a:t>argumentative. Arguing will not change the officer's mind. If  you contest the violation, you will have an opportunity to address the  matter in court</a:t>
            </a:r>
            <a:r>
              <a:rPr lang="en-US" sz="2000" dirty="0" smtClean="0">
                <a:solidFill>
                  <a:schemeClr val="accent1">
                    <a:lumMod val="75000"/>
                  </a:schemeClr>
                </a:solidFill>
              </a:rPr>
              <a:t>.</a:t>
            </a:r>
          </a:p>
          <a:p>
            <a:pPr>
              <a:buFont typeface="Wingdings" panose="05000000000000000000" pitchFamily="2" charset="2"/>
              <a:buChar char="§"/>
            </a:pPr>
            <a:r>
              <a:rPr lang="en-US" sz="2000" dirty="0" smtClean="0">
                <a:solidFill>
                  <a:schemeClr val="accent1">
                    <a:lumMod val="75000"/>
                  </a:schemeClr>
                </a:solidFill>
              </a:rPr>
              <a:t>If </a:t>
            </a:r>
            <a:r>
              <a:rPr lang="en-US" sz="2000" dirty="0">
                <a:solidFill>
                  <a:schemeClr val="accent1">
                    <a:lumMod val="75000"/>
                  </a:schemeClr>
                </a:solidFill>
              </a:rPr>
              <a:t>you receive a ticket, accept it calmly. Accepting it is not an admission of guilt.</a:t>
            </a:r>
          </a:p>
          <a:p>
            <a:endParaRPr lang="en-US" dirty="0"/>
          </a:p>
        </p:txBody>
      </p:sp>
      <p:pic>
        <p:nvPicPr>
          <p:cNvPr id="3074" name="Picture 2" descr="Chicago Traffic Tickets: Types of Tickets You Can Get (And Their Impact)"/>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6096000" y="1825625"/>
            <a:ext cx="4970462" cy="330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715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75000"/>
                  </a:schemeClr>
                </a:solidFill>
              </a:rPr>
              <a:t>BLOOD ALCOHOL CONTENT TESTING</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000" dirty="0">
                <a:solidFill>
                  <a:schemeClr val="accent1">
                    <a:lumMod val="75000"/>
                  </a:schemeClr>
                </a:solidFill>
              </a:rPr>
              <a:t>If  </a:t>
            </a:r>
            <a:r>
              <a:rPr lang="en-US" sz="2000" dirty="0" smtClean="0">
                <a:solidFill>
                  <a:schemeClr val="accent1">
                    <a:lumMod val="75000"/>
                  </a:schemeClr>
                </a:solidFill>
              </a:rPr>
              <a:t>a driver is </a:t>
            </a:r>
            <a:r>
              <a:rPr lang="en-US" sz="2000" dirty="0">
                <a:solidFill>
                  <a:schemeClr val="accent1">
                    <a:lumMod val="75000"/>
                  </a:schemeClr>
                </a:solidFill>
              </a:rPr>
              <a:t>suspected of drunk driving, you will be asked to take a breath-alcohol and coordination test. </a:t>
            </a:r>
            <a:endParaRPr lang="en-US" sz="2000" dirty="0" smtClean="0">
              <a:solidFill>
                <a:schemeClr val="accent1">
                  <a:lumMod val="75000"/>
                </a:schemeClr>
              </a:solidFill>
            </a:endParaRPr>
          </a:p>
          <a:p>
            <a:pPr>
              <a:buFont typeface="Wingdings" panose="05000000000000000000" pitchFamily="2" charset="2"/>
              <a:buChar char="§"/>
            </a:pPr>
            <a:r>
              <a:rPr lang="en-US" sz="2000" dirty="0" smtClean="0">
                <a:solidFill>
                  <a:schemeClr val="accent1">
                    <a:lumMod val="75000"/>
                  </a:schemeClr>
                </a:solidFill>
              </a:rPr>
              <a:t>If </a:t>
            </a:r>
            <a:r>
              <a:rPr lang="en-US" sz="2000" dirty="0">
                <a:solidFill>
                  <a:schemeClr val="accent1">
                    <a:lumMod val="75000"/>
                  </a:schemeClr>
                </a:solidFill>
              </a:rPr>
              <a:t>you fail the tests, or if you refuse to take them, you will be arrested, your driver’s license may be suspended, and your </a:t>
            </a:r>
            <a:r>
              <a:rPr lang="en-US" sz="2000" dirty="0" smtClean="0">
                <a:solidFill>
                  <a:schemeClr val="accent1">
                    <a:lumMod val="75000"/>
                  </a:schemeClr>
                </a:solidFill>
              </a:rPr>
              <a:t>vehicle </a:t>
            </a:r>
            <a:r>
              <a:rPr lang="en-US" sz="2000" dirty="0">
                <a:solidFill>
                  <a:schemeClr val="accent1">
                    <a:lumMod val="75000"/>
                  </a:schemeClr>
                </a:solidFill>
              </a:rPr>
              <a:t>may be taken away.</a:t>
            </a:r>
          </a:p>
          <a:p>
            <a:endParaRPr lang="en-US" dirty="0"/>
          </a:p>
        </p:txBody>
      </p:sp>
      <p:pic>
        <p:nvPicPr>
          <p:cNvPr id="5" name="Content Placeholder 4"/>
          <p:cNvPicPr>
            <a:picLocks noGrp="1" noChangeAspect="1"/>
          </p:cNvPicPr>
          <p:nvPr>
            <p:ph sz="half" idx="4294967295"/>
          </p:nvPr>
        </p:nvPicPr>
        <p:blipFill>
          <a:blip r:embed="rId2"/>
          <a:stretch>
            <a:fillRect/>
          </a:stretch>
        </p:blipFill>
        <p:spPr>
          <a:xfrm>
            <a:off x="7415181" y="2779533"/>
            <a:ext cx="3689445" cy="3688100"/>
          </a:xfrm>
          <a:prstGeom prst="rect">
            <a:avLst/>
          </a:prstGeom>
        </p:spPr>
      </p:pic>
    </p:spTree>
    <p:extLst>
      <p:ext uri="{BB962C8B-B14F-4D97-AF65-F5344CB8AC3E}">
        <p14:creationId xmlns:p14="http://schemas.microsoft.com/office/powerpoint/2010/main" val="347542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bg1"/>
                </a:solidFill>
              </a:rPr>
              <a:t/>
            </a:r>
            <a:br>
              <a:rPr lang="en-US" b="1" dirty="0" smtClean="0">
                <a:solidFill>
                  <a:schemeClr val="bg1"/>
                </a:solidFill>
              </a:rPr>
            </a:br>
            <a:r>
              <a:rPr lang="en-US" b="1" dirty="0" smtClean="0">
                <a:solidFill>
                  <a:schemeClr val="accent1">
                    <a:lumMod val="75000"/>
                  </a:schemeClr>
                </a:solidFill>
              </a:rPr>
              <a:t>NEW YORK LEGISLATION TO ADDRESS RACIALLY DISPARITY IN TRAFFIC STOPS</a:t>
            </a:r>
            <a:r>
              <a:rPr lang="en-US" b="1" dirty="0"/>
              <a:t/>
            </a:r>
            <a:br>
              <a:rPr lang="en-US" b="1" dirty="0"/>
            </a:br>
            <a:endParaRPr lang="en-US" dirty="0"/>
          </a:p>
        </p:txBody>
      </p:sp>
      <p:sp>
        <p:nvSpPr>
          <p:cNvPr id="3" name="Content Placeholder 2"/>
          <p:cNvSpPr>
            <a:spLocks noGrp="1"/>
          </p:cNvSpPr>
          <p:nvPr>
            <p:ph idx="1"/>
          </p:nvPr>
        </p:nvSpPr>
        <p:spPr>
          <a:xfrm>
            <a:off x="674698" y="2195018"/>
            <a:ext cx="8227077" cy="4351338"/>
          </a:xfrm>
        </p:spPr>
        <p:txBody>
          <a:bodyPr>
            <a:normAutofit/>
          </a:bodyPr>
          <a:lstStyle/>
          <a:p>
            <a:pPr>
              <a:buFont typeface="Wingdings" panose="05000000000000000000" pitchFamily="2" charset="2"/>
              <a:buChar char="§"/>
            </a:pPr>
            <a:r>
              <a:rPr lang="en-US" sz="2000" dirty="0" smtClean="0">
                <a:solidFill>
                  <a:schemeClr val="accent1">
                    <a:lumMod val="75000"/>
                  </a:schemeClr>
                </a:solidFill>
              </a:rPr>
              <a:t>On March 10, 2022 the NY General Assembly </a:t>
            </a:r>
            <a:r>
              <a:rPr lang="en-US" sz="2000" dirty="0">
                <a:solidFill>
                  <a:schemeClr val="accent1">
                    <a:lumMod val="75000"/>
                  </a:schemeClr>
                </a:solidFill>
              </a:rPr>
              <a:t>passed legislation to address racial disparities in traffic stops by reducing the number of traffic stops for minor, nonmoving violations such as stickers on vehicle windows and objects placed or suspended in or on the </a:t>
            </a:r>
            <a:r>
              <a:rPr lang="en-US" sz="2000" dirty="0" smtClean="0">
                <a:solidFill>
                  <a:schemeClr val="accent1">
                    <a:lumMod val="75000"/>
                  </a:schemeClr>
                </a:solidFill>
              </a:rPr>
              <a:t>vehicle.</a:t>
            </a:r>
            <a:endParaRPr lang="en-US" sz="2000" dirty="0">
              <a:solidFill>
                <a:schemeClr val="accent1">
                  <a:lumMod val="75000"/>
                </a:schemeClr>
              </a:solidFill>
            </a:endParaRPr>
          </a:p>
        </p:txBody>
      </p:sp>
      <p:pic>
        <p:nvPicPr>
          <p:cNvPr id="5122" name="Picture 2" descr="Assembly Member Directory | New York State Assembly"/>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7098681" y="2633831"/>
            <a:ext cx="3767137" cy="236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621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75000"/>
                  </a:schemeClr>
                </a:solidFill>
              </a:rPr>
              <a:t>POLICE INTERACTIONS</a:t>
            </a:r>
            <a:endParaRPr lang="en-US" b="1" dirty="0">
              <a:solidFill>
                <a:schemeClr val="accent1">
                  <a:lumMod val="75000"/>
                </a:schemeClr>
              </a:solidFill>
            </a:endParaRPr>
          </a:p>
        </p:txBody>
      </p:sp>
      <p:sp>
        <p:nvSpPr>
          <p:cNvPr id="4" name="Content Placeholder 3"/>
          <p:cNvSpPr>
            <a:spLocks noGrp="1"/>
          </p:cNvSpPr>
          <p:nvPr>
            <p:ph sz="half" idx="4294967295"/>
          </p:nvPr>
        </p:nvSpPr>
        <p:spPr>
          <a:xfrm>
            <a:off x="3505200" y="2104184"/>
            <a:ext cx="5181600" cy="4351338"/>
          </a:xfrm>
        </p:spPr>
        <p:txBody>
          <a:bodyPr>
            <a:noAutofit/>
          </a:bodyPr>
          <a:lstStyle/>
          <a:p>
            <a:pPr>
              <a:buFont typeface="Wingdings" panose="05000000000000000000" pitchFamily="2" charset="2"/>
              <a:buChar char="§"/>
            </a:pPr>
            <a:r>
              <a:rPr lang="en-US" sz="2000" dirty="0">
                <a:solidFill>
                  <a:schemeClr val="accent1">
                    <a:lumMod val="75000"/>
                  </a:schemeClr>
                </a:solidFill>
              </a:rPr>
              <a:t>According to 2020 research published by the Stanford Open Policing Project, of a dataset of nearly 100 million traffic stops carried out across the United </a:t>
            </a:r>
            <a:r>
              <a:rPr lang="en-US" sz="2000" dirty="0" smtClean="0">
                <a:solidFill>
                  <a:schemeClr val="accent1">
                    <a:lumMod val="75000"/>
                  </a:schemeClr>
                </a:solidFill>
              </a:rPr>
              <a:t>States</a:t>
            </a:r>
            <a:r>
              <a:rPr lang="en-US" sz="2000" dirty="0">
                <a:solidFill>
                  <a:schemeClr val="accent1">
                    <a:lumMod val="75000"/>
                  </a:schemeClr>
                </a:solidFill>
              </a:rPr>
              <a:t>.</a:t>
            </a:r>
            <a:endParaRPr lang="en-US" sz="2000" dirty="0" smtClean="0">
              <a:solidFill>
                <a:schemeClr val="accent1">
                  <a:lumMod val="75000"/>
                </a:schemeClr>
              </a:solidFill>
            </a:endParaRPr>
          </a:p>
          <a:p>
            <a:pPr>
              <a:buFont typeface="Wingdings" panose="05000000000000000000" pitchFamily="2" charset="2"/>
              <a:buChar char="§"/>
            </a:pPr>
            <a:r>
              <a:rPr lang="en-US" sz="2000" dirty="0" smtClean="0">
                <a:solidFill>
                  <a:schemeClr val="accent1">
                    <a:lumMod val="75000"/>
                  </a:schemeClr>
                </a:solidFill>
              </a:rPr>
              <a:t>Black </a:t>
            </a:r>
            <a:r>
              <a:rPr lang="en-US" sz="2000" dirty="0">
                <a:solidFill>
                  <a:schemeClr val="accent1">
                    <a:lumMod val="75000"/>
                  </a:schemeClr>
                </a:solidFill>
              </a:rPr>
              <a:t>drivers were about 20 percent more likely to be stopped than white drivers relative to their share of the residential population. The study also found that once stopped, Black drivers were searched about 1.5 to two times as often as white drivers.</a:t>
            </a:r>
          </a:p>
        </p:txBody>
      </p:sp>
    </p:spTree>
    <p:extLst>
      <p:ext uri="{BB962C8B-B14F-4D97-AF65-F5344CB8AC3E}">
        <p14:creationId xmlns:p14="http://schemas.microsoft.com/office/powerpoint/2010/main" val="851441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75000"/>
                  </a:schemeClr>
                </a:solidFill>
              </a:rPr>
              <a:t>IF YOU BELIEVE YOUR RIGHTS WERE VIOLATED </a:t>
            </a:r>
            <a:endParaRPr lang="en-US" b="1" dirty="0">
              <a:solidFill>
                <a:schemeClr val="accent1">
                  <a:lumMod val="75000"/>
                </a:schemeClr>
              </a:solidFill>
            </a:endParaRPr>
          </a:p>
        </p:txBody>
      </p:sp>
      <p:sp>
        <p:nvSpPr>
          <p:cNvPr id="3" name="Content Placeholder 2"/>
          <p:cNvSpPr>
            <a:spLocks noGrp="1"/>
          </p:cNvSpPr>
          <p:nvPr>
            <p:ph idx="1"/>
          </p:nvPr>
        </p:nvSpPr>
        <p:spPr>
          <a:xfrm>
            <a:off x="838200" y="1825625"/>
            <a:ext cx="4254584" cy="4351338"/>
          </a:xfrm>
        </p:spPr>
        <p:txBody>
          <a:bodyPr>
            <a:noAutofit/>
          </a:bodyPr>
          <a:lstStyle/>
          <a:p>
            <a:r>
              <a:rPr lang="en-US" sz="2000" dirty="0">
                <a:solidFill>
                  <a:schemeClr val="accent1">
                    <a:lumMod val="75000"/>
                  </a:schemeClr>
                </a:solidFill>
              </a:rPr>
              <a:t>Write down everything you remember, including officers’ badges and patrol car numbers, which agency the officers were from, and any other details. </a:t>
            </a:r>
            <a:endParaRPr lang="en-US" sz="2000" dirty="0" smtClean="0">
              <a:solidFill>
                <a:schemeClr val="accent1">
                  <a:lumMod val="75000"/>
                </a:schemeClr>
              </a:solidFill>
            </a:endParaRPr>
          </a:p>
          <a:p>
            <a:r>
              <a:rPr lang="en-US" sz="2000" dirty="0" smtClean="0">
                <a:solidFill>
                  <a:schemeClr val="accent1">
                    <a:lumMod val="75000"/>
                  </a:schemeClr>
                </a:solidFill>
              </a:rPr>
              <a:t>Get </a:t>
            </a:r>
            <a:r>
              <a:rPr lang="en-US" sz="2000" dirty="0">
                <a:solidFill>
                  <a:schemeClr val="accent1">
                    <a:lumMod val="75000"/>
                  </a:schemeClr>
                </a:solidFill>
              </a:rPr>
              <a:t>contact information for witnesses</a:t>
            </a:r>
            <a:r>
              <a:rPr lang="en-US" sz="2000" dirty="0" smtClean="0">
                <a:solidFill>
                  <a:schemeClr val="accent1">
                    <a:lumMod val="75000"/>
                  </a:schemeClr>
                </a:solidFill>
              </a:rPr>
              <a:t>.</a:t>
            </a:r>
          </a:p>
          <a:p>
            <a:r>
              <a:rPr lang="en-US" sz="2000" dirty="0">
                <a:solidFill>
                  <a:schemeClr val="accent1">
                    <a:lumMod val="75000"/>
                  </a:schemeClr>
                </a:solidFill>
              </a:rPr>
              <a:t>File a written complaint with the agency’s internal affairs division or civilian complaint board. In most cases, you can file a complaint </a:t>
            </a:r>
            <a:r>
              <a:rPr lang="en-US" sz="2000" dirty="0" smtClean="0">
                <a:solidFill>
                  <a:schemeClr val="accent1">
                    <a:lumMod val="75000"/>
                  </a:schemeClr>
                </a:solidFill>
              </a:rPr>
              <a:t>anonymously.</a:t>
            </a:r>
            <a:endParaRPr lang="en-US" sz="2000" dirty="0">
              <a:solidFill>
                <a:schemeClr val="accent1">
                  <a:lumMod val="75000"/>
                </a:schemeClr>
              </a:solidFill>
            </a:endParaRPr>
          </a:p>
        </p:txBody>
      </p:sp>
      <p:pic>
        <p:nvPicPr>
          <p:cNvPr id="2050" name="Picture 2" descr="Trucking Law: Protecting yourself during a traffic stop | Overdriv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620171" y="1825625"/>
            <a:ext cx="551815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522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78" y="365125"/>
            <a:ext cx="11260666" cy="1325563"/>
          </a:xfrm>
        </p:spPr>
        <p:txBody>
          <a:bodyPr/>
          <a:lstStyle/>
          <a:p>
            <a:r>
              <a:rPr lang="en-US" b="1" dirty="0" smtClean="0">
                <a:solidFill>
                  <a:schemeClr val="accent1">
                    <a:lumMod val="75000"/>
                  </a:schemeClr>
                </a:solidFill>
              </a:rPr>
              <a:t>OK…HOW DO WE PREVENT THE STOP?</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endParaRPr lang="en-US" dirty="0">
              <a:solidFill>
                <a:schemeClr val="accent1">
                  <a:lumMod val="75000"/>
                </a:schemeClr>
              </a:solidFill>
            </a:endParaRPr>
          </a:p>
          <a:p>
            <a:pPr marL="0" indent="0">
              <a:buNone/>
            </a:pPr>
            <a:r>
              <a:rPr lang="en-US" dirty="0" smtClean="0">
                <a:solidFill>
                  <a:schemeClr val="accent1">
                    <a:lumMod val="75000"/>
                  </a:schemeClr>
                </a:solidFill>
              </a:rPr>
              <a:t>Pre-Trip due diligence regarding the inspection of our vehicle!</a:t>
            </a:r>
          </a:p>
        </p:txBody>
      </p:sp>
    </p:spTree>
    <p:extLst>
      <p:ext uri="{BB962C8B-B14F-4D97-AF65-F5344CB8AC3E}">
        <p14:creationId xmlns:p14="http://schemas.microsoft.com/office/powerpoint/2010/main" val="246771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75000"/>
                  </a:schemeClr>
                </a:solidFill>
              </a:rPr>
              <a:t>PROTECTION FROM LIABILITY </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solidFill>
                  <a:schemeClr val="accent1">
                    <a:lumMod val="75000"/>
                  </a:schemeClr>
                </a:solidFill>
              </a:rPr>
              <a:t>IT IS VITALLY IMPORTANT THAT DRIVER’S ARE AWARE OF HIS/HER RIGHTS RELATED TO WARRANTLESS SEARCHES IN ORDER TO EFFECTIVELY PROTECT OUR COMPANIES FROM LEGAL EXPOSURE.</a:t>
            </a:r>
          </a:p>
          <a:p>
            <a:r>
              <a:rPr lang="en-US" dirty="0" smtClean="0">
                <a:solidFill>
                  <a:schemeClr val="accent1">
                    <a:lumMod val="75000"/>
                  </a:schemeClr>
                </a:solidFill>
              </a:rPr>
              <a:t>PASSENGERS RELY ON OUR TRANSPORTATION SERVICES FOR SAFE AND ENJOYABLE TRAVEL TO THEIR DESTINATIONS.</a:t>
            </a:r>
          </a:p>
          <a:p>
            <a:r>
              <a:rPr lang="en-US" dirty="0" smtClean="0">
                <a:solidFill>
                  <a:schemeClr val="accent1">
                    <a:lumMod val="75000"/>
                  </a:schemeClr>
                </a:solidFill>
              </a:rPr>
              <a:t>STOPS CAN CREATE ANXIETY AND/OR FEAR</a:t>
            </a:r>
          </a:p>
          <a:p>
            <a:pPr marL="0" indent="0">
              <a:buNone/>
            </a:pPr>
            <a:endParaRPr lang="en-US" dirty="0">
              <a:solidFill>
                <a:schemeClr val="accent1">
                  <a:lumMod val="75000"/>
                </a:schemeClr>
              </a:solidFill>
            </a:endParaRPr>
          </a:p>
        </p:txBody>
      </p:sp>
    </p:spTree>
    <p:extLst>
      <p:ext uri="{BB962C8B-B14F-4D97-AF65-F5344CB8AC3E}">
        <p14:creationId xmlns:p14="http://schemas.microsoft.com/office/powerpoint/2010/main" val="1995997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HELPFUL TIPS:</a:t>
            </a:r>
            <a:endParaRPr lang="en-US" b="1" dirty="0">
              <a:solidFill>
                <a:schemeClr val="accent1">
                  <a:lumMod val="75000"/>
                </a:schemeClr>
              </a:solidFill>
            </a:endParaRPr>
          </a:p>
        </p:txBody>
      </p:sp>
      <p:sp>
        <p:nvSpPr>
          <p:cNvPr id="3" name="Content Placeholder 2"/>
          <p:cNvSpPr>
            <a:spLocks noGrp="1"/>
          </p:cNvSpPr>
          <p:nvPr>
            <p:ph idx="1"/>
          </p:nvPr>
        </p:nvSpPr>
        <p:spPr>
          <a:xfrm>
            <a:off x="680754" y="2249488"/>
            <a:ext cx="8216984" cy="3094648"/>
          </a:xfrm>
        </p:spPr>
        <p:txBody>
          <a:bodyPr>
            <a:noAutofit/>
          </a:bodyPr>
          <a:lstStyle/>
          <a:p>
            <a:pPr>
              <a:buFont typeface="Wingdings" panose="05000000000000000000" pitchFamily="2" charset="2"/>
              <a:buChar char="§"/>
            </a:pPr>
            <a:r>
              <a:rPr lang="en-US" sz="2000" b="0" i="0" dirty="0" smtClean="0">
                <a:solidFill>
                  <a:schemeClr val="accent1">
                    <a:lumMod val="75000"/>
                  </a:schemeClr>
                </a:solidFill>
                <a:effectLst/>
                <a:latin typeface="Roboto"/>
              </a:rPr>
              <a:t>If you are pulled over in a traffic stop and have a dash camera station in your vehicle, consider turning on your camera to record the interaction. </a:t>
            </a:r>
          </a:p>
          <a:p>
            <a:pPr>
              <a:buFont typeface="Wingdings" panose="05000000000000000000" pitchFamily="2" charset="2"/>
              <a:buChar char="§"/>
            </a:pPr>
            <a:r>
              <a:rPr lang="en-US" sz="2000" b="0" i="0" dirty="0" smtClean="0">
                <a:solidFill>
                  <a:schemeClr val="accent1">
                    <a:lumMod val="75000"/>
                  </a:schemeClr>
                </a:solidFill>
                <a:effectLst/>
                <a:latin typeface="Roboto"/>
              </a:rPr>
              <a:t>Make sure to do this before the officer gets out of the police car so that the entire event is recorded.</a:t>
            </a:r>
          </a:p>
          <a:p>
            <a:pPr>
              <a:buFont typeface="Wingdings" panose="05000000000000000000" pitchFamily="2" charset="2"/>
              <a:buChar char="§"/>
            </a:pPr>
            <a:r>
              <a:rPr lang="en-US" sz="2000" dirty="0" smtClean="0">
                <a:solidFill>
                  <a:schemeClr val="accent1">
                    <a:lumMod val="75000"/>
                  </a:schemeClr>
                </a:solidFill>
                <a:latin typeface="Roboto"/>
              </a:rPr>
              <a:t>There may be instances of police misconduct, if that takes place..</a:t>
            </a:r>
            <a:endParaRPr lang="en-US" sz="2000" b="0" i="0" dirty="0" smtClean="0">
              <a:solidFill>
                <a:schemeClr val="accent1">
                  <a:lumMod val="75000"/>
                </a:schemeClr>
              </a:solidFill>
              <a:effectLst/>
              <a:latin typeface="Roboto"/>
            </a:endParaRPr>
          </a:p>
          <a:p>
            <a:pPr>
              <a:buFont typeface="Wingdings" panose="05000000000000000000" pitchFamily="2" charset="2"/>
              <a:buChar char="§"/>
            </a:pPr>
            <a:r>
              <a:rPr lang="en-US" sz="2000" b="0" i="0" dirty="0" smtClean="0">
                <a:solidFill>
                  <a:schemeClr val="accent1">
                    <a:lumMod val="75000"/>
                  </a:schemeClr>
                </a:solidFill>
                <a:effectLst/>
                <a:latin typeface="Roboto"/>
              </a:rPr>
              <a:t>FILE A </a:t>
            </a:r>
            <a:r>
              <a:rPr lang="en-US" sz="2000" dirty="0" smtClean="0">
                <a:solidFill>
                  <a:schemeClr val="accent1">
                    <a:lumMod val="75000"/>
                  </a:schemeClr>
                </a:solidFill>
                <a:effectLst/>
                <a:latin typeface="Roboto"/>
              </a:rPr>
              <a:t>CCRB COMPLAINT </a:t>
            </a:r>
            <a:r>
              <a:rPr lang="en-US" sz="2000" b="0" i="0" dirty="0" smtClean="0">
                <a:solidFill>
                  <a:schemeClr val="accent1">
                    <a:lumMod val="75000"/>
                  </a:schemeClr>
                </a:solidFill>
                <a:effectLst/>
                <a:latin typeface="Roboto"/>
              </a:rPr>
              <a:t>REPORT</a:t>
            </a:r>
          </a:p>
        </p:txBody>
      </p:sp>
      <p:pic>
        <p:nvPicPr>
          <p:cNvPr id="8" name="Content Placeholder 7" descr="light-bulb-idea"/>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8835815" y="2219936"/>
            <a:ext cx="2968625" cy="3124200"/>
          </a:xfrm>
        </p:spPr>
      </p:pic>
    </p:spTree>
    <p:extLst>
      <p:ext uri="{BB962C8B-B14F-4D97-AF65-F5344CB8AC3E}">
        <p14:creationId xmlns:p14="http://schemas.microsoft.com/office/powerpoint/2010/main" val="4270495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325" y="447261"/>
            <a:ext cx="10515600" cy="1325563"/>
          </a:xfrm>
        </p:spPr>
        <p:txBody>
          <a:bodyPr/>
          <a:lstStyle/>
          <a:p>
            <a:pPr algn="ctr"/>
            <a:r>
              <a:rPr lang="en-US" b="1" dirty="0" smtClean="0">
                <a:solidFill>
                  <a:schemeClr val="accent1">
                    <a:lumMod val="75000"/>
                  </a:schemeClr>
                </a:solidFill>
              </a:rPr>
              <a:t>THANK YOU FOR LISTENING!</a:t>
            </a:r>
            <a:endParaRPr lang="en-US" b="1" dirty="0">
              <a:solidFill>
                <a:schemeClr val="accent1">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8687" y="1635603"/>
            <a:ext cx="7821891"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59" y="2695766"/>
            <a:ext cx="3143312" cy="1215414"/>
          </a:xfrm>
          <a:prstGeom prst="rect">
            <a:avLst/>
          </a:prstGeom>
        </p:spPr>
      </p:pic>
    </p:spTree>
    <p:extLst>
      <p:ext uri="{BB962C8B-B14F-4D97-AF65-F5344CB8AC3E}">
        <p14:creationId xmlns:p14="http://schemas.microsoft.com/office/powerpoint/2010/main" val="1986653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Let’s Connect!</a:t>
            </a:r>
            <a:endParaRPr lang="en-US" dirty="0">
              <a:solidFill>
                <a:schemeClr val="accent1">
                  <a:lumMod val="75000"/>
                </a:schemeClr>
              </a:solidFill>
            </a:endParaRPr>
          </a:p>
        </p:txBody>
      </p:sp>
      <p:pic>
        <p:nvPicPr>
          <p:cNvPr id="1027" name="Picture 3" descr="8c6cc289-a766-4f15-8d39-e5949a019cb6@MDWC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813351"/>
            <a:ext cx="4435581" cy="40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mage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029" y="1813351"/>
            <a:ext cx="4602476" cy="40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2334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9970"/>
            <a:ext cx="10515600" cy="1325563"/>
          </a:xfrm>
        </p:spPr>
        <p:txBody>
          <a:bodyPr/>
          <a:lstStyle/>
          <a:p>
            <a:pPr algn="ctr"/>
            <a:r>
              <a:rPr lang="en-US" b="1" dirty="0" smtClean="0">
                <a:solidFill>
                  <a:schemeClr val="accent1">
                    <a:lumMod val="75000"/>
                  </a:schemeClr>
                </a:solidFill>
              </a:rPr>
              <a:t> </a:t>
            </a:r>
            <a:r>
              <a:rPr lang="en-US" b="1" dirty="0">
                <a:solidFill>
                  <a:schemeClr val="accent1">
                    <a:lumMod val="75000"/>
                  </a:schemeClr>
                </a:solidFill>
              </a:rPr>
              <a:t>PRE TRIP INSPECTIONS </a:t>
            </a:r>
            <a:r>
              <a:rPr lang="en-US" b="1" dirty="0" smtClean="0">
                <a:solidFill>
                  <a:schemeClr val="accent1">
                    <a:lumMod val="75000"/>
                  </a:schemeClr>
                </a:solidFill>
              </a:rPr>
              <a:t>AND </a:t>
            </a:r>
            <a:r>
              <a:rPr lang="en-US" b="1" dirty="0">
                <a:solidFill>
                  <a:schemeClr val="accent1">
                    <a:lumMod val="75000"/>
                  </a:schemeClr>
                </a:solidFill>
              </a:rPr>
              <a:t>MAINTENANCE</a:t>
            </a:r>
            <a:r>
              <a:rPr lang="en-US" dirty="0">
                <a:solidFill>
                  <a:schemeClr val="accent1">
                    <a:lumMod val="75000"/>
                  </a:schemeClr>
                </a:solidFill>
              </a:rPr>
              <a:t> </a:t>
            </a:r>
          </a:p>
        </p:txBody>
      </p:sp>
      <p:sp>
        <p:nvSpPr>
          <p:cNvPr id="3" name="Content Placeholder 2"/>
          <p:cNvSpPr>
            <a:spLocks noGrp="1"/>
          </p:cNvSpPr>
          <p:nvPr>
            <p:ph idx="1"/>
          </p:nvPr>
        </p:nvSpPr>
        <p:spPr>
          <a:xfrm>
            <a:off x="838200" y="1825625"/>
            <a:ext cx="4072915" cy="4351338"/>
          </a:xfrm>
        </p:spPr>
        <p:txBody>
          <a:bodyPr>
            <a:normAutofit/>
          </a:bodyPr>
          <a:lstStyle/>
          <a:p>
            <a:r>
              <a:rPr lang="en-US" sz="2000" dirty="0">
                <a:solidFill>
                  <a:schemeClr val="accent1">
                    <a:lumMod val="75000"/>
                  </a:schemeClr>
                </a:solidFill>
              </a:rPr>
              <a:t>POLICE </a:t>
            </a:r>
            <a:r>
              <a:rPr lang="en-US" sz="2000" dirty="0" smtClean="0">
                <a:solidFill>
                  <a:schemeClr val="accent1">
                    <a:lumMod val="75000"/>
                  </a:schemeClr>
                </a:solidFill>
              </a:rPr>
              <a:t>ARE LOOKING </a:t>
            </a:r>
            <a:r>
              <a:rPr lang="en-US" sz="2000" dirty="0">
                <a:solidFill>
                  <a:schemeClr val="accent1">
                    <a:lumMod val="75000"/>
                  </a:schemeClr>
                </a:solidFill>
              </a:rPr>
              <a:t>FOR </a:t>
            </a:r>
            <a:r>
              <a:rPr lang="en-US" sz="2000" dirty="0" smtClean="0">
                <a:solidFill>
                  <a:schemeClr val="accent1">
                    <a:lumMod val="75000"/>
                  </a:schemeClr>
                </a:solidFill>
              </a:rPr>
              <a:t>broken/inoperable tail lights, </a:t>
            </a:r>
            <a:r>
              <a:rPr lang="en-US" sz="2000" dirty="0">
                <a:solidFill>
                  <a:schemeClr val="accent1">
                    <a:lumMod val="75000"/>
                  </a:schemeClr>
                </a:solidFill>
              </a:rPr>
              <a:t>headlights and a reason to stop the vehicle </a:t>
            </a:r>
          </a:p>
          <a:p>
            <a:r>
              <a:rPr lang="en-US" sz="2000" dirty="0" smtClean="0">
                <a:solidFill>
                  <a:schemeClr val="accent1">
                    <a:lumMod val="75000"/>
                  </a:schemeClr>
                </a:solidFill>
              </a:rPr>
              <a:t>Also - </a:t>
            </a:r>
            <a:r>
              <a:rPr lang="en-US" sz="2000" dirty="0">
                <a:solidFill>
                  <a:schemeClr val="accent1">
                    <a:lumMod val="75000"/>
                  </a:schemeClr>
                </a:solidFill>
              </a:rPr>
              <a:t>operational issues - </a:t>
            </a:r>
            <a:r>
              <a:rPr lang="en-US" sz="2000" dirty="0" smtClean="0">
                <a:solidFill>
                  <a:schemeClr val="accent1">
                    <a:lumMod val="75000"/>
                  </a:schemeClr>
                </a:solidFill>
              </a:rPr>
              <a:t>Understand </a:t>
            </a:r>
            <a:r>
              <a:rPr lang="en-US" sz="2000" dirty="0">
                <a:solidFill>
                  <a:schemeClr val="accent1">
                    <a:lumMod val="75000"/>
                  </a:schemeClr>
                </a:solidFill>
              </a:rPr>
              <a:t>that the STOP will be blamed on an operation issue or a maintenance related </a:t>
            </a:r>
            <a:r>
              <a:rPr lang="en-US" sz="2000" dirty="0" smtClean="0">
                <a:solidFill>
                  <a:schemeClr val="accent1">
                    <a:lumMod val="75000"/>
                  </a:schemeClr>
                </a:solidFill>
              </a:rPr>
              <a:t>issues.</a:t>
            </a:r>
            <a:endParaRPr lang="en-US" sz="2000" dirty="0">
              <a:solidFill>
                <a:schemeClr val="accent1">
                  <a:lumMod val="75000"/>
                </a:schemeClr>
              </a:solidFill>
            </a:endParaRPr>
          </a:p>
        </p:txBody>
      </p:sp>
      <p:pic>
        <p:nvPicPr>
          <p:cNvPr id="3074" name="Picture 2" descr="Pre-Trip Inspection Checklist for Truckers"/>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825625"/>
            <a:ext cx="5208587" cy="289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694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592"/>
            <a:ext cx="10515600" cy="1325563"/>
          </a:xfrm>
        </p:spPr>
        <p:txBody>
          <a:bodyPr/>
          <a:lstStyle/>
          <a:p>
            <a:pPr algn="ctr"/>
            <a:r>
              <a:rPr lang="en-US" b="1" dirty="0" smtClean="0">
                <a:solidFill>
                  <a:schemeClr val="accent1">
                    <a:lumMod val="75000"/>
                  </a:schemeClr>
                </a:solidFill>
              </a:rPr>
              <a:t>PRE-TRIP INSPECTIONS</a:t>
            </a:r>
            <a:endParaRPr lang="en-US" b="1" dirty="0">
              <a:solidFill>
                <a:schemeClr val="accent1">
                  <a:lumMod val="75000"/>
                </a:schemeClr>
              </a:solidFill>
            </a:endParaRPr>
          </a:p>
        </p:txBody>
      </p:sp>
      <p:sp>
        <p:nvSpPr>
          <p:cNvPr id="3" name="Content Placeholder 2"/>
          <p:cNvSpPr>
            <a:spLocks noGrp="1"/>
          </p:cNvSpPr>
          <p:nvPr>
            <p:ph idx="1"/>
          </p:nvPr>
        </p:nvSpPr>
        <p:spPr>
          <a:xfrm>
            <a:off x="1141413" y="2221087"/>
            <a:ext cx="3402365" cy="3129846"/>
          </a:xfrm>
        </p:spPr>
        <p:txBody>
          <a:bodyPr>
            <a:normAutofit fontScale="92500" lnSpcReduction="10000"/>
          </a:bodyPr>
          <a:lstStyle/>
          <a:p>
            <a:r>
              <a:rPr lang="en-US" dirty="0" smtClean="0">
                <a:solidFill>
                  <a:schemeClr val="accent1">
                    <a:lumMod val="75000"/>
                  </a:schemeClr>
                </a:solidFill>
              </a:rPr>
              <a:t>Obvious damage</a:t>
            </a:r>
          </a:p>
          <a:p>
            <a:r>
              <a:rPr lang="en-US" dirty="0" smtClean="0">
                <a:solidFill>
                  <a:schemeClr val="accent1">
                    <a:lumMod val="75000"/>
                  </a:schemeClr>
                </a:solidFill>
              </a:rPr>
              <a:t>Open Hood Checks</a:t>
            </a:r>
          </a:p>
          <a:p>
            <a:r>
              <a:rPr lang="en-US" dirty="0" smtClean="0">
                <a:solidFill>
                  <a:schemeClr val="accent1">
                    <a:lumMod val="75000"/>
                  </a:schemeClr>
                </a:solidFill>
              </a:rPr>
              <a:t>The “Walk-Around”</a:t>
            </a:r>
          </a:p>
          <a:p>
            <a:r>
              <a:rPr lang="en-US" dirty="0" smtClean="0">
                <a:solidFill>
                  <a:schemeClr val="accent1">
                    <a:lumMod val="75000"/>
                  </a:schemeClr>
                </a:solidFill>
              </a:rPr>
              <a:t>Passenger Entry/Lift</a:t>
            </a:r>
          </a:p>
          <a:p>
            <a:r>
              <a:rPr lang="en-US" dirty="0" smtClean="0">
                <a:solidFill>
                  <a:schemeClr val="accent1">
                    <a:lumMod val="75000"/>
                  </a:schemeClr>
                </a:solidFill>
              </a:rPr>
              <a:t>Emergency Exits</a:t>
            </a:r>
          </a:p>
          <a:p>
            <a:r>
              <a:rPr lang="en-US" dirty="0" smtClean="0">
                <a:solidFill>
                  <a:schemeClr val="accent1">
                    <a:lumMod val="75000"/>
                  </a:schemeClr>
                </a:solidFill>
              </a:rPr>
              <a:t>Passenger Seating</a:t>
            </a:r>
          </a:p>
          <a:p>
            <a:r>
              <a:rPr lang="en-US" dirty="0" smtClean="0">
                <a:solidFill>
                  <a:schemeClr val="accent1">
                    <a:lumMod val="75000"/>
                  </a:schemeClr>
                </a:solidFill>
              </a:rPr>
              <a:t>External Inspection</a:t>
            </a:r>
            <a:endParaRPr lang="en-US" dirty="0">
              <a:solidFill>
                <a:schemeClr val="accent1">
                  <a:lumMod val="75000"/>
                </a:schemeClr>
              </a:solidFill>
            </a:endParaRPr>
          </a:p>
        </p:txBody>
      </p:sp>
      <p:pic>
        <p:nvPicPr>
          <p:cNvPr id="1030" name="Picture 6" descr="Class 2 – Bus trip inspection - SGI - SG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1934" y="2221087"/>
            <a:ext cx="4974155" cy="354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7192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489303"/>
            <a:ext cx="10515600" cy="1325563"/>
          </a:xfrm>
        </p:spPr>
        <p:txBody>
          <a:bodyPr/>
          <a:lstStyle/>
          <a:p>
            <a:pPr algn="ctr"/>
            <a:r>
              <a:rPr lang="en-US" b="1" dirty="0" smtClean="0">
                <a:solidFill>
                  <a:schemeClr val="accent1">
                    <a:lumMod val="75000"/>
                  </a:schemeClr>
                </a:solidFill>
              </a:rPr>
              <a:t>OBVIOUS DAMAGE INSPECTION</a:t>
            </a:r>
            <a:endParaRPr lang="en-US" b="1" dirty="0">
              <a:solidFill>
                <a:schemeClr val="accent1">
                  <a:lumMod val="75000"/>
                </a:schemeClr>
              </a:solidFill>
            </a:endParaRPr>
          </a:p>
        </p:txBody>
      </p:sp>
      <p:sp>
        <p:nvSpPr>
          <p:cNvPr id="3" name="Content Placeholder 2"/>
          <p:cNvSpPr>
            <a:spLocks noGrp="1"/>
          </p:cNvSpPr>
          <p:nvPr>
            <p:ph idx="1"/>
          </p:nvPr>
        </p:nvSpPr>
        <p:spPr>
          <a:xfrm>
            <a:off x="1141413" y="2170438"/>
            <a:ext cx="9905998" cy="3124201"/>
          </a:xfrm>
        </p:spPr>
        <p:txBody>
          <a:bodyPr/>
          <a:lstStyle/>
          <a:p>
            <a:r>
              <a:rPr lang="en-US" dirty="0" smtClean="0">
                <a:solidFill>
                  <a:schemeClr val="accent1">
                    <a:lumMod val="75000"/>
                  </a:schemeClr>
                </a:solidFill>
              </a:rPr>
              <a:t>Look for:</a:t>
            </a:r>
          </a:p>
          <a:p>
            <a:pPr lvl="1"/>
            <a:r>
              <a:rPr lang="en-US" dirty="0" smtClean="0">
                <a:solidFill>
                  <a:schemeClr val="accent1">
                    <a:lumMod val="75000"/>
                  </a:schemeClr>
                </a:solidFill>
              </a:rPr>
              <a:t>FLAT TIRES, BUS LEANING TO ONE SIDE</a:t>
            </a:r>
          </a:p>
          <a:p>
            <a:pPr lvl="1"/>
            <a:r>
              <a:rPr lang="en-US" dirty="0" smtClean="0">
                <a:solidFill>
                  <a:schemeClr val="accent1">
                    <a:lumMod val="75000"/>
                  </a:schemeClr>
                </a:solidFill>
              </a:rPr>
              <a:t>BROKEN GLASS</a:t>
            </a:r>
          </a:p>
          <a:p>
            <a:pPr lvl="1"/>
            <a:r>
              <a:rPr lang="en-US" dirty="0" smtClean="0">
                <a:solidFill>
                  <a:schemeClr val="accent1">
                    <a:lumMod val="75000"/>
                  </a:schemeClr>
                </a:solidFill>
              </a:rPr>
              <a:t>ANYTHING HANGING DOWN UNDER THE BUS</a:t>
            </a:r>
          </a:p>
          <a:p>
            <a:pPr lvl="1"/>
            <a:r>
              <a:rPr lang="en-US" dirty="0" smtClean="0">
                <a:solidFill>
                  <a:schemeClr val="accent1">
                    <a:lumMod val="75000"/>
                  </a:schemeClr>
                </a:solidFill>
              </a:rPr>
              <a:t>OBVIOUS LEAKS</a:t>
            </a:r>
            <a:endParaRPr lang="en-US" dirty="0">
              <a:solidFill>
                <a:schemeClr val="accent1">
                  <a:lumMod val="75000"/>
                </a:schemeClr>
              </a:solidFill>
            </a:endParaRPr>
          </a:p>
        </p:txBody>
      </p:sp>
    </p:spTree>
    <p:extLst>
      <p:ext uri="{BB962C8B-B14F-4D97-AF65-F5344CB8AC3E}">
        <p14:creationId xmlns:p14="http://schemas.microsoft.com/office/powerpoint/2010/main" val="2878231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483658"/>
            <a:ext cx="10515600" cy="1325563"/>
          </a:xfrm>
        </p:spPr>
        <p:txBody>
          <a:bodyPr/>
          <a:lstStyle/>
          <a:p>
            <a:pPr algn="ctr"/>
            <a:r>
              <a:rPr lang="en-US" b="1" dirty="0" smtClean="0">
                <a:solidFill>
                  <a:schemeClr val="accent1">
                    <a:lumMod val="75000"/>
                  </a:schemeClr>
                </a:solidFill>
              </a:rPr>
              <a:t>OPEN HOOD INSPECTION</a:t>
            </a:r>
            <a:endParaRPr lang="en-US" b="1" dirty="0">
              <a:solidFill>
                <a:schemeClr val="accent1">
                  <a:lumMod val="75000"/>
                </a:schemeClr>
              </a:solidFill>
            </a:endParaRPr>
          </a:p>
        </p:txBody>
      </p:sp>
      <p:sp>
        <p:nvSpPr>
          <p:cNvPr id="3" name="Content Placeholder 2"/>
          <p:cNvSpPr>
            <a:spLocks noGrp="1"/>
          </p:cNvSpPr>
          <p:nvPr>
            <p:ph idx="1"/>
          </p:nvPr>
        </p:nvSpPr>
        <p:spPr>
          <a:xfrm>
            <a:off x="3581253" y="1970601"/>
            <a:ext cx="5026318" cy="3182739"/>
          </a:xfrm>
        </p:spPr>
        <p:txBody>
          <a:bodyPr/>
          <a:lstStyle/>
          <a:p>
            <a:pPr lvl="0">
              <a:buClr>
                <a:prstClr val="white"/>
              </a:buClr>
            </a:pPr>
            <a:r>
              <a:rPr lang="en-US" dirty="0">
                <a:solidFill>
                  <a:schemeClr val="accent1">
                    <a:lumMod val="75000"/>
                  </a:schemeClr>
                </a:solidFill>
                <a:effectLst>
                  <a:glow rad="38100">
                    <a:prstClr val="black">
                      <a:lumMod val="50000"/>
                      <a:lumOff val="50000"/>
                      <a:alpha val="20000"/>
                    </a:prstClr>
                  </a:glow>
                  <a:outerShdw blurRad="44450" dist="12700" dir="13860000" algn="tl" rotWithShape="0">
                    <a:srgbClr val="000000">
                      <a:alpha val="20000"/>
                    </a:srgbClr>
                  </a:outerShdw>
                </a:effectLst>
              </a:rPr>
              <a:t>Look for:</a:t>
            </a:r>
          </a:p>
          <a:p>
            <a:pPr lvl="1"/>
            <a:r>
              <a:rPr lang="en-US" dirty="0" smtClean="0">
                <a:solidFill>
                  <a:schemeClr val="accent1">
                    <a:lumMod val="75000"/>
                  </a:schemeClr>
                </a:solidFill>
              </a:rPr>
              <a:t>WATER PUMP LEAKAGE</a:t>
            </a:r>
          </a:p>
          <a:p>
            <a:pPr lvl="1"/>
            <a:r>
              <a:rPr lang="en-US" dirty="0" smtClean="0">
                <a:solidFill>
                  <a:schemeClr val="accent1">
                    <a:lumMod val="75000"/>
                  </a:schemeClr>
                </a:solidFill>
              </a:rPr>
              <a:t>POWER STEERING FLUID CHECK</a:t>
            </a:r>
          </a:p>
          <a:p>
            <a:pPr lvl="1"/>
            <a:r>
              <a:rPr lang="en-US" dirty="0" smtClean="0">
                <a:solidFill>
                  <a:schemeClr val="accent1">
                    <a:lumMod val="75000"/>
                  </a:schemeClr>
                </a:solidFill>
              </a:rPr>
              <a:t>COOLANT LEVEL CHECK </a:t>
            </a:r>
          </a:p>
          <a:p>
            <a:pPr lvl="1"/>
            <a:r>
              <a:rPr lang="en-US" dirty="0" smtClean="0">
                <a:solidFill>
                  <a:schemeClr val="accent1">
                    <a:lumMod val="75000"/>
                  </a:schemeClr>
                </a:solidFill>
              </a:rPr>
              <a:t>OIL LEVEL CHECK</a:t>
            </a:r>
          </a:p>
          <a:p>
            <a:pPr lvl="1"/>
            <a:r>
              <a:rPr lang="en-US" dirty="0" smtClean="0">
                <a:solidFill>
                  <a:schemeClr val="accent1">
                    <a:lumMod val="75000"/>
                  </a:schemeClr>
                </a:solidFill>
              </a:rPr>
              <a:t>CHECK FOR HOSES/ENGINE LEAK</a:t>
            </a:r>
            <a:endParaRPr lang="en-US" dirty="0">
              <a:solidFill>
                <a:schemeClr val="accent1">
                  <a:lumMod val="75000"/>
                </a:schemeClr>
              </a:solidFill>
            </a:endParaRPr>
          </a:p>
        </p:txBody>
      </p:sp>
    </p:spTree>
    <p:extLst>
      <p:ext uri="{BB962C8B-B14F-4D97-AF65-F5344CB8AC3E}">
        <p14:creationId xmlns:p14="http://schemas.microsoft.com/office/powerpoint/2010/main" val="2086388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75000"/>
                  </a:schemeClr>
                </a:solidFill>
              </a:rPr>
              <a:t>THE “WALK-AROUND” INSPECTION</a:t>
            </a:r>
            <a:endParaRPr lang="en-US" b="1" dirty="0">
              <a:solidFill>
                <a:schemeClr val="accent1">
                  <a:lumMod val="75000"/>
                </a:schemeClr>
              </a:solidFill>
            </a:endParaRPr>
          </a:p>
        </p:txBody>
      </p:sp>
      <p:sp>
        <p:nvSpPr>
          <p:cNvPr id="3" name="Content Placeholder 2"/>
          <p:cNvSpPr>
            <a:spLocks noGrp="1"/>
          </p:cNvSpPr>
          <p:nvPr>
            <p:ph idx="1"/>
          </p:nvPr>
        </p:nvSpPr>
        <p:spPr>
          <a:xfrm>
            <a:off x="838200" y="1825625"/>
            <a:ext cx="5168984" cy="4351338"/>
          </a:xfrm>
        </p:spPr>
        <p:txBody>
          <a:bodyPr>
            <a:normAutofit fontScale="92500" lnSpcReduction="20000"/>
          </a:bodyPr>
          <a:lstStyle/>
          <a:p>
            <a:r>
              <a:rPr lang="en-US" dirty="0" smtClean="0">
                <a:solidFill>
                  <a:schemeClr val="accent1">
                    <a:lumMod val="75000"/>
                  </a:schemeClr>
                </a:solidFill>
              </a:rPr>
              <a:t>Look For:</a:t>
            </a:r>
          </a:p>
          <a:p>
            <a:pPr marL="0" indent="0">
              <a:buNone/>
            </a:pPr>
            <a:r>
              <a:rPr lang="en-US" b="1" u="sng" dirty="0" smtClean="0">
                <a:solidFill>
                  <a:schemeClr val="accent1">
                    <a:lumMod val="75000"/>
                  </a:schemeClr>
                </a:solidFill>
              </a:rPr>
              <a:t>FRONT WHEELS &amp; CORNERS </a:t>
            </a:r>
          </a:p>
          <a:p>
            <a:pPr marL="0" indent="0">
              <a:buNone/>
            </a:pPr>
            <a:r>
              <a:rPr lang="en-US" b="1" u="sng" dirty="0" smtClean="0">
                <a:solidFill>
                  <a:schemeClr val="accent1">
                    <a:lumMod val="75000"/>
                  </a:schemeClr>
                </a:solidFill>
              </a:rPr>
              <a:t>CHECK</a:t>
            </a:r>
          </a:p>
          <a:p>
            <a:pPr lvl="1"/>
            <a:r>
              <a:rPr lang="en-US" dirty="0" smtClean="0">
                <a:solidFill>
                  <a:schemeClr val="accent1">
                    <a:lumMod val="75000"/>
                  </a:schemeClr>
                </a:solidFill>
              </a:rPr>
              <a:t>MIRROR AND MIRROR BRACKETS CHECK</a:t>
            </a:r>
          </a:p>
          <a:p>
            <a:pPr lvl="1"/>
            <a:r>
              <a:rPr lang="en-US" dirty="0" smtClean="0">
                <a:solidFill>
                  <a:schemeClr val="accent1">
                    <a:lumMod val="75000"/>
                  </a:schemeClr>
                </a:solidFill>
              </a:rPr>
              <a:t>TIRE PRESSURE CHECK</a:t>
            </a:r>
          </a:p>
          <a:p>
            <a:pPr lvl="1"/>
            <a:r>
              <a:rPr lang="en-US" dirty="0" smtClean="0">
                <a:solidFill>
                  <a:schemeClr val="accent1">
                    <a:lumMod val="75000"/>
                  </a:schemeClr>
                </a:solidFill>
              </a:rPr>
              <a:t>TIRE TREAD</a:t>
            </a:r>
          </a:p>
          <a:p>
            <a:pPr lvl="1"/>
            <a:r>
              <a:rPr lang="en-US" dirty="0" smtClean="0">
                <a:solidFill>
                  <a:schemeClr val="accent1">
                    <a:lumMod val="75000"/>
                  </a:schemeClr>
                </a:solidFill>
              </a:rPr>
              <a:t>RIMS FOR CRACKS/DAMAGE</a:t>
            </a:r>
          </a:p>
          <a:p>
            <a:pPr lvl="1"/>
            <a:r>
              <a:rPr lang="en-US" dirty="0" smtClean="0">
                <a:solidFill>
                  <a:schemeClr val="accent1">
                    <a:lumMod val="75000"/>
                  </a:schemeClr>
                </a:solidFill>
              </a:rPr>
              <a:t>SIDEWALLS FOR CUTS/DAMAGE</a:t>
            </a:r>
          </a:p>
          <a:p>
            <a:pPr lvl="1"/>
            <a:r>
              <a:rPr lang="en-US" dirty="0" smtClean="0">
                <a:solidFill>
                  <a:schemeClr val="accent1">
                    <a:lumMod val="75000"/>
                  </a:schemeClr>
                </a:solidFill>
              </a:rPr>
              <a:t>LUGNUT CHECKS</a:t>
            </a:r>
          </a:p>
          <a:p>
            <a:pPr lvl="1"/>
            <a:r>
              <a:rPr lang="en-US" dirty="0" smtClean="0">
                <a:solidFill>
                  <a:schemeClr val="accent1">
                    <a:lumMod val="75000"/>
                  </a:schemeClr>
                </a:solidFill>
              </a:rPr>
              <a:t>BRAKE CHAMBER </a:t>
            </a:r>
          </a:p>
          <a:p>
            <a:pPr lvl="1"/>
            <a:r>
              <a:rPr lang="en-US" dirty="0" smtClean="0">
                <a:solidFill>
                  <a:schemeClr val="accent1">
                    <a:lumMod val="75000"/>
                  </a:schemeClr>
                </a:solidFill>
              </a:rPr>
              <a:t>BRAKE HOSE</a:t>
            </a:r>
          </a:p>
          <a:p>
            <a:pPr lvl="1"/>
            <a:endParaRPr lang="en-US" dirty="0" smtClean="0"/>
          </a:p>
          <a:p>
            <a:pPr lvl="1"/>
            <a:endParaRPr lang="en-US" dirty="0"/>
          </a:p>
        </p:txBody>
      </p:sp>
      <p:sp>
        <p:nvSpPr>
          <p:cNvPr id="4" name="Content Placeholder 3"/>
          <p:cNvSpPr>
            <a:spLocks noGrp="1"/>
          </p:cNvSpPr>
          <p:nvPr>
            <p:ph sz="half" idx="4294967295"/>
          </p:nvPr>
        </p:nvSpPr>
        <p:spPr>
          <a:xfrm>
            <a:off x="6505575" y="2145953"/>
            <a:ext cx="5686425" cy="3940175"/>
          </a:xfrm>
        </p:spPr>
        <p:txBody>
          <a:bodyPr>
            <a:normAutofit/>
          </a:bodyPr>
          <a:lstStyle/>
          <a:p>
            <a:pPr marL="0" indent="0">
              <a:buNone/>
            </a:pPr>
            <a:r>
              <a:rPr lang="en-US" b="1" u="sng" dirty="0" smtClean="0">
                <a:solidFill>
                  <a:schemeClr val="accent1">
                    <a:lumMod val="75000"/>
                  </a:schemeClr>
                </a:solidFill>
              </a:rPr>
              <a:t>SIDE OF VEHICLE CHECK</a:t>
            </a:r>
          </a:p>
          <a:p>
            <a:pPr lvl="1"/>
            <a:r>
              <a:rPr lang="en-US" sz="1800" dirty="0" smtClean="0">
                <a:solidFill>
                  <a:schemeClr val="accent1">
                    <a:lumMod val="75000"/>
                  </a:schemeClr>
                </a:solidFill>
              </a:rPr>
              <a:t>BODY DAMAGE CHECK</a:t>
            </a:r>
          </a:p>
          <a:p>
            <a:pPr lvl="1"/>
            <a:r>
              <a:rPr lang="en-US" sz="1800" dirty="0" smtClean="0">
                <a:solidFill>
                  <a:schemeClr val="accent1">
                    <a:lumMod val="75000"/>
                  </a:schemeClr>
                </a:solidFill>
              </a:rPr>
              <a:t>BAGGAGE AND BATTERY DOORS CHECK</a:t>
            </a:r>
          </a:p>
          <a:p>
            <a:pPr lvl="1"/>
            <a:r>
              <a:rPr lang="en-US" sz="1800" dirty="0" smtClean="0">
                <a:solidFill>
                  <a:schemeClr val="accent1">
                    <a:lumMod val="75000"/>
                  </a:schemeClr>
                </a:solidFill>
              </a:rPr>
              <a:t>CLEARANCE LIGHT LENSES</a:t>
            </a:r>
          </a:p>
          <a:p>
            <a:pPr lvl="1"/>
            <a:r>
              <a:rPr lang="en-US" sz="1800" dirty="0" smtClean="0">
                <a:solidFill>
                  <a:schemeClr val="accent1">
                    <a:lumMod val="75000"/>
                  </a:schemeClr>
                </a:solidFill>
              </a:rPr>
              <a:t>REFLECTORS FOR DAMAGE</a:t>
            </a:r>
          </a:p>
          <a:p>
            <a:pPr lvl="1"/>
            <a:r>
              <a:rPr lang="en-US" sz="1800" dirty="0" smtClean="0">
                <a:solidFill>
                  <a:schemeClr val="accent1">
                    <a:lumMod val="75000"/>
                  </a:schemeClr>
                </a:solidFill>
              </a:rPr>
              <a:t>EXHAUST FOR LEAKS</a:t>
            </a:r>
          </a:p>
          <a:p>
            <a:pPr lvl="1"/>
            <a:r>
              <a:rPr lang="en-US" sz="1800" dirty="0" smtClean="0">
                <a:solidFill>
                  <a:schemeClr val="accent1">
                    <a:lumMod val="75000"/>
                  </a:schemeClr>
                </a:solidFill>
              </a:rPr>
              <a:t>MUFFLERS</a:t>
            </a:r>
            <a:r>
              <a:rPr lang="en-US" sz="1800" dirty="0">
                <a:solidFill>
                  <a:schemeClr val="accent1">
                    <a:lumMod val="75000"/>
                  </a:schemeClr>
                </a:solidFill>
              </a:rPr>
              <a:t> </a:t>
            </a:r>
            <a:r>
              <a:rPr lang="en-US" sz="1800" dirty="0" smtClean="0">
                <a:solidFill>
                  <a:schemeClr val="accent1">
                    <a:lumMod val="75000"/>
                  </a:schemeClr>
                </a:solidFill>
              </a:rPr>
              <a:t>AND HANGING PIPES</a:t>
            </a:r>
          </a:p>
          <a:p>
            <a:pPr lvl="1"/>
            <a:r>
              <a:rPr lang="en-US" sz="1800" dirty="0" smtClean="0">
                <a:solidFill>
                  <a:schemeClr val="accent1">
                    <a:lumMod val="75000"/>
                  </a:schemeClr>
                </a:solidFill>
              </a:rPr>
              <a:t>FRAME CHECK FOR CRACKS AND DAMAGES</a:t>
            </a:r>
          </a:p>
          <a:p>
            <a:pPr lvl="1"/>
            <a:r>
              <a:rPr lang="en-US" sz="1800" dirty="0" smtClean="0">
                <a:solidFill>
                  <a:schemeClr val="accent1">
                    <a:lumMod val="75000"/>
                  </a:schemeClr>
                </a:solidFill>
              </a:rPr>
              <a:t>DRIVESHAFT CHECK</a:t>
            </a:r>
            <a:endParaRPr lang="en-US" sz="1800" dirty="0">
              <a:solidFill>
                <a:schemeClr val="accent1">
                  <a:lumMod val="75000"/>
                </a:schemeClr>
              </a:solidFill>
            </a:endParaRPr>
          </a:p>
        </p:txBody>
      </p:sp>
    </p:spTree>
    <p:extLst>
      <p:ext uri="{BB962C8B-B14F-4D97-AF65-F5344CB8AC3E}">
        <p14:creationId xmlns:p14="http://schemas.microsoft.com/office/powerpoint/2010/main" val="4179664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MDWCG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WCG Theme" id="{DE8FE2BB-AE44-48FE-9A4D-A47CC2FB706E}" vid="{7B7FBB87-133B-4730-8D8C-4E6188C8FFEA}"/>
    </a:ext>
  </a:extLst>
</a:theme>
</file>

<file path=docProps/app.xml><?xml version="1.0" encoding="utf-8"?>
<Properties xmlns="http://schemas.openxmlformats.org/officeDocument/2006/extended-properties" xmlns:vt="http://schemas.openxmlformats.org/officeDocument/2006/docPropsVTypes">
  <Template/>
  <TotalTime>0</TotalTime>
  <Words>2780</Words>
  <Application>Microsoft Office PowerPoint</Application>
  <PresentationFormat>Widescreen</PresentationFormat>
  <Paragraphs>228</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Open Sans</vt:lpstr>
      <vt:lpstr>Roboto</vt:lpstr>
      <vt:lpstr>Wingdings</vt:lpstr>
      <vt:lpstr>MDWCG Theme</vt:lpstr>
      <vt:lpstr> Stopped! Now what?? </vt:lpstr>
      <vt:lpstr>WELL….WHY DID YOU GET STOPPED IN THE FIRST PLACE??</vt:lpstr>
      <vt:lpstr>COMMON REASONS LAW ENFORCEMENT AGENTS STOP COMMERCIAL MOTOR VEHICLES</vt:lpstr>
      <vt:lpstr>OK…HOW DO WE PREVENT THE STOP?</vt:lpstr>
      <vt:lpstr> PRE TRIP INSPECTIONS AND MAINTENANCE </vt:lpstr>
      <vt:lpstr>PRE-TRIP INSPECTIONS</vt:lpstr>
      <vt:lpstr>OBVIOUS DAMAGE INSPECTION</vt:lpstr>
      <vt:lpstr>OPEN HOOD INSPECTION</vt:lpstr>
      <vt:lpstr>THE “WALK-AROUND” INSPECTION</vt:lpstr>
      <vt:lpstr>THE “WALK-AROUND” INSPECTION CONT’D</vt:lpstr>
      <vt:lpstr>EXTERNAL PRE-TRIP INSPECTION</vt:lpstr>
      <vt:lpstr>NOW YOU’RE STOPPED/KNOW YOUR RIGHTS!</vt:lpstr>
      <vt:lpstr>ARTICULABLE REASON TO STOP THE VEHICLE </vt:lpstr>
      <vt:lpstr>IF YOU ARE STOPPED</vt:lpstr>
      <vt:lpstr>CONSTITUTIONAL RIGHTS IN  POLICE INTERACTIONS</vt:lpstr>
      <vt:lpstr>A ROUTINE TRAFFIC STOP IS NOT REASON FOR PROBABLE CAUSE</vt:lpstr>
      <vt:lpstr>IS YOUR CAB CLEAN?</vt:lpstr>
      <vt:lpstr>DOES THE TROOPER / OFFICER HAVE A BASIS TO MOVE FURTHER </vt:lpstr>
      <vt:lpstr>TERRY STOP EXPANDED </vt:lpstr>
      <vt:lpstr>SEARCHES</vt:lpstr>
      <vt:lpstr>FOURTH AMENDMENT TO THE UNITED STATES CONSTITUTION</vt:lpstr>
      <vt:lpstr>BUS DRIVERS GIVING CONSENT TO A WARRANTLESS SEARCH</vt:lpstr>
      <vt:lpstr>CONSENT, CONT’D</vt:lpstr>
      <vt:lpstr>WARRANTLESS SEARCH</vt:lpstr>
      <vt:lpstr>SUSPICIONLESS BUS SWEEPS AND CONSENSUAL SEARCHES</vt:lpstr>
      <vt:lpstr>UNITED STATES V. DRAYTON, 536 U.S. 194 (2002)</vt:lpstr>
      <vt:lpstr>RACIAL DISPARITIES TO BE AWARE OF REGARDING DRAYTON SWEEPS </vt:lpstr>
      <vt:lpstr>FLORIDA V. BOSTICK, 501 U.S. 429</vt:lpstr>
      <vt:lpstr>FLA V. BOSTICK CONT’D</vt:lpstr>
      <vt:lpstr>CHARTERED BUS PASSENGER V. TICKETED PASSENGER EXPECTATION OF PRIVACY</vt:lpstr>
      <vt:lpstr>ADDRESSING THE REASONABLE EXPECTATION OF PRIVACY IN DIFFERENT LUGGAGE</vt:lpstr>
      <vt:lpstr>EXTERIOR LUGGAGE EXCEPTION</vt:lpstr>
      <vt:lpstr>U.S. V. FORT, 248 f.3D 475 (2001)</vt:lpstr>
      <vt:lpstr>U.S. V. FORT, 248 f.3D 475 (2001), CONT’D</vt:lpstr>
      <vt:lpstr>RECEIVING A TICKET</vt:lpstr>
      <vt:lpstr>BLOOD ALCOHOL CONTENT TESTING</vt:lpstr>
      <vt:lpstr> NEW YORK LEGISLATION TO ADDRESS RACIALLY DISPARITY IN TRAFFIC STOPS </vt:lpstr>
      <vt:lpstr>POLICE INTERACTIONS</vt:lpstr>
      <vt:lpstr>IF YOU BELIEVE YOUR RIGHTS WERE VIOLATED </vt:lpstr>
      <vt:lpstr>PROTECTION FROM LIABILITY </vt:lpstr>
      <vt:lpstr>HELPFUL TIPS:</vt:lpstr>
      <vt:lpstr>THANK YOU FOR LISTENING!</vt:lpstr>
      <vt:lpstr>Let’s Connect!</vt:lpstr>
    </vt:vector>
  </TitlesOfParts>
  <Company>Marshall Dennehey Warner Coleman &amp; Goggin,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Do When Stopped By Law Enforcement</dc:title>
  <dc:creator>Holmes, Preston C.</dc:creator>
  <cp:lastModifiedBy>O'Connor, Jodi E.</cp:lastModifiedBy>
  <cp:revision>121</cp:revision>
  <dcterms:created xsi:type="dcterms:W3CDTF">2023-01-27T03:33:36Z</dcterms:created>
  <dcterms:modified xsi:type="dcterms:W3CDTF">2023-02-03T17:09:36Z</dcterms:modified>
</cp:coreProperties>
</file>