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8"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C6A"/>
    <a:srgbClr val="F89D55"/>
    <a:srgbClr val="004684"/>
    <a:srgbClr val="A74F4F"/>
    <a:srgbClr val="F37457"/>
    <a:srgbClr val="FAC5B8"/>
    <a:srgbClr val="FDB5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079118-55CC-4DDA-835A-A30CCB552957}" v="6" dt="2022-01-04T15:40:16.4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78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E769E-104F-4946-8370-9259F5E088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C39001-7100-44C6-BA62-4FE17127E4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D2CB31-22B0-45FC-B061-43E046011C42}"/>
              </a:ext>
            </a:extLst>
          </p:cNvPr>
          <p:cNvSpPr>
            <a:spLocks noGrp="1"/>
          </p:cNvSpPr>
          <p:nvPr>
            <p:ph type="dt" sz="half" idx="10"/>
          </p:nvPr>
        </p:nvSpPr>
        <p:spPr/>
        <p:txBody>
          <a:bodyPr/>
          <a:lstStyle/>
          <a:p>
            <a:fld id="{BBC40CA4-0A0B-47CC-BA3C-6B3F444E211C}" type="datetimeFigureOut">
              <a:rPr lang="en-US" smtClean="0"/>
              <a:t>1/8/2022</a:t>
            </a:fld>
            <a:endParaRPr lang="en-US"/>
          </a:p>
        </p:txBody>
      </p:sp>
      <p:sp>
        <p:nvSpPr>
          <p:cNvPr id="5" name="Footer Placeholder 4">
            <a:extLst>
              <a:ext uri="{FF2B5EF4-FFF2-40B4-BE49-F238E27FC236}">
                <a16:creationId xmlns:a16="http://schemas.microsoft.com/office/drawing/2014/main" id="{6CE14EAC-3CDB-4F34-8C8C-14811845E7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77FA38-383D-44FD-B382-2D49094D53FE}"/>
              </a:ext>
            </a:extLst>
          </p:cNvPr>
          <p:cNvSpPr>
            <a:spLocks noGrp="1"/>
          </p:cNvSpPr>
          <p:nvPr>
            <p:ph type="sldNum" sz="quarter" idx="12"/>
          </p:nvPr>
        </p:nvSpPr>
        <p:spPr/>
        <p:txBody>
          <a:bodyPr/>
          <a:lstStyle/>
          <a:p>
            <a:fld id="{60DEE38C-7870-42E1-80EE-720DFCCA2245}" type="slidenum">
              <a:rPr lang="en-US" smtClean="0"/>
              <a:t>‹#›</a:t>
            </a:fld>
            <a:endParaRPr lang="en-US"/>
          </a:p>
        </p:txBody>
      </p:sp>
    </p:spTree>
    <p:extLst>
      <p:ext uri="{BB962C8B-B14F-4D97-AF65-F5344CB8AC3E}">
        <p14:creationId xmlns:p14="http://schemas.microsoft.com/office/powerpoint/2010/main" val="1079899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697E9-2E4B-4BF4-AF08-E83B77E376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81A17B-026F-421F-AB40-D07FB0E1EF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C9B7E2-1FA8-4DBA-9E41-951D24D25C5A}"/>
              </a:ext>
            </a:extLst>
          </p:cNvPr>
          <p:cNvSpPr>
            <a:spLocks noGrp="1"/>
          </p:cNvSpPr>
          <p:nvPr>
            <p:ph type="dt" sz="half" idx="10"/>
          </p:nvPr>
        </p:nvSpPr>
        <p:spPr/>
        <p:txBody>
          <a:bodyPr/>
          <a:lstStyle/>
          <a:p>
            <a:fld id="{BBC40CA4-0A0B-47CC-BA3C-6B3F444E211C}" type="datetimeFigureOut">
              <a:rPr lang="en-US" smtClean="0"/>
              <a:t>1/8/2022</a:t>
            </a:fld>
            <a:endParaRPr lang="en-US"/>
          </a:p>
        </p:txBody>
      </p:sp>
      <p:sp>
        <p:nvSpPr>
          <p:cNvPr id="5" name="Footer Placeholder 4">
            <a:extLst>
              <a:ext uri="{FF2B5EF4-FFF2-40B4-BE49-F238E27FC236}">
                <a16:creationId xmlns:a16="http://schemas.microsoft.com/office/drawing/2014/main" id="{A96A7EC1-33C7-438D-AAE9-11E2F2306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A1F6AB-4C3E-4EDD-83CB-B9CDBD4C9F39}"/>
              </a:ext>
            </a:extLst>
          </p:cNvPr>
          <p:cNvSpPr>
            <a:spLocks noGrp="1"/>
          </p:cNvSpPr>
          <p:nvPr>
            <p:ph type="sldNum" sz="quarter" idx="12"/>
          </p:nvPr>
        </p:nvSpPr>
        <p:spPr/>
        <p:txBody>
          <a:bodyPr/>
          <a:lstStyle/>
          <a:p>
            <a:fld id="{60DEE38C-7870-42E1-80EE-720DFCCA2245}" type="slidenum">
              <a:rPr lang="en-US" smtClean="0"/>
              <a:t>‹#›</a:t>
            </a:fld>
            <a:endParaRPr lang="en-US"/>
          </a:p>
        </p:txBody>
      </p:sp>
    </p:spTree>
    <p:extLst>
      <p:ext uri="{BB962C8B-B14F-4D97-AF65-F5344CB8AC3E}">
        <p14:creationId xmlns:p14="http://schemas.microsoft.com/office/powerpoint/2010/main" val="4008245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66ACD6-785B-4F6B-8F40-D1B9ADB58D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48EB10-825A-41D5-8F28-47270C9485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ACCC59-6C66-4462-8C0B-3B8489C7DA7A}"/>
              </a:ext>
            </a:extLst>
          </p:cNvPr>
          <p:cNvSpPr>
            <a:spLocks noGrp="1"/>
          </p:cNvSpPr>
          <p:nvPr>
            <p:ph type="dt" sz="half" idx="10"/>
          </p:nvPr>
        </p:nvSpPr>
        <p:spPr/>
        <p:txBody>
          <a:bodyPr/>
          <a:lstStyle/>
          <a:p>
            <a:fld id="{BBC40CA4-0A0B-47CC-BA3C-6B3F444E211C}" type="datetimeFigureOut">
              <a:rPr lang="en-US" smtClean="0"/>
              <a:t>1/8/2022</a:t>
            </a:fld>
            <a:endParaRPr lang="en-US"/>
          </a:p>
        </p:txBody>
      </p:sp>
      <p:sp>
        <p:nvSpPr>
          <p:cNvPr id="5" name="Footer Placeholder 4">
            <a:extLst>
              <a:ext uri="{FF2B5EF4-FFF2-40B4-BE49-F238E27FC236}">
                <a16:creationId xmlns:a16="http://schemas.microsoft.com/office/drawing/2014/main" id="{060E259E-FCC3-41FC-BE07-3F58E7AF8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5D326F-6827-43B0-BF57-5D34EB02F23A}"/>
              </a:ext>
            </a:extLst>
          </p:cNvPr>
          <p:cNvSpPr>
            <a:spLocks noGrp="1"/>
          </p:cNvSpPr>
          <p:nvPr>
            <p:ph type="sldNum" sz="quarter" idx="12"/>
          </p:nvPr>
        </p:nvSpPr>
        <p:spPr/>
        <p:txBody>
          <a:bodyPr/>
          <a:lstStyle/>
          <a:p>
            <a:fld id="{60DEE38C-7870-42E1-80EE-720DFCCA2245}" type="slidenum">
              <a:rPr lang="en-US" smtClean="0"/>
              <a:t>‹#›</a:t>
            </a:fld>
            <a:endParaRPr lang="en-US"/>
          </a:p>
        </p:txBody>
      </p:sp>
    </p:spTree>
    <p:extLst>
      <p:ext uri="{BB962C8B-B14F-4D97-AF65-F5344CB8AC3E}">
        <p14:creationId xmlns:p14="http://schemas.microsoft.com/office/powerpoint/2010/main" val="2136897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A144E-922A-4366-91B9-9F7BCB21FF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E0D68-7540-4305-9E81-9F98C787B2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F7593-B6AE-4106-98D4-BCEC77E8B287}"/>
              </a:ext>
            </a:extLst>
          </p:cNvPr>
          <p:cNvSpPr>
            <a:spLocks noGrp="1"/>
          </p:cNvSpPr>
          <p:nvPr>
            <p:ph type="dt" sz="half" idx="10"/>
          </p:nvPr>
        </p:nvSpPr>
        <p:spPr/>
        <p:txBody>
          <a:bodyPr/>
          <a:lstStyle/>
          <a:p>
            <a:fld id="{BBC40CA4-0A0B-47CC-BA3C-6B3F444E211C}" type="datetimeFigureOut">
              <a:rPr lang="en-US" smtClean="0"/>
              <a:t>1/8/2022</a:t>
            </a:fld>
            <a:endParaRPr lang="en-US"/>
          </a:p>
        </p:txBody>
      </p:sp>
      <p:sp>
        <p:nvSpPr>
          <p:cNvPr id="5" name="Footer Placeholder 4">
            <a:extLst>
              <a:ext uri="{FF2B5EF4-FFF2-40B4-BE49-F238E27FC236}">
                <a16:creationId xmlns:a16="http://schemas.microsoft.com/office/drawing/2014/main" id="{7065281B-4BDA-4E2F-82BF-DA42DACA45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597B9-5ADE-4DA0-A601-5C3FCFC22822}"/>
              </a:ext>
            </a:extLst>
          </p:cNvPr>
          <p:cNvSpPr>
            <a:spLocks noGrp="1"/>
          </p:cNvSpPr>
          <p:nvPr>
            <p:ph type="sldNum" sz="quarter" idx="12"/>
          </p:nvPr>
        </p:nvSpPr>
        <p:spPr/>
        <p:txBody>
          <a:bodyPr/>
          <a:lstStyle/>
          <a:p>
            <a:fld id="{60DEE38C-7870-42E1-80EE-720DFCCA2245}" type="slidenum">
              <a:rPr lang="en-US" smtClean="0"/>
              <a:t>‹#›</a:t>
            </a:fld>
            <a:endParaRPr lang="en-US"/>
          </a:p>
        </p:txBody>
      </p:sp>
    </p:spTree>
    <p:extLst>
      <p:ext uri="{BB962C8B-B14F-4D97-AF65-F5344CB8AC3E}">
        <p14:creationId xmlns:p14="http://schemas.microsoft.com/office/powerpoint/2010/main" val="426520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22B73-8D29-4D5F-B5DC-FA5A0077C7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28E841-0F6E-4D51-9A6D-92D8F54A0A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B3F33D-D55A-4C63-9AFC-5F1BD42F4AA8}"/>
              </a:ext>
            </a:extLst>
          </p:cNvPr>
          <p:cNvSpPr>
            <a:spLocks noGrp="1"/>
          </p:cNvSpPr>
          <p:nvPr>
            <p:ph type="dt" sz="half" idx="10"/>
          </p:nvPr>
        </p:nvSpPr>
        <p:spPr/>
        <p:txBody>
          <a:bodyPr/>
          <a:lstStyle/>
          <a:p>
            <a:fld id="{BBC40CA4-0A0B-47CC-BA3C-6B3F444E211C}" type="datetimeFigureOut">
              <a:rPr lang="en-US" smtClean="0"/>
              <a:t>1/8/2022</a:t>
            </a:fld>
            <a:endParaRPr lang="en-US"/>
          </a:p>
        </p:txBody>
      </p:sp>
      <p:sp>
        <p:nvSpPr>
          <p:cNvPr id="5" name="Footer Placeholder 4">
            <a:extLst>
              <a:ext uri="{FF2B5EF4-FFF2-40B4-BE49-F238E27FC236}">
                <a16:creationId xmlns:a16="http://schemas.microsoft.com/office/drawing/2014/main" id="{A4289419-F85A-4890-9E1A-1F5FD60E7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2DAE2-9BA3-453E-886A-5FC9BD50FD71}"/>
              </a:ext>
            </a:extLst>
          </p:cNvPr>
          <p:cNvSpPr>
            <a:spLocks noGrp="1"/>
          </p:cNvSpPr>
          <p:nvPr>
            <p:ph type="sldNum" sz="quarter" idx="12"/>
          </p:nvPr>
        </p:nvSpPr>
        <p:spPr/>
        <p:txBody>
          <a:bodyPr/>
          <a:lstStyle/>
          <a:p>
            <a:fld id="{60DEE38C-7870-42E1-80EE-720DFCCA2245}" type="slidenum">
              <a:rPr lang="en-US" smtClean="0"/>
              <a:t>‹#›</a:t>
            </a:fld>
            <a:endParaRPr lang="en-US"/>
          </a:p>
        </p:txBody>
      </p:sp>
    </p:spTree>
    <p:extLst>
      <p:ext uri="{BB962C8B-B14F-4D97-AF65-F5344CB8AC3E}">
        <p14:creationId xmlns:p14="http://schemas.microsoft.com/office/powerpoint/2010/main" val="609020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213D7-F48C-48EA-B34C-57CB840468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2FE41F-4C56-47C1-8AED-4FA63E572A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F4DF0C-C3EF-420B-957A-A47619389F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44EA7A-4626-47A6-8EEC-DFB30CF2B56F}"/>
              </a:ext>
            </a:extLst>
          </p:cNvPr>
          <p:cNvSpPr>
            <a:spLocks noGrp="1"/>
          </p:cNvSpPr>
          <p:nvPr>
            <p:ph type="dt" sz="half" idx="10"/>
          </p:nvPr>
        </p:nvSpPr>
        <p:spPr/>
        <p:txBody>
          <a:bodyPr/>
          <a:lstStyle/>
          <a:p>
            <a:fld id="{BBC40CA4-0A0B-47CC-BA3C-6B3F444E211C}" type="datetimeFigureOut">
              <a:rPr lang="en-US" smtClean="0"/>
              <a:t>1/8/2022</a:t>
            </a:fld>
            <a:endParaRPr lang="en-US"/>
          </a:p>
        </p:txBody>
      </p:sp>
      <p:sp>
        <p:nvSpPr>
          <p:cNvPr id="6" name="Footer Placeholder 5">
            <a:extLst>
              <a:ext uri="{FF2B5EF4-FFF2-40B4-BE49-F238E27FC236}">
                <a16:creationId xmlns:a16="http://schemas.microsoft.com/office/drawing/2014/main" id="{FE396672-7D54-4DD0-955B-A213EC2C6C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E5FD3E-025A-4570-880D-C6D9F0085E34}"/>
              </a:ext>
            </a:extLst>
          </p:cNvPr>
          <p:cNvSpPr>
            <a:spLocks noGrp="1"/>
          </p:cNvSpPr>
          <p:nvPr>
            <p:ph type="sldNum" sz="quarter" idx="12"/>
          </p:nvPr>
        </p:nvSpPr>
        <p:spPr/>
        <p:txBody>
          <a:bodyPr/>
          <a:lstStyle/>
          <a:p>
            <a:fld id="{60DEE38C-7870-42E1-80EE-720DFCCA2245}" type="slidenum">
              <a:rPr lang="en-US" smtClean="0"/>
              <a:t>‹#›</a:t>
            </a:fld>
            <a:endParaRPr lang="en-US"/>
          </a:p>
        </p:txBody>
      </p:sp>
    </p:spTree>
    <p:extLst>
      <p:ext uri="{BB962C8B-B14F-4D97-AF65-F5344CB8AC3E}">
        <p14:creationId xmlns:p14="http://schemas.microsoft.com/office/powerpoint/2010/main" val="3327366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2C73E-4677-4E71-A406-8A7F48EB61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62BF93-DE41-4F9D-9C3C-C2E1E980D9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DDCF56-C9F8-4CCF-90C2-E5A4858D15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FC114F-07FB-42B1-A9DD-1AD8CE7B2A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E8B675-7E0D-42AD-94CA-38AA54CE8E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B30034-EF45-4EDE-B92B-BBEEA218721B}"/>
              </a:ext>
            </a:extLst>
          </p:cNvPr>
          <p:cNvSpPr>
            <a:spLocks noGrp="1"/>
          </p:cNvSpPr>
          <p:nvPr>
            <p:ph type="dt" sz="half" idx="10"/>
          </p:nvPr>
        </p:nvSpPr>
        <p:spPr/>
        <p:txBody>
          <a:bodyPr/>
          <a:lstStyle/>
          <a:p>
            <a:fld id="{BBC40CA4-0A0B-47CC-BA3C-6B3F444E211C}" type="datetimeFigureOut">
              <a:rPr lang="en-US" smtClean="0"/>
              <a:t>1/8/2022</a:t>
            </a:fld>
            <a:endParaRPr lang="en-US"/>
          </a:p>
        </p:txBody>
      </p:sp>
      <p:sp>
        <p:nvSpPr>
          <p:cNvPr id="8" name="Footer Placeholder 7">
            <a:extLst>
              <a:ext uri="{FF2B5EF4-FFF2-40B4-BE49-F238E27FC236}">
                <a16:creationId xmlns:a16="http://schemas.microsoft.com/office/drawing/2014/main" id="{E0F188D2-967F-4A07-B131-64BE248645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C28D3C-C994-44E9-9509-9238FA3F498E}"/>
              </a:ext>
            </a:extLst>
          </p:cNvPr>
          <p:cNvSpPr>
            <a:spLocks noGrp="1"/>
          </p:cNvSpPr>
          <p:nvPr>
            <p:ph type="sldNum" sz="quarter" idx="12"/>
          </p:nvPr>
        </p:nvSpPr>
        <p:spPr/>
        <p:txBody>
          <a:bodyPr/>
          <a:lstStyle/>
          <a:p>
            <a:fld id="{60DEE38C-7870-42E1-80EE-720DFCCA2245}" type="slidenum">
              <a:rPr lang="en-US" smtClean="0"/>
              <a:t>‹#›</a:t>
            </a:fld>
            <a:endParaRPr lang="en-US"/>
          </a:p>
        </p:txBody>
      </p:sp>
    </p:spTree>
    <p:extLst>
      <p:ext uri="{BB962C8B-B14F-4D97-AF65-F5344CB8AC3E}">
        <p14:creationId xmlns:p14="http://schemas.microsoft.com/office/powerpoint/2010/main" val="896538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58114-111D-477F-9F8C-8B9A244C23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086961-8664-4789-AC53-29461DFECABF}"/>
              </a:ext>
            </a:extLst>
          </p:cNvPr>
          <p:cNvSpPr>
            <a:spLocks noGrp="1"/>
          </p:cNvSpPr>
          <p:nvPr>
            <p:ph type="dt" sz="half" idx="10"/>
          </p:nvPr>
        </p:nvSpPr>
        <p:spPr/>
        <p:txBody>
          <a:bodyPr/>
          <a:lstStyle/>
          <a:p>
            <a:fld id="{BBC40CA4-0A0B-47CC-BA3C-6B3F444E211C}" type="datetimeFigureOut">
              <a:rPr lang="en-US" smtClean="0"/>
              <a:t>1/8/2022</a:t>
            </a:fld>
            <a:endParaRPr lang="en-US"/>
          </a:p>
        </p:txBody>
      </p:sp>
      <p:sp>
        <p:nvSpPr>
          <p:cNvPr id="4" name="Footer Placeholder 3">
            <a:extLst>
              <a:ext uri="{FF2B5EF4-FFF2-40B4-BE49-F238E27FC236}">
                <a16:creationId xmlns:a16="http://schemas.microsoft.com/office/drawing/2014/main" id="{6B1F4E5D-356B-472E-87DF-BE8382C556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0BD40F-2369-4B7B-82D4-7F67963060B6}"/>
              </a:ext>
            </a:extLst>
          </p:cNvPr>
          <p:cNvSpPr>
            <a:spLocks noGrp="1"/>
          </p:cNvSpPr>
          <p:nvPr>
            <p:ph type="sldNum" sz="quarter" idx="12"/>
          </p:nvPr>
        </p:nvSpPr>
        <p:spPr/>
        <p:txBody>
          <a:bodyPr/>
          <a:lstStyle/>
          <a:p>
            <a:fld id="{60DEE38C-7870-42E1-80EE-720DFCCA2245}" type="slidenum">
              <a:rPr lang="en-US" smtClean="0"/>
              <a:t>‹#›</a:t>
            </a:fld>
            <a:endParaRPr lang="en-US"/>
          </a:p>
        </p:txBody>
      </p:sp>
    </p:spTree>
    <p:extLst>
      <p:ext uri="{BB962C8B-B14F-4D97-AF65-F5344CB8AC3E}">
        <p14:creationId xmlns:p14="http://schemas.microsoft.com/office/powerpoint/2010/main" val="236375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1CE5FA-89B6-434C-B939-9CC0972FB7CA}"/>
              </a:ext>
            </a:extLst>
          </p:cNvPr>
          <p:cNvSpPr>
            <a:spLocks noGrp="1"/>
          </p:cNvSpPr>
          <p:nvPr>
            <p:ph type="dt" sz="half" idx="10"/>
          </p:nvPr>
        </p:nvSpPr>
        <p:spPr/>
        <p:txBody>
          <a:bodyPr/>
          <a:lstStyle/>
          <a:p>
            <a:fld id="{BBC40CA4-0A0B-47CC-BA3C-6B3F444E211C}" type="datetimeFigureOut">
              <a:rPr lang="en-US" smtClean="0"/>
              <a:t>1/8/2022</a:t>
            </a:fld>
            <a:endParaRPr lang="en-US"/>
          </a:p>
        </p:txBody>
      </p:sp>
      <p:sp>
        <p:nvSpPr>
          <p:cNvPr id="3" name="Footer Placeholder 2">
            <a:extLst>
              <a:ext uri="{FF2B5EF4-FFF2-40B4-BE49-F238E27FC236}">
                <a16:creationId xmlns:a16="http://schemas.microsoft.com/office/drawing/2014/main" id="{C3BA00DE-59D1-4B7D-881B-9F58B671F6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778493-9CBF-4CF6-914D-9DEBF4138B98}"/>
              </a:ext>
            </a:extLst>
          </p:cNvPr>
          <p:cNvSpPr>
            <a:spLocks noGrp="1"/>
          </p:cNvSpPr>
          <p:nvPr>
            <p:ph type="sldNum" sz="quarter" idx="12"/>
          </p:nvPr>
        </p:nvSpPr>
        <p:spPr/>
        <p:txBody>
          <a:bodyPr/>
          <a:lstStyle/>
          <a:p>
            <a:fld id="{60DEE38C-7870-42E1-80EE-720DFCCA2245}" type="slidenum">
              <a:rPr lang="en-US" smtClean="0"/>
              <a:t>‹#›</a:t>
            </a:fld>
            <a:endParaRPr lang="en-US"/>
          </a:p>
        </p:txBody>
      </p:sp>
    </p:spTree>
    <p:extLst>
      <p:ext uri="{BB962C8B-B14F-4D97-AF65-F5344CB8AC3E}">
        <p14:creationId xmlns:p14="http://schemas.microsoft.com/office/powerpoint/2010/main" val="352661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EDAFC-86F8-4A46-87D8-25B9ED6256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53E8CA-AD30-43C5-AF51-EE3E9FAA2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79BAEF-9C4D-4A35-B09A-B94FB4C3D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5A056D-6A33-4499-89C1-0A2BDF59781C}"/>
              </a:ext>
            </a:extLst>
          </p:cNvPr>
          <p:cNvSpPr>
            <a:spLocks noGrp="1"/>
          </p:cNvSpPr>
          <p:nvPr>
            <p:ph type="dt" sz="half" idx="10"/>
          </p:nvPr>
        </p:nvSpPr>
        <p:spPr/>
        <p:txBody>
          <a:bodyPr/>
          <a:lstStyle/>
          <a:p>
            <a:fld id="{BBC40CA4-0A0B-47CC-BA3C-6B3F444E211C}" type="datetimeFigureOut">
              <a:rPr lang="en-US" smtClean="0"/>
              <a:t>1/8/2022</a:t>
            </a:fld>
            <a:endParaRPr lang="en-US"/>
          </a:p>
        </p:txBody>
      </p:sp>
      <p:sp>
        <p:nvSpPr>
          <p:cNvPr id="6" name="Footer Placeholder 5">
            <a:extLst>
              <a:ext uri="{FF2B5EF4-FFF2-40B4-BE49-F238E27FC236}">
                <a16:creationId xmlns:a16="http://schemas.microsoft.com/office/drawing/2014/main" id="{16A832B7-094E-4B87-A665-79A7787FDF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34F4AB-0923-427C-AC7C-8D1430A50E49}"/>
              </a:ext>
            </a:extLst>
          </p:cNvPr>
          <p:cNvSpPr>
            <a:spLocks noGrp="1"/>
          </p:cNvSpPr>
          <p:nvPr>
            <p:ph type="sldNum" sz="quarter" idx="12"/>
          </p:nvPr>
        </p:nvSpPr>
        <p:spPr/>
        <p:txBody>
          <a:bodyPr/>
          <a:lstStyle/>
          <a:p>
            <a:fld id="{60DEE38C-7870-42E1-80EE-720DFCCA2245}" type="slidenum">
              <a:rPr lang="en-US" smtClean="0"/>
              <a:t>‹#›</a:t>
            </a:fld>
            <a:endParaRPr lang="en-US"/>
          </a:p>
        </p:txBody>
      </p:sp>
    </p:spTree>
    <p:extLst>
      <p:ext uri="{BB962C8B-B14F-4D97-AF65-F5344CB8AC3E}">
        <p14:creationId xmlns:p14="http://schemas.microsoft.com/office/powerpoint/2010/main" val="3770563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E0F18-A160-4ADB-A29B-46A90970B5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C2F57A-A1D4-4080-8B0F-172DF56397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CF5933-73A7-4282-ABB8-B0E93AE15D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6DB8ED-7D7A-43FF-A4D3-B7754E4AE898}"/>
              </a:ext>
            </a:extLst>
          </p:cNvPr>
          <p:cNvSpPr>
            <a:spLocks noGrp="1"/>
          </p:cNvSpPr>
          <p:nvPr>
            <p:ph type="dt" sz="half" idx="10"/>
          </p:nvPr>
        </p:nvSpPr>
        <p:spPr/>
        <p:txBody>
          <a:bodyPr/>
          <a:lstStyle/>
          <a:p>
            <a:fld id="{BBC40CA4-0A0B-47CC-BA3C-6B3F444E211C}" type="datetimeFigureOut">
              <a:rPr lang="en-US" smtClean="0"/>
              <a:t>1/8/2022</a:t>
            </a:fld>
            <a:endParaRPr lang="en-US"/>
          </a:p>
        </p:txBody>
      </p:sp>
      <p:sp>
        <p:nvSpPr>
          <p:cNvPr id="6" name="Footer Placeholder 5">
            <a:extLst>
              <a:ext uri="{FF2B5EF4-FFF2-40B4-BE49-F238E27FC236}">
                <a16:creationId xmlns:a16="http://schemas.microsoft.com/office/drawing/2014/main" id="{A9F58563-FBF7-4468-A85F-210239E870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0D0185-02C1-4942-9659-84E4AFA6AC54}"/>
              </a:ext>
            </a:extLst>
          </p:cNvPr>
          <p:cNvSpPr>
            <a:spLocks noGrp="1"/>
          </p:cNvSpPr>
          <p:nvPr>
            <p:ph type="sldNum" sz="quarter" idx="12"/>
          </p:nvPr>
        </p:nvSpPr>
        <p:spPr/>
        <p:txBody>
          <a:bodyPr/>
          <a:lstStyle/>
          <a:p>
            <a:fld id="{60DEE38C-7870-42E1-80EE-720DFCCA2245}" type="slidenum">
              <a:rPr lang="en-US" smtClean="0"/>
              <a:t>‹#›</a:t>
            </a:fld>
            <a:endParaRPr lang="en-US"/>
          </a:p>
        </p:txBody>
      </p:sp>
    </p:spTree>
    <p:extLst>
      <p:ext uri="{BB962C8B-B14F-4D97-AF65-F5344CB8AC3E}">
        <p14:creationId xmlns:p14="http://schemas.microsoft.com/office/powerpoint/2010/main" val="2458263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626C9B-00D5-40FC-8EDB-F16B1D35FA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2BE428-D86B-4AC9-83FD-478A0BFC56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0703D-04FE-4164-AB6A-D61778EC4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40CA4-0A0B-47CC-BA3C-6B3F444E211C}" type="datetimeFigureOut">
              <a:rPr lang="en-US" smtClean="0"/>
              <a:t>1/8/2022</a:t>
            </a:fld>
            <a:endParaRPr lang="en-US"/>
          </a:p>
        </p:txBody>
      </p:sp>
      <p:sp>
        <p:nvSpPr>
          <p:cNvPr id="5" name="Footer Placeholder 4">
            <a:extLst>
              <a:ext uri="{FF2B5EF4-FFF2-40B4-BE49-F238E27FC236}">
                <a16:creationId xmlns:a16="http://schemas.microsoft.com/office/drawing/2014/main" id="{B9E0C123-0C28-4161-BFB7-BFAFAB966C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E23E67-6179-446A-BBD0-FAD352A89C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DEE38C-7870-42E1-80EE-720DFCCA2245}" type="slidenum">
              <a:rPr lang="en-US" smtClean="0"/>
              <a:t>‹#›</a:t>
            </a:fld>
            <a:endParaRPr lang="en-US"/>
          </a:p>
        </p:txBody>
      </p:sp>
    </p:spTree>
    <p:extLst>
      <p:ext uri="{BB962C8B-B14F-4D97-AF65-F5344CB8AC3E}">
        <p14:creationId xmlns:p14="http://schemas.microsoft.com/office/powerpoint/2010/main" val="3547865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descr="Logo&#10;&#10;Description automatically generated">
            <a:extLst>
              <a:ext uri="{FF2B5EF4-FFF2-40B4-BE49-F238E27FC236}">
                <a16:creationId xmlns:a16="http://schemas.microsoft.com/office/drawing/2014/main" id="{6F4A3175-D30F-4237-B684-1F740D0BB410}"/>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82259" y="-45720"/>
            <a:ext cx="13716581" cy="6949440"/>
          </a:xfrm>
          <a:prstGeom prst="rect">
            <a:avLst/>
          </a:prstGeom>
        </p:spPr>
      </p:pic>
      <p:grpSp>
        <p:nvGrpSpPr>
          <p:cNvPr id="14" name="Group 13">
            <a:extLst>
              <a:ext uri="{FF2B5EF4-FFF2-40B4-BE49-F238E27FC236}">
                <a16:creationId xmlns:a16="http://schemas.microsoft.com/office/drawing/2014/main" id="{9F5FE1CA-AC80-42BF-8074-9CFE3ACB213C}"/>
              </a:ext>
            </a:extLst>
          </p:cNvPr>
          <p:cNvGrpSpPr/>
          <p:nvPr/>
        </p:nvGrpSpPr>
        <p:grpSpPr>
          <a:xfrm>
            <a:off x="3718560" y="549067"/>
            <a:ext cx="4754880" cy="4754880"/>
            <a:chOff x="3591117" y="930445"/>
            <a:chExt cx="5029200" cy="5029200"/>
          </a:xfrm>
        </p:grpSpPr>
        <p:sp>
          <p:nvSpPr>
            <p:cNvPr id="13" name="Oval 12">
              <a:extLst>
                <a:ext uri="{FF2B5EF4-FFF2-40B4-BE49-F238E27FC236}">
                  <a16:creationId xmlns:a16="http://schemas.microsoft.com/office/drawing/2014/main" id="{84C47F7C-25D7-406F-869B-348A26C44FDE}"/>
                </a:ext>
              </a:extLst>
            </p:cNvPr>
            <p:cNvSpPr/>
            <p:nvPr/>
          </p:nvSpPr>
          <p:spPr>
            <a:xfrm>
              <a:off x="3591117" y="930445"/>
              <a:ext cx="5029200" cy="5029200"/>
            </a:xfrm>
            <a:prstGeom prst="ellipse">
              <a:avLst/>
            </a:prstGeom>
            <a:solidFill>
              <a:schemeClr val="bg1"/>
            </a:solidFill>
            <a:ln w="76200">
              <a:solidFill>
                <a:srgbClr val="13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2" name="Picture 11" descr="Logo&#10;&#10;Description automatically generated">
              <a:extLst>
                <a:ext uri="{FF2B5EF4-FFF2-40B4-BE49-F238E27FC236}">
                  <a16:creationId xmlns:a16="http://schemas.microsoft.com/office/drawing/2014/main" id="{3AD25A8F-5DD5-4195-95F9-EC942AC7D0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6101" y="1258100"/>
              <a:ext cx="4459233" cy="4373889"/>
            </a:xfrm>
            <a:prstGeom prst="rect">
              <a:avLst/>
            </a:prstGeom>
          </p:spPr>
        </p:pic>
      </p:grpSp>
      <p:sp>
        <p:nvSpPr>
          <p:cNvPr id="15" name="TextBox 14">
            <a:extLst>
              <a:ext uri="{FF2B5EF4-FFF2-40B4-BE49-F238E27FC236}">
                <a16:creationId xmlns:a16="http://schemas.microsoft.com/office/drawing/2014/main" id="{D82F0AC5-BBBE-4D18-868B-77463EE837A4}"/>
              </a:ext>
            </a:extLst>
          </p:cNvPr>
          <p:cNvSpPr txBox="1"/>
          <p:nvPr/>
        </p:nvSpPr>
        <p:spPr>
          <a:xfrm>
            <a:off x="955705" y="5349667"/>
            <a:ext cx="10280590" cy="1200329"/>
          </a:xfrm>
          <a:prstGeom prst="rect">
            <a:avLst/>
          </a:prstGeom>
          <a:noFill/>
        </p:spPr>
        <p:txBody>
          <a:bodyPr wrap="square" rtlCol="0">
            <a:spAutoFit/>
          </a:bodyPr>
          <a:lstStyle/>
          <a:p>
            <a:pPr algn="ctr"/>
            <a:r>
              <a:rPr lang="en-US" sz="7200" i="1" dirty="0">
                <a:solidFill>
                  <a:srgbClr val="133C6A"/>
                </a:solidFill>
                <a:latin typeface="Interstate" pitchFamily="50" charset="0"/>
                <a:cs typeface="Arial" panose="020B0604020202020204" pitchFamily="34" charset="0"/>
              </a:rPr>
              <a:t>BUSINESS BOUND</a:t>
            </a:r>
          </a:p>
        </p:txBody>
      </p:sp>
    </p:spTree>
    <p:extLst>
      <p:ext uri="{BB962C8B-B14F-4D97-AF65-F5344CB8AC3E}">
        <p14:creationId xmlns:p14="http://schemas.microsoft.com/office/powerpoint/2010/main" val="2972009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3B1AC6-9640-499D-94A7-042C0893EF8F}"/>
              </a:ext>
            </a:extLst>
          </p:cNvPr>
          <p:cNvSpPr/>
          <p:nvPr/>
        </p:nvSpPr>
        <p:spPr>
          <a:xfrm>
            <a:off x="0" y="6185742"/>
            <a:ext cx="12192000" cy="672258"/>
          </a:xfrm>
          <a:prstGeom prst="rect">
            <a:avLst/>
          </a:prstGeom>
          <a:solidFill>
            <a:srgbClr val="FAC5B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4EA6C8C8-F74E-4C1E-9088-D193C5735415}"/>
              </a:ext>
            </a:extLst>
          </p:cNvPr>
          <p:cNvCxnSpPr>
            <a:cxnSpLocks/>
          </p:cNvCxnSpPr>
          <p:nvPr/>
        </p:nvCxnSpPr>
        <p:spPr>
          <a:xfrm>
            <a:off x="0" y="6249750"/>
            <a:ext cx="12192000" cy="0"/>
          </a:xfrm>
          <a:prstGeom prst="line">
            <a:avLst/>
          </a:prstGeom>
          <a:ln w="190500">
            <a:solidFill>
              <a:srgbClr val="133C6A"/>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F00C33-635C-408A-9486-8159BAB82BA3}"/>
              </a:ext>
            </a:extLst>
          </p:cNvPr>
          <p:cNvCxnSpPr/>
          <p:nvPr/>
        </p:nvCxnSpPr>
        <p:spPr>
          <a:xfrm>
            <a:off x="0" y="6451599"/>
            <a:ext cx="12192000" cy="0"/>
          </a:xfrm>
          <a:prstGeom prst="line">
            <a:avLst/>
          </a:prstGeom>
          <a:ln w="76200">
            <a:solidFill>
              <a:srgbClr val="F89D5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E074F2F-6814-43AB-BBC4-54D2573D7E13}"/>
              </a:ext>
            </a:extLst>
          </p:cNvPr>
          <p:cNvCxnSpPr/>
          <p:nvPr/>
        </p:nvCxnSpPr>
        <p:spPr>
          <a:xfrm>
            <a:off x="0" y="6576934"/>
            <a:ext cx="12192000" cy="0"/>
          </a:xfrm>
          <a:prstGeom prst="line">
            <a:avLst/>
          </a:prstGeom>
          <a:ln w="76200">
            <a:solidFill>
              <a:srgbClr val="F3745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232E8C-E5F7-45FA-93C3-917C25CECA73}"/>
              </a:ext>
            </a:extLst>
          </p:cNvPr>
          <p:cNvCxnSpPr/>
          <p:nvPr/>
        </p:nvCxnSpPr>
        <p:spPr>
          <a:xfrm>
            <a:off x="0" y="6725455"/>
            <a:ext cx="12192000" cy="0"/>
          </a:xfrm>
          <a:prstGeom prst="line">
            <a:avLst/>
          </a:prstGeom>
          <a:ln w="76200">
            <a:solidFill>
              <a:srgbClr val="A74F4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1636BDF-B628-4DC4-A7DD-11AADE0BA02D}"/>
              </a:ext>
            </a:extLst>
          </p:cNvPr>
          <p:cNvCxnSpPr/>
          <p:nvPr/>
        </p:nvCxnSpPr>
        <p:spPr>
          <a:xfrm>
            <a:off x="0" y="6858000"/>
            <a:ext cx="12192000" cy="0"/>
          </a:xfrm>
          <a:prstGeom prst="line">
            <a:avLst/>
          </a:prstGeom>
          <a:ln w="76200">
            <a:solidFill>
              <a:srgbClr val="133C6A"/>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50FBDF4-1E90-45C6-891F-03F213B86918}"/>
              </a:ext>
            </a:extLst>
          </p:cNvPr>
          <p:cNvGrpSpPr/>
          <p:nvPr/>
        </p:nvGrpSpPr>
        <p:grpSpPr>
          <a:xfrm>
            <a:off x="10821240" y="5733470"/>
            <a:ext cx="1005840" cy="1005840"/>
            <a:chOff x="10821240" y="5717308"/>
            <a:chExt cx="1062180" cy="1094508"/>
          </a:xfrm>
        </p:grpSpPr>
        <p:sp>
          <p:nvSpPr>
            <p:cNvPr id="14" name="Oval 13">
              <a:extLst>
                <a:ext uri="{FF2B5EF4-FFF2-40B4-BE49-F238E27FC236}">
                  <a16:creationId xmlns:a16="http://schemas.microsoft.com/office/drawing/2014/main" id="{61A28987-13FB-4A09-AD55-762540D05747}"/>
                </a:ext>
              </a:extLst>
            </p:cNvPr>
            <p:cNvSpPr/>
            <p:nvPr/>
          </p:nvSpPr>
          <p:spPr>
            <a:xfrm>
              <a:off x="10821240" y="5717308"/>
              <a:ext cx="1062180" cy="1094508"/>
            </a:xfrm>
            <a:prstGeom prst="ellipse">
              <a:avLst/>
            </a:prstGeom>
            <a:solidFill>
              <a:schemeClr val="bg1"/>
            </a:solidFill>
            <a:ln w="22225">
              <a:solidFill>
                <a:srgbClr val="13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1ADE13A6-EBC9-4FF2-A134-74E3529D8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5855" y="5888181"/>
              <a:ext cx="832949" cy="731520"/>
            </a:xfrm>
            <a:prstGeom prst="rect">
              <a:avLst/>
            </a:prstGeom>
          </p:spPr>
        </p:pic>
      </p:grpSp>
      <p:sp>
        <p:nvSpPr>
          <p:cNvPr id="17" name="TextBox 16">
            <a:extLst>
              <a:ext uri="{FF2B5EF4-FFF2-40B4-BE49-F238E27FC236}">
                <a16:creationId xmlns:a16="http://schemas.microsoft.com/office/drawing/2014/main" id="{0AAE1D05-BC63-48F6-BA8E-54C85F277134}"/>
              </a:ext>
            </a:extLst>
          </p:cNvPr>
          <p:cNvSpPr txBox="1"/>
          <p:nvPr/>
        </p:nvSpPr>
        <p:spPr>
          <a:xfrm>
            <a:off x="3963177" y="1318589"/>
            <a:ext cx="4265645" cy="923330"/>
          </a:xfrm>
          <a:prstGeom prst="rect">
            <a:avLst/>
          </a:prstGeom>
          <a:noFill/>
        </p:spPr>
        <p:txBody>
          <a:bodyPr wrap="square" rtlCol="0">
            <a:spAutoFit/>
          </a:bodyPr>
          <a:lstStyle/>
          <a:p>
            <a:pPr algn="ctr"/>
            <a:endParaRPr lang="en-US" dirty="0">
              <a:solidFill>
                <a:srgbClr val="133C6A"/>
              </a:solidFill>
            </a:endParaRPr>
          </a:p>
          <a:p>
            <a:pPr algn="ctr"/>
            <a:endParaRPr lang="en-US" dirty="0">
              <a:solidFill>
                <a:srgbClr val="133C6A"/>
              </a:solidFill>
            </a:endParaRPr>
          </a:p>
          <a:p>
            <a:pPr algn="ctr"/>
            <a:endParaRPr lang="en-US" dirty="0">
              <a:solidFill>
                <a:srgbClr val="133C6A"/>
              </a:solidFill>
            </a:endParaRPr>
          </a:p>
        </p:txBody>
      </p:sp>
      <p:pic>
        <p:nvPicPr>
          <p:cNvPr id="18" name="Picture 17" descr="A picture containing text&#10;&#10;Description automatically generated">
            <a:extLst>
              <a:ext uri="{FF2B5EF4-FFF2-40B4-BE49-F238E27FC236}">
                <a16:creationId xmlns:a16="http://schemas.microsoft.com/office/drawing/2014/main" id="{287B5969-724E-4345-BE2C-C0E0207AF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47" y="158545"/>
            <a:ext cx="1566890" cy="835675"/>
          </a:xfrm>
          <a:prstGeom prst="rect">
            <a:avLst/>
          </a:prstGeom>
        </p:spPr>
      </p:pic>
      <p:pic>
        <p:nvPicPr>
          <p:cNvPr id="20" name="Picture 19" descr="Logo, company name&#10;&#10;Description automatically generated">
            <a:extLst>
              <a:ext uri="{FF2B5EF4-FFF2-40B4-BE49-F238E27FC236}">
                <a16:creationId xmlns:a16="http://schemas.microsoft.com/office/drawing/2014/main" id="{87CFA78E-924B-48E6-ACE9-B1E0F05051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965" y="254781"/>
            <a:ext cx="1909688" cy="586522"/>
          </a:xfrm>
          <a:prstGeom prst="rect">
            <a:avLst/>
          </a:prstGeom>
        </p:spPr>
      </p:pic>
      <p:sp>
        <p:nvSpPr>
          <p:cNvPr id="2" name="Title 1">
            <a:extLst>
              <a:ext uri="{FF2B5EF4-FFF2-40B4-BE49-F238E27FC236}">
                <a16:creationId xmlns:a16="http://schemas.microsoft.com/office/drawing/2014/main" id="{CA23B5F1-F6F3-443E-B61E-51EED45E0FF6}"/>
              </a:ext>
            </a:extLst>
          </p:cNvPr>
          <p:cNvSpPr>
            <a:spLocks noGrp="1"/>
          </p:cNvSpPr>
          <p:nvPr>
            <p:ph type="title"/>
          </p:nvPr>
        </p:nvSpPr>
        <p:spPr/>
        <p:txBody>
          <a:bodyPr/>
          <a:lstStyle/>
          <a:p>
            <a:pPr algn="ctr"/>
            <a:r>
              <a:rPr lang="en-US" b="1">
                <a:latin typeface="Interstate"/>
              </a:rPr>
              <a:t>SAFETY DIRECTOR 101</a:t>
            </a:r>
            <a:br>
              <a:rPr lang="en-US" b="1">
                <a:latin typeface="Interstate"/>
              </a:rPr>
            </a:br>
            <a:r>
              <a:rPr lang="en-US" b="1">
                <a:latin typeface="Interstate"/>
              </a:rPr>
              <a:t>THE ROLE OF SAFETY IN MAINTENANCE</a:t>
            </a:r>
            <a:endParaRPr lang="en-US" b="1" dirty="0">
              <a:latin typeface="Interstate"/>
            </a:endParaRPr>
          </a:p>
        </p:txBody>
      </p:sp>
      <p:sp>
        <p:nvSpPr>
          <p:cNvPr id="26" name="Content Placeholder 25">
            <a:extLst>
              <a:ext uri="{FF2B5EF4-FFF2-40B4-BE49-F238E27FC236}">
                <a16:creationId xmlns:a16="http://schemas.microsoft.com/office/drawing/2014/main" id="{23CF2BBD-A252-41DD-B45F-60439AEBB97C}"/>
              </a:ext>
            </a:extLst>
          </p:cNvPr>
          <p:cNvSpPr>
            <a:spLocks noGrp="1"/>
          </p:cNvSpPr>
          <p:nvPr>
            <p:ph idx="1"/>
          </p:nvPr>
        </p:nvSpPr>
        <p:spPr>
          <a:xfrm>
            <a:off x="838200" y="1834404"/>
            <a:ext cx="10515600" cy="4351338"/>
          </a:xfrm>
        </p:spPr>
        <p:txBody>
          <a:bodyPr>
            <a:noAutofit/>
          </a:bodyPr>
          <a:lstStyle/>
          <a:p>
            <a:r>
              <a:rPr lang="en-US" dirty="0"/>
              <a:t>Deferred maintenance</a:t>
            </a:r>
          </a:p>
          <a:p>
            <a:r>
              <a:rPr lang="en-US" dirty="0"/>
              <a:t>Definition ?</a:t>
            </a:r>
          </a:p>
          <a:p>
            <a:r>
              <a:rPr lang="en-US" dirty="0"/>
              <a:t>How do you monitor it ?</a:t>
            </a:r>
          </a:p>
          <a:p>
            <a:r>
              <a:rPr lang="en-US" dirty="0"/>
              <a:t>How do you measure it?</a:t>
            </a:r>
          </a:p>
          <a:p>
            <a:r>
              <a:rPr lang="en-US" dirty="0"/>
              <a:t>Who sets your maintenance schedules?</a:t>
            </a:r>
          </a:p>
          <a:p>
            <a:r>
              <a:rPr lang="en-US" dirty="0"/>
              <a:t>Who holds maintenance responsible?</a:t>
            </a:r>
          </a:p>
          <a:p>
            <a:endParaRPr lang="en-US" dirty="0"/>
          </a:p>
          <a:p>
            <a:endParaRPr lang="en-US" dirty="0"/>
          </a:p>
        </p:txBody>
      </p:sp>
    </p:spTree>
    <p:extLst>
      <p:ext uri="{BB962C8B-B14F-4D97-AF65-F5344CB8AC3E}">
        <p14:creationId xmlns:p14="http://schemas.microsoft.com/office/powerpoint/2010/main" val="1069811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3B1AC6-9640-499D-94A7-042C0893EF8F}"/>
              </a:ext>
            </a:extLst>
          </p:cNvPr>
          <p:cNvSpPr/>
          <p:nvPr/>
        </p:nvSpPr>
        <p:spPr>
          <a:xfrm>
            <a:off x="0" y="6185742"/>
            <a:ext cx="12192000" cy="672258"/>
          </a:xfrm>
          <a:prstGeom prst="rect">
            <a:avLst/>
          </a:prstGeom>
          <a:solidFill>
            <a:srgbClr val="FAC5B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4EA6C8C8-F74E-4C1E-9088-D193C5735415}"/>
              </a:ext>
            </a:extLst>
          </p:cNvPr>
          <p:cNvCxnSpPr>
            <a:cxnSpLocks/>
          </p:cNvCxnSpPr>
          <p:nvPr/>
        </p:nvCxnSpPr>
        <p:spPr>
          <a:xfrm>
            <a:off x="0" y="6249750"/>
            <a:ext cx="12192000" cy="0"/>
          </a:xfrm>
          <a:prstGeom prst="line">
            <a:avLst/>
          </a:prstGeom>
          <a:ln w="190500">
            <a:solidFill>
              <a:srgbClr val="133C6A"/>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F00C33-635C-408A-9486-8159BAB82BA3}"/>
              </a:ext>
            </a:extLst>
          </p:cNvPr>
          <p:cNvCxnSpPr/>
          <p:nvPr/>
        </p:nvCxnSpPr>
        <p:spPr>
          <a:xfrm>
            <a:off x="0" y="6451599"/>
            <a:ext cx="12192000" cy="0"/>
          </a:xfrm>
          <a:prstGeom prst="line">
            <a:avLst/>
          </a:prstGeom>
          <a:ln w="76200">
            <a:solidFill>
              <a:srgbClr val="F89D5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E074F2F-6814-43AB-BBC4-54D2573D7E13}"/>
              </a:ext>
            </a:extLst>
          </p:cNvPr>
          <p:cNvCxnSpPr/>
          <p:nvPr/>
        </p:nvCxnSpPr>
        <p:spPr>
          <a:xfrm>
            <a:off x="0" y="6576934"/>
            <a:ext cx="12192000" cy="0"/>
          </a:xfrm>
          <a:prstGeom prst="line">
            <a:avLst/>
          </a:prstGeom>
          <a:ln w="76200">
            <a:solidFill>
              <a:srgbClr val="F3745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232E8C-E5F7-45FA-93C3-917C25CECA73}"/>
              </a:ext>
            </a:extLst>
          </p:cNvPr>
          <p:cNvCxnSpPr/>
          <p:nvPr/>
        </p:nvCxnSpPr>
        <p:spPr>
          <a:xfrm>
            <a:off x="0" y="6725455"/>
            <a:ext cx="12192000" cy="0"/>
          </a:xfrm>
          <a:prstGeom prst="line">
            <a:avLst/>
          </a:prstGeom>
          <a:ln w="76200">
            <a:solidFill>
              <a:srgbClr val="A74F4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1636BDF-B628-4DC4-A7DD-11AADE0BA02D}"/>
              </a:ext>
            </a:extLst>
          </p:cNvPr>
          <p:cNvCxnSpPr/>
          <p:nvPr/>
        </p:nvCxnSpPr>
        <p:spPr>
          <a:xfrm>
            <a:off x="0" y="6858000"/>
            <a:ext cx="12192000" cy="0"/>
          </a:xfrm>
          <a:prstGeom prst="line">
            <a:avLst/>
          </a:prstGeom>
          <a:ln w="76200">
            <a:solidFill>
              <a:srgbClr val="133C6A"/>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50FBDF4-1E90-45C6-891F-03F213B86918}"/>
              </a:ext>
            </a:extLst>
          </p:cNvPr>
          <p:cNvGrpSpPr/>
          <p:nvPr/>
        </p:nvGrpSpPr>
        <p:grpSpPr>
          <a:xfrm>
            <a:off x="10821240" y="5733470"/>
            <a:ext cx="1005840" cy="1005840"/>
            <a:chOff x="10821240" y="5717308"/>
            <a:chExt cx="1062180" cy="1094508"/>
          </a:xfrm>
        </p:grpSpPr>
        <p:sp>
          <p:nvSpPr>
            <p:cNvPr id="14" name="Oval 13">
              <a:extLst>
                <a:ext uri="{FF2B5EF4-FFF2-40B4-BE49-F238E27FC236}">
                  <a16:creationId xmlns:a16="http://schemas.microsoft.com/office/drawing/2014/main" id="{61A28987-13FB-4A09-AD55-762540D05747}"/>
                </a:ext>
              </a:extLst>
            </p:cNvPr>
            <p:cNvSpPr/>
            <p:nvPr/>
          </p:nvSpPr>
          <p:spPr>
            <a:xfrm>
              <a:off x="10821240" y="5717308"/>
              <a:ext cx="1062180" cy="1094508"/>
            </a:xfrm>
            <a:prstGeom prst="ellipse">
              <a:avLst/>
            </a:prstGeom>
            <a:solidFill>
              <a:schemeClr val="bg1"/>
            </a:solidFill>
            <a:ln w="22225">
              <a:solidFill>
                <a:srgbClr val="13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1ADE13A6-EBC9-4FF2-A134-74E3529D8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5855" y="5888181"/>
              <a:ext cx="832949" cy="731520"/>
            </a:xfrm>
            <a:prstGeom prst="rect">
              <a:avLst/>
            </a:prstGeom>
          </p:spPr>
        </p:pic>
      </p:grpSp>
      <p:sp>
        <p:nvSpPr>
          <p:cNvPr id="17" name="TextBox 16">
            <a:extLst>
              <a:ext uri="{FF2B5EF4-FFF2-40B4-BE49-F238E27FC236}">
                <a16:creationId xmlns:a16="http://schemas.microsoft.com/office/drawing/2014/main" id="{0AAE1D05-BC63-48F6-BA8E-54C85F277134}"/>
              </a:ext>
            </a:extLst>
          </p:cNvPr>
          <p:cNvSpPr txBox="1"/>
          <p:nvPr/>
        </p:nvSpPr>
        <p:spPr>
          <a:xfrm>
            <a:off x="3963177" y="1318589"/>
            <a:ext cx="4265645" cy="923330"/>
          </a:xfrm>
          <a:prstGeom prst="rect">
            <a:avLst/>
          </a:prstGeom>
          <a:noFill/>
        </p:spPr>
        <p:txBody>
          <a:bodyPr wrap="square" rtlCol="0">
            <a:spAutoFit/>
          </a:bodyPr>
          <a:lstStyle/>
          <a:p>
            <a:pPr algn="ctr"/>
            <a:endParaRPr lang="en-US" dirty="0">
              <a:solidFill>
                <a:srgbClr val="133C6A"/>
              </a:solidFill>
            </a:endParaRPr>
          </a:p>
          <a:p>
            <a:pPr algn="ctr"/>
            <a:endParaRPr lang="en-US" dirty="0">
              <a:solidFill>
                <a:srgbClr val="133C6A"/>
              </a:solidFill>
            </a:endParaRPr>
          </a:p>
          <a:p>
            <a:pPr algn="ctr"/>
            <a:endParaRPr lang="en-US" dirty="0">
              <a:solidFill>
                <a:srgbClr val="133C6A"/>
              </a:solidFill>
            </a:endParaRPr>
          </a:p>
        </p:txBody>
      </p:sp>
      <p:pic>
        <p:nvPicPr>
          <p:cNvPr id="18" name="Picture 17" descr="A picture containing text&#10;&#10;Description automatically generated">
            <a:extLst>
              <a:ext uri="{FF2B5EF4-FFF2-40B4-BE49-F238E27FC236}">
                <a16:creationId xmlns:a16="http://schemas.microsoft.com/office/drawing/2014/main" id="{287B5969-724E-4345-BE2C-C0E0207AF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47" y="158545"/>
            <a:ext cx="1566890" cy="835675"/>
          </a:xfrm>
          <a:prstGeom prst="rect">
            <a:avLst/>
          </a:prstGeom>
        </p:spPr>
      </p:pic>
      <p:pic>
        <p:nvPicPr>
          <p:cNvPr id="20" name="Picture 19" descr="Logo, company name&#10;&#10;Description automatically generated">
            <a:extLst>
              <a:ext uri="{FF2B5EF4-FFF2-40B4-BE49-F238E27FC236}">
                <a16:creationId xmlns:a16="http://schemas.microsoft.com/office/drawing/2014/main" id="{87CFA78E-924B-48E6-ACE9-B1E0F05051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965" y="254781"/>
            <a:ext cx="1909688" cy="586522"/>
          </a:xfrm>
          <a:prstGeom prst="rect">
            <a:avLst/>
          </a:prstGeom>
        </p:spPr>
      </p:pic>
      <p:sp>
        <p:nvSpPr>
          <p:cNvPr id="2" name="Title 1">
            <a:extLst>
              <a:ext uri="{FF2B5EF4-FFF2-40B4-BE49-F238E27FC236}">
                <a16:creationId xmlns:a16="http://schemas.microsoft.com/office/drawing/2014/main" id="{CA23B5F1-F6F3-443E-B61E-51EED45E0FF6}"/>
              </a:ext>
            </a:extLst>
          </p:cNvPr>
          <p:cNvSpPr>
            <a:spLocks noGrp="1"/>
          </p:cNvSpPr>
          <p:nvPr>
            <p:ph type="title"/>
          </p:nvPr>
        </p:nvSpPr>
        <p:spPr/>
        <p:txBody>
          <a:bodyPr/>
          <a:lstStyle/>
          <a:p>
            <a:pPr algn="ctr"/>
            <a:r>
              <a:rPr lang="en-US" b="1">
                <a:latin typeface="Interstate"/>
              </a:rPr>
              <a:t>SAFETY DIRECTOR 101</a:t>
            </a:r>
            <a:br>
              <a:rPr lang="en-US" b="1">
                <a:latin typeface="Interstate"/>
              </a:rPr>
            </a:br>
            <a:r>
              <a:rPr lang="en-US" b="1">
                <a:latin typeface="Interstate"/>
              </a:rPr>
              <a:t>THE ROLE OF SAFETY IN MAINTENANCE</a:t>
            </a:r>
            <a:endParaRPr lang="en-US" b="1" dirty="0">
              <a:latin typeface="Interstate"/>
            </a:endParaRPr>
          </a:p>
        </p:txBody>
      </p:sp>
      <p:sp>
        <p:nvSpPr>
          <p:cNvPr id="26" name="Content Placeholder 25">
            <a:extLst>
              <a:ext uri="{FF2B5EF4-FFF2-40B4-BE49-F238E27FC236}">
                <a16:creationId xmlns:a16="http://schemas.microsoft.com/office/drawing/2014/main" id="{23CF2BBD-A252-41DD-B45F-60439AEBB97C}"/>
              </a:ext>
            </a:extLst>
          </p:cNvPr>
          <p:cNvSpPr>
            <a:spLocks noGrp="1"/>
          </p:cNvSpPr>
          <p:nvPr>
            <p:ph idx="1"/>
          </p:nvPr>
        </p:nvSpPr>
        <p:spPr>
          <a:xfrm>
            <a:off x="838200" y="1834404"/>
            <a:ext cx="10515600" cy="4351338"/>
          </a:xfrm>
        </p:spPr>
        <p:txBody>
          <a:bodyPr>
            <a:noAutofit/>
          </a:bodyPr>
          <a:lstStyle/>
          <a:p>
            <a:r>
              <a:rPr lang="en-US" dirty="0"/>
              <a:t>90 day window checks and escape exits</a:t>
            </a:r>
          </a:p>
          <a:p>
            <a:r>
              <a:rPr lang="en-US" dirty="0"/>
              <a:t>How are these monitored?</a:t>
            </a:r>
          </a:p>
          <a:p>
            <a:r>
              <a:rPr lang="en-US" dirty="0"/>
              <a:t>Make sure you cover all of the requirements</a:t>
            </a:r>
          </a:p>
          <a:p>
            <a:r>
              <a:rPr lang="en-US" dirty="0"/>
              <a:t>Markings, handles accessible, hatches open and close properly</a:t>
            </a:r>
          </a:p>
          <a:p>
            <a:r>
              <a:rPr lang="en-US" dirty="0"/>
              <a:t>Kids love to peel off the stickers on the windows as well as the seat backs</a:t>
            </a:r>
          </a:p>
          <a:p>
            <a:r>
              <a:rPr lang="en-US" dirty="0"/>
              <a:t>Great time to check seat belts and other safety equipment as well</a:t>
            </a:r>
          </a:p>
          <a:p>
            <a:endParaRPr lang="en-US" dirty="0"/>
          </a:p>
        </p:txBody>
      </p:sp>
    </p:spTree>
    <p:extLst>
      <p:ext uri="{BB962C8B-B14F-4D97-AF65-F5344CB8AC3E}">
        <p14:creationId xmlns:p14="http://schemas.microsoft.com/office/powerpoint/2010/main" val="2323532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3B1AC6-9640-499D-94A7-042C0893EF8F}"/>
              </a:ext>
            </a:extLst>
          </p:cNvPr>
          <p:cNvSpPr/>
          <p:nvPr/>
        </p:nvSpPr>
        <p:spPr>
          <a:xfrm>
            <a:off x="0" y="6185742"/>
            <a:ext cx="12192000" cy="672258"/>
          </a:xfrm>
          <a:prstGeom prst="rect">
            <a:avLst/>
          </a:prstGeom>
          <a:solidFill>
            <a:srgbClr val="FAC5B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4EA6C8C8-F74E-4C1E-9088-D193C5735415}"/>
              </a:ext>
            </a:extLst>
          </p:cNvPr>
          <p:cNvCxnSpPr>
            <a:cxnSpLocks/>
          </p:cNvCxnSpPr>
          <p:nvPr/>
        </p:nvCxnSpPr>
        <p:spPr>
          <a:xfrm>
            <a:off x="0" y="6249750"/>
            <a:ext cx="12192000" cy="0"/>
          </a:xfrm>
          <a:prstGeom prst="line">
            <a:avLst/>
          </a:prstGeom>
          <a:ln w="190500">
            <a:solidFill>
              <a:srgbClr val="133C6A"/>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F00C33-635C-408A-9486-8159BAB82BA3}"/>
              </a:ext>
            </a:extLst>
          </p:cNvPr>
          <p:cNvCxnSpPr/>
          <p:nvPr/>
        </p:nvCxnSpPr>
        <p:spPr>
          <a:xfrm>
            <a:off x="0" y="6451599"/>
            <a:ext cx="12192000" cy="0"/>
          </a:xfrm>
          <a:prstGeom prst="line">
            <a:avLst/>
          </a:prstGeom>
          <a:ln w="76200">
            <a:solidFill>
              <a:srgbClr val="F89D5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E074F2F-6814-43AB-BBC4-54D2573D7E13}"/>
              </a:ext>
            </a:extLst>
          </p:cNvPr>
          <p:cNvCxnSpPr/>
          <p:nvPr/>
        </p:nvCxnSpPr>
        <p:spPr>
          <a:xfrm>
            <a:off x="0" y="6576934"/>
            <a:ext cx="12192000" cy="0"/>
          </a:xfrm>
          <a:prstGeom prst="line">
            <a:avLst/>
          </a:prstGeom>
          <a:ln w="76200">
            <a:solidFill>
              <a:srgbClr val="F3745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232E8C-E5F7-45FA-93C3-917C25CECA73}"/>
              </a:ext>
            </a:extLst>
          </p:cNvPr>
          <p:cNvCxnSpPr/>
          <p:nvPr/>
        </p:nvCxnSpPr>
        <p:spPr>
          <a:xfrm>
            <a:off x="0" y="6725455"/>
            <a:ext cx="12192000" cy="0"/>
          </a:xfrm>
          <a:prstGeom prst="line">
            <a:avLst/>
          </a:prstGeom>
          <a:ln w="76200">
            <a:solidFill>
              <a:srgbClr val="A74F4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1636BDF-B628-4DC4-A7DD-11AADE0BA02D}"/>
              </a:ext>
            </a:extLst>
          </p:cNvPr>
          <p:cNvCxnSpPr/>
          <p:nvPr/>
        </p:nvCxnSpPr>
        <p:spPr>
          <a:xfrm>
            <a:off x="0" y="6858000"/>
            <a:ext cx="12192000" cy="0"/>
          </a:xfrm>
          <a:prstGeom prst="line">
            <a:avLst/>
          </a:prstGeom>
          <a:ln w="76200">
            <a:solidFill>
              <a:srgbClr val="133C6A"/>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50FBDF4-1E90-45C6-891F-03F213B86918}"/>
              </a:ext>
            </a:extLst>
          </p:cNvPr>
          <p:cNvGrpSpPr/>
          <p:nvPr/>
        </p:nvGrpSpPr>
        <p:grpSpPr>
          <a:xfrm>
            <a:off x="10821240" y="5733470"/>
            <a:ext cx="1005840" cy="1005840"/>
            <a:chOff x="10821240" y="5717308"/>
            <a:chExt cx="1062180" cy="1094508"/>
          </a:xfrm>
        </p:grpSpPr>
        <p:sp>
          <p:nvSpPr>
            <p:cNvPr id="14" name="Oval 13">
              <a:extLst>
                <a:ext uri="{FF2B5EF4-FFF2-40B4-BE49-F238E27FC236}">
                  <a16:creationId xmlns:a16="http://schemas.microsoft.com/office/drawing/2014/main" id="{61A28987-13FB-4A09-AD55-762540D05747}"/>
                </a:ext>
              </a:extLst>
            </p:cNvPr>
            <p:cNvSpPr/>
            <p:nvPr/>
          </p:nvSpPr>
          <p:spPr>
            <a:xfrm>
              <a:off x="10821240" y="5717308"/>
              <a:ext cx="1062180" cy="1094508"/>
            </a:xfrm>
            <a:prstGeom prst="ellipse">
              <a:avLst/>
            </a:prstGeom>
            <a:solidFill>
              <a:schemeClr val="bg1"/>
            </a:solidFill>
            <a:ln w="22225">
              <a:solidFill>
                <a:srgbClr val="13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1ADE13A6-EBC9-4FF2-A134-74E3529D8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5855" y="5888181"/>
              <a:ext cx="832949" cy="731520"/>
            </a:xfrm>
            <a:prstGeom prst="rect">
              <a:avLst/>
            </a:prstGeom>
          </p:spPr>
        </p:pic>
      </p:grpSp>
      <p:sp>
        <p:nvSpPr>
          <p:cNvPr id="17" name="TextBox 16">
            <a:extLst>
              <a:ext uri="{FF2B5EF4-FFF2-40B4-BE49-F238E27FC236}">
                <a16:creationId xmlns:a16="http://schemas.microsoft.com/office/drawing/2014/main" id="{0AAE1D05-BC63-48F6-BA8E-54C85F277134}"/>
              </a:ext>
            </a:extLst>
          </p:cNvPr>
          <p:cNvSpPr txBox="1"/>
          <p:nvPr/>
        </p:nvSpPr>
        <p:spPr>
          <a:xfrm>
            <a:off x="3963177" y="1318589"/>
            <a:ext cx="4265645" cy="923330"/>
          </a:xfrm>
          <a:prstGeom prst="rect">
            <a:avLst/>
          </a:prstGeom>
          <a:noFill/>
        </p:spPr>
        <p:txBody>
          <a:bodyPr wrap="square" rtlCol="0">
            <a:spAutoFit/>
          </a:bodyPr>
          <a:lstStyle/>
          <a:p>
            <a:pPr algn="ctr"/>
            <a:endParaRPr lang="en-US" dirty="0">
              <a:solidFill>
                <a:srgbClr val="133C6A"/>
              </a:solidFill>
            </a:endParaRPr>
          </a:p>
          <a:p>
            <a:pPr algn="ctr"/>
            <a:endParaRPr lang="en-US" dirty="0">
              <a:solidFill>
                <a:srgbClr val="133C6A"/>
              </a:solidFill>
            </a:endParaRPr>
          </a:p>
          <a:p>
            <a:pPr algn="ctr"/>
            <a:endParaRPr lang="en-US" dirty="0">
              <a:solidFill>
                <a:srgbClr val="133C6A"/>
              </a:solidFill>
            </a:endParaRPr>
          </a:p>
        </p:txBody>
      </p:sp>
      <p:pic>
        <p:nvPicPr>
          <p:cNvPr id="18" name="Picture 17" descr="A picture containing text&#10;&#10;Description automatically generated">
            <a:extLst>
              <a:ext uri="{FF2B5EF4-FFF2-40B4-BE49-F238E27FC236}">
                <a16:creationId xmlns:a16="http://schemas.microsoft.com/office/drawing/2014/main" id="{287B5969-724E-4345-BE2C-C0E0207AF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47" y="158545"/>
            <a:ext cx="1566890" cy="835675"/>
          </a:xfrm>
          <a:prstGeom prst="rect">
            <a:avLst/>
          </a:prstGeom>
        </p:spPr>
      </p:pic>
      <p:pic>
        <p:nvPicPr>
          <p:cNvPr id="20" name="Picture 19" descr="Logo, company name&#10;&#10;Description automatically generated">
            <a:extLst>
              <a:ext uri="{FF2B5EF4-FFF2-40B4-BE49-F238E27FC236}">
                <a16:creationId xmlns:a16="http://schemas.microsoft.com/office/drawing/2014/main" id="{87CFA78E-924B-48E6-ACE9-B1E0F05051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965" y="254781"/>
            <a:ext cx="1909688" cy="586522"/>
          </a:xfrm>
          <a:prstGeom prst="rect">
            <a:avLst/>
          </a:prstGeom>
        </p:spPr>
      </p:pic>
      <p:sp>
        <p:nvSpPr>
          <p:cNvPr id="2" name="Title 1">
            <a:extLst>
              <a:ext uri="{FF2B5EF4-FFF2-40B4-BE49-F238E27FC236}">
                <a16:creationId xmlns:a16="http://schemas.microsoft.com/office/drawing/2014/main" id="{CA23B5F1-F6F3-443E-B61E-51EED45E0FF6}"/>
              </a:ext>
            </a:extLst>
          </p:cNvPr>
          <p:cNvSpPr>
            <a:spLocks noGrp="1"/>
          </p:cNvSpPr>
          <p:nvPr>
            <p:ph type="title"/>
          </p:nvPr>
        </p:nvSpPr>
        <p:spPr/>
        <p:txBody>
          <a:bodyPr/>
          <a:lstStyle/>
          <a:p>
            <a:pPr algn="ctr"/>
            <a:r>
              <a:rPr lang="en-US" b="1">
                <a:latin typeface="Interstate"/>
              </a:rPr>
              <a:t>SAFETY DIRECTOR 101</a:t>
            </a:r>
            <a:br>
              <a:rPr lang="en-US" b="1">
                <a:latin typeface="Interstate"/>
              </a:rPr>
            </a:br>
            <a:r>
              <a:rPr lang="en-US" b="1">
                <a:latin typeface="Interstate"/>
              </a:rPr>
              <a:t>THE ROLE OF SAFETY IN MAINTENANCE</a:t>
            </a:r>
            <a:endParaRPr lang="en-US" b="1" dirty="0">
              <a:latin typeface="Interstate"/>
            </a:endParaRPr>
          </a:p>
        </p:txBody>
      </p:sp>
      <p:sp>
        <p:nvSpPr>
          <p:cNvPr id="26" name="Content Placeholder 25">
            <a:extLst>
              <a:ext uri="{FF2B5EF4-FFF2-40B4-BE49-F238E27FC236}">
                <a16:creationId xmlns:a16="http://schemas.microsoft.com/office/drawing/2014/main" id="{23CF2BBD-A252-41DD-B45F-60439AEBB97C}"/>
              </a:ext>
            </a:extLst>
          </p:cNvPr>
          <p:cNvSpPr>
            <a:spLocks noGrp="1"/>
          </p:cNvSpPr>
          <p:nvPr>
            <p:ph idx="1"/>
          </p:nvPr>
        </p:nvSpPr>
        <p:spPr>
          <a:xfrm>
            <a:off x="838200" y="1834404"/>
            <a:ext cx="10515600" cy="4351338"/>
          </a:xfrm>
        </p:spPr>
        <p:txBody>
          <a:bodyPr>
            <a:noAutofit/>
          </a:bodyPr>
          <a:lstStyle/>
          <a:p>
            <a:r>
              <a:rPr lang="en-US" dirty="0"/>
              <a:t>Roadside inspection documentation</a:t>
            </a:r>
          </a:p>
          <a:p>
            <a:r>
              <a:rPr lang="en-US" dirty="0"/>
              <a:t>Make sure they are all accounted for and returned to the reporting agency within 15 days</a:t>
            </a:r>
          </a:p>
          <a:p>
            <a:r>
              <a:rPr lang="en-US" dirty="0"/>
              <a:t>Some states are fining companies by the day for late returned reports</a:t>
            </a:r>
          </a:p>
          <a:p>
            <a:r>
              <a:rPr lang="en-US" dirty="0"/>
              <a:t>Make sure you have repair documentation for all defects</a:t>
            </a:r>
          </a:p>
          <a:p>
            <a:r>
              <a:rPr lang="en-US" dirty="0"/>
              <a:t>Review defects and especially OOS reports</a:t>
            </a:r>
          </a:p>
          <a:p>
            <a:r>
              <a:rPr lang="en-US" dirty="0" err="1"/>
              <a:t>DataQ</a:t>
            </a:r>
            <a:r>
              <a:rPr lang="en-US" dirty="0"/>
              <a:t> any reports that you feel and can substantiate are incorrect</a:t>
            </a:r>
          </a:p>
          <a:p>
            <a:r>
              <a:rPr lang="en-US" dirty="0"/>
              <a:t>All of these inspections good and bad impact your safety rating </a:t>
            </a:r>
          </a:p>
          <a:p>
            <a:endParaRPr lang="en-US" dirty="0"/>
          </a:p>
        </p:txBody>
      </p:sp>
    </p:spTree>
    <p:extLst>
      <p:ext uri="{BB962C8B-B14F-4D97-AF65-F5344CB8AC3E}">
        <p14:creationId xmlns:p14="http://schemas.microsoft.com/office/powerpoint/2010/main" val="1901524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3B1AC6-9640-499D-94A7-042C0893EF8F}"/>
              </a:ext>
            </a:extLst>
          </p:cNvPr>
          <p:cNvSpPr/>
          <p:nvPr/>
        </p:nvSpPr>
        <p:spPr>
          <a:xfrm>
            <a:off x="0" y="6185742"/>
            <a:ext cx="12192000" cy="672258"/>
          </a:xfrm>
          <a:prstGeom prst="rect">
            <a:avLst/>
          </a:prstGeom>
          <a:solidFill>
            <a:srgbClr val="FAC5B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4EA6C8C8-F74E-4C1E-9088-D193C5735415}"/>
              </a:ext>
            </a:extLst>
          </p:cNvPr>
          <p:cNvCxnSpPr>
            <a:cxnSpLocks/>
          </p:cNvCxnSpPr>
          <p:nvPr/>
        </p:nvCxnSpPr>
        <p:spPr>
          <a:xfrm>
            <a:off x="0" y="6249750"/>
            <a:ext cx="12192000" cy="0"/>
          </a:xfrm>
          <a:prstGeom prst="line">
            <a:avLst/>
          </a:prstGeom>
          <a:ln w="190500">
            <a:solidFill>
              <a:srgbClr val="133C6A"/>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F00C33-635C-408A-9486-8159BAB82BA3}"/>
              </a:ext>
            </a:extLst>
          </p:cNvPr>
          <p:cNvCxnSpPr/>
          <p:nvPr/>
        </p:nvCxnSpPr>
        <p:spPr>
          <a:xfrm>
            <a:off x="0" y="6451599"/>
            <a:ext cx="12192000" cy="0"/>
          </a:xfrm>
          <a:prstGeom prst="line">
            <a:avLst/>
          </a:prstGeom>
          <a:ln w="76200">
            <a:solidFill>
              <a:srgbClr val="F89D5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E074F2F-6814-43AB-BBC4-54D2573D7E13}"/>
              </a:ext>
            </a:extLst>
          </p:cNvPr>
          <p:cNvCxnSpPr/>
          <p:nvPr/>
        </p:nvCxnSpPr>
        <p:spPr>
          <a:xfrm>
            <a:off x="0" y="6576934"/>
            <a:ext cx="12192000" cy="0"/>
          </a:xfrm>
          <a:prstGeom prst="line">
            <a:avLst/>
          </a:prstGeom>
          <a:ln w="76200">
            <a:solidFill>
              <a:srgbClr val="F3745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232E8C-E5F7-45FA-93C3-917C25CECA73}"/>
              </a:ext>
            </a:extLst>
          </p:cNvPr>
          <p:cNvCxnSpPr/>
          <p:nvPr/>
        </p:nvCxnSpPr>
        <p:spPr>
          <a:xfrm>
            <a:off x="0" y="6725455"/>
            <a:ext cx="12192000" cy="0"/>
          </a:xfrm>
          <a:prstGeom prst="line">
            <a:avLst/>
          </a:prstGeom>
          <a:ln w="76200">
            <a:solidFill>
              <a:srgbClr val="A74F4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1636BDF-B628-4DC4-A7DD-11AADE0BA02D}"/>
              </a:ext>
            </a:extLst>
          </p:cNvPr>
          <p:cNvCxnSpPr/>
          <p:nvPr/>
        </p:nvCxnSpPr>
        <p:spPr>
          <a:xfrm>
            <a:off x="0" y="6858000"/>
            <a:ext cx="12192000" cy="0"/>
          </a:xfrm>
          <a:prstGeom prst="line">
            <a:avLst/>
          </a:prstGeom>
          <a:ln w="76200">
            <a:solidFill>
              <a:srgbClr val="133C6A"/>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50FBDF4-1E90-45C6-891F-03F213B86918}"/>
              </a:ext>
            </a:extLst>
          </p:cNvPr>
          <p:cNvGrpSpPr/>
          <p:nvPr/>
        </p:nvGrpSpPr>
        <p:grpSpPr>
          <a:xfrm>
            <a:off x="10821240" y="5733470"/>
            <a:ext cx="1005840" cy="1005840"/>
            <a:chOff x="10821240" y="5717308"/>
            <a:chExt cx="1062180" cy="1094508"/>
          </a:xfrm>
        </p:grpSpPr>
        <p:sp>
          <p:nvSpPr>
            <p:cNvPr id="14" name="Oval 13">
              <a:extLst>
                <a:ext uri="{FF2B5EF4-FFF2-40B4-BE49-F238E27FC236}">
                  <a16:creationId xmlns:a16="http://schemas.microsoft.com/office/drawing/2014/main" id="{61A28987-13FB-4A09-AD55-762540D05747}"/>
                </a:ext>
              </a:extLst>
            </p:cNvPr>
            <p:cNvSpPr/>
            <p:nvPr/>
          </p:nvSpPr>
          <p:spPr>
            <a:xfrm>
              <a:off x="10821240" y="5717308"/>
              <a:ext cx="1062180" cy="1094508"/>
            </a:xfrm>
            <a:prstGeom prst="ellipse">
              <a:avLst/>
            </a:prstGeom>
            <a:solidFill>
              <a:schemeClr val="bg1"/>
            </a:solidFill>
            <a:ln w="22225">
              <a:solidFill>
                <a:srgbClr val="13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1ADE13A6-EBC9-4FF2-A134-74E3529D8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5855" y="5888181"/>
              <a:ext cx="832949" cy="731520"/>
            </a:xfrm>
            <a:prstGeom prst="rect">
              <a:avLst/>
            </a:prstGeom>
          </p:spPr>
        </p:pic>
      </p:grpSp>
      <p:sp>
        <p:nvSpPr>
          <p:cNvPr id="17" name="TextBox 16">
            <a:extLst>
              <a:ext uri="{FF2B5EF4-FFF2-40B4-BE49-F238E27FC236}">
                <a16:creationId xmlns:a16="http://schemas.microsoft.com/office/drawing/2014/main" id="{0AAE1D05-BC63-48F6-BA8E-54C85F277134}"/>
              </a:ext>
            </a:extLst>
          </p:cNvPr>
          <p:cNvSpPr txBox="1"/>
          <p:nvPr/>
        </p:nvSpPr>
        <p:spPr>
          <a:xfrm>
            <a:off x="3963177" y="1318589"/>
            <a:ext cx="4265645" cy="923330"/>
          </a:xfrm>
          <a:prstGeom prst="rect">
            <a:avLst/>
          </a:prstGeom>
          <a:noFill/>
        </p:spPr>
        <p:txBody>
          <a:bodyPr wrap="square" rtlCol="0">
            <a:spAutoFit/>
          </a:bodyPr>
          <a:lstStyle/>
          <a:p>
            <a:pPr algn="ctr"/>
            <a:endParaRPr lang="en-US" dirty="0">
              <a:solidFill>
                <a:srgbClr val="133C6A"/>
              </a:solidFill>
            </a:endParaRPr>
          </a:p>
          <a:p>
            <a:pPr algn="ctr"/>
            <a:endParaRPr lang="en-US" dirty="0">
              <a:solidFill>
                <a:srgbClr val="133C6A"/>
              </a:solidFill>
            </a:endParaRPr>
          </a:p>
          <a:p>
            <a:pPr algn="ctr"/>
            <a:endParaRPr lang="en-US" dirty="0">
              <a:solidFill>
                <a:srgbClr val="133C6A"/>
              </a:solidFill>
            </a:endParaRPr>
          </a:p>
        </p:txBody>
      </p:sp>
      <p:pic>
        <p:nvPicPr>
          <p:cNvPr id="18" name="Picture 17" descr="A picture containing text&#10;&#10;Description automatically generated">
            <a:extLst>
              <a:ext uri="{FF2B5EF4-FFF2-40B4-BE49-F238E27FC236}">
                <a16:creationId xmlns:a16="http://schemas.microsoft.com/office/drawing/2014/main" id="{287B5969-724E-4345-BE2C-C0E0207AF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47" y="158545"/>
            <a:ext cx="1566890" cy="835675"/>
          </a:xfrm>
          <a:prstGeom prst="rect">
            <a:avLst/>
          </a:prstGeom>
        </p:spPr>
      </p:pic>
      <p:pic>
        <p:nvPicPr>
          <p:cNvPr id="20" name="Picture 19" descr="Logo, company name&#10;&#10;Description automatically generated">
            <a:extLst>
              <a:ext uri="{FF2B5EF4-FFF2-40B4-BE49-F238E27FC236}">
                <a16:creationId xmlns:a16="http://schemas.microsoft.com/office/drawing/2014/main" id="{87CFA78E-924B-48E6-ACE9-B1E0F05051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965" y="254781"/>
            <a:ext cx="1909688" cy="586522"/>
          </a:xfrm>
          <a:prstGeom prst="rect">
            <a:avLst/>
          </a:prstGeom>
        </p:spPr>
      </p:pic>
      <p:sp>
        <p:nvSpPr>
          <p:cNvPr id="2" name="Title 1">
            <a:extLst>
              <a:ext uri="{FF2B5EF4-FFF2-40B4-BE49-F238E27FC236}">
                <a16:creationId xmlns:a16="http://schemas.microsoft.com/office/drawing/2014/main" id="{CA23B5F1-F6F3-443E-B61E-51EED45E0FF6}"/>
              </a:ext>
            </a:extLst>
          </p:cNvPr>
          <p:cNvSpPr>
            <a:spLocks noGrp="1"/>
          </p:cNvSpPr>
          <p:nvPr>
            <p:ph type="title"/>
          </p:nvPr>
        </p:nvSpPr>
        <p:spPr/>
        <p:txBody>
          <a:bodyPr/>
          <a:lstStyle/>
          <a:p>
            <a:pPr algn="ctr"/>
            <a:r>
              <a:rPr lang="en-US" b="1">
                <a:latin typeface="Interstate"/>
              </a:rPr>
              <a:t>SAFETY DIRECTOR 101</a:t>
            </a:r>
            <a:br>
              <a:rPr lang="en-US" b="1">
                <a:latin typeface="Interstate"/>
              </a:rPr>
            </a:br>
            <a:r>
              <a:rPr lang="en-US" b="1">
                <a:latin typeface="Interstate"/>
              </a:rPr>
              <a:t>THE ROLE OF SAFETY IN MAINTENANCE</a:t>
            </a:r>
            <a:endParaRPr lang="en-US" b="1" dirty="0">
              <a:latin typeface="Interstate"/>
            </a:endParaRPr>
          </a:p>
        </p:txBody>
      </p:sp>
      <p:sp>
        <p:nvSpPr>
          <p:cNvPr id="26" name="Content Placeholder 25">
            <a:extLst>
              <a:ext uri="{FF2B5EF4-FFF2-40B4-BE49-F238E27FC236}">
                <a16:creationId xmlns:a16="http://schemas.microsoft.com/office/drawing/2014/main" id="{23CF2BBD-A252-41DD-B45F-60439AEBB97C}"/>
              </a:ext>
            </a:extLst>
          </p:cNvPr>
          <p:cNvSpPr>
            <a:spLocks noGrp="1"/>
          </p:cNvSpPr>
          <p:nvPr>
            <p:ph idx="1"/>
          </p:nvPr>
        </p:nvSpPr>
        <p:spPr>
          <a:xfrm>
            <a:off x="838200" y="1834404"/>
            <a:ext cx="10515600" cy="4351338"/>
          </a:xfrm>
        </p:spPr>
        <p:txBody>
          <a:bodyPr>
            <a:noAutofit/>
          </a:bodyPr>
          <a:lstStyle/>
          <a:p>
            <a:r>
              <a:rPr lang="en-US" dirty="0"/>
              <a:t>Maintenance records for DOT reportable crashes</a:t>
            </a:r>
          </a:p>
          <a:p>
            <a:r>
              <a:rPr lang="en-US" dirty="0"/>
              <a:t>What is a recordable crash ?</a:t>
            </a:r>
          </a:p>
          <a:p>
            <a:r>
              <a:rPr lang="en-US" dirty="0"/>
              <a:t>Make sure everything from the tow bill to any inspections and repairs are documented and carefully filed with the accident file</a:t>
            </a:r>
          </a:p>
          <a:p>
            <a:r>
              <a:rPr lang="en-US" dirty="0"/>
              <a:t>Make sure everyone that does any inspection or repairs are qualified</a:t>
            </a:r>
          </a:p>
          <a:p>
            <a:r>
              <a:rPr lang="en-US" dirty="0"/>
              <a:t>Review maintenance records prior to crash as well</a:t>
            </a:r>
          </a:p>
          <a:p>
            <a:endParaRPr lang="en-US" dirty="0"/>
          </a:p>
        </p:txBody>
      </p:sp>
    </p:spTree>
    <p:extLst>
      <p:ext uri="{BB962C8B-B14F-4D97-AF65-F5344CB8AC3E}">
        <p14:creationId xmlns:p14="http://schemas.microsoft.com/office/powerpoint/2010/main" val="907228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3B1AC6-9640-499D-94A7-042C0893EF8F}"/>
              </a:ext>
            </a:extLst>
          </p:cNvPr>
          <p:cNvSpPr/>
          <p:nvPr/>
        </p:nvSpPr>
        <p:spPr>
          <a:xfrm>
            <a:off x="0" y="6185742"/>
            <a:ext cx="12192000" cy="672258"/>
          </a:xfrm>
          <a:prstGeom prst="rect">
            <a:avLst/>
          </a:prstGeom>
          <a:solidFill>
            <a:srgbClr val="FAC5B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4EA6C8C8-F74E-4C1E-9088-D193C5735415}"/>
              </a:ext>
            </a:extLst>
          </p:cNvPr>
          <p:cNvCxnSpPr>
            <a:cxnSpLocks/>
          </p:cNvCxnSpPr>
          <p:nvPr/>
        </p:nvCxnSpPr>
        <p:spPr>
          <a:xfrm>
            <a:off x="0" y="6249750"/>
            <a:ext cx="12192000" cy="0"/>
          </a:xfrm>
          <a:prstGeom prst="line">
            <a:avLst/>
          </a:prstGeom>
          <a:ln w="190500">
            <a:solidFill>
              <a:srgbClr val="133C6A"/>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F00C33-635C-408A-9486-8159BAB82BA3}"/>
              </a:ext>
            </a:extLst>
          </p:cNvPr>
          <p:cNvCxnSpPr/>
          <p:nvPr/>
        </p:nvCxnSpPr>
        <p:spPr>
          <a:xfrm>
            <a:off x="0" y="6451599"/>
            <a:ext cx="12192000" cy="0"/>
          </a:xfrm>
          <a:prstGeom prst="line">
            <a:avLst/>
          </a:prstGeom>
          <a:ln w="76200">
            <a:solidFill>
              <a:srgbClr val="F89D5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E074F2F-6814-43AB-BBC4-54D2573D7E13}"/>
              </a:ext>
            </a:extLst>
          </p:cNvPr>
          <p:cNvCxnSpPr/>
          <p:nvPr/>
        </p:nvCxnSpPr>
        <p:spPr>
          <a:xfrm>
            <a:off x="0" y="6576934"/>
            <a:ext cx="12192000" cy="0"/>
          </a:xfrm>
          <a:prstGeom prst="line">
            <a:avLst/>
          </a:prstGeom>
          <a:ln w="76200">
            <a:solidFill>
              <a:srgbClr val="F3745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232E8C-E5F7-45FA-93C3-917C25CECA73}"/>
              </a:ext>
            </a:extLst>
          </p:cNvPr>
          <p:cNvCxnSpPr/>
          <p:nvPr/>
        </p:nvCxnSpPr>
        <p:spPr>
          <a:xfrm>
            <a:off x="0" y="6725455"/>
            <a:ext cx="12192000" cy="0"/>
          </a:xfrm>
          <a:prstGeom prst="line">
            <a:avLst/>
          </a:prstGeom>
          <a:ln w="76200">
            <a:solidFill>
              <a:srgbClr val="A74F4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1636BDF-B628-4DC4-A7DD-11AADE0BA02D}"/>
              </a:ext>
            </a:extLst>
          </p:cNvPr>
          <p:cNvCxnSpPr/>
          <p:nvPr/>
        </p:nvCxnSpPr>
        <p:spPr>
          <a:xfrm>
            <a:off x="0" y="6858000"/>
            <a:ext cx="12192000" cy="0"/>
          </a:xfrm>
          <a:prstGeom prst="line">
            <a:avLst/>
          </a:prstGeom>
          <a:ln w="76200">
            <a:solidFill>
              <a:srgbClr val="133C6A"/>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50FBDF4-1E90-45C6-891F-03F213B86918}"/>
              </a:ext>
            </a:extLst>
          </p:cNvPr>
          <p:cNvGrpSpPr/>
          <p:nvPr/>
        </p:nvGrpSpPr>
        <p:grpSpPr>
          <a:xfrm>
            <a:off x="10821240" y="5733470"/>
            <a:ext cx="1005840" cy="1005840"/>
            <a:chOff x="10821240" y="5717308"/>
            <a:chExt cx="1062180" cy="1094508"/>
          </a:xfrm>
        </p:grpSpPr>
        <p:sp>
          <p:nvSpPr>
            <p:cNvPr id="14" name="Oval 13">
              <a:extLst>
                <a:ext uri="{FF2B5EF4-FFF2-40B4-BE49-F238E27FC236}">
                  <a16:creationId xmlns:a16="http://schemas.microsoft.com/office/drawing/2014/main" id="{61A28987-13FB-4A09-AD55-762540D05747}"/>
                </a:ext>
              </a:extLst>
            </p:cNvPr>
            <p:cNvSpPr/>
            <p:nvPr/>
          </p:nvSpPr>
          <p:spPr>
            <a:xfrm>
              <a:off x="10821240" y="5717308"/>
              <a:ext cx="1062180" cy="1094508"/>
            </a:xfrm>
            <a:prstGeom prst="ellipse">
              <a:avLst/>
            </a:prstGeom>
            <a:solidFill>
              <a:schemeClr val="bg1"/>
            </a:solidFill>
            <a:ln w="22225">
              <a:solidFill>
                <a:srgbClr val="13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1ADE13A6-EBC9-4FF2-A134-74E3529D8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5855" y="5888181"/>
              <a:ext cx="832949" cy="731520"/>
            </a:xfrm>
            <a:prstGeom prst="rect">
              <a:avLst/>
            </a:prstGeom>
          </p:spPr>
        </p:pic>
      </p:grpSp>
      <p:sp>
        <p:nvSpPr>
          <p:cNvPr id="17" name="TextBox 16">
            <a:extLst>
              <a:ext uri="{FF2B5EF4-FFF2-40B4-BE49-F238E27FC236}">
                <a16:creationId xmlns:a16="http://schemas.microsoft.com/office/drawing/2014/main" id="{0AAE1D05-BC63-48F6-BA8E-54C85F277134}"/>
              </a:ext>
            </a:extLst>
          </p:cNvPr>
          <p:cNvSpPr txBox="1"/>
          <p:nvPr/>
        </p:nvSpPr>
        <p:spPr>
          <a:xfrm>
            <a:off x="3963177" y="1318589"/>
            <a:ext cx="4265645" cy="923330"/>
          </a:xfrm>
          <a:prstGeom prst="rect">
            <a:avLst/>
          </a:prstGeom>
          <a:noFill/>
        </p:spPr>
        <p:txBody>
          <a:bodyPr wrap="square" rtlCol="0">
            <a:spAutoFit/>
          </a:bodyPr>
          <a:lstStyle/>
          <a:p>
            <a:pPr algn="ctr"/>
            <a:endParaRPr lang="en-US" dirty="0">
              <a:solidFill>
                <a:srgbClr val="133C6A"/>
              </a:solidFill>
            </a:endParaRPr>
          </a:p>
          <a:p>
            <a:pPr algn="ctr"/>
            <a:endParaRPr lang="en-US" dirty="0">
              <a:solidFill>
                <a:srgbClr val="133C6A"/>
              </a:solidFill>
            </a:endParaRPr>
          </a:p>
          <a:p>
            <a:pPr algn="ctr"/>
            <a:endParaRPr lang="en-US" dirty="0">
              <a:solidFill>
                <a:srgbClr val="133C6A"/>
              </a:solidFill>
            </a:endParaRPr>
          </a:p>
        </p:txBody>
      </p:sp>
      <p:pic>
        <p:nvPicPr>
          <p:cNvPr id="18" name="Picture 17" descr="A picture containing text&#10;&#10;Description automatically generated">
            <a:extLst>
              <a:ext uri="{FF2B5EF4-FFF2-40B4-BE49-F238E27FC236}">
                <a16:creationId xmlns:a16="http://schemas.microsoft.com/office/drawing/2014/main" id="{287B5969-724E-4345-BE2C-C0E0207AF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47" y="158545"/>
            <a:ext cx="1566890" cy="835675"/>
          </a:xfrm>
          <a:prstGeom prst="rect">
            <a:avLst/>
          </a:prstGeom>
        </p:spPr>
      </p:pic>
      <p:pic>
        <p:nvPicPr>
          <p:cNvPr id="20" name="Picture 19" descr="Logo, company name&#10;&#10;Description automatically generated">
            <a:extLst>
              <a:ext uri="{FF2B5EF4-FFF2-40B4-BE49-F238E27FC236}">
                <a16:creationId xmlns:a16="http://schemas.microsoft.com/office/drawing/2014/main" id="{87CFA78E-924B-48E6-ACE9-B1E0F05051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965" y="254781"/>
            <a:ext cx="1909688" cy="586522"/>
          </a:xfrm>
          <a:prstGeom prst="rect">
            <a:avLst/>
          </a:prstGeom>
        </p:spPr>
      </p:pic>
      <p:sp>
        <p:nvSpPr>
          <p:cNvPr id="2" name="Title 1">
            <a:extLst>
              <a:ext uri="{FF2B5EF4-FFF2-40B4-BE49-F238E27FC236}">
                <a16:creationId xmlns:a16="http://schemas.microsoft.com/office/drawing/2014/main" id="{CA23B5F1-F6F3-443E-B61E-51EED45E0FF6}"/>
              </a:ext>
            </a:extLst>
          </p:cNvPr>
          <p:cNvSpPr>
            <a:spLocks noGrp="1"/>
          </p:cNvSpPr>
          <p:nvPr>
            <p:ph type="title"/>
          </p:nvPr>
        </p:nvSpPr>
        <p:spPr/>
        <p:txBody>
          <a:bodyPr/>
          <a:lstStyle/>
          <a:p>
            <a:pPr algn="ctr"/>
            <a:r>
              <a:rPr lang="en-US" b="1">
                <a:latin typeface="Interstate"/>
              </a:rPr>
              <a:t>SAFETY DIRECTOR 101</a:t>
            </a:r>
            <a:br>
              <a:rPr lang="en-US" b="1">
                <a:latin typeface="Interstate"/>
              </a:rPr>
            </a:br>
            <a:r>
              <a:rPr lang="en-US" b="1">
                <a:latin typeface="Interstate"/>
              </a:rPr>
              <a:t>THE ROLE OF SAFETY IN MAINTENANCE</a:t>
            </a:r>
            <a:endParaRPr lang="en-US" b="1" dirty="0">
              <a:latin typeface="Interstate"/>
            </a:endParaRPr>
          </a:p>
        </p:txBody>
      </p:sp>
      <p:sp>
        <p:nvSpPr>
          <p:cNvPr id="26" name="Content Placeholder 25">
            <a:extLst>
              <a:ext uri="{FF2B5EF4-FFF2-40B4-BE49-F238E27FC236}">
                <a16:creationId xmlns:a16="http://schemas.microsoft.com/office/drawing/2014/main" id="{23CF2BBD-A252-41DD-B45F-60439AEBB97C}"/>
              </a:ext>
            </a:extLst>
          </p:cNvPr>
          <p:cNvSpPr>
            <a:spLocks noGrp="1"/>
          </p:cNvSpPr>
          <p:nvPr>
            <p:ph idx="1"/>
          </p:nvPr>
        </p:nvSpPr>
        <p:spPr>
          <a:xfrm>
            <a:off x="838200" y="1834404"/>
            <a:ext cx="10515600" cy="4351338"/>
          </a:xfrm>
        </p:spPr>
        <p:txBody>
          <a:bodyPr>
            <a:noAutofit/>
          </a:bodyPr>
          <a:lstStyle/>
          <a:p>
            <a:r>
              <a:rPr lang="en-US" dirty="0"/>
              <a:t>ADA equipment</a:t>
            </a:r>
          </a:p>
          <a:p>
            <a:r>
              <a:rPr lang="en-US" dirty="0"/>
              <a:t>Check buses not only for lift operation but also the ability to move seats </a:t>
            </a:r>
          </a:p>
          <a:p>
            <a:r>
              <a:rPr lang="en-US" dirty="0"/>
              <a:t>Also check and record inspection of tie down equipment for all types of mobility devices</a:t>
            </a:r>
          </a:p>
          <a:p>
            <a:r>
              <a:rPr lang="en-US" dirty="0"/>
              <a:t>Set up a program with the maintenance shop to regularly run and test ADA lifts</a:t>
            </a:r>
          </a:p>
          <a:p>
            <a:endParaRPr lang="en-US" dirty="0"/>
          </a:p>
        </p:txBody>
      </p:sp>
    </p:spTree>
    <p:extLst>
      <p:ext uri="{BB962C8B-B14F-4D97-AF65-F5344CB8AC3E}">
        <p14:creationId xmlns:p14="http://schemas.microsoft.com/office/powerpoint/2010/main" val="1239782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3B1AC6-9640-499D-94A7-042C0893EF8F}"/>
              </a:ext>
            </a:extLst>
          </p:cNvPr>
          <p:cNvSpPr/>
          <p:nvPr/>
        </p:nvSpPr>
        <p:spPr>
          <a:xfrm>
            <a:off x="0" y="6185742"/>
            <a:ext cx="12192000" cy="672258"/>
          </a:xfrm>
          <a:prstGeom prst="rect">
            <a:avLst/>
          </a:prstGeom>
          <a:solidFill>
            <a:srgbClr val="FAC5B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4EA6C8C8-F74E-4C1E-9088-D193C5735415}"/>
              </a:ext>
            </a:extLst>
          </p:cNvPr>
          <p:cNvCxnSpPr>
            <a:cxnSpLocks/>
          </p:cNvCxnSpPr>
          <p:nvPr/>
        </p:nvCxnSpPr>
        <p:spPr>
          <a:xfrm>
            <a:off x="0" y="6249750"/>
            <a:ext cx="12192000" cy="0"/>
          </a:xfrm>
          <a:prstGeom prst="line">
            <a:avLst/>
          </a:prstGeom>
          <a:ln w="190500">
            <a:solidFill>
              <a:srgbClr val="133C6A"/>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F00C33-635C-408A-9486-8159BAB82BA3}"/>
              </a:ext>
            </a:extLst>
          </p:cNvPr>
          <p:cNvCxnSpPr/>
          <p:nvPr/>
        </p:nvCxnSpPr>
        <p:spPr>
          <a:xfrm>
            <a:off x="0" y="6451599"/>
            <a:ext cx="12192000" cy="0"/>
          </a:xfrm>
          <a:prstGeom prst="line">
            <a:avLst/>
          </a:prstGeom>
          <a:ln w="76200">
            <a:solidFill>
              <a:srgbClr val="F89D5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E074F2F-6814-43AB-BBC4-54D2573D7E13}"/>
              </a:ext>
            </a:extLst>
          </p:cNvPr>
          <p:cNvCxnSpPr/>
          <p:nvPr/>
        </p:nvCxnSpPr>
        <p:spPr>
          <a:xfrm>
            <a:off x="0" y="6576934"/>
            <a:ext cx="12192000" cy="0"/>
          </a:xfrm>
          <a:prstGeom prst="line">
            <a:avLst/>
          </a:prstGeom>
          <a:ln w="76200">
            <a:solidFill>
              <a:srgbClr val="F3745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232E8C-E5F7-45FA-93C3-917C25CECA73}"/>
              </a:ext>
            </a:extLst>
          </p:cNvPr>
          <p:cNvCxnSpPr/>
          <p:nvPr/>
        </p:nvCxnSpPr>
        <p:spPr>
          <a:xfrm>
            <a:off x="0" y="6725455"/>
            <a:ext cx="12192000" cy="0"/>
          </a:xfrm>
          <a:prstGeom prst="line">
            <a:avLst/>
          </a:prstGeom>
          <a:ln w="76200">
            <a:solidFill>
              <a:srgbClr val="A74F4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1636BDF-B628-4DC4-A7DD-11AADE0BA02D}"/>
              </a:ext>
            </a:extLst>
          </p:cNvPr>
          <p:cNvCxnSpPr/>
          <p:nvPr/>
        </p:nvCxnSpPr>
        <p:spPr>
          <a:xfrm>
            <a:off x="0" y="6858000"/>
            <a:ext cx="12192000" cy="0"/>
          </a:xfrm>
          <a:prstGeom prst="line">
            <a:avLst/>
          </a:prstGeom>
          <a:ln w="76200">
            <a:solidFill>
              <a:srgbClr val="133C6A"/>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50FBDF4-1E90-45C6-891F-03F213B86918}"/>
              </a:ext>
            </a:extLst>
          </p:cNvPr>
          <p:cNvGrpSpPr/>
          <p:nvPr/>
        </p:nvGrpSpPr>
        <p:grpSpPr>
          <a:xfrm>
            <a:off x="10821240" y="5733470"/>
            <a:ext cx="1005840" cy="1005840"/>
            <a:chOff x="10821240" y="5717308"/>
            <a:chExt cx="1062180" cy="1094508"/>
          </a:xfrm>
        </p:grpSpPr>
        <p:sp>
          <p:nvSpPr>
            <p:cNvPr id="14" name="Oval 13">
              <a:extLst>
                <a:ext uri="{FF2B5EF4-FFF2-40B4-BE49-F238E27FC236}">
                  <a16:creationId xmlns:a16="http://schemas.microsoft.com/office/drawing/2014/main" id="{61A28987-13FB-4A09-AD55-762540D05747}"/>
                </a:ext>
              </a:extLst>
            </p:cNvPr>
            <p:cNvSpPr/>
            <p:nvPr/>
          </p:nvSpPr>
          <p:spPr>
            <a:xfrm>
              <a:off x="10821240" y="5717308"/>
              <a:ext cx="1062180" cy="1094508"/>
            </a:xfrm>
            <a:prstGeom prst="ellipse">
              <a:avLst/>
            </a:prstGeom>
            <a:solidFill>
              <a:schemeClr val="bg1"/>
            </a:solidFill>
            <a:ln w="22225">
              <a:solidFill>
                <a:srgbClr val="13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1ADE13A6-EBC9-4FF2-A134-74E3529D8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5855" y="5888181"/>
              <a:ext cx="832949" cy="731520"/>
            </a:xfrm>
            <a:prstGeom prst="rect">
              <a:avLst/>
            </a:prstGeom>
          </p:spPr>
        </p:pic>
      </p:grpSp>
      <p:sp>
        <p:nvSpPr>
          <p:cNvPr id="17" name="TextBox 16">
            <a:extLst>
              <a:ext uri="{FF2B5EF4-FFF2-40B4-BE49-F238E27FC236}">
                <a16:creationId xmlns:a16="http://schemas.microsoft.com/office/drawing/2014/main" id="{0AAE1D05-BC63-48F6-BA8E-54C85F277134}"/>
              </a:ext>
            </a:extLst>
          </p:cNvPr>
          <p:cNvSpPr txBox="1"/>
          <p:nvPr/>
        </p:nvSpPr>
        <p:spPr>
          <a:xfrm>
            <a:off x="3963177" y="1318589"/>
            <a:ext cx="4265645" cy="923330"/>
          </a:xfrm>
          <a:prstGeom prst="rect">
            <a:avLst/>
          </a:prstGeom>
          <a:noFill/>
        </p:spPr>
        <p:txBody>
          <a:bodyPr wrap="square" rtlCol="0">
            <a:spAutoFit/>
          </a:bodyPr>
          <a:lstStyle/>
          <a:p>
            <a:pPr algn="ctr"/>
            <a:endParaRPr lang="en-US" dirty="0">
              <a:solidFill>
                <a:srgbClr val="133C6A"/>
              </a:solidFill>
            </a:endParaRPr>
          </a:p>
          <a:p>
            <a:pPr algn="ctr"/>
            <a:endParaRPr lang="en-US" dirty="0">
              <a:solidFill>
                <a:srgbClr val="133C6A"/>
              </a:solidFill>
            </a:endParaRPr>
          </a:p>
          <a:p>
            <a:pPr algn="ctr"/>
            <a:endParaRPr lang="en-US" dirty="0">
              <a:solidFill>
                <a:srgbClr val="133C6A"/>
              </a:solidFill>
            </a:endParaRPr>
          </a:p>
        </p:txBody>
      </p:sp>
      <p:pic>
        <p:nvPicPr>
          <p:cNvPr id="18" name="Picture 17" descr="A picture containing text&#10;&#10;Description automatically generated">
            <a:extLst>
              <a:ext uri="{FF2B5EF4-FFF2-40B4-BE49-F238E27FC236}">
                <a16:creationId xmlns:a16="http://schemas.microsoft.com/office/drawing/2014/main" id="{287B5969-724E-4345-BE2C-C0E0207AF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47" y="158545"/>
            <a:ext cx="1566890" cy="835675"/>
          </a:xfrm>
          <a:prstGeom prst="rect">
            <a:avLst/>
          </a:prstGeom>
        </p:spPr>
      </p:pic>
      <p:pic>
        <p:nvPicPr>
          <p:cNvPr id="20" name="Picture 19" descr="Logo, company name&#10;&#10;Description automatically generated">
            <a:extLst>
              <a:ext uri="{FF2B5EF4-FFF2-40B4-BE49-F238E27FC236}">
                <a16:creationId xmlns:a16="http://schemas.microsoft.com/office/drawing/2014/main" id="{87CFA78E-924B-48E6-ACE9-B1E0F05051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965" y="254781"/>
            <a:ext cx="1909688" cy="586522"/>
          </a:xfrm>
          <a:prstGeom prst="rect">
            <a:avLst/>
          </a:prstGeom>
        </p:spPr>
      </p:pic>
      <p:sp>
        <p:nvSpPr>
          <p:cNvPr id="2" name="Title 1">
            <a:extLst>
              <a:ext uri="{FF2B5EF4-FFF2-40B4-BE49-F238E27FC236}">
                <a16:creationId xmlns:a16="http://schemas.microsoft.com/office/drawing/2014/main" id="{CA23B5F1-F6F3-443E-B61E-51EED45E0FF6}"/>
              </a:ext>
            </a:extLst>
          </p:cNvPr>
          <p:cNvSpPr>
            <a:spLocks noGrp="1"/>
          </p:cNvSpPr>
          <p:nvPr>
            <p:ph type="title"/>
          </p:nvPr>
        </p:nvSpPr>
        <p:spPr/>
        <p:txBody>
          <a:bodyPr/>
          <a:lstStyle/>
          <a:p>
            <a:pPr algn="ctr"/>
            <a:r>
              <a:rPr lang="en-US" b="1">
                <a:latin typeface="Interstate"/>
              </a:rPr>
              <a:t>SAFETY DIRECTOR 101</a:t>
            </a:r>
            <a:br>
              <a:rPr lang="en-US" b="1">
                <a:latin typeface="Interstate"/>
              </a:rPr>
            </a:br>
            <a:r>
              <a:rPr lang="en-US" b="1">
                <a:latin typeface="Interstate"/>
              </a:rPr>
              <a:t>THE ROLE OF SAFETY IN MAINTENANCE</a:t>
            </a:r>
            <a:endParaRPr lang="en-US" b="1" dirty="0">
              <a:latin typeface="Interstate"/>
            </a:endParaRPr>
          </a:p>
        </p:txBody>
      </p:sp>
      <p:sp>
        <p:nvSpPr>
          <p:cNvPr id="26" name="Content Placeholder 25">
            <a:extLst>
              <a:ext uri="{FF2B5EF4-FFF2-40B4-BE49-F238E27FC236}">
                <a16:creationId xmlns:a16="http://schemas.microsoft.com/office/drawing/2014/main" id="{23CF2BBD-A252-41DD-B45F-60439AEBB97C}"/>
              </a:ext>
            </a:extLst>
          </p:cNvPr>
          <p:cNvSpPr>
            <a:spLocks noGrp="1"/>
          </p:cNvSpPr>
          <p:nvPr>
            <p:ph idx="1"/>
          </p:nvPr>
        </p:nvSpPr>
        <p:spPr>
          <a:xfrm>
            <a:off x="838200" y="1834404"/>
            <a:ext cx="10515600" cy="4351338"/>
          </a:xfrm>
        </p:spPr>
        <p:txBody>
          <a:bodyPr>
            <a:noAutofit/>
          </a:bodyPr>
          <a:lstStyle/>
          <a:p>
            <a:r>
              <a:rPr lang="en-US" dirty="0"/>
              <a:t>Intermediary between maintenance and operations</a:t>
            </a:r>
          </a:p>
          <a:p>
            <a:r>
              <a:rPr lang="en-US" dirty="0"/>
              <a:t>Develop a positive relationship with your shop and operations</a:t>
            </a:r>
          </a:p>
          <a:p>
            <a:r>
              <a:rPr lang="en-US" dirty="0"/>
              <a:t>Review policies in how many vehicles per day can be removed for maintenance</a:t>
            </a:r>
          </a:p>
          <a:p>
            <a:r>
              <a:rPr lang="en-US" dirty="0"/>
              <a:t>Work together to make a schedule to do maintenance prior to the busier seasons</a:t>
            </a:r>
          </a:p>
          <a:p>
            <a:r>
              <a:rPr lang="en-US" dirty="0"/>
              <a:t>Consider away trip inspections prior to multiday trips</a:t>
            </a:r>
          </a:p>
          <a:p>
            <a:endParaRPr lang="en-US" dirty="0"/>
          </a:p>
          <a:p>
            <a:endParaRPr lang="en-US" dirty="0"/>
          </a:p>
        </p:txBody>
      </p:sp>
    </p:spTree>
    <p:extLst>
      <p:ext uri="{BB962C8B-B14F-4D97-AF65-F5344CB8AC3E}">
        <p14:creationId xmlns:p14="http://schemas.microsoft.com/office/powerpoint/2010/main" val="1348488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3B1AC6-9640-499D-94A7-042C0893EF8F}"/>
              </a:ext>
            </a:extLst>
          </p:cNvPr>
          <p:cNvSpPr/>
          <p:nvPr/>
        </p:nvSpPr>
        <p:spPr>
          <a:xfrm>
            <a:off x="0" y="6185742"/>
            <a:ext cx="12192000" cy="672258"/>
          </a:xfrm>
          <a:prstGeom prst="rect">
            <a:avLst/>
          </a:prstGeom>
          <a:solidFill>
            <a:srgbClr val="FAC5B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4EA6C8C8-F74E-4C1E-9088-D193C5735415}"/>
              </a:ext>
            </a:extLst>
          </p:cNvPr>
          <p:cNvCxnSpPr>
            <a:cxnSpLocks/>
          </p:cNvCxnSpPr>
          <p:nvPr/>
        </p:nvCxnSpPr>
        <p:spPr>
          <a:xfrm>
            <a:off x="0" y="6249750"/>
            <a:ext cx="12192000" cy="0"/>
          </a:xfrm>
          <a:prstGeom prst="line">
            <a:avLst/>
          </a:prstGeom>
          <a:ln w="190500">
            <a:solidFill>
              <a:srgbClr val="133C6A"/>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F00C33-635C-408A-9486-8159BAB82BA3}"/>
              </a:ext>
            </a:extLst>
          </p:cNvPr>
          <p:cNvCxnSpPr/>
          <p:nvPr/>
        </p:nvCxnSpPr>
        <p:spPr>
          <a:xfrm>
            <a:off x="0" y="6451599"/>
            <a:ext cx="12192000" cy="0"/>
          </a:xfrm>
          <a:prstGeom prst="line">
            <a:avLst/>
          </a:prstGeom>
          <a:ln w="76200">
            <a:solidFill>
              <a:srgbClr val="F89D5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E074F2F-6814-43AB-BBC4-54D2573D7E13}"/>
              </a:ext>
            </a:extLst>
          </p:cNvPr>
          <p:cNvCxnSpPr/>
          <p:nvPr/>
        </p:nvCxnSpPr>
        <p:spPr>
          <a:xfrm>
            <a:off x="0" y="6576934"/>
            <a:ext cx="12192000" cy="0"/>
          </a:xfrm>
          <a:prstGeom prst="line">
            <a:avLst/>
          </a:prstGeom>
          <a:ln w="76200">
            <a:solidFill>
              <a:srgbClr val="F3745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232E8C-E5F7-45FA-93C3-917C25CECA73}"/>
              </a:ext>
            </a:extLst>
          </p:cNvPr>
          <p:cNvCxnSpPr/>
          <p:nvPr/>
        </p:nvCxnSpPr>
        <p:spPr>
          <a:xfrm>
            <a:off x="0" y="6725455"/>
            <a:ext cx="12192000" cy="0"/>
          </a:xfrm>
          <a:prstGeom prst="line">
            <a:avLst/>
          </a:prstGeom>
          <a:ln w="76200">
            <a:solidFill>
              <a:srgbClr val="A74F4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1636BDF-B628-4DC4-A7DD-11AADE0BA02D}"/>
              </a:ext>
            </a:extLst>
          </p:cNvPr>
          <p:cNvCxnSpPr/>
          <p:nvPr/>
        </p:nvCxnSpPr>
        <p:spPr>
          <a:xfrm>
            <a:off x="0" y="6858000"/>
            <a:ext cx="12192000" cy="0"/>
          </a:xfrm>
          <a:prstGeom prst="line">
            <a:avLst/>
          </a:prstGeom>
          <a:ln w="76200">
            <a:solidFill>
              <a:srgbClr val="133C6A"/>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50FBDF4-1E90-45C6-891F-03F213B86918}"/>
              </a:ext>
            </a:extLst>
          </p:cNvPr>
          <p:cNvGrpSpPr/>
          <p:nvPr/>
        </p:nvGrpSpPr>
        <p:grpSpPr>
          <a:xfrm>
            <a:off x="10821240" y="5733470"/>
            <a:ext cx="1005840" cy="1005840"/>
            <a:chOff x="10821240" y="5717308"/>
            <a:chExt cx="1062180" cy="1094508"/>
          </a:xfrm>
        </p:grpSpPr>
        <p:sp>
          <p:nvSpPr>
            <p:cNvPr id="14" name="Oval 13">
              <a:extLst>
                <a:ext uri="{FF2B5EF4-FFF2-40B4-BE49-F238E27FC236}">
                  <a16:creationId xmlns:a16="http://schemas.microsoft.com/office/drawing/2014/main" id="{61A28987-13FB-4A09-AD55-762540D05747}"/>
                </a:ext>
              </a:extLst>
            </p:cNvPr>
            <p:cNvSpPr/>
            <p:nvPr/>
          </p:nvSpPr>
          <p:spPr>
            <a:xfrm>
              <a:off x="10821240" y="5717308"/>
              <a:ext cx="1062180" cy="1094508"/>
            </a:xfrm>
            <a:prstGeom prst="ellipse">
              <a:avLst/>
            </a:prstGeom>
            <a:solidFill>
              <a:schemeClr val="bg1"/>
            </a:solidFill>
            <a:ln w="22225">
              <a:solidFill>
                <a:srgbClr val="13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1ADE13A6-EBC9-4FF2-A134-74E3529D8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5855" y="5888181"/>
              <a:ext cx="832949" cy="731520"/>
            </a:xfrm>
            <a:prstGeom prst="rect">
              <a:avLst/>
            </a:prstGeom>
          </p:spPr>
        </p:pic>
      </p:grpSp>
      <p:sp>
        <p:nvSpPr>
          <p:cNvPr id="17" name="TextBox 16">
            <a:extLst>
              <a:ext uri="{FF2B5EF4-FFF2-40B4-BE49-F238E27FC236}">
                <a16:creationId xmlns:a16="http://schemas.microsoft.com/office/drawing/2014/main" id="{0AAE1D05-BC63-48F6-BA8E-54C85F277134}"/>
              </a:ext>
            </a:extLst>
          </p:cNvPr>
          <p:cNvSpPr txBox="1"/>
          <p:nvPr/>
        </p:nvSpPr>
        <p:spPr>
          <a:xfrm>
            <a:off x="3963177" y="1318589"/>
            <a:ext cx="4265645" cy="923330"/>
          </a:xfrm>
          <a:prstGeom prst="rect">
            <a:avLst/>
          </a:prstGeom>
          <a:noFill/>
        </p:spPr>
        <p:txBody>
          <a:bodyPr wrap="square" rtlCol="0">
            <a:spAutoFit/>
          </a:bodyPr>
          <a:lstStyle/>
          <a:p>
            <a:pPr algn="ctr"/>
            <a:endParaRPr lang="en-US" dirty="0">
              <a:solidFill>
                <a:srgbClr val="133C6A"/>
              </a:solidFill>
            </a:endParaRPr>
          </a:p>
          <a:p>
            <a:pPr algn="ctr"/>
            <a:endParaRPr lang="en-US" dirty="0">
              <a:solidFill>
                <a:srgbClr val="133C6A"/>
              </a:solidFill>
            </a:endParaRPr>
          </a:p>
          <a:p>
            <a:pPr algn="ctr"/>
            <a:endParaRPr lang="en-US" dirty="0">
              <a:solidFill>
                <a:srgbClr val="133C6A"/>
              </a:solidFill>
            </a:endParaRPr>
          </a:p>
        </p:txBody>
      </p:sp>
      <p:pic>
        <p:nvPicPr>
          <p:cNvPr id="18" name="Picture 17" descr="A picture containing text&#10;&#10;Description automatically generated">
            <a:extLst>
              <a:ext uri="{FF2B5EF4-FFF2-40B4-BE49-F238E27FC236}">
                <a16:creationId xmlns:a16="http://schemas.microsoft.com/office/drawing/2014/main" id="{287B5969-724E-4345-BE2C-C0E0207AF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47" y="158545"/>
            <a:ext cx="1566890" cy="835675"/>
          </a:xfrm>
          <a:prstGeom prst="rect">
            <a:avLst/>
          </a:prstGeom>
        </p:spPr>
      </p:pic>
      <p:pic>
        <p:nvPicPr>
          <p:cNvPr id="20" name="Picture 19" descr="Logo, company name&#10;&#10;Description automatically generated">
            <a:extLst>
              <a:ext uri="{FF2B5EF4-FFF2-40B4-BE49-F238E27FC236}">
                <a16:creationId xmlns:a16="http://schemas.microsoft.com/office/drawing/2014/main" id="{87CFA78E-924B-48E6-ACE9-B1E0F05051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965" y="254781"/>
            <a:ext cx="1909688" cy="586522"/>
          </a:xfrm>
          <a:prstGeom prst="rect">
            <a:avLst/>
          </a:prstGeom>
        </p:spPr>
      </p:pic>
      <p:sp>
        <p:nvSpPr>
          <p:cNvPr id="2" name="Title 1">
            <a:extLst>
              <a:ext uri="{FF2B5EF4-FFF2-40B4-BE49-F238E27FC236}">
                <a16:creationId xmlns:a16="http://schemas.microsoft.com/office/drawing/2014/main" id="{CA23B5F1-F6F3-443E-B61E-51EED45E0FF6}"/>
              </a:ext>
            </a:extLst>
          </p:cNvPr>
          <p:cNvSpPr>
            <a:spLocks noGrp="1"/>
          </p:cNvSpPr>
          <p:nvPr>
            <p:ph type="title"/>
          </p:nvPr>
        </p:nvSpPr>
        <p:spPr/>
        <p:txBody>
          <a:bodyPr/>
          <a:lstStyle/>
          <a:p>
            <a:pPr algn="ctr"/>
            <a:r>
              <a:rPr lang="en-US" b="1">
                <a:latin typeface="Interstate"/>
              </a:rPr>
              <a:t>SAFETY DIRECTOR 101</a:t>
            </a:r>
            <a:br>
              <a:rPr lang="en-US" b="1">
                <a:latin typeface="Interstate"/>
              </a:rPr>
            </a:br>
            <a:r>
              <a:rPr lang="en-US" b="1">
                <a:latin typeface="Interstate"/>
              </a:rPr>
              <a:t>THE ROLE OF SAFETY IN MAINTENANCE</a:t>
            </a:r>
            <a:endParaRPr lang="en-US" b="1" dirty="0">
              <a:latin typeface="Interstate"/>
            </a:endParaRPr>
          </a:p>
        </p:txBody>
      </p:sp>
      <p:sp>
        <p:nvSpPr>
          <p:cNvPr id="26" name="Content Placeholder 25">
            <a:extLst>
              <a:ext uri="{FF2B5EF4-FFF2-40B4-BE49-F238E27FC236}">
                <a16:creationId xmlns:a16="http://schemas.microsoft.com/office/drawing/2014/main" id="{23CF2BBD-A252-41DD-B45F-60439AEBB97C}"/>
              </a:ext>
            </a:extLst>
          </p:cNvPr>
          <p:cNvSpPr>
            <a:spLocks noGrp="1"/>
          </p:cNvSpPr>
          <p:nvPr>
            <p:ph idx="1"/>
          </p:nvPr>
        </p:nvSpPr>
        <p:spPr>
          <a:xfrm>
            <a:off x="838200" y="1834404"/>
            <a:ext cx="10515600" cy="4351338"/>
          </a:xfrm>
        </p:spPr>
        <p:txBody>
          <a:bodyPr>
            <a:noAutofit/>
          </a:bodyPr>
          <a:lstStyle/>
          <a:p>
            <a:r>
              <a:rPr lang="en-US" dirty="0"/>
              <a:t>What are your responsibilities for safety in the shop</a:t>
            </a:r>
          </a:p>
          <a:p>
            <a:r>
              <a:rPr lang="en-US" dirty="0"/>
              <a:t>29 CFR  OSHA regulations</a:t>
            </a:r>
          </a:p>
          <a:p>
            <a:r>
              <a:rPr lang="en-US" dirty="0"/>
              <a:t>Also check with your state to see if they have additional regulations</a:t>
            </a:r>
          </a:p>
          <a:p>
            <a:r>
              <a:rPr lang="en-US" dirty="0"/>
              <a:t>Forklifts</a:t>
            </a:r>
          </a:p>
          <a:p>
            <a:r>
              <a:rPr lang="en-US" dirty="0"/>
              <a:t>Storage and record keeping of HAZWOPER documents</a:t>
            </a:r>
          </a:p>
          <a:p>
            <a:r>
              <a:rPr lang="en-US" dirty="0"/>
              <a:t>Storage of </a:t>
            </a:r>
            <a:r>
              <a:rPr lang="en-US" dirty="0" err="1"/>
              <a:t>hazmats</a:t>
            </a:r>
            <a:endParaRPr lang="en-US" dirty="0"/>
          </a:p>
          <a:p>
            <a:r>
              <a:rPr lang="en-US" dirty="0"/>
              <a:t>Monthly inspections</a:t>
            </a:r>
          </a:p>
          <a:p>
            <a:r>
              <a:rPr lang="en-US" dirty="0"/>
              <a:t>Pit and lift safety</a:t>
            </a:r>
          </a:p>
          <a:p>
            <a:endParaRPr lang="en-US" dirty="0"/>
          </a:p>
        </p:txBody>
      </p:sp>
    </p:spTree>
    <p:extLst>
      <p:ext uri="{BB962C8B-B14F-4D97-AF65-F5344CB8AC3E}">
        <p14:creationId xmlns:p14="http://schemas.microsoft.com/office/powerpoint/2010/main" val="2699160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3B1AC6-9640-499D-94A7-042C0893EF8F}"/>
              </a:ext>
            </a:extLst>
          </p:cNvPr>
          <p:cNvSpPr/>
          <p:nvPr/>
        </p:nvSpPr>
        <p:spPr>
          <a:xfrm>
            <a:off x="0" y="6185742"/>
            <a:ext cx="12192000" cy="672258"/>
          </a:xfrm>
          <a:prstGeom prst="rect">
            <a:avLst/>
          </a:prstGeom>
          <a:solidFill>
            <a:srgbClr val="FAC5B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4EA6C8C8-F74E-4C1E-9088-D193C5735415}"/>
              </a:ext>
            </a:extLst>
          </p:cNvPr>
          <p:cNvCxnSpPr>
            <a:cxnSpLocks/>
          </p:cNvCxnSpPr>
          <p:nvPr/>
        </p:nvCxnSpPr>
        <p:spPr>
          <a:xfrm>
            <a:off x="0" y="6249750"/>
            <a:ext cx="12192000" cy="0"/>
          </a:xfrm>
          <a:prstGeom prst="line">
            <a:avLst/>
          </a:prstGeom>
          <a:ln w="190500">
            <a:solidFill>
              <a:srgbClr val="133C6A"/>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F00C33-635C-408A-9486-8159BAB82BA3}"/>
              </a:ext>
            </a:extLst>
          </p:cNvPr>
          <p:cNvCxnSpPr/>
          <p:nvPr/>
        </p:nvCxnSpPr>
        <p:spPr>
          <a:xfrm>
            <a:off x="0" y="6451599"/>
            <a:ext cx="12192000" cy="0"/>
          </a:xfrm>
          <a:prstGeom prst="line">
            <a:avLst/>
          </a:prstGeom>
          <a:ln w="76200">
            <a:solidFill>
              <a:srgbClr val="F89D5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E074F2F-6814-43AB-BBC4-54D2573D7E13}"/>
              </a:ext>
            </a:extLst>
          </p:cNvPr>
          <p:cNvCxnSpPr/>
          <p:nvPr/>
        </p:nvCxnSpPr>
        <p:spPr>
          <a:xfrm>
            <a:off x="0" y="6576934"/>
            <a:ext cx="12192000" cy="0"/>
          </a:xfrm>
          <a:prstGeom prst="line">
            <a:avLst/>
          </a:prstGeom>
          <a:ln w="76200">
            <a:solidFill>
              <a:srgbClr val="F3745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232E8C-E5F7-45FA-93C3-917C25CECA73}"/>
              </a:ext>
            </a:extLst>
          </p:cNvPr>
          <p:cNvCxnSpPr/>
          <p:nvPr/>
        </p:nvCxnSpPr>
        <p:spPr>
          <a:xfrm>
            <a:off x="0" y="6725455"/>
            <a:ext cx="12192000" cy="0"/>
          </a:xfrm>
          <a:prstGeom prst="line">
            <a:avLst/>
          </a:prstGeom>
          <a:ln w="76200">
            <a:solidFill>
              <a:srgbClr val="A74F4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1636BDF-B628-4DC4-A7DD-11AADE0BA02D}"/>
              </a:ext>
            </a:extLst>
          </p:cNvPr>
          <p:cNvCxnSpPr/>
          <p:nvPr/>
        </p:nvCxnSpPr>
        <p:spPr>
          <a:xfrm>
            <a:off x="0" y="6858000"/>
            <a:ext cx="12192000" cy="0"/>
          </a:xfrm>
          <a:prstGeom prst="line">
            <a:avLst/>
          </a:prstGeom>
          <a:ln w="76200">
            <a:solidFill>
              <a:srgbClr val="133C6A"/>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50FBDF4-1E90-45C6-891F-03F213B86918}"/>
              </a:ext>
            </a:extLst>
          </p:cNvPr>
          <p:cNvGrpSpPr/>
          <p:nvPr/>
        </p:nvGrpSpPr>
        <p:grpSpPr>
          <a:xfrm>
            <a:off x="10821240" y="5733470"/>
            <a:ext cx="1005840" cy="1005840"/>
            <a:chOff x="10821240" y="5717308"/>
            <a:chExt cx="1062180" cy="1094508"/>
          </a:xfrm>
        </p:grpSpPr>
        <p:sp>
          <p:nvSpPr>
            <p:cNvPr id="14" name="Oval 13">
              <a:extLst>
                <a:ext uri="{FF2B5EF4-FFF2-40B4-BE49-F238E27FC236}">
                  <a16:creationId xmlns:a16="http://schemas.microsoft.com/office/drawing/2014/main" id="{61A28987-13FB-4A09-AD55-762540D05747}"/>
                </a:ext>
              </a:extLst>
            </p:cNvPr>
            <p:cNvSpPr/>
            <p:nvPr/>
          </p:nvSpPr>
          <p:spPr>
            <a:xfrm>
              <a:off x="10821240" y="5717308"/>
              <a:ext cx="1062180" cy="1094508"/>
            </a:xfrm>
            <a:prstGeom prst="ellipse">
              <a:avLst/>
            </a:prstGeom>
            <a:solidFill>
              <a:schemeClr val="bg1"/>
            </a:solidFill>
            <a:ln w="22225">
              <a:solidFill>
                <a:srgbClr val="13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1ADE13A6-EBC9-4FF2-A134-74E3529D8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5855" y="5888181"/>
              <a:ext cx="832949" cy="731520"/>
            </a:xfrm>
            <a:prstGeom prst="rect">
              <a:avLst/>
            </a:prstGeom>
          </p:spPr>
        </p:pic>
      </p:grpSp>
      <p:sp>
        <p:nvSpPr>
          <p:cNvPr id="17" name="TextBox 16">
            <a:extLst>
              <a:ext uri="{FF2B5EF4-FFF2-40B4-BE49-F238E27FC236}">
                <a16:creationId xmlns:a16="http://schemas.microsoft.com/office/drawing/2014/main" id="{0AAE1D05-BC63-48F6-BA8E-54C85F277134}"/>
              </a:ext>
            </a:extLst>
          </p:cNvPr>
          <p:cNvSpPr txBox="1"/>
          <p:nvPr/>
        </p:nvSpPr>
        <p:spPr>
          <a:xfrm>
            <a:off x="3963177" y="1318589"/>
            <a:ext cx="4265645" cy="923330"/>
          </a:xfrm>
          <a:prstGeom prst="rect">
            <a:avLst/>
          </a:prstGeom>
          <a:noFill/>
        </p:spPr>
        <p:txBody>
          <a:bodyPr wrap="square" rtlCol="0">
            <a:spAutoFit/>
          </a:bodyPr>
          <a:lstStyle/>
          <a:p>
            <a:pPr algn="ctr"/>
            <a:endParaRPr lang="en-US" dirty="0">
              <a:solidFill>
                <a:srgbClr val="133C6A"/>
              </a:solidFill>
            </a:endParaRPr>
          </a:p>
          <a:p>
            <a:pPr algn="ctr"/>
            <a:endParaRPr lang="en-US" dirty="0">
              <a:solidFill>
                <a:srgbClr val="133C6A"/>
              </a:solidFill>
            </a:endParaRPr>
          </a:p>
          <a:p>
            <a:pPr algn="ctr"/>
            <a:endParaRPr lang="en-US" dirty="0">
              <a:solidFill>
                <a:srgbClr val="133C6A"/>
              </a:solidFill>
            </a:endParaRPr>
          </a:p>
        </p:txBody>
      </p:sp>
      <p:pic>
        <p:nvPicPr>
          <p:cNvPr id="18" name="Picture 17" descr="A picture containing text&#10;&#10;Description automatically generated">
            <a:extLst>
              <a:ext uri="{FF2B5EF4-FFF2-40B4-BE49-F238E27FC236}">
                <a16:creationId xmlns:a16="http://schemas.microsoft.com/office/drawing/2014/main" id="{287B5969-724E-4345-BE2C-C0E0207AF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47" y="158545"/>
            <a:ext cx="1566890" cy="835675"/>
          </a:xfrm>
          <a:prstGeom prst="rect">
            <a:avLst/>
          </a:prstGeom>
        </p:spPr>
      </p:pic>
      <p:pic>
        <p:nvPicPr>
          <p:cNvPr id="20" name="Picture 19" descr="Logo, company name&#10;&#10;Description automatically generated">
            <a:extLst>
              <a:ext uri="{FF2B5EF4-FFF2-40B4-BE49-F238E27FC236}">
                <a16:creationId xmlns:a16="http://schemas.microsoft.com/office/drawing/2014/main" id="{87CFA78E-924B-48E6-ACE9-B1E0F05051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965" y="254781"/>
            <a:ext cx="1909688" cy="586522"/>
          </a:xfrm>
          <a:prstGeom prst="rect">
            <a:avLst/>
          </a:prstGeom>
        </p:spPr>
      </p:pic>
      <p:sp>
        <p:nvSpPr>
          <p:cNvPr id="2" name="Title 1">
            <a:extLst>
              <a:ext uri="{FF2B5EF4-FFF2-40B4-BE49-F238E27FC236}">
                <a16:creationId xmlns:a16="http://schemas.microsoft.com/office/drawing/2014/main" id="{CA23B5F1-F6F3-443E-B61E-51EED45E0FF6}"/>
              </a:ext>
            </a:extLst>
          </p:cNvPr>
          <p:cNvSpPr>
            <a:spLocks noGrp="1"/>
          </p:cNvSpPr>
          <p:nvPr>
            <p:ph type="title"/>
          </p:nvPr>
        </p:nvSpPr>
        <p:spPr/>
        <p:txBody>
          <a:bodyPr/>
          <a:lstStyle/>
          <a:p>
            <a:pPr algn="ctr"/>
            <a:r>
              <a:rPr lang="en-US" b="1">
                <a:latin typeface="Interstate"/>
              </a:rPr>
              <a:t>SAFETY DIRECTOR 101</a:t>
            </a:r>
            <a:br>
              <a:rPr lang="en-US" b="1">
                <a:latin typeface="Interstate"/>
              </a:rPr>
            </a:br>
            <a:r>
              <a:rPr lang="en-US" b="1">
                <a:latin typeface="Interstate"/>
              </a:rPr>
              <a:t>THE ROLE OF SAFETY IN MAINTENANCE</a:t>
            </a:r>
            <a:endParaRPr lang="en-US" b="1" dirty="0">
              <a:latin typeface="Interstate"/>
            </a:endParaRPr>
          </a:p>
        </p:txBody>
      </p:sp>
      <p:sp>
        <p:nvSpPr>
          <p:cNvPr id="26" name="Content Placeholder 25">
            <a:extLst>
              <a:ext uri="{FF2B5EF4-FFF2-40B4-BE49-F238E27FC236}">
                <a16:creationId xmlns:a16="http://schemas.microsoft.com/office/drawing/2014/main" id="{23CF2BBD-A252-41DD-B45F-60439AEBB97C}"/>
              </a:ext>
            </a:extLst>
          </p:cNvPr>
          <p:cNvSpPr>
            <a:spLocks noGrp="1"/>
          </p:cNvSpPr>
          <p:nvPr>
            <p:ph idx="1"/>
          </p:nvPr>
        </p:nvSpPr>
        <p:spPr>
          <a:xfrm>
            <a:off x="838200" y="1834404"/>
            <a:ext cx="10515600" cy="4351338"/>
          </a:xfrm>
        </p:spPr>
        <p:txBody>
          <a:bodyPr>
            <a:noAutofit/>
          </a:bodyPr>
          <a:lstStyle/>
          <a:p>
            <a:r>
              <a:rPr lang="en-US" dirty="0"/>
              <a:t>What are your responsibilities for safety in the shop</a:t>
            </a:r>
          </a:p>
          <a:p>
            <a:r>
              <a:rPr lang="en-US" dirty="0"/>
              <a:t>Safety covers every part of our operations</a:t>
            </a:r>
          </a:p>
          <a:p>
            <a:r>
              <a:rPr lang="en-US" dirty="0"/>
              <a:t>Become familiar with the OSHA laws </a:t>
            </a:r>
          </a:p>
          <a:p>
            <a:r>
              <a:rPr lang="en-US" dirty="0"/>
              <a:t>Managing by walking around</a:t>
            </a:r>
          </a:p>
          <a:p>
            <a:r>
              <a:rPr lang="en-US" dirty="0"/>
              <a:t>Look, talk, engage</a:t>
            </a:r>
          </a:p>
          <a:p>
            <a:r>
              <a:rPr lang="en-US" dirty="0"/>
              <a:t>Know what you are looking at </a:t>
            </a:r>
          </a:p>
          <a:p>
            <a:r>
              <a:rPr lang="en-US" dirty="0"/>
              <a:t>Ask questions and listen</a:t>
            </a:r>
          </a:p>
          <a:p>
            <a:r>
              <a:rPr lang="en-US" dirty="0"/>
              <a:t>Don’t be afraid to spend time in the shop</a:t>
            </a:r>
          </a:p>
        </p:txBody>
      </p:sp>
    </p:spTree>
    <p:extLst>
      <p:ext uri="{BB962C8B-B14F-4D97-AF65-F5344CB8AC3E}">
        <p14:creationId xmlns:p14="http://schemas.microsoft.com/office/powerpoint/2010/main" val="464097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3B1AC6-9640-499D-94A7-042C0893EF8F}"/>
              </a:ext>
            </a:extLst>
          </p:cNvPr>
          <p:cNvSpPr/>
          <p:nvPr/>
        </p:nvSpPr>
        <p:spPr>
          <a:xfrm>
            <a:off x="0" y="6185742"/>
            <a:ext cx="12192000" cy="672258"/>
          </a:xfrm>
          <a:prstGeom prst="rect">
            <a:avLst/>
          </a:prstGeom>
          <a:solidFill>
            <a:srgbClr val="FAC5B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4EA6C8C8-F74E-4C1E-9088-D193C5735415}"/>
              </a:ext>
            </a:extLst>
          </p:cNvPr>
          <p:cNvCxnSpPr>
            <a:cxnSpLocks/>
          </p:cNvCxnSpPr>
          <p:nvPr/>
        </p:nvCxnSpPr>
        <p:spPr>
          <a:xfrm>
            <a:off x="0" y="6249750"/>
            <a:ext cx="12192000" cy="0"/>
          </a:xfrm>
          <a:prstGeom prst="line">
            <a:avLst/>
          </a:prstGeom>
          <a:ln w="190500">
            <a:solidFill>
              <a:srgbClr val="133C6A"/>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F00C33-635C-408A-9486-8159BAB82BA3}"/>
              </a:ext>
            </a:extLst>
          </p:cNvPr>
          <p:cNvCxnSpPr/>
          <p:nvPr/>
        </p:nvCxnSpPr>
        <p:spPr>
          <a:xfrm>
            <a:off x="0" y="6451599"/>
            <a:ext cx="12192000" cy="0"/>
          </a:xfrm>
          <a:prstGeom prst="line">
            <a:avLst/>
          </a:prstGeom>
          <a:ln w="76200">
            <a:solidFill>
              <a:srgbClr val="F89D5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E074F2F-6814-43AB-BBC4-54D2573D7E13}"/>
              </a:ext>
            </a:extLst>
          </p:cNvPr>
          <p:cNvCxnSpPr/>
          <p:nvPr/>
        </p:nvCxnSpPr>
        <p:spPr>
          <a:xfrm>
            <a:off x="0" y="6576934"/>
            <a:ext cx="12192000" cy="0"/>
          </a:xfrm>
          <a:prstGeom prst="line">
            <a:avLst/>
          </a:prstGeom>
          <a:ln w="76200">
            <a:solidFill>
              <a:srgbClr val="F3745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232E8C-E5F7-45FA-93C3-917C25CECA73}"/>
              </a:ext>
            </a:extLst>
          </p:cNvPr>
          <p:cNvCxnSpPr/>
          <p:nvPr/>
        </p:nvCxnSpPr>
        <p:spPr>
          <a:xfrm>
            <a:off x="0" y="6725455"/>
            <a:ext cx="12192000" cy="0"/>
          </a:xfrm>
          <a:prstGeom prst="line">
            <a:avLst/>
          </a:prstGeom>
          <a:ln w="76200">
            <a:solidFill>
              <a:srgbClr val="A74F4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1636BDF-B628-4DC4-A7DD-11AADE0BA02D}"/>
              </a:ext>
            </a:extLst>
          </p:cNvPr>
          <p:cNvCxnSpPr/>
          <p:nvPr/>
        </p:nvCxnSpPr>
        <p:spPr>
          <a:xfrm>
            <a:off x="0" y="6858000"/>
            <a:ext cx="12192000" cy="0"/>
          </a:xfrm>
          <a:prstGeom prst="line">
            <a:avLst/>
          </a:prstGeom>
          <a:ln w="76200">
            <a:solidFill>
              <a:srgbClr val="133C6A"/>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50FBDF4-1E90-45C6-891F-03F213B86918}"/>
              </a:ext>
            </a:extLst>
          </p:cNvPr>
          <p:cNvGrpSpPr/>
          <p:nvPr/>
        </p:nvGrpSpPr>
        <p:grpSpPr>
          <a:xfrm>
            <a:off x="10821240" y="5733470"/>
            <a:ext cx="1005840" cy="1005840"/>
            <a:chOff x="10821240" y="5717308"/>
            <a:chExt cx="1062180" cy="1094508"/>
          </a:xfrm>
        </p:grpSpPr>
        <p:sp>
          <p:nvSpPr>
            <p:cNvPr id="14" name="Oval 13">
              <a:extLst>
                <a:ext uri="{FF2B5EF4-FFF2-40B4-BE49-F238E27FC236}">
                  <a16:creationId xmlns:a16="http://schemas.microsoft.com/office/drawing/2014/main" id="{61A28987-13FB-4A09-AD55-762540D05747}"/>
                </a:ext>
              </a:extLst>
            </p:cNvPr>
            <p:cNvSpPr/>
            <p:nvPr/>
          </p:nvSpPr>
          <p:spPr>
            <a:xfrm>
              <a:off x="10821240" y="5717308"/>
              <a:ext cx="1062180" cy="1094508"/>
            </a:xfrm>
            <a:prstGeom prst="ellipse">
              <a:avLst/>
            </a:prstGeom>
            <a:solidFill>
              <a:schemeClr val="bg1"/>
            </a:solidFill>
            <a:ln w="22225">
              <a:solidFill>
                <a:srgbClr val="13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1ADE13A6-EBC9-4FF2-A134-74E3529D8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5855" y="5888181"/>
              <a:ext cx="832949" cy="731520"/>
            </a:xfrm>
            <a:prstGeom prst="rect">
              <a:avLst/>
            </a:prstGeom>
          </p:spPr>
        </p:pic>
      </p:grpSp>
      <p:sp>
        <p:nvSpPr>
          <p:cNvPr id="17" name="TextBox 16">
            <a:extLst>
              <a:ext uri="{FF2B5EF4-FFF2-40B4-BE49-F238E27FC236}">
                <a16:creationId xmlns:a16="http://schemas.microsoft.com/office/drawing/2014/main" id="{0AAE1D05-BC63-48F6-BA8E-54C85F277134}"/>
              </a:ext>
            </a:extLst>
          </p:cNvPr>
          <p:cNvSpPr txBox="1"/>
          <p:nvPr/>
        </p:nvSpPr>
        <p:spPr>
          <a:xfrm>
            <a:off x="3963177" y="1318589"/>
            <a:ext cx="4265645" cy="923330"/>
          </a:xfrm>
          <a:prstGeom prst="rect">
            <a:avLst/>
          </a:prstGeom>
          <a:noFill/>
        </p:spPr>
        <p:txBody>
          <a:bodyPr wrap="square" rtlCol="0">
            <a:spAutoFit/>
          </a:bodyPr>
          <a:lstStyle/>
          <a:p>
            <a:pPr algn="ctr"/>
            <a:endParaRPr lang="en-US" dirty="0">
              <a:solidFill>
                <a:srgbClr val="133C6A"/>
              </a:solidFill>
            </a:endParaRPr>
          </a:p>
          <a:p>
            <a:pPr algn="ctr"/>
            <a:endParaRPr lang="en-US" dirty="0">
              <a:solidFill>
                <a:srgbClr val="133C6A"/>
              </a:solidFill>
            </a:endParaRPr>
          </a:p>
          <a:p>
            <a:pPr algn="ctr"/>
            <a:endParaRPr lang="en-US" dirty="0">
              <a:solidFill>
                <a:srgbClr val="133C6A"/>
              </a:solidFill>
            </a:endParaRPr>
          </a:p>
        </p:txBody>
      </p:sp>
      <p:pic>
        <p:nvPicPr>
          <p:cNvPr id="18" name="Picture 17" descr="A picture containing text&#10;&#10;Description automatically generated">
            <a:extLst>
              <a:ext uri="{FF2B5EF4-FFF2-40B4-BE49-F238E27FC236}">
                <a16:creationId xmlns:a16="http://schemas.microsoft.com/office/drawing/2014/main" id="{287B5969-724E-4345-BE2C-C0E0207AF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47" y="158545"/>
            <a:ext cx="1566890" cy="835675"/>
          </a:xfrm>
          <a:prstGeom prst="rect">
            <a:avLst/>
          </a:prstGeom>
        </p:spPr>
      </p:pic>
      <p:pic>
        <p:nvPicPr>
          <p:cNvPr id="20" name="Picture 19" descr="Logo, company name&#10;&#10;Description automatically generated">
            <a:extLst>
              <a:ext uri="{FF2B5EF4-FFF2-40B4-BE49-F238E27FC236}">
                <a16:creationId xmlns:a16="http://schemas.microsoft.com/office/drawing/2014/main" id="{87CFA78E-924B-48E6-ACE9-B1E0F05051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965" y="254781"/>
            <a:ext cx="1909688" cy="586522"/>
          </a:xfrm>
          <a:prstGeom prst="rect">
            <a:avLst/>
          </a:prstGeom>
        </p:spPr>
      </p:pic>
      <p:sp>
        <p:nvSpPr>
          <p:cNvPr id="2" name="Title 1">
            <a:extLst>
              <a:ext uri="{FF2B5EF4-FFF2-40B4-BE49-F238E27FC236}">
                <a16:creationId xmlns:a16="http://schemas.microsoft.com/office/drawing/2014/main" id="{CA23B5F1-F6F3-443E-B61E-51EED45E0FF6}"/>
              </a:ext>
            </a:extLst>
          </p:cNvPr>
          <p:cNvSpPr>
            <a:spLocks noGrp="1"/>
          </p:cNvSpPr>
          <p:nvPr>
            <p:ph type="title"/>
          </p:nvPr>
        </p:nvSpPr>
        <p:spPr/>
        <p:txBody>
          <a:bodyPr/>
          <a:lstStyle/>
          <a:p>
            <a:pPr algn="ctr"/>
            <a:r>
              <a:rPr lang="en-US" b="1">
                <a:latin typeface="Interstate"/>
              </a:rPr>
              <a:t>SAFETY DIRECTOR 101</a:t>
            </a:r>
            <a:br>
              <a:rPr lang="en-US" b="1">
                <a:latin typeface="Interstate"/>
              </a:rPr>
            </a:br>
            <a:r>
              <a:rPr lang="en-US" b="1">
                <a:latin typeface="Interstate"/>
              </a:rPr>
              <a:t>THE ROLE OF SAFETY IN MAINTENANCE</a:t>
            </a:r>
            <a:endParaRPr lang="en-US" b="1" dirty="0">
              <a:latin typeface="Interstate"/>
            </a:endParaRPr>
          </a:p>
        </p:txBody>
      </p:sp>
      <p:sp>
        <p:nvSpPr>
          <p:cNvPr id="26" name="Content Placeholder 25">
            <a:extLst>
              <a:ext uri="{FF2B5EF4-FFF2-40B4-BE49-F238E27FC236}">
                <a16:creationId xmlns:a16="http://schemas.microsoft.com/office/drawing/2014/main" id="{23CF2BBD-A252-41DD-B45F-60439AEBB97C}"/>
              </a:ext>
            </a:extLst>
          </p:cNvPr>
          <p:cNvSpPr>
            <a:spLocks noGrp="1"/>
          </p:cNvSpPr>
          <p:nvPr>
            <p:ph idx="1"/>
          </p:nvPr>
        </p:nvSpPr>
        <p:spPr>
          <a:xfrm>
            <a:off x="838200" y="1834404"/>
            <a:ext cx="10515600" cy="4351338"/>
          </a:xfrm>
        </p:spPr>
        <p:txBody>
          <a:bodyPr>
            <a:noAutofit/>
          </a:bodyPr>
          <a:lstStyle/>
          <a:p>
            <a:r>
              <a:rPr lang="en-US" dirty="0"/>
              <a:t>29 CFR  OSHA regulations</a:t>
            </a:r>
          </a:p>
          <a:p>
            <a:r>
              <a:rPr lang="en-US" dirty="0"/>
              <a:t>This the occupational safety code similar to the FMCSRs</a:t>
            </a:r>
          </a:p>
          <a:p>
            <a:r>
              <a:rPr lang="en-US" dirty="0"/>
              <a:t>Make sure you look at the non-construction aspects of the code</a:t>
            </a:r>
          </a:p>
          <a:p>
            <a:r>
              <a:rPr lang="en-US" dirty="0"/>
              <a:t>Simple items can costs lives and heavy penalty</a:t>
            </a:r>
          </a:p>
          <a:p>
            <a:r>
              <a:rPr lang="en-US" dirty="0"/>
              <a:t>Rule of 7s</a:t>
            </a:r>
          </a:p>
          <a:p>
            <a:r>
              <a:rPr lang="en-US" dirty="0"/>
              <a:t>Fire extinguishers, exit signs, PPE</a:t>
            </a:r>
          </a:p>
          <a:p>
            <a:r>
              <a:rPr lang="en-US" dirty="0"/>
              <a:t>Also check with your state to see if they have additional regulations</a:t>
            </a:r>
          </a:p>
          <a:p>
            <a:r>
              <a:rPr lang="en-US" dirty="0"/>
              <a:t>Many offer free classes to help you learn this aspect of safety</a:t>
            </a:r>
          </a:p>
          <a:p>
            <a:endParaRPr lang="en-US" dirty="0"/>
          </a:p>
        </p:txBody>
      </p:sp>
    </p:spTree>
    <p:extLst>
      <p:ext uri="{BB962C8B-B14F-4D97-AF65-F5344CB8AC3E}">
        <p14:creationId xmlns:p14="http://schemas.microsoft.com/office/powerpoint/2010/main" val="1276481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3B1AC6-9640-499D-94A7-042C0893EF8F}"/>
              </a:ext>
            </a:extLst>
          </p:cNvPr>
          <p:cNvSpPr/>
          <p:nvPr/>
        </p:nvSpPr>
        <p:spPr>
          <a:xfrm>
            <a:off x="0" y="6185742"/>
            <a:ext cx="12192000" cy="672258"/>
          </a:xfrm>
          <a:prstGeom prst="rect">
            <a:avLst/>
          </a:prstGeom>
          <a:solidFill>
            <a:srgbClr val="FAC5B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4EA6C8C8-F74E-4C1E-9088-D193C5735415}"/>
              </a:ext>
            </a:extLst>
          </p:cNvPr>
          <p:cNvCxnSpPr>
            <a:cxnSpLocks/>
          </p:cNvCxnSpPr>
          <p:nvPr/>
        </p:nvCxnSpPr>
        <p:spPr>
          <a:xfrm>
            <a:off x="0" y="6249750"/>
            <a:ext cx="12192000" cy="0"/>
          </a:xfrm>
          <a:prstGeom prst="line">
            <a:avLst/>
          </a:prstGeom>
          <a:ln w="190500">
            <a:solidFill>
              <a:srgbClr val="133C6A"/>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F00C33-635C-408A-9486-8159BAB82BA3}"/>
              </a:ext>
            </a:extLst>
          </p:cNvPr>
          <p:cNvCxnSpPr/>
          <p:nvPr/>
        </p:nvCxnSpPr>
        <p:spPr>
          <a:xfrm>
            <a:off x="0" y="6451599"/>
            <a:ext cx="12192000" cy="0"/>
          </a:xfrm>
          <a:prstGeom prst="line">
            <a:avLst/>
          </a:prstGeom>
          <a:ln w="76200">
            <a:solidFill>
              <a:srgbClr val="F89D5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E074F2F-6814-43AB-BBC4-54D2573D7E13}"/>
              </a:ext>
            </a:extLst>
          </p:cNvPr>
          <p:cNvCxnSpPr/>
          <p:nvPr/>
        </p:nvCxnSpPr>
        <p:spPr>
          <a:xfrm>
            <a:off x="0" y="6576934"/>
            <a:ext cx="12192000" cy="0"/>
          </a:xfrm>
          <a:prstGeom prst="line">
            <a:avLst/>
          </a:prstGeom>
          <a:ln w="76200">
            <a:solidFill>
              <a:srgbClr val="F3745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232E8C-E5F7-45FA-93C3-917C25CECA73}"/>
              </a:ext>
            </a:extLst>
          </p:cNvPr>
          <p:cNvCxnSpPr/>
          <p:nvPr/>
        </p:nvCxnSpPr>
        <p:spPr>
          <a:xfrm>
            <a:off x="0" y="6725455"/>
            <a:ext cx="12192000" cy="0"/>
          </a:xfrm>
          <a:prstGeom prst="line">
            <a:avLst/>
          </a:prstGeom>
          <a:ln w="76200">
            <a:solidFill>
              <a:srgbClr val="A74F4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1636BDF-B628-4DC4-A7DD-11AADE0BA02D}"/>
              </a:ext>
            </a:extLst>
          </p:cNvPr>
          <p:cNvCxnSpPr/>
          <p:nvPr/>
        </p:nvCxnSpPr>
        <p:spPr>
          <a:xfrm>
            <a:off x="0" y="6858000"/>
            <a:ext cx="12192000" cy="0"/>
          </a:xfrm>
          <a:prstGeom prst="line">
            <a:avLst/>
          </a:prstGeom>
          <a:ln w="76200">
            <a:solidFill>
              <a:srgbClr val="133C6A"/>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50FBDF4-1E90-45C6-891F-03F213B86918}"/>
              </a:ext>
            </a:extLst>
          </p:cNvPr>
          <p:cNvGrpSpPr/>
          <p:nvPr/>
        </p:nvGrpSpPr>
        <p:grpSpPr>
          <a:xfrm>
            <a:off x="10821240" y="5733470"/>
            <a:ext cx="1005840" cy="1005840"/>
            <a:chOff x="10821240" y="5717308"/>
            <a:chExt cx="1062180" cy="1094508"/>
          </a:xfrm>
        </p:grpSpPr>
        <p:sp>
          <p:nvSpPr>
            <p:cNvPr id="14" name="Oval 13">
              <a:extLst>
                <a:ext uri="{FF2B5EF4-FFF2-40B4-BE49-F238E27FC236}">
                  <a16:creationId xmlns:a16="http://schemas.microsoft.com/office/drawing/2014/main" id="{61A28987-13FB-4A09-AD55-762540D05747}"/>
                </a:ext>
              </a:extLst>
            </p:cNvPr>
            <p:cNvSpPr/>
            <p:nvPr/>
          </p:nvSpPr>
          <p:spPr>
            <a:xfrm>
              <a:off x="10821240" y="5717308"/>
              <a:ext cx="1062180" cy="1094508"/>
            </a:xfrm>
            <a:prstGeom prst="ellipse">
              <a:avLst/>
            </a:prstGeom>
            <a:solidFill>
              <a:schemeClr val="bg1"/>
            </a:solidFill>
            <a:ln w="22225">
              <a:solidFill>
                <a:srgbClr val="13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1ADE13A6-EBC9-4FF2-A134-74E3529D8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5855" y="5888181"/>
              <a:ext cx="832949" cy="731520"/>
            </a:xfrm>
            <a:prstGeom prst="rect">
              <a:avLst/>
            </a:prstGeom>
          </p:spPr>
        </p:pic>
      </p:grpSp>
      <p:sp>
        <p:nvSpPr>
          <p:cNvPr id="17" name="TextBox 16">
            <a:extLst>
              <a:ext uri="{FF2B5EF4-FFF2-40B4-BE49-F238E27FC236}">
                <a16:creationId xmlns:a16="http://schemas.microsoft.com/office/drawing/2014/main" id="{0AAE1D05-BC63-48F6-BA8E-54C85F277134}"/>
              </a:ext>
            </a:extLst>
          </p:cNvPr>
          <p:cNvSpPr txBox="1"/>
          <p:nvPr/>
        </p:nvSpPr>
        <p:spPr>
          <a:xfrm>
            <a:off x="3963177" y="1318589"/>
            <a:ext cx="4265645" cy="923330"/>
          </a:xfrm>
          <a:prstGeom prst="rect">
            <a:avLst/>
          </a:prstGeom>
          <a:noFill/>
        </p:spPr>
        <p:txBody>
          <a:bodyPr wrap="square" rtlCol="0">
            <a:spAutoFit/>
          </a:bodyPr>
          <a:lstStyle/>
          <a:p>
            <a:pPr algn="ctr"/>
            <a:endParaRPr lang="en-US" dirty="0">
              <a:solidFill>
                <a:srgbClr val="133C6A"/>
              </a:solidFill>
            </a:endParaRPr>
          </a:p>
          <a:p>
            <a:pPr algn="ctr"/>
            <a:endParaRPr lang="en-US" dirty="0">
              <a:solidFill>
                <a:srgbClr val="133C6A"/>
              </a:solidFill>
            </a:endParaRPr>
          </a:p>
          <a:p>
            <a:pPr algn="ctr"/>
            <a:endParaRPr lang="en-US" dirty="0">
              <a:solidFill>
                <a:srgbClr val="133C6A"/>
              </a:solidFill>
            </a:endParaRPr>
          </a:p>
        </p:txBody>
      </p:sp>
      <p:pic>
        <p:nvPicPr>
          <p:cNvPr id="18" name="Picture 17" descr="A picture containing text&#10;&#10;Description automatically generated">
            <a:extLst>
              <a:ext uri="{FF2B5EF4-FFF2-40B4-BE49-F238E27FC236}">
                <a16:creationId xmlns:a16="http://schemas.microsoft.com/office/drawing/2014/main" id="{287B5969-724E-4345-BE2C-C0E0207AF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47" y="158545"/>
            <a:ext cx="1566890" cy="835675"/>
          </a:xfrm>
          <a:prstGeom prst="rect">
            <a:avLst/>
          </a:prstGeom>
        </p:spPr>
      </p:pic>
      <p:pic>
        <p:nvPicPr>
          <p:cNvPr id="20" name="Picture 19" descr="Logo, company name&#10;&#10;Description automatically generated">
            <a:extLst>
              <a:ext uri="{FF2B5EF4-FFF2-40B4-BE49-F238E27FC236}">
                <a16:creationId xmlns:a16="http://schemas.microsoft.com/office/drawing/2014/main" id="{87CFA78E-924B-48E6-ACE9-B1E0F05051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965" y="254781"/>
            <a:ext cx="1909688" cy="586522"/>
          </a:xfrm>
          <a:prstGeom prst="rect">
            <a:avLst/>
          </a:prstGeom>
        </p:spPr>
      </p:pic>
      <p:sp>
        <p:nvSpPr>
          <p:cNvPr id="2" name="Title 1">
            <a:extLst>
              <a:ext uri="{FF2B5EF4-FFF2-40B4-BE49-F238E27FC236}">
                <a16:creationId xmlns:a16="http://schemas.microsoft.com/office/drawing/2014/main" id="{CA23B5F1-F6F3-443E-B61E-51EED45E0FF6}"/>
              </a:ext>
            </a:extLst>
          </p:cNvPr>
          <p:cNvSpPr>
            <a:spLocks noGrp="1"/>
          </p:cNvSpPr>
          <p:nvPr>
            <p:ph type="title"/>
          </p:nvPr>
        </p:nvSpPr>
        <p:spPr/>
        <p:txBody>
          <a:bodyPr/>
          <a:lstStyle/>
          <a:p>
            <a:pPr algn="ctr"/>
            <a:r>
              <a:rPr lang="en-US" b="1">
                <a:latin typeface="Interstate"/>
              </a:rPr>
              <a:t>SAFETY DIRECTOR 101</a:t>
            </a:r>
            <a:br>
              <a:rPr lang="en-US" b="1">
                <a:latin typeface="Interstate"/>
              </a:rPr>
            </a:br>
            <a:r>
              <a:rPr lang="en-US" b="1">
                <a:latin typeface="Interstate"/>
              </a:rPr>
              <a:t>THE ROLE OF SAFETY IN MAINTENANCE</a:t>
            </a:r>
            <a:endParaRPr lang="en-US" b="1" dirty="0">
              <a:latin typeface="Interstate"/>
            </a:endParaRPr>
          </a:p>
        </p:txBody>
      </p:sp>
      <p:sp>
        <p:nvSpPr>
          <p:cNvPr id="26" name="Content Placeholder 25">
            <a:extLst>
              <a:ext uri="{FF2B5EF4-FFF2-40B4-BE49-F238E27FC236}">
                <a16:creationId xmlns:a16="http://schemas.microsoft.com/office/drawing/2014/main" id="{23CF2BBD-A252-41DD-B45F-60439AEBB97C}"/>
              </a:ext>
            </a:extLst>
          </p:cNvPr>
          <p:cNvSpPr>
            <a:spLocks noGrp="1"/>
          </p:cNvSpPr>
          <p:nvPr>
            <p:ph idx="1"/>
          </p:nvPr>
        </p:nvSpPr>
        <p:spPr>
          <a:xfrm>
            <a:off x="838200" y="1834404"/>
            <a:ext cx="10515600" cy="4351338"/>
          </a:xfrm>
        </p:spPr>
        <p:txBody>
          <a:bodyPr>
            <a:noAutofit/>
          </a:bodyPr>
          <a:lstStyle/>
          <a:p>
            <a:r>
              <a:rPr lang="en-US" dirty="0"/>
              <a:t>Forklifts</a:t>
            </a:r>
          </a:p>
          <a:p>
            <a:r>
              <a:rPr lang="en-US" dirty="0"/>
              <a:t>Do you have one?</a:t>
            </a:r>
          </a:p>
          <a:p>
            <a:r>
              <a:rPr lang="en-US" dirty="0"/>
              <a:t>Is everyone trained to use it?</a:t>
            </a:r>
          </a:p>
          <a:p>
            <a:r>
              <a:rPr lang="en-US" dirty="0"/>
              <a:t>Are you doing daily inspections?</a:t>
            </a:r>
          </a:p>
          <a:p>
            <a:r>
              <a:rPr lang="en-US" dirty="0"/>
              <a:t>Are you performing or have contracted maintenance on it?</a:t>
            </a:r>
          </a:p>
          <a:p>
            <a:r>
              <a:rPr lang="en-US" dirty="0"/>
              <a:t>When is training required ?</a:t>
            </a:r>
          </a:p>
        </p:txBody>
      </p:sp>
    </p:spTree>
    <p:extLst>
      <p:ext uri="{BB962C8B-B14F-4D97-AF65-F5344CB8AC3E}">
        <p14:creationId xmlns:p14="http://schemas.microsoft.com/office/powerpoint/2010/main" val="660844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3B1AC6-9640-499D-94A7-042C0893EF8F}"/>
              </a:ext>
            </a:extLst>
          </p:cNvPr>
          <p:cNvSpPr/>
          <p:nvPr/>
        </p:nvSpPr>
        <p:spPr>
          <a:xfrm>
            <a:off x="0" y="6185742"/>
            <a:ext cx="12192000" cy="672258"/>
          </a:xfrm>
          <a:prstGeom prst="rect">
            <a:avLst/>
          </a:prstGeom>
          <a:solidFill>
            <a:srgbClr val="FAC5B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4EA6C8C8-F74E-4C1E-9088-D193C5735415}"/>
              </a:ext>
            </a:extLst>
          </p:cNvPr>
          <p:cNvCxnSpPr>
            <a:cxnSpLocks/>
          </p:cNvCxnSpPr>
          <p:nvPr/>
        </p:nvCxnSpPr>
        <p:spPr>
          <a:xfrm>
            <a:off x="0" y="6249750"/>
            <a:ext cx="12192000" cy="0"/>
          </a:xfrm>
          <a:prstGeom prst="line">
            <a:avLst/>
          </a:prstGeom>
          <a:ln w="190500">
            <a:solidFill>
              <a:srgbClr val="133C6A"/>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F00C33-635C-408A-9486-8159BAB82BA3}"/>
              </a:ext>
            </a:extLst>
          </p:cNvPr>
          <p:cNvCxnSpPr/>
          <p:nvPr/>
        </p:nvCxnSpPr>
        <p:spPr>
          <a:xfrm>
            <a:off x="0" y="6451599"/>
            <a:ext cx="12192000" cy="0"/>
          </a:xfrm>
          <a:prstGeom prst="line">
            <a:avLst/>
          </a:prstGeom>
          <a:ln w="76200">
            <a:solidFill>
              <a:srgbClr val="F89D5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E074F2F-6814-43AB-BBC4-54D2573D7E13}"/>
              </a:ext>
            </a:extLst>
          </p:cNvPr>
          <p:cNvCxnSpPr/>
          <p:nvPr/>
        </p:nvCxnSpPr>
        <p:spPr>
          <a:xfrm>
            <a:off x="0" y="6576934"/>
            <a:ext cx="12192000" cy="0"/>
          </a:xfrm>
          <a:prstGeom prst="line">
            <a:avLst/>
          </a:prstGeom>
          <a:ln w="76200">
            <a:solidFill>
              <a:srgbClr val="F3745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232E8C-E5F7-45FA-93C3-917C25CECA73}"/>
              </a:ext>
            </a:extLst>
          </p:cNvPr>
          <p:cNvCxnSpPr/>
          <p:nvPr/>
        </p:nvCxnSpPr>
        <p:spPr>
          <a:xfrm>
            <a:off x="0" y="6725455"/>
            <a:ext cx="12192000" cy="0"/>
          </a:xfrm>
          <a:prstGeom prst="line">
            <a:avLst/>
          </a:prstGeom>
          <a:ln w="76200">
            <a:solidFill>
              <a:srgbClr val="A74F4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1636BDF-B628-4DC4-A7DD-11AADE0BA02D}"/>
              </a:ext>
            </a:extLst>
          </p:cNvPr>
          <p:cNvCxnSpPr/>
          <p:nvPr/>
        </p:nvCxnSpPr>
        <p:spPr>
          <a:xfrm>
            <a:off x="0" y="6858000"/>
            <a:ext cx="12192000" cy="0"/>
          </a:xfrm>
          <a:prstGeom prst="line">
            <a:avLst/>
          </a:prstGeom>
          <a:ln w="76200">
            <a:solidFill>
              <a:srgbClr val="133C6A"/>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50FBDF4-1E90-45C6-891F-03F213B86918}"/>
              </a:ext>
            </a:extLst>
          </p:cNvPr>
          <p:cNvGrpSpPr/>
          <p:nvPr/>
        </p:nvGrpSpPr>
        <p:grpSpPr>
          <a:xfrm>
            <a:off x="10821240" y="5733470"/>
            <a:ext cx="1005840" cy="1005840"/>
            <a:chOff x="10821240" y="5717308"/>
            <a:chExt cx="1062180" cy="1094508"/>
          </a:xfrm>
        </p:grpSpPr>
        <p:sp>
          <p:nvSpPr>
            <p:cNvPr id="14" name="Oval 13">
              <a:extLst>
                <a:ext uri="{FF2B5EF4-FFF2-40B4-BE49-F238E27FC236}">
                  <a16:creationId xmlns:a16="http://schemas.microsoft.com/office/drawing/2014/main" id="{61A28987-13FB-4A09-AD55-762540D05747}"/>
                </a:ext>
              </a:extLst>
            </p:cNvPr>
            <p:cNvSpPr/>
            <p:nvPr/>
          </p:nvSpPr>
          <p:spPr>
            <a:xfrm>
              <a:off x="10821240" y="5717308"/>
              <a:ext cx="1062180" cy="1094508"/>
            </a:xfrm>
            <a:prstGeom prst="ellipse">
              <a:avLst/>
            </a:prstGeom>
            <a:solidFill>
              <a:schemeClr val="bg1"/>
            </a:solidFill>
            <a:ln w="22225">
              <a:solidFill>
                <a:srgbClr val="13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1ADE13A6-EBC9-4FF2-A134-74E3529D8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5855" y="5888181"/>
              <a:ext cx="832949" cy="731520"/>
            </a:xfrm>
            <a:prstGeom prst="rect">
              <a:avLst/>
            </a:prstGeom>
          </p:spPr>
        </p:pic>
      </p:grpSp>
      <p:sp>
        <p:nvSpPr>
          <p:cNvPr id="17" name="TextBox 16">
            <a:extLst>
              <a:ext uri="{FF2B5EF4-FFF2-40B4-BE49-F238E27FC236}">
                <a16:creationId xmlns:a16="http://schemas.microsoft.com/office/drawing/2014/main" id="{0AAE1D05-BC63-48F6-BA8E-54C85F277134}"/>
              </a:ext>
            </a:extLst>
          </p:cNvPr>
          <p:cNvSpPr txBox="1"/>
          <p:nvPr/>
        </p:nvSpPr>
        <p:spPr>
          <a:xfrm>
            <a:off x="3963177" y="1318589"/>
            <a:ext cx="4265645" cy="923330"/>
          </a:xfrm>
          <a:prstGeom prst="rect">
            <a:avLst/>
          </a:prstGeom>
          <a:noFill/>
        </p:spPr>
        <p:txBody>
          <a:bodyPr wrap="square" rtlCol="0">
            <a:spAutoFit/>
          </a:bodyPr>
          <a:lstStyle/>
          <a:p>
            <a:pPr algn="ctr"/>
            <a:endParaRPr lang="en-US" dirty="0">
              <a:solidFill>
                <a:srgbClr val="133C6A"/>
              </a:solidFill>
            </a:endParaRPr>
          </a:p>
          <a:p>
            <a:pPr algn="ctr"/>
            <a:endParaRPr lang="en-US" dirty="0">
              <a:solidFill>
                <a:srgbClr val="133C6A"/>
              </a:solidFill>
            </a:endParaRPr>
          </a:p>
          <a:p>
            <a:pPr algn="ctr"/>
            <a:endParaRPr lang="en-US" dirty="0">
              <a:solidFill>
                <a:srgbClr val="133C6A"/>
              </a:solidFill>
            </a:endParaRPr>
          </a:p>
        </p:txBody>
      </p:sp>
      <p:pic>
        <p:nvPicPr>
          <p:cNvPr id="18" name="Picture 17" descr="A picture containing text&#10;&#10;Description automatically generated">
            <a:extLst>
              <a:ext uri="{FF2B5EF4-FFF2-40B4-BE49-F238E27FC236}">
                <a16:creationId xmlns:a16="http://schemas.microsoft.com/office/drawing/2014/main" id="{287B5969-724E-4345-BE2C-C0E0207AF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47" y="158545"/>
            <a:ext cx="1566890" cy="835675"/>
          </a:xfrm>
          <a:prstGeom prst="rect">
            <a:avLst/>
          </a:prstGeom>
        </p:spPr>
      </p:pic>
      <p:pic>
        <p:nvPicPr>
          <p:cNvPr id="20" name="Picture 19" descr="Logo, company name&#10;&#10;Description automatically generated">
            <a:extLst>
              <a:ext uri="{FF2B5EF4-FFF2-40B4-BE49-F238E27FC236}">
                <a16:creationId xmlns:a16="http://schemas.microsoft.com/office/drawing/2014/main" id="{87CFA78E-924B-48E6-ACE9-B1E0F05051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965" y="254781"/>
            <a:ext cx="1909688" cy="586522"/>
          </a:xfrm>
          <a:prstGeom prst="rect">
            <a:avLst/>
          </a:prstGeom>
        </p:spPr>
      </p:pic>
      <p:sp>
        <p:nvSpPr>
          <p:cNvPr id="2" name="Title 1">
            <a:extLst>
              <a:ext uri="{FF2B5EF4-FFF2-40B4-BE49-F238E27FC236}">
                <a16:creationId xmlns:a16="http://schemas.microsoft.com/office/drawing/2014/main" id="{CA23B5F1-F6F3-443E-B61E-51EED45E0FF6}"/>
              </a:ext>
            </a:extLst>
          </p:cNvPr>
          <p:cNvSpPr>
            <a:spLocks noGrp="1"/>
          </p:cNvSpPr>
          <p:nvPr>
            <p:ph type="title"/>
          </p:nvPr>
        </p:nvSpPr>
        <p:spPr/>
        <p:txBody>
          <a:bodyPr/>
          <a:lstStyle/>
          <a:p>
            <a:pPr algn="ctr"/>
            <a:r>
              <a:rPr lang="en-US" b="1" dirty="0">
                <a:latin typeface="Interstate"/>
              </a:rPr>
              <a:t>SAFETY DIRECTOR 101</a:t>
            </a:r>
            <a:br>
              <a:rPr lang="en-US" b="1" dirty="0">
                <a:latin typeface="Interstate"/>
              </a:rPr>
            </a:br>
            <a:r>
              <a:rPr lang="en-US" b="1" dirty="0">
                <a:latin typeface="Interstate"/>
              </a:rPr>
              <a:t>THE ROLE OF SAFETY IN MAINTENANCE</a:t>
            </a:r>
          </a:p>
        </p:txBody>
      </p:sp>
      <p:sp>
        <p:nvSpPr>
          <p:cNvPr id="21" name="Content Placeholder 20">
            <a:extLst>
              <a:ext uri="{FF2B5EF4-FFF2-40B4-BE49-F238E27FC236}">
                <a16:creationId xmlns:a16="http://schemas.microsoft.com/office/drawing/2014/main" id="{B0C08B13-3B83-445C-A289-B7F84A0F2446}"/>
              </a:ext>
            </a:extLst>
          </p:cNvPr>
          <p:cNvSpPr>
            <a:spLocks noGrp="1"/>
          </p:cNvSpPr>
          <p:nvPr>
            <p:ph idx="1"/>
          </p:nvPr>
        </p:nvSpPr>
        <p:spPr/>
        <p:txBody>
          <a:bodyPr/>
          <a:lstStyle/>
          <a:p>
            <a:r>
              <a:rPr lang="en-US" dirty="0"/>
              <a:t>What does safety and maintenance have in common ?</a:t>
            </a:r>
          </a:p>
          <a:p>
            <a:r>
              <a:rPr lang="en-US" dirty="0"/>
              <a:t>Where do our roles and responsibilities overlap ?</a:t>
            </a:r>
          </a:p>
          <a:p>
            <a:r>
              <a:rPr lang="en-US" dirty="0"/>
              <a:t>49CFR and 29CFR</a:t>
            </a:r>
          </a:p>
          <a:p>
            <a:endParaRPr lang="en-US" dirty="0"/>
          </a:p>
        </p:txBody>
      </p:sp>
    </p:spTree>
    <p:extLst>
      <p:ext uri="{BB962C8B-B14F-4D97-AF65-F5344CB8AC3E}">
        <p14:creationId xmlns:p14="http://schemas.microsoft.com/office/powerpoint/2010/main" val="192121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3B1AC6-9640-499D-94A7-042C0893EF8F}"/>
              </a:ext>
            </a:extLst>
          </p:cNvPr>
          <p:cNvSpPr/>
          <p:nvPr/>
        </p:nvSpPr>
        <p:spPr>
          <a:xfrm>
            <a:off x="0" y="6185742"/>
            <a:ext cx="12192000" cy="672258"/>
          </a:xfrm>
          <a:prstGeom prst="rect">
            <a:avLst/>
          </a:prstGeom>
          <a:solidFill>
            <a:srgbClr val="FAC5B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4EA6C8C8-F74E-4C1E-9088-D193C5735415}"/>
              </a:ext>
            </a:extLst>
          </p:cNvPr>
          <p:cNvCxnSpPr>
            <a:cxnSpLocks/>
          </p:cNvCxnSpPr>
          <p:nvPr/>
        </p:nvCxnSpPr>
        <p:spPr>
          <a:xfrm>
            <a:off x="0" y="6249750"/>
            <a:ext cx="12192000" cy="0"/>
          </a:xfrm>
          <a:prstGeom prst="line">
            <a:avLst/>
          </a:prstGeom>
          <a:ln w="190500">
            <a:solidFill>
              <a:srgbClr val="133C6A"/>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F00C33-635C-408A-9486-8159BAB82BA3}"/>
              </a:ext>
            </a:extLst>
          </p:cNvPr>
          <p:cNvCxnSpPr/>
          <p:nvPr/>
        </p:nvCxnSpPr>
        <p:spPr>
          <a:xfrm>
            <a:off x="0" y="6451599"/>
            <a:ext cx="12192000" cy="0"/>
          </a:xfrm>
          <a:prstGeom prst="line">
            <a:avLst/>
          </a:prstGeom>
          <a:ln w="76200">
            <a:solidFill>
              <a:srgbClr val="F89D5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E074F2F-6814-43AB-BBC4-54D2573D7E13}"/>
              </a:ext>
            </a:extLst>
          </p:cNvPr>
          <p:cNvCxnSpPr/>
          <p:nvPr/>
        </p:nvCxnSpPr>
        <p:spPr>
          <a:xfrm>
            <a:off x="0" y="6576934"/>
            <a:ext cx="12192000" cy="0"/>
          </a:xfrm>
          <a:prstGeom prst="line">
            <a:avLst/>
          </a:prstGeom>
          <a:ln w="76200">
            <a:solidFill>
              <a:srgbClr val="F3745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232E8C-E5F7-45FA-93C3-917C25CECA73}"/>
              </a:ext>
            </a:extLst>
          </p:cNvPr>
          <p:cNvCxnSpPr/>
          <p:nvPr/>
        </p:nvCxnSpPr>
        <p:spPr>
          <a:xfrm>
            <a:off x="0" y="6725455"/>
            <a:ext cx="12192000" cy="0"/>
          </a:xfrm>
          <a:prstGeom prst="line">
            <a:avLst/>
          </a:prstGeom>
          <a:ln w="76200">
            <a:solidFill>
              <a:srgbClr val="A74F4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1636BDF-B628-4DC4-A7DD-11AADE0BA02D}"/>
              </a:ext>
            </a:extLst>
          </p:cNvPr>
          <p:cNvCxnSpPr/>
          <p:nvPr/>
        </p:nvCxnSpPr>
        <p:spPr>
          <a:xfrm>
            <a:off x="0" y="6858000"/>
            <a:ext cx="12192000" cy="0"/>
          </a:xfrm>
          <a:prstGeom prst="line">
            <a:avLst/>
          </a:prstGeom>
          <a:ln w="76200">
            <a:solidFill>
              <a:srgbClr val="133C6A"/>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50FBDF4-1E90-45C6-891F-03F213B86918}"/>
              </a:ext>
            </a:extLst>
          </p:cNvPr>
          <p:cNvGrpSpPr/>
          <p:nvPr/>
        </p:nvGrpSpPr>
        <p:grpSpPr>
          <a:xfrm>
            <a:off x="10821240" y="5733470"/>
            <a:ext cx="1005840" cy="1005840"/>
            <a:chOff x="10821240" y="5717308"/>
            <a:chExt cx="1062180" cy="1094508"/>
          </a:xfrm>
        </p:grpSpPr>
        <p:sp>
          <p:nvSpPr>
            <p:cNvPr id="14" name="Oval 13">
              <a:extLst>
                <a:ext uri="{FF2B5EF4-FFF2-40B4-BE49-F238E27FC236}">
                  <a16:creationId xmlns:a16="http://schemas.microsoft.com/office/drawing/2014/main" id="{61A28987-13FB-4A09-AD55-762540D05747}"/>
                </a:ext>
              </a:extLst>
            </p:cNvPr>
            <p:cNvSpPr/>
            <p:nvPr/>
          </p:nvSpPr>
          <p:spPr>
            <a:xfrm>
              <a:off x="10821240" y="5717308"/>
              <a:ext cx="1062180" cy="1094508"/>
            </a:xfrm>
            <a:prstGeom prst="ellipse">
              <a:avLst/>
            </a:prstGeom>
            <a:solidFill>
              <a:schemeClr val="bg1"/>
            </a:solidFill>
            <a:ln w="22225">
              <a:solidFill>
                <a:srgbClr val="13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1ADE13A6-EBC9-4FF2-A134-74E3529D8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5855" y="5888181"/>
              <a:ext cx="832949" cy="731520"/>
            </a:xfrm>
            <a:prstGeom prst="rect">
              <a:avLst/>
            </a:prstGeom>
          </p:spPr>
        </p:pic>
      </p:grpSp>
      <p:sp>
        <p:nvSpPr>
          <p:cNvPr id="17" name="TextBox 16">
            <a:extLst>
              <a:ext uri="{FF2B5EF4-FFF2-40B4-BE49-F238E27FC236}">
                <a16:creationId xmlns:a16="http://schemas.microsoft.com/office/drawing/2014/main" id="{0AAE1D05-BC63-48F6-BA8E-54C85F277134}"/>
              </a:ext>
            </a:extLst>
          </p:cNvPr>
          <p:cNvSpPr txBox="1"/>
          <p:nvPr/>
        </p:nvSpPr>
        <p:spPr>
          <a:xfrm>
            <a:off x="3963177" y="1318589"/>
            <a:ext cx="4265645" cy="923330"/>
          </a:xfrm>
          <a:prstGeom prst="rect">
            <a:avLst/>
          </a:prstGeom>
          <a:noFill/>
        </p:spPr>
        <p:txBody>
          <a:bodyPr wrap="square" rtlCol="0">
            <a:spAutoFit/>
          </a:bodyPr>
          <a:lstStyle/>
          <a:p>
            <a:pPr algn="ctr"/>
            <a:endParaRPr lang="en-US" dirty="0">
              <a:solidFill>
                <a:srgbClr val="133C6A"/>
              </a:solidFill>
            </a:endParaRPr>
          </a:p>
          <a:p>
            <a:pPr algn="ctr"/>
            <a:endParaRPr lang="en-US" dirty="0">
              <a:solidFill>
                <a:srgbClr val="133C6A"/>
              </a:solidFill>
            </a:endParaRPr>
          </a:p>
          <a:p>
            <a:pPr algn="ctr"/>
            <a:endParaRPr lang="en-US" dirty="0">
              <a:solidFill>
                <a:srgbClr val="133C6A"/>
              </a:solidFill>
            </a:endParaRPr>
          </a:p>
        </p:txBody>
      </p:sp>
      <p:pic>
        <p:nvPicPr>
          <p:cNvPr id="18" name="Picture 17" descr="A picture containing text&#10;&#10;Description automatically generated">
            <a:extLst>
              <a:ext uri="{FF2B5EF4-FFF2-40B4-BE49-F238E27FC236}">
                <a16:creationId xmlns:a16="http://schemas.microsoft.com/office/drawing/2014/main" id="{287B5969-724E-4345-BE2C-C0E0207AF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47" y="158545"/>
            <a:ext cx="1566890" cy="835675"/>
          </a:xfrm>
          <a:prstGeom prst="rect">
            <a:avLst/>
          </a:prstGeom>
        </p:spPr>
      </p:pic>
      <p:pic>
        <p:nvPicPr>
          <p:cNvPr id="20" name="Picture 19" descr="Logo, company name&#10;&#10;Description automatically generated">
            <a:extLst>
              <a:ext uri="{FF2B5EF4-FFF2-40B4-BE49-F238E27FC236}">
                <a16:creationId xmlns:a16="http://schemas.microsoft.com/office/drawing/2014/main" id="{87CFA78E-924B-48E6-ACE9-B1E0F05051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965" y="254781"/>
            <a:ext cx="1909688" cy="586522"/>
          </a:xfrm>
          <a:prstGeom prst="rect">
            <a:avLst/>
          </a:prstGeom>
        </p:spPr>
      </p:pic>
      <p:sp>
        <p:nvSpPr>
          <p:cNvPr id="2" name="Title 1">
            <a:extLst>
              <a:ext uri="{FF2B5EF4-FFF2-40B4-BE49-F238E27FC236}">
                <a16:creationId xmlns:a16="http://schemas.microsoft.com/office/drawing/2014/main" id="{CA23B5F1-F6F3-443E-B61E-51EED45E0FF6}"/>
              </a:ext>
            </a:extLst>
          </p:cNvPr>
          <p:cNvSpPr>
            <a:spLocks noGrp="1"/>
          </p:cNvSpPr>
          <p:nvPr>
            <p:ph type="title"/>
          </p:nvPr>
        </p:nvSpPr>
        <p:spPr/>
        <p:txBody>
          <a:bodyPr/>
          <a:lstStyle/>
          <a:p>
            <a:pPr algn="ctr"/>
            <a:r>
              <a:rPr lang="en-US" b="1">
                <a:latin typeface="Interstate"/>
              </a:rPr>
              <a:t>SAFETY DIRECTOR 101</a:t>
            </a:r>
            <a:br>
              <a:rPr lang="en-US" b="1">
                <a:latin typeface="Interstate"/>
              </a:rPr>
            </a:br>
            <a:r>
              <a:rPr lang="en-US" b="1">
                <a:latin typeface="Interstate"/>
              </a:rPr>
              <a:t>THE ROLE OF SAFETY IN MAINTENANCE</a:t>
            </a:r>
            <a:endParaRPr lang="en-US" b="1" dirty="0">
              <a:latin typeface="Interstate"/>
            </a:endParaRPr>
          </a:p>
        </p:txBody>
      </p:sp>
      <p:sp>
        <p:nvSpPr>
          <p:cNvPr id="26" name="Content Placeholder 25">
            <a:extLst>
              <a:ext uri="{FF2B5EF4-FFF2-40B4-BE49-F238E27FC236}">
                <a16:creationId xmlns:a16="http://schemas.microsoft.com/office/drawing/2014/main" id="{23CF2BBD-A252-41DD-B45F-60439AEBB97C}"/>
              </a:ext>
            </a:extLst>
          </p:cNvPr>
          <p:cNvSpPr>
            <a:spLocks noGrp="1"/>
          </p:cNvSpPr>
          <p:nvPr>
            <p:ph idx="1"/>
          </p:nvPr>
        </p:nvSpPr>
        <p:spPr>
          <a:xfrm>
            <a:off x="838200" y="1834404"/>
            <a:ext cx="10515600" cy="4351338"/>
          </a:xfrm>
        </p:spPr>
        <p:txBody>
          <a:bodyPr>
            <a:noAutofit/>
          </a:bodyPr>
          <a:lstStyle/>
          <a:p>
            <a:r>
              <a:rPr lang="en-US" dirty="0"/>
              <a:t>Storage and record keeping of HAZWOPER documents</a:t>
            </a:r>
          </a:p>
          <a:p>
            <a:r>
              <a:rPr lang="en-US" dirty="0"/>
              <a:t>MDS material data sheets</a:t>
            </a:r>
          </a:p>
          <a:p>
            <a:r>
              <a:rPr lang="en-US" dirty="0"/>
              <a:t>Explain all of the hazards associated with the item</a:t>
            </a:r>
          </a:p>
          <a:p>
            <a:r>
              <a:rPr lang="en-US" dirty="0"/>
              <a:t>Explains exposure hazards and how to handle releases</a:t>
            </a:r>
          </a:p>
          <a:p>
            <a:r>
              <a:rPr lang="en-US" dirty="0"/>
              <a:t>Work with local fire departments for hazmat awareness</a:t>
            </a:r>
          </a:p>
          <a:p>
            <a:r>
              <a:rPr lang="en-US" dirty="0"/>
              <a:t>Make sure your employees are trained on where they are and how to read them</a:t>
            </a:r>
          </a:p>
        </p:txBody>
      </p:sp>
    </p:spTree>
    <p:extLst>
      <p:ext uri="{BB962C8B-B14F-4D97-AF65-F5344CB8AC3E}">
        <p14:creationId xmlns:p14="http://schemas.microsoft.com/office/powerpoint/2010/main" val="1405509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3B1AC6-9640-499D-94A7-042C0893EF8F}"/>
              </a:ext>
            </a:extLst>
          </p:cNvPr>
          <p:cNvSpPr/>
          <p:nvPr/>
        </p:nvSpPr>
        <p:spPr>
          <a:xfrm>
            <a:off x="0" y="6185742"/>
            <a:ext cx="12192000" cy="672258"/>
          </a:xfrm>
          <a:prstGeom prst="rect">
            <a:avLst/>
          </a:prstGeom>
          <a:solidFill>
            <a:srgbClr val="FAC5B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4EA6C8C8-F74E-4C1E-9088-D193C5735415}"/>
              </a:ext>
            </a:extLst>
          </p:cNvPr>
          <p:cNvCxnSpPr>
            <a:cxnSpLocks/>
          </p:cNvCxnSpPr>
          <p:nvPr/>
        </p:nvCxnSpPr>
        <p:spPr>
          <a:xfrm>
            <a:off x="0" y="6249750"/>
            <a:ext cx="12192000" cy="0"/>
          </a:xfrm>
          <a:prstGeom prst="line">
            <a:avLst/>
          </a:prstGeom>
          <a:ln w="190500">
            <a:solidFill>
              <a:srgbClr val="133C6A"/>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F00C33-635C-408A-9486-8159BAB82BA3}"/>
              </a:ext>
            </a:extLst>
          </p:cNvPr>
          <p:cNvCxnSpPr/>
          <p:nvPr/>
        </p:nvCxnSpPr>
        <p:spPr>
          <a:xfrm>
            <a:off x="0" y="6451599"/>
            <a:ext cx="12192000" cy="0"/>
          </a:xfrm>
          <a:prstGeom prst="line">
            <a:avLst/>
          </a:prstGeom>
          <a:ln w="76200">
            <a:solidFill>
              <a:srgbClr val="F89D5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E074F2F-6814-43AB-BBC4-54D2573D7E13}"/>
              </a:ext>
            </a:extLst>
          </p:cNvPr>
          <p:cNvCxnSpPr/>
          <p:nvPr/>
        </p:nvCxnSpPr>
        <p:spPr>
          <a:xfrm>
            <a:off x="0" y="6576934"/>
            <a:ext cx="12192000" cy="0"/>
          </a:xfrm>
          <a:prstGeom prst="line">
            <a:avLst/>
          </a:prstGeom>
          <a:ln w="76200">
            <a:solidFill>
              <a:srgbClr val="F3745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232E8C-E5F7-45FA-93C3-917C25CECA73}"/>
              </a:ext>
            </a:extLst>
          </p:cNvPr>
          <p:cNvCxnSpPr/>
          <p:nvPr/>
        </p:nvCxnSpPr>
        <p:spPr>
          <a:xfrm>
            <a:off x="0" y="6725455"/>
            <a:ext cx="12192000" cy="0"/>
          </a:xfrm>
          <a:prstGeom prst="line">
            <a:avLst/>
          </a:prstGeom>
          <a:ln w="76200">
            <a:solidFill>
              <a:srgbClr val="A74F4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1636BDF-B628-4DC4-A7DD-11AADE0BA02D}"/>
              </a:ext>
            </a:extLst>
          </p:cNvPr>
          <p:cNvCxnSpPr/>
          <p:nvPr/>
        </p:nvCxnSpPr>
        <p:spPr>
          <a:xfrm>
            <a:off x="0" y="6858000"/>
            <a:ext cx="12192000" cy="0"/>
          </a:xfrm>
          <a:prstGeom prst="line">
            <a:avLst/>
          </a:prstGeom>
          <a:ln w="76200">
            <a:solidFill>
              <a:srgbClr val="133C6A"/>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50FBDF4-1E90-45C6-891F-03F213B86918}"/>
              </a:ext>
            </a:extLst>
          </p:cNvPr>
          <p:cNvGrpSpPr/>
          <p:nvPr/>
        </p:nvGrpSpPr>
        <p:grpSpPr>
          <a:xfrm>
            <a:off x="10821240" y="5733470"/>
            <a:ext cx="1005840" cy="1005840"/>
            <a:chOff x="10821240" y="5717308"/>
            <a:chExt cx="1062180" cy="1094508"/>
          </a:xfrm>
        </p:grpSpPr>
        <p:sp>
          <p:nvSpPr>
            <p:cNvPr id="14" name="Oval 13">
              <a:extLst>
                <a:ext uri="{FF2B5EF4-FFF2-40B4-BE49-F238E27FC236}">
                  <a16:creationId xmlns:a16="http://schemas.microsoft.com/office/drawing/2014/main" id="{61A28987-13FB-4A09-AD55-762540D05747}"/>
                </a:ext>
              </a:extLst>
            </p:cNvPr>
            <p:cNvSpPr/>
            <p:nvPr/>
          </p:nvSpPr>
          <p:spPr>
            <a:xfrm>
              <a:off x="10821240" y="5717308"/>
              <a:ext cx="1062180" cy="1094508"/>
            </a:xfrm>
            <a:prstGeom prst="ellipse">
              <a:avLst/>
            </a:prstGeom>
            <a:solidFill>
              <a:schemeClr val="bg1"/>
            </a:solidFill>
            <a:ln w="22225">
              <a:solidFill>
                <a:srgbClr val="13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1ADE13A6-EBC9-4FF2-A134-74E3529D8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5855" y="5888181"/>
              <a:ext cx="832949" cy="731520"/>
            </a:xfrm>
            <a:prstGeom prst="rect">
              <a:avLst/>
            </a:prstGeom>
          </p:spPr>
        </p:pic>
      </p:grpSp>
      <p:sp>
        <p:nvSpPr>
          <p:cNvPr id="17" name="TextBox 16">
            <a:extLst>
              <a:ext uri="{FF2B5EF4-FFF2-40B4-BE49-F238E27FC236}">
                <a16:creationId xmlns:a16="http://schemas.microsoft.com/office/drawing/2014/main" id="{0AAE1D05-BC63-48F6-BA8E-54C85F277134}"/>
              </a:ext>
            </a:extLst>
          </p:cNvPr>
          <p:cNvSpPr txBox="1"/>
          <p:nvPr/>
        </p:nvSpPr>
        <p:spPr>
          <a:xfrm>
            <a:off x="3963177" y="1318589"/>
            <a:ext cx="4265645" cy="923330"/>
          </a:xfrm>
          <a:prstGeom prst="rect">
            <a:avLst/>
          </a:prstGeom>
          <a:noFill/>
        </p:spPr>
        <p:txBody>
          <a:bodyPr wrap="square" rtlCol="0">
            <a:spAutoFit/>
          </a:bodyPr>
          <a:lstStyle/>
          <a:p>
            <a:pPr algn="ctr"/>
            <a:endParaRPr lang="en-US" dirty="0">
              <a:solidFill>
                <a:srgbClr val="133C6A"/>
              </a:solidFill>
            </a:endParaRPr>
          </a:p>
          <a:p>
            <a:pPr algn="ctr"/>
            <a:endParaRPr lang="en-US" dirty="0">
              <a:solidFill>
                <a:srgbClr val="133C6A"/>
              </a:solidFill>
            </a:endParaRPr>
          </a:p>
          <a:p>
            <a:pPr algn="ctr"/>
            <a:endParaRPr lang="en-US" dirty="0">
              <a:solidFill>
                <a:srgbClr val="133C6A"/>
              </a:solidFill>
            </a:endParaRPr>
          </a:p>
        </p:txBody>
      </p:sp>
      <p:pic>
        <p:nvPicPr>
          <p:cNvPr id="18" name="Picture 17" descr="A picture containing text&#10;&#10;Description automatically generated">
            <a:extLst>
              <a:ext uri="{FF2B5EF4-FFF2-40B4-BE49-F238E27FC236}">
                <a16:creationId xmlns:a16="http://schemas.microsoft.com/office/drawing/2014/main" id="{287B5969-724E-4345-BE2C-C0E0207AF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47" y="158545"/>
            <a:ext cx="1566890" cy="835675"/>
          </a:xfrm>
          <a:prstGeom prst="rect">
            <a:avLst/>
          </a:prstGeom>
        </p:spPr>
      </p:pic>
      <p:pic>
        <p:nvPicPr>
          <p:cNvPr id="20" name="Picture 19" descr="Logo, company name&#10;&#10;Description automatically generated">
            <a:extLst>
              <a:ext uri="{FF2B5EF4-FFF2-40B4-BE49-F238E27FC236}">
                <a16:creationId xmlns:a16="http://schemas.microsoft.com/office/drawing/2014/main" id="{87CFA78E-924B-48E6-ACE9-B1E0F05051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965" y="254781"/>
            <a:ext cx="1909688" cy="586522"/>
          </a:xfrm>
          <a:prstGeom prst="rect">
            <a:avLst/>
          </a:prstGeom>
        </p:spPr>
      </p:pic>
      <p:sp>
        <p:nvSpPr>
          <p:cNvPr id="2" name="Title 1">
            <a:extLst>
              <a:ext uri="{FF2B5EF4-FFF2-40B4-BE49-F238E27FC236}">
                <a16:creationId xmlns:a16="http://schemas.microsoft.com/office/drawing/2014/main" id="{CA23B5F1-F6F3-443E-B61E-51EED45E0FF6}"/>
              </a:ext>
            </a:extLst>
          </p:cNvPr>
          <p:cNvSpPr>
            <a:spLocks noGrp="1"/>
          </p:cNvSpPr>
          <p:nvPr>
            <p:ph type="title"/>
          </p:nvPr>
        </p:nvSpPr>
        <p:spPr/>
        <p:txBody>
          <a:bodyPr/>
          <a:lstStyle/>
          <a:p>
            <a:pPr algn="ctr"/>
            <a:r>
              <a:rPr lang="en-US" b="1">
                <a:latin typeface="Interstate"/>
              </a:rPr>
              <a:t>SAFETY DIRECTOR 101</a:t>
            </a:r>
            <a:br>
              <a:rPr lang="en-US" b="1">
                <a:latin typeface="Interstate"/>
              </a:rPr>
            </a:br>
            <a:r>
              <a:rPr lang="en-US" b="1">
                <a:latin typeface="Interstate"/>
              </a:rPr>
              <a:t>THE ROLE OF SAFETY IN MAINTENANCE</a:t>
            </a:r>
            <a:endParaRPr lang="en-US" b="1" dirty="0">
              <a:latin typeface="Interstate"/>
            </a:endParaRPr>
          </a:p>
        </p:txBody>
      </p:sp>
      <p:sp>
        <p:nvSpPr>
          <p:cNvPr id="26" name="Content Placeholder 25">
            <a:extLst>
              <a:ext uri="{FF2B5EF4-FFF2-40B4-BE49-F238E27FC236}">
                <a16:creationId xmlns:a16="http://schemas.microsoft.com/office/drawing/2014/main" id="{23CF2BBD-A252-41DD-B45F-60439AEBB97C}"/>
              </a:ext>
            </a:extLst>
          </p:cNvPr>
          <p:cNvSpPr>
            <a:spLocks noGrp="1"/>
          </p:cNvSpPr>
          <p:nvPr>
            <p:ph idx="1"/>
          </p:nvPr>
        </p:nvSpPr>
        <p:spPr>
          <a:xfrm>
            <a:off x="838200" y="1834404"/>
            <a:ext cx="10515600" cy="4351338"/>
          </a:xfrm>
        </p:spPr>
        <p:txBody>
          <a:bodyPr>
            <a:noAutofit/>
          </a:bodyPr>
          <a:lstStyle/>
          <a:p>
            <a:r>
              <a:rPr lang="en-US" dirty="0"/>
              <a:t>Storage of </a:t>
            </a:r>
            <a:r>
              <a:rPr lang="en-US" dirty="0" err="1"/>
              <a:t>hazmats</a:t>
            </a:r>
            <a:endParaRPr lang="en-US" dirty="0"/>
          </a:p>
          <a:p>
            <a:r>
              <a:rPr lang="en-US" dirty="0"/>
              <a:t>Know what the regulations are</a:t>
            </a:r>
          </a:p>
          <a:p>
            <a:r>
              <a:rPr lang="en-US" dirty="0"/>
              <a:t>Know where they are</a:t>
            </a:r>
          </a:p>
          <a:p>
            <a:r>
              <a:rPr lang="en-US" dirty="0"/>
              <a:t>Know what and what not can be stored in close proximity</a:t>
            </a:r>
          </a:p>
          <a:p>
            <a:r>
              <a:rPr lang="en-US" dirty="0"/>
              <a:t>Know what kind of vessel they can be stored in</a:t>
            </a:r>
          </a:p>
          <a:p>
            <a:r>
              <a:rPr lang="en-US" dirty="0"/>
              <a:t>Many techs use old soda bottles ,</a:t>
            </a:r>
            <a:r>
              <a:rPr lang="en-US" dirty="0" err="1"/>
              <a:t>etc</a:t>
            </a:r>
            <a:r>
              <a:rPr lang="en-US" dirty="0"/>
              <a:t> to store simple chemicals for ease of use</a:t>
            </a:r>
          </a:p>
          <a:p>
            <a:r>
              <a:rPr lang="en-US" dirty="0"/>
              <a:t>Know what to do in case of a release </a:t>
            </a:r>
          </a:p>
        </p:txBody>
      </p:sp>
    </p:spTree>
    <p:extLst>
      <p:ext uri="{BB962C8B-B14F-4D97-AF65-F5344CB8AC3E}">
        <p14:creationId xmlns:p14="http://schemas.microsoft.com/office/powerpoint/2010/main" val="3141033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3B1AC6-9640-499D-94A7-042C0893EF8F}"/>
              </a:ext>
            </a:extLst>
          </p:cNvPr>
          <p:cNvSpPr/>
          <p:nvPr/>
        </p:nvSpPr>
        <p:spPr>
          <a:xfrm>
            <a:off x="0" y="6185742"/>
            <a:ext cx="12192000" cy="672258"/>
          </a:xfrm>
          <a:prstGeom prst="rect">
            <a:avLst/>
          </a:prstGeom>
          <a:solidFill>
            <a:srgbClr val="FAC5B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4EA6C8C8-F74E-4C1E-9088-D193C5735415}"/>
              </a:ext>
            </a:extLst>
          </p:cNvPr>
          <p:cNvCxnSpPr>
            <a:cxnSpLocks/>
          </p:cNvCxnSpPr>
          <p:nvPr/>
        </p:nvCxnSpPr>
        <p:spPr>
          <a:xfrm>
            <a:off x="0" y="6249750"/>
            <a:ext cx="12192000" cy="0"/>
          </a:xfrm>
          <a:prstGeom prst="line">
            <a:avLst/>
          </a:prstGeom>
          <a:ln w="190500">
            <a:solidFill>
              <a:srgbClr val="133C6A"/>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F00C33-635C-408A-9486-8159BAB82BA3}"/>
              </a:ext>
            </a:extLst>
          </p:cNvPr>
          <p:cNvCxnSpPr/>
          <p:nvPr/>
        </p:nvCxnSpPr>
        <p:spPr>
          <a:xfrm>
            <a:off x="0" y="6451599"/>
            <a:ext cx="12192000" cy="0"/>
          </a:xfrm>
          <a:prstGeom prst="line">
            <a:avLst/>
          </a:prstGeom>
          <a:ln w="76200">
            <a:solidFill>
              <a:srgbClr val="F89D5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E074F2F-6814-43AB-BBC4-54D2573D7E13}"/>
              </a:ext>
            </a:extLst>
          </p:cNvPr>
          <p:cNvCxnSpPr/>
          <p:nvPr/>
        </p:nvCxnSpPr>
        <p:spPr>
          <a:xfrm>
            <a:off x="0" y="6576934"/>
            <a:ext cx="12192000" cy="0"/>
          </a:xfrm>
          <a:prstGeom prst="line">
            <a:avLst/>
          </a:prstGeom>
          <a:ln w="76200">
            <a:solidFill>
              <a:srgbClr val="F3745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232E8C-E5F7-45FA-93C3-917C25CECA73}"/>
              </a:ext>
            </a:extLst>
          </p:cNvPr>
          <p:cNvCxnSpPr/>
          <p:nvPr/>
        </p:nvCxnSpPr>
        <p:spPr>
          <a:xfrm>
            <a:off x="0" y="6725455"/>
            <a:ext cx="12192000" cy="0"/>
          </a:xfrm>
          <a:prstGeom prst="line">
            <a:avLst/>
          </a:prstGeom>
          <a:ln w="76200">
            <a:solidFill>
              <a:srgbClr val="A74F4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1636BDF-B628-4DC4-A7DD-11AADE0BA02D}"/>
              </a:ext>
            </a:extLst>
          </p:cNvPr>
          <p:cNvCxnSpPr/>
          <p:nvPr/>
        </p:nvCxnSpPr>
        <p:spPr>
          <a:xfrm>
            <a:off x="0" y="6858000"/>
            <a:ext cx="12192000" cy="0"/>
          </a:xfrm>
          <a:prstGeom prst="line">
            <a:avLst/>
          </a:prstGeom>
          <a:ln w="76200">
            <a:solidFill>
              <a:srgbClr val="133C6A"/>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50FBDF4-1E90-45C6-891F-03F213B86918}"/>
              </a:ext>
            </a:extLst>
          </p:cNvPr>
          <p:cNvGrpSpPr/>
          <p:nvPr/>
        </p:nvGrpSpPr>
        <p:grpSpPr>
          <a:xfrm>
            <a:off x="10821240" y="5733470"/>
            <a:ext cx="1005840" cy="1005840"/>
            <a:chOff x="10821240" y="5717308"/>
            <a:chExt cx="1062180" cy="1094508"/>
          </a:xfrm>
        </p:grpSpPr>
        <p:sp>
          <p:nvSpPr>
            <p:cNvPr id="14" name="Oval 13">
              <a:extLst>
                <a:ext uri="{FF2B5EF4-FFF2-40B4-BE49-F238E27FC236}">
                  <a16:creationId xmlns:a16="http://schemas.microsoft.com/office/drawing/2014/main" id="{61A28987-13FB-4A09-AD55-762540D05747}"/>
                </a:ext>
              </a:extLst>
            </p:cNvPr>
            <p:cNvSpPr/>
            <p:nvPr/>
          </p:nvSpPr>
          <p:spPr>
            <a:xfrm>
              <a:off x="10821240" y="5717308"/>
              <a:ext cx="1062180" cy="1094508"/>
            </a:xfrm>
            <a:prstGeom prst="ellipse">
              <a:avLst/>
            </a:prstGeom>
            <a:solidFill>
              <a:schemeClr val="bg1"/>
            </a:solidFill>
            <a:ln w="22225">
              <a:solidFill>
                <a:srgbClr val="13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1ADE13A6-EBC9-4FF2-A134-74E3529D8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5855" y="5888181"/>
              <a:ext cx="832949" cy="731520"/>
            </a:xfrm>
            <a:prstGeom prst="rect">
              <a:avLst/>
            </a:prstGeom>
          </p:spPr>
        </p:pic>
      </p:grpSp>
      <p:sp>
        <p:nvSpPr>
          <p:cNvPr id="17" name="TextBox 16">
            <a:extLst>
              <a:ext uri="{FF2B5EF4-FFF2-40B4-BE49-F238E27FC236}">
                <a16:creationId xmlns:a16="http://schemas.microsoft.com/office/drawing/2014/main" id="{0AAE1D05-BC63-48F6-BA8E-54C85F277134}"/>
              </a:ext>
            </a:extLst>
          </p:cNvPr>
          <p:cNvSpPr txBox="1"/>
          <p:nvPr/>
        </p:nvSpPr>
        <p:spPr>
          <a:xfrm>
            <a:off x="3963177" y="1318589"/>
            <a:ext cx="4265645" cy="923330"/>
          </a:xfrm>
          <a:prstGeom prst="rect">
            <a:avLst/>
          </a:prstGeom>
          <a:noFill/>
        </p:spPr>
        <p:txBody>
          <a:bodyPr wrap="square" rtlCol="0">
            <a:spAutoFit/>
          </a:bodyPr>
          <a:lstStyle/>
          <a:p>
            <a:pPr algn="ctr"/>
            <a:endParaRPr lang="en-US" dirty="0">
              <a:solidFill>
                <a:srgbClr val="133C6A"/>
              </a:solidFill>
            </a:endParaRPr>
          </a:p>
          <a:p>
            <a:pPr algn="ctr"/>
            <a:endParaRPr lang="en-US" dirty="0">
              <a:solidFill>
                <a:srgbClr val="133C6A"/>
              </a:solidFill>
            </a:endParaRPr>
          </a:p>
          <a:p>
            <a:pPr algn="ctr"/>
            <a:endParaRPr lang="en-US" dirty="0">
              <a:solidFill>
                <a:srgbClr val="133C6A"/>
              </a:solidFill>
            </a:endParaRPr>
          </a:p>
        </p:txBody>
      </p:sp>
      <p:pic>
        <p:nvPicPr>
          <p:cNvPr id="18" name="Picture 17" descr="A picture containing text&#10;&#10;Description automatically generated">
            <a:extLst>
              <a:ext uri="{FF2B5EF4-FFF2-40B4-BE49-F238E27FC236}">
                <a16:creationId xmlns:a16="http://schemas.microsoft.com/office/drawing/2014/main" id="{287B5969-724E-4345-BE2C-C0E0207AF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47" y="158545"/>
            <a:ext cx="1566890" cy="835675"/>
          </a:xfrm>
          <a:prstGeom prst="rect">
            <a:avLst/>
          </a:prstGeom>
        </p:spPr>
      </p:pic>
      <p:pic>
        <p:nvPicPr>
          <p:cNvPr id="20" name="Picture 19" descr="Logo, company name&#10;&#10;Description automatically generated">
            <a:extLst>
              <a:ext uri="{FF2B5EF4-FFF2-40B4-BE49-F238E27FC236}">
                <a16:creationId xmlns:a16="http://schemas.microsoft.com/office/drawing/2014/main" id="{87CFA78E-924B-48E6-ACE9-B1E0F05051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965" y="254781"/>
            <a:ext cx="1909688" cy="586522"/>
          </a:xfrm>
          <a:prstGeom prst="rect">
            <a:avLst/>
          </a:prstGeom>
        </p:spPr>
      </p:pic>
      <p:sp>
        <p:nvSpPr>
          <p:cNvPr id="2" name="Title 1">
            <a:extLst>
              <a:ext uri="{FF2B5EF4-FFF2-40B4-BE49-F238E27FC236}">
                <a16:creationId xmlns:a16="http://schemas.microsoft.com/office/drawing/2014/main" id="{CA23B5F1-F6F3-443E-B61E-51EED45E0FF6}"/>
              </a:ext>
            </a:extLst>
          </p:cNvPr>
          <p:cNvSpPr>
            <a:spLocks noGrp="1"/>
          </p:cNvSpPr>
          <p:nvPr>
            <p:ph type="title"/>
          </p:nvPr>
        </p:nvSpPr>
        <p:spPr/>
        <p:txBody>
          <a:bodyPr/>
          <a:lstStyle/>
          <a:p>
            <a:pPr algn="ctr"/>
            <a:r>
              <a:rPr lang="en-US" b="1">
                <a:latin typeface="Interstate"/>
              </a:rPr>
              <a:t>SAFETY DIRECTOR 101</a:t>
            </a:r>
            <a:br>
              <a:rPr lang="en-US" b="1">
                <a:latin typeface="Interstate"/>
              </a:rPr>
            </a:br>
            <a:r>
              <a:rPr lang="en-US" b="1">
                <a:latin typeface="Interstate"/>
              </a:rPr>
              <a:t>THE ROLE OF SAFETY IN MAINTENANCE</a:t>
            </a:r>
            <a:endParaRPr lang="en-US" b="1" dirty="0">
              <a:latin typeface="Interstate"/>
            </a:endParaRPr>
          </a:p>
        </p:txBody>
      </p:sp>
      <p:sp>
        <p:nvSpPr>
          <p:cNvPr id="26" name="Content Placeholder 25">
            <a:extLst>
              <a:ext uri="{FF2B5EF4-FFF2-40B4-BE49-F238E27FC236}">
                <a16:creationId xmlns:a16="http://schemas.microsoft.com/office/drawing/2014/main" id="{23CF2BBD-A252-41DD-B45F-60439AEBB97C}"/>
              </a:ext>
            </a:extLst>
          </p:cNvPr>
          <p:cNvSpPr>
            <a:spLocks noGrp="1"/>
          </p:cNvSpPr>
          <p:nvPr>
            <p:ph idx="1"/>
          </p:nvPr>
        </p:nvSpPr>
        <p:spPr>
          <a:xfrm>
            <a:off x="838200" y="1834404"/>
            <a:ext cx="10515600" cy="4351338"/>
          </a:xfrm>
        </p:spPr>
        <p:txBody>
          <a:bodyPr>
            <a:noAutofit/>
          </a:bodyPr>
          <a:lstStyle/>
          <a:p>
            <a:r>
              <a:rPr lang="en-US" dirty="0"/>
              <a:t>Monthly inspections</a:t>
            </a:r>
          </a:p>
          <a:p>
            <a:r>
              <a:rPr lang="en-US" dirty="0"/>
              <a:t>Part of managing by walking around</a:t>
            </a:r>
          </a:p>
          <a:p>
            <a:r>
              <a:rPr lang="en-US" dirty="0"/>
              <a:t>Form a committee of different departments</a:t>
            </a:r>
          </a:p>
          <a:p>
            <a:r>
              <a:rPr lang="en-US" dirty="0"/>
              <a:t>Look at all aspects</a:t>
            </a:r>
          </a:p>
          <a:p>
            <a:r>
              <a:rPr lang="en-US" dirty="0"/>
              <a:t>Fire extinguishers, exit signs, PPE, guards on machines, lock out tag out</a:t>
            </a:r>
          </a:p>
          <a:p>
            <a:r>
              <a:rPr lang="en-US" dirty="0"/>
              <a:t>Document the inspections</a:t>
            </a:r>
          </a:p>
          <a:p>
            <a:r>
              <a:rPr lang="en-US" dirty="0"/>
              <a:t>Have a suggestion method for employees to report safety items or ideas to improve safety</a:t>
            </a:r>
          </a:p>
        </p:txBody>
      </p:sp>
    </p:spTree>
    <p:extLst>
      <p:ext uri="{BB962C8B-B14F-4D97-AF65-F5344CB8AC3E}">
        <p14:creationId xmlns:p14="http://schemas.microsoft.com/office/powerpoint/2010/main" val="427098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3B1AC6-9640-499D-94A7-042C0893EF8F}"/>
              </a:ext>
            </a:extLst>
          </p:cNvPr>
          <p:cNvSpPr/>
          <p:nvPr/>
        </p:nvSpPr>
        <p:spPr>
          <a:xfrm>
            <a:off x="0" y="6185742"/>
            <a:ext cx="12192000" cy="672258"/>
          </a:xfrm>
          <a:prstGeom prst="rect">
            <a:avLst/>
          </a:prstGeom>
          <a:solidFill>
            <a:srgbClr val="FAC5B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4EA6C8C8-F74E-4C1E-9088-D193C5735415}"/>
              </a:ext>
            </a:extLst>
          </p:cNvPr>
          <p:cNvCxnSpPr>
            <a:cxnSpLocks/>
          </p:cNvCxnSpPr>
          <p:nvPr/>
        </p:nvCxnSpPr>
        <p:spPr>
          <a:xfrm>
            <a:off x="0" y="6249750"/>
            <a:ext cx="12192000" cy="0"/>
          </a:xfrm>
          <a:prstGeom prst="line">
            <a:avLst/>
          </a:prstGeom>
          <a:ln w="190500">
            <a:solidFill>
              <a:srgbClr val="133C6A"/>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F00C33-635C-408A-9486-8159BAB82BA3}"/>
              </a:ext>
            </a:extLst>
          </p:cNvPr>
          <p:cNvCxnSpPr/>
          <p:nvPr/>
        </p:nvCxnSpPr>
        <p:spPr>
          <a:xfrm>
            <a:off x="0" y="6451599"/>
            <a:ext cx="12192000" cy="0"/>
          </a:xfrm>
          <a:prstGeom prst="line">
            <a:avLst/>
          </a:prstGeom>
          <a:ln w="76200">
            <a:solidFill>
              <a:srgbClr val="F89D5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E074F2F-6814-43AB-BBC4-54D2573D7E13}"/>
              </a:ext>
            </a:extLst>
          </p:cNvPr>
          <p:cNvCxnSpPr/>
          <p:nvPr/>
        </p:nvCxnSpPr>
        <p:spPr>
          <a:xfrm>
            <a:off x="0" y="6576934"/>
            <a:ext cx="12192000" cy="0"/>
          </a:xfrm>
          <a:prstGeom prst="line">
            <a:avLst/>
          </a:prstGeom>
          <a:ln w="76200">
            <a:solidFill>
              <a:srgbClr val="F3745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232E8C-E5F7-45FA-93C3-917C25CECA73}"/>
              </a:ext>
            </a:extLst>
          </p:cNvPr>
          <p:cNvCxnSpPr/>
          <p:nvPr/>
        </p:nvCxnSpPr>
        <p:spPr>
          <a:xfrm>
            <a:off x="0" y="6725455"/>
            <a:ext cx="12192000" cy="0"/>
          </a:xfrm>
          <a:prstGeom prst="line">
            <a:avLst/>
          </a:prstGeom>
          <a:ln w="76200">
            <a:solidFill>
              <a:srgbClr val="A74F4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1636BDF-B628-4DC4-A7DD-11AADE0BA02D}"/>
              </a:ext>
            </a:extLst>
          </p:cNvPr>
          <p:cNvCxnSpPr/>
          <p:nvPr/>
        </p:nvCxnSpPr>
        <p:spPr>
          <a:xfrm>
            <a:off x="0" y="6858000"/>
            <a:ext cx="12192000" cy="0"/>
          </a:xfrm>
          <a:prstGeom prst="line">
            <a:avLst/>
          </a:prstGeom>
          <a:ln w="76200">
            <a:solidFill>
              <a:srgbClr val="133C6A"/>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50FBDF4-1E90-45C6-891F-03F213B86918}"/>
              </a:ext>
            </a:extLst>
          </p:cNvPr>
          <p:cNvGrpSpPr/>
          <p:nvPr/>
        </p:nvGrpSpPr>
        <p:grpSpPr>
          <a:xfrm>
            <a:off x="10821240" y="5733470"/>
            <a:ext cx="1005840" cy="1005840"/>
            <a:chOff x="10821240" y="5717308"/>
            <a:chExt cx="1062180" cy="1094508"/>
          </a:xfrm>
        </p:grpSpPr>
        <p:sp>
          <p:nvSpPr>
            <p:cNvPr id="14" name="Oval 13">
              <a:extLst>
                <a:ext uri="{FF2B5EF4-FFF2-40B4-BE49-F238E27FC236}">
                  <a16:creationId xmlns:a16="http://schemas.microsoft.com/office/drawing/2014/main" id="{61A28987-13FB-4A09-AD55-762540D05747}"/>
                </a:ext>
              </a:extLst>
            </p:cNvPr>
            <p:cNvSpPr/>
            <p:nvPr/>
          </p:nvSpPr>
          <p:spPr>
            <a:xfrm>
              <a:off x="10821240" y="5717308"/>
              <a:ext cx="1062180" cy="1094508"/>
            </a:xfrm>
            <a:prstGeom prst="ellipse">
              <a:avLst/>
            </a:prstGeom>
            <a:solidFill>
              <a:schemeClr val="bg1"/>
            </a:solidFill>
            <a:ln w="22225">
              <a:solidFill>
                <a:srgbClr val="13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1ADE13A6-EBC9-4FF2-A134-74E3529D8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5855" y="5888181"/>
              <a:ext cx="832949" cy="731520"/>
            </a:xfrm>
            <a:prstGeom prst="rect">
              <a:avLst/>
            </a:prstGeom>
          </p:spPr>
        </p:pic>
      </p:grpSp>
      <p:sp>
        <p:nvSpPr>
          <p:cNvPr id="17" name="TextBox 16">
            <a:extLst>
              <a:ext uri="{FF2B5EF4-FFF2-40B4-BE49-F238E27FC236}">
                <a16:creationId xmlns:a16="http://schemas.microsoft.com/office/drawing/2014/main" id="{0AAE1D05-BC63-48F6-BA8E-54C85F277134}"/>
              </a:ext>
            </a:extLst>
          </p:cNvPr>
          <p:cNvSpPr txBox="1"/>
          <p:nvPr/>
        </p:nvSpPr>
        <p:spPr>
          <a:xfrm>
            <a:off x="3963177" y="1318589"/>
            <a:ext cx="4265645" cy="923330"/>
          </a:xfrm>
          <a:prstGeom prst="rect">
            <a:avLst/>
          </a:prstGeom>
          <a:noFill/>
        </p:spPr>
        <p:txBody>
          <a:bodyPr wrap="square" rtlCol="0">
            <a:spAutoFit/>
          </a:bodyPr>
          <a:lstStyle/>
          <a:p>
            <a:pPr algn="ctr"/>
            <a:endParaRPr lang="en-US" dirty="0">
              <a:solidFill>
                <a:srgbClr val="133C6A"/>
              </a:solidFill>
            </a:endParaRPr>
          </a:p>
          <a:p>
            <a:pPr algn="ctr"/>
            <a:endParaRPr lang="en-US" dirty="0">
              <a:solidFill>
                <a:srgbClr val="133C6A"/>
              </a:solidFill>
            </a:endParaRPr>
          </a:p>
          <a:p>
            <a:pPr algn="ctr"/>
            <a:endParaRPr lang="en-US" dirty="0">
              <a:solidFill>
                <a:srgbClr val="133C6A"/>
              </a:solidFill>
            </a:endParaRPr>
          </a:p>
        </p:txBody>
      </p:sp>
      <p:pic>
        <p:nvPicPr>
          <p:cNvPr id="18" name="Picture 17" descr="A picture containing text&#10;&#10;Description automatically generated">
            <a:extLst>
              <a:ext uri="{FF2B5EF4-FFF2-40B4-BE49-F238E27FC236}">
                <a16:creationId xmlns:a16="http://schemas.microsoft.com/office/drawing/2014/main" id="{287B5969-724E-4345-BE2C-C0E0207AF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47" y="158545"/>
            <a:ext cx="1566890" cy="835675"/>
          </a:xfrm>
          <a:prstGeom prst="rect">
            <a:avLst/>
          </a:prstGeom>
        </p:spPr>
      </p:pic>
      <p:pic>
        <p:nvPicPr>
          <p:cNvPr id="20" name="Picture 19" descr="Logo, company name&#10;&#10;Description automatically generated">
            <a:extLst>
              <a:ext uri="{FF2B5EF4-FFF2-40B4-BE49-F238E27FC236}">
                <a16:creationId xmlns:a16="http://schemas.microsoft.com/office/drawing/2014/main" id="{87CFA78E-924B-48E6-ACE9-B1E0F05051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965" y="254781"/>
            <a:ext cx="1909688" cy="586522"/>
          </a:xfrm>
          <a:prstGeom prst="rect">
            <a:avLst/>
          </a:prstGeom>
        </p:spPr>
      </p:pic>
      <p:sp>
        <p:nvSpPr>
          <p:cNvPr id="2" name="Title 1">
            <a:extLst>
              <a:ext uri="{FF2B5EF4-FFF2-40B4-BE49-F238E27FC236}">
                <a16:creationId xmlns:a16="http://schemas.microsoft.com/office/drawing/2014/main" id="{CA23B5F1-F6F3-443E-B61E-51EED45E0FF6}"/>
              </a:ext>
            </a:extLst>
          </p:cNvPr>
          <p:cNvSpPr>
            <a:spLocks noGrp="1"/>
          </p:cNvSpPr>
          <p:nvPr>
            <p:ph type="title"/>
          </p:nvPr>
        </p:nvSpPr>
        <p:spPr/>
        <p:txBody>
          <a:bodyPr/>
          <a:lstStyle/>
          <a:p>
            <a:pPr algn="ctr"/>
            <a:r>
              <a:rPr lang="en-US" b="1">
                <a:latin typeface="Interstate"/>
              </a:rPr>
              <a:t>SAFETY DIRECTOR 101</a:t>
            </a:r>
            <a:br>
              <a:rPr lang="en-US" b="1">
                <a:latin typeface="Interstate"/>
              </a:rPr>
            </a:br>
            <a:r>
              <a:rPr lang="en-US" b="1">
                <a:latin typeface="Interstate"/>
              </a:rPr>
              <a:t>THE ROLE OF SAFETY IN MAINTENANCE</a:t>
            </a:r>
            <a:endParaRPr lang="en-US" b="1" dirty="0">
              <a:latin typeface="Interstate"/>
            </a:endParaRPr>
          </a:p>
        </p:txBody>
      </p:sp>
      <p:sp>
        <p:nvSpPr>
          <p:cNvPr id="26" name="Content Placeholder 25">
            <a:extLst>
              <a:ext uri="{FF2B5EF4-FFF2-40B4-BE49-F238E27FC236}">
                <a16:creationId xmlns:a16="http://schemas.microsoft.com/office/drawing/2014/main" id="{23CF2BBD-A252-41DD-B45F-60439AEBB97C}"/>
              </a:ext>
            </a:extLst>
          </p:cNvPr>
          <p:cNvSpPr>
            <a:spLocks noGrp="1"/>
          </p:cNvSpPr>
          <p:nvPr>
            <p:ph idx="1"/>
          </p:nvPr>
        </p:nvSpPr>
        <p:spPr>
          <a:xfrm>
            <a:off x="838200" y="1834404"/>
            <a:ext cx="10515600" cy="4351338"/>
          </a:xfrm>
        </p:spPr>
        <p:txBody>
          <a:bodyPr>
            <a:noAutofit/>
          </a:bodyPr>
          <a:lstStyle/>
          <a:p>
            <a:r>
              <a:rPr lang="en-US" dirty="0"/>
              <a:t>Pit and Lift Safety</a:t>
            </a:r>
          </a:p>
          <a:p>
            <a:r>
              <a:rPr lang="en-US" dirty="0"/>
              <a:t>Pits</a:t>
            </a:r>
          </a:p>
          <a:p>
            <a:r>
              <a:rPr lang="en-US" dirty="0"/>
              <a:t>Make sure they have protection barriers  poles, lines , nets</a:t>
            </a:r>
          </a:p>
          <a:p>
            <a:r>
              <a:rPr lang="en-US" dirty="0"/>
              <a:t>Make sure they are clean</a:t>
            </a:r>
          </a:p>
          <a:p>
            <a:r>
              <a:rPr lang="en-US" dirty="0"/>
              <a:t>Check entrances and exits</a:t>
            </a:r>
          </a:p>
          <a:p>
            <a:r>
              <a:rPr lang="en-US" dirty="0"/>
              <a:t>Make sure anyone driving over a pit has a spotter</a:t>
            </a:r>
          </a:p>
          <a:p>
            <a:r>
              <a:rPr lang="en-US" dirty="0"/>
              <a:t>Make sure guide lines and all critical areas are painted and kept clean</a:t>
            </a:r>
          </a:p>
        </p:txBody>
      </p:sp>
    </p:spTree>
    <p:extLst>
      <p:ext uri="{BB962C8B-B14F-4D97-AF65-F5344CB8AC3E}">
        <p14:creationId xmlns:p14="http://schemas.microsoft.com/office/powerpoint/2010/main" val="3643168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3B1AC6-9640-499D-94A7-042C0893EF8F}"/>
              </a:ext>
            </a:extLst>
          </p:cNvPr>
          <p:cNvSpPr/>
          <p:nvPr/>
        </p:nvSpPr>
        <p:spPr>
          <a:xfrm>
            <a:off x="0" y="6185742"/>
            <a:ext cx="12192000" cy="672258"/>
          </a:xfrm>
          <a:prstGeom prst="rect">
            <a:avLst/>
          </a:prstGeom>
          <a:solidFill>
            <a:srgbClr val="FAC5B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4EA6C8C8-F74E-4C1E-9088-D193C5735415}"/>
              </a:ext>
            </a:extLst>
          </p:cNvPr>
          <p:cNvCxnSpPr>
            <a:cxnSpLocks/>
          </p:cNvCxnSpPr>
          <p:nvPr/>
        </p:nvCxnSpPr>
        <p:spPr>
          <a:xfrm>
            <a:off x="0" y="6249750"/>
            <a:ext cx="12192000" cy="0"/>
          </a:xfrm>
          <a:prstGeom prst="line">
            <a:avLst/>
          </a:prstGeom>
          <a:ln w="190500">
            <a:solidFill>
              <a:srgbClr val="133C6A"/>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F00C33-635C-408A-9486-8159BAB82BA3}"/>
              </a:ext>
            </a:extLst>
          </p:cNvPr>
          <p:cNvCxnSpPr/>
          <p:nvPr/>
        </p:nvCxnSpPr>
        <p:spPr>
          <a:xfrm>
            <a:off x="0" y="6451599"/>
            <a:ext cx="12192000" cy="0"/>
          </a:xfrm>
          <a:prstGeom prst="line">
            <a:avLst/>
          </a:prstGeom>
          <a:ln w="76200">
            <a:solidFill>
              <a:srgbClr val="F89D5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E074F2F-6814-43AB-BBC4-54D2573D7E13}"/>
              </a:ext>
            </a:extLst>
          </p:cNvPr>
          <p:cNvCxnSpPr/>
          <p:nvPr/>
        </p:nvCxnSpPr>
        <p:spPr>
          <a:xfrm>
            <a:off x="0" y="6576934"/>
            <a:ext cx="12192000" cy="0"/>
          </a:xfrm>
          <a:prstGeom prst="line">
            <a:avLst/>
          </a:prstGeom>
          <a:ln w="76200">
            <a:solidFill>
              <a:srgbClr val="F3745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232E8C-E5F7-45FA-93C3-917C25CECA73}"/>
              </a:ext>
            </a:extLst>
          </p:cNvPr>
          <p:cNvCxnSpPr/>
          <p:nvPr/>
        </p:nvCxnSpPr>
        <p:spPr>
          <a:xfrm>
            <a:off x="0" y="6725455"/>
            <a:ext cx="12192000" cy="0"/>
          </a:xfrm>
          <a:prstGeom prst="line">
            <a:avLst/>
          </a:prstGeom>
          <a:ln w="76200">
            <a:solidFill>
              <a:srgbClr val="A74F4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1636BDF-B628-4DC4-A7DD-11AADE0BA02D}"/>
              </a:ext>
            </a:extLst>
          </p:cNvPr>
          <p:cNvCxnSpPr/>
          <p:nvPr/>
        </p:nvCxnSpPr>
        <p:spPr>
          <a:xfrm>
            <a:off x="0" y="6858000"/>
            <a:ext cx="12192000" cy="0"/>
          </a:xfrm>
          <a:prstGeom prst="line">
            <a:avLst/>
          </a:prstGeom>
          <a:ln w="76200">
            <a:solidFill>
              <a:srgbClr val="133C6A"/>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50FBDF4-1E90-45C6-891F-03F213B86918}"/>
              </a:ext>
            </a:extLst>
          </p:cNvPr>
          <p:cNvGrpSpPr/>
          <p:nvPr/>
        </p:nvGrpSpPr>
        <p:grpSpPr>
          <a:xfrm>
            <a:off x="10821240" y="5733470"/>
            <a:ext cx="1005840" cy="1005840"/>
            <a:chOff x="10821240" y="5717308"/>
            <a:chExt cx="1062180" cy="1094508"/>
          </a:xfrm>
        </p:grpSpPr>
        <p:sp>
          <p:nvSpPr>
            <p:cNvPr id="14" name="Oval 13">
              <a:extLst>
                <a:ext uri="{FF2B5EF4-FFF2-40B4-BE49-F238E27FC236}">
                  <a16:creationId xmlns:a16="http://schemas.microsoft.com/office/drawing/2014/main" id="{61A28987-13FB-4A09-AD55-762540D05747}"/>
                </a:ext>
              </a:extLst>
            </p:cNvPr>
            <p:cNvSpPr/>
            <p:nvPr/>
          </p:nvSpPr>
          <p:spPr>
            <a:xfrm>
              <a:off x="10821240" y="5717308"/>
              <a:ext cx="1062180" cy="1094508"/>
            </a:xfrm>
            <a:prstGeom prst="ellipse">
              <a:avLst/>
            </a:prstGeom>
            <a:solidFill>
              <a:schemeClr val="bg1"/>
            </a:solidFill>
            <a:ln w="22225">
              <a:solidFill>
                <a:srgbClr val="13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1ADE13A6-EBC9-4FF2-A134-74E3529D8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5855" y="5888181"/>
              <a:ext cx="832949" cy="731520"/>
            </a:xfrm>
            <a:prstGeom prst="rect">
              <a:avLst/>
            </a:prstGeom>
          </p:spPr>
        </p:pic>
      </p:grpSp>
      <p:sp>
        <p:nvSpPr>
          <p:cNvPr id="17" name="TextBox 16">
            <a:extLst>
              <a:ext uri="{FF2B5EF4-FFF2-40B4-BE49-F238E27FC236}">
                <a16:creationId xmlns:a16="http://schemas.microsoft.com/office/drawing/2014/main" id="{0AAE1D05-BC63-48F6-BA8E-54C85F277134}"/>
              </a:ext>
            </a:extLst>
          </p:cNvPr>
          <p:cNvSpPr txBox="1"/>
          <p:nvPr/>
        </p:nvSpPr>
        <p:spPr>
          <a:xfrm>
            <a:off x="3963177" y="1318589"/>
            <a:ext cx="4265645" cy="923330"/>
          </a:xfrm>
          <a:prstGeom prst="rect">
            <a:avLst/>
          </a:prstGeom>
          <a:noFill/>
        </p:spPr>
        <p:txBody>
          <a:bodyPr wrap="square" rtlCol="0">
            <a:spAutoFit/>
          </a:bodyPr>
          <a:lstStyle/>
          <a:p>
            <a:pPr algn="ctr"/>
            <a:endParaRPr lang="en-US" dirty="0">
              <a:solidFill>
                <a:srgbClr val="133C6A"/>
              </a:solidFill>
            </a:endParaRPr>
          </a:p>
          <a:p>
            <a:pPr algn="ctr"/>
            <a:endParaRPr lang="en-US" dirty="0">
              <a:solidFill>
                <a:srgbClr val="133C6A"/>
              </a:solidFill>
            </a:endParaRPr>
          </a:p>
          <a:p>
            <a:pPr algn="ctr"/>
            <a:endParaRPr lang="en-US" dirty="0">
              <a:solidFill>
                <a:srgbClr val="133C6A"/>
              </a:solidFill>
            </a:endParaRPr>
          </a:p>
        </p:txBody>
      </p:sp>
      <p:pic>
        <p:nvPicPr>
          <p:cNvPr id="18" name="Picture 17" descr="A picture containing text&#10;&#10;Description automatically generated">
            <a:extLst>
              <a:ext uri="{FF2B5EF4-FFF2-40B4-BE49-F238E27FC236}">
                <a16:creationId xmlns:a16="http://schemas.microsoft.com/office/drawing/2014/main" id="{287B5969-724E-4345-BE2C-C0E0207AF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47" y="158545"/>
            <a:ext cx="1566890" cy="835675"/>
          </a:xfrm>
          <a:prstGeom prst="rect">
            <a:avLst/>
          </a:prstGeom>
        </p:spPr>
      </p:pic>
      <p:pic>
        <p:nvPicPr>
          <p:cNvPr id="20" name="Picture 19" descr="Logo, company name&#10;&#10;Description automatically generated">
            <a:extLst>
              <a:ext uri="{FF2B5EF4-FFF2-40B4-BE49-F238E27FC236}">
                <a16:creationId xmlns:a16="http://schemas.microsoft.com/office/drawing/2014/main" id="{87CFA78E-924B-48E6-ACE9-B1E0F05051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965" y="254781"/>
            <a:ext cx="1909688" cy="586522"/>
          </a:xfrm>
          <a:prstGeom prst="rect">
            <a:avLst/>
          </a:prstGeom>
        </p:spPr>
      </p:pic>
      <p:sp>
        <p:nvSpPr>
          <p:cNvPr id="2" name="Title 1">
            <a:extLst>
              <a:ext uri="{FF2B5EF4-FFF2-40B4-BE49-F238E27FC236}">
                <a16:creationId xmlns:a16="http://schemas.microsoft.com/office/drawing/2014/main" id="{CA23B5F1-F6F3-443E-B61E-51EED45E0FF6}"/>
              </a:ext>
            </a:extLst>
          </p:cNvPr>
          <p:cNvSpPr>
            <a:spLocks noGrp="1"/>
          </p:cNvSpPr>
          <p:nvPr>
            <p:ph type="title"/>
          </p:nvPr>
        </p:nvSpPr>
        <p:spPr/>
        <p:txBody>
          <a:bodyPr/>
          <a:lstStyle/>
          <a:p>
            <a:pPr algn="ctr"/>
            <a:r>
              <a:rPr lang="en-US" b="1">
                <a:latin typeface="Interstate"/>
              </a:rPr>
              <a:t>SAFETY DIRECTOR 101</a:t>
            </a:r>
            <a:br>
              <a:rPr lang="en-US" b="1">
                <a:latin typeface="Interstate"/>
              </a:rPr>
            </a:br>
            <a:r>
              <a:rPr lang="en-US" b="1">
                <a:latin typeface="Interstate"/>
              </a:rPr>
              <a:t>THE ROLE OF SAFETY IN MAINTENANCE</a:t>
            </a:r>
            <a:endParaRPr lang="en-US" b="1" dirty="0">
              <a:latin typeface="Interstate"/>
            </a:endParaRPr>
          </a:p>
        </p:txBody>
      </p:sp>
      <p:sp>
        <p:nvSpPr>
          <p:cNvPr id="26" name="Content Placeholder 25">
            <a:extLst>
              <a:ext uri="{FF2B5EF4-FFF2-40B4-BE49-F238E27FC236}">
                <a16:creationId xmlns:a16="http://schemas.microsoft.com/office/drawing/2014/main" id="{23CF2BBD-A252-41DD-B45F-60439AEBB97C}"/>
              </a:ext>
            </a:extLst>
          </p:cNvPr>
          <p:cNvSpPr>
            <a:spLocks noGrp="1"/>
          </p:cNvSpPr>
          <p:nvPr>
            <p:ph idx="1"/>
          </p:nvPr>
        </p:nvSpPr>
        <p:spPr>
          <a:xfrm>
            <a:off x="838200" y="1834404"/>
            <a:ext cx="10515600" cy="4351338"/>
          </a:xfrm>
        </p:spPr>
        <p:txBody>
          <a:bodyPr>
            <a:noAutofit/>
          </a:bodyPr>
          <a:lstStyle/>
          <a:p>
            <a:r>
              <a:rPr lang="en-US" dirty="0"/>
              <a:t>Pit and Lift Safety</a:t>
            </a:r>
          </a:p>
          <a:p>
            <a:r>
              <a:rPr lang="en-US" dirty="0"/>
              <a:t>Lifts</a:t>
            </a:r>
          </a:p>
          <a:p>
            <a:r>
              <a:rPr lang="en-US" dirty="0"/>
              <a:t>Receive training from the lift manufacturer</a:t>
            </a:r>
          </a:p>
          <a:p>
            <a:r>
              <a:rPr lang="en-US" dirty="0"/>
              <a:t>Make sure all new employees are trained on the equipment</a:t>
            </a:r>
          </a:p>
          <a:p>
            <a:endParaRPr lang="en-US" dirty="0"/>
          </a:p>
        </p:txBody>
      </p:sp>
    </p:spTree>
    <p:extLst>
      <p:ext uri="{BB962C8B-B14F-4D97-AF65-F5344CB8AC3E}">
        <p14:creationId xmlns:p14="http://schemas.microsoft.com/office/powerpoint/2010/main" val="1961953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CB760947-8A46-4534-A2EB-EF1EBA6411C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82259" y="-45720"/>
            <a:ext cx="13716581" cy="6949440"/>
          </a:xfrm>
          <a:prstGeom prst="rect">
            <a:avLst/>
          </a:prstGeom>
        </p:spPr>
      </p:pic>
      <p:grpSp>
        <p:nvGrpSpPr>
          <p:cNvPr id="6" name="Group 5">
            <a:extLst>
              <a:ext uri="{FF2B5EF4-FFF2-40B4-BE49-F238E27FC236}">
                <a16:creationId xmlns:a16="http://schemas.microsoft.com/office/drawing/2014/main" id="{26AEB714-69A4-4C72-8EEE-9A79F6F7424B}"/>
              </a:ext>
            </a:extLst>
          </p:cNvPr>
          <p:cNvGrpSpPr/>
          <p:nvPr/>
        </p:nvGrpSpPr>
        <p:grpSpPr>
          <a:xfrm>
            <a:off x="10821240" y="5733470"/>
            <a:ext cx="1005840" cy="1005840"/>
            <a:chOff x="10821240" y="5717308"/>
            <a:chExt cx="1062180" cy="1094508"/>
          </a:xfrm>
        </p:grpSpPr>
        <p:sp>
          <p:nvSpPr>
            <p:cNvPr id="7" name="Oval 6">
              <a:extLst>
                <a:ext uri="{FF2B5EF4-FFF2-40B4-BE49-F238E27FC236}">
                  <a16:creationId xmlns:a16="http://schemas.microsoft.com/office/drawing/2014/main" id="{CA0587CC-E486-4BB7-A0AD-A7DF4C05B2C1}"/>
                </a:ext>
              </a:extLst>
            </p:cNvPr>
            <p:cNvSpPr/>
            <p:nvPr/>
          </p:nvSpPr>
          <p:spPr>
            <a:xfrm>
              <a:off x="10821240" y="5717308"/>
              <a:ext cx="1062180" cy="1094508"/>
            </a:xfrm>
            <a:prstGeom prst="ellipse">
              <a:avLst/>
            </a:prstGeom>
            <a:solidFill>
              <a:schemeClr val="bg1"/>
            </a:solidFill>
            <a:ln w="22225">
              <a:solidFill>
                <a:srgbClr val="13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con&#10;&#10;Description automatically generated">
              <a:extLst>
                <a:ext uri="{FF2B5EF4-FFF2-40B4-BE49-F238E27FC236}">
                  <a16:creationId xmlns:a16="http://schemas.microsoft.com/office/drawing/2014/main" id="{143C9AEE-FE3D-4547-92DE-B29929042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5855" y="5888181"/>
              <a:ext cx="832949" cy="731520"/>
            </a:xfrm>
            <a:prstGeom prst="rect">
              <a:avLst/>
            </a:prstGeom>
          </p:spPr>
        </p:pic>
      </p:grpSp>
      <p:sp>
        <p:nvSpPr>
          <p:cNvPr id="9" name="TextBox 8">
            <a:extLst>
              <a:ext uri="{FF2B5EF4-FFF2-40B4-BE49-F238E27FC236}">
                <a16:creationId xmlns:a16="http://schemas.microsoft.com/office/drawing/2014/main" id="{9C31FE11-C676-4AEE-9A74-DE1C4D3A2AE4}"/>
              </a:ext>
            </a:extLst>
          </p:cNvPr>
          <p:cNvSpPr txBox="1"/>
          <p:nvPr/>
        </p:nvSpPr>
        <p:spPr>
          <a:xfrm>
            <a:off x="1589103" y="1198485"/>
            <a:ext cx="8700116" cy="5016758"/>
          </a:xfrm>
          <a:prstGeom prst="rect">
            <a:avLst/>
          </a:prstGeom>
          <a:solidFill>
            <a:srgbClr val="F89D55"/>
          </a:solidFill>
        </p:spPr>
        <p:txBody>
          <a:bodyPr wrap="square" rtlCol="0">
            <a:spAutoFit/>
          </a:bodyPr>
          <a:lstStyle/>
          <a:p>
            <a:pPr algn="ctr"/>
            <a:r>
              <a:rPr lang="en-US" sz="8000" dirty="0">
                <a:solidFill>
                  <a:srgbClr val="133C6A"/>
                </a:solidFill>
                <a:latin typeface="Interstate" pitchFamily="50" charset="0"/>
              </a:rPr>
              <a:t>Mike McDonal</a:t>
            </a:r>
          </a:p>
          <a:p>
            <a:pPr algn="ctr"/>
            <a:endParaRPr lang="en-US" sz="4800" dirty="0">
              <a:solidFill>
                <a:srgbClr val="133C6A"/>
              </a:solidFill>
              <a:latin typeface="Interstate" pitchFamily="50" charset="0"/>
            </a:endParaRPr>
          </a:p>
          <a:p>
            <a:pPr algn="ctr"/>
            <a:endParaRPr lang="en-US" sz="4800" dirty="0">
              <a:solidFill>
                <a:srgbClr val="133C6A"/>
              </a:solidFill>
              <a:latin typeface="Interstate" pitchFamily="50" charset="0"/>
            </a:endParaRPr>
          </a:p>
          <a:p>
            <a:pPr algn="ctr"/>
            <a:r>
              <a:rPr lang="en-US" sz="4800" dirty="0">
                <a:solidFill>
                  <a:srgbClr val="133C6A"/>
                </a:solidFill>
                <a:latin typeface="Interstate" pitchFamily="50" charset="0"/>
              </a:rPr>
              <a:t>mmcdonal@saucontech.com</a:t>
            </a:r>
          </a:p>
          <a:p>
            <a:pPr algn="ctr"/>
            <a:r>
              <a:rPr lang="en-US" sz="4800" dirty="0">
                <a:solidFill>
                  <a:srgbClr val="133C6A"/>
                </a:solidFill>
                <a:latin typeface="Interstate" pitchFamily="50" charset="0"/>
              </a:rPr>
              <a:t>410-245-5525</a:t>
            </a:r>
          </a:p>
          <a:p>
            <a:pPr algn="ctr"/>
            <a:endParaRPr lang="en-US" sz="4800" dirty="0">
              <a:solidFill>
                <a:srgbClr val="133C6A"/>
              </a:solidFill>
              <a:latin typeface="Interstate" pitchFamily="50" charset="0"/>
            </a:endParaRPr>
          </a:p>
        </p:txBody>
      </p:sp>
      <p:pic>
        <p:nvPicPr>
          <p:cNvPr id="3" name="Picture 2" descr="A picture containing text&#10;&#10;Description automatically generated">
            <a:extLst>
              <a:ext uri="{FF2B5EF4-FFF2-40B4-BE49-F238E27FC236}">
                <a16:creationId xmlns:a16="http://schemas.microsoft.com/office/drawing/2014/main" id="{8777F4F3-B5AC-4B89-9FDD-13824AB9C9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347" y="158545"/>
            <a:ext cx="1566890" cy="835675"/>
          </a:xfrm>
          <a:prstGeom prst="rect">
            <a:avLst/>
          </a:prstGeom>
        </p:spPr>
      </p:pic>
      <p:pic>
        <p:nvPicPr>
          <p:cNvPr id="10" name="Picture 9" descr="Logo, company name&#10;&#10;Description automatically generated">
            <a:extLst>
              <a:ext uri="{FF2B5EF4-FFF2-40B4-BE49-F238E27FC236}">
                <a16:creationId xmlns:a16="http://schemas.microsoft.com/office/drawing/2014/main" id="{58A5D471-8909-4F4E-8FE4-F647703107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00965" y="158545"/>
            <a:ext cx="1909688" cy="586522"/>
          </a:xfrm>
          <a:prstGeom prst="rect">
            <a:avLst/>
          </a:prstGeom>
        </p:spPr>
      </p:pic>
    </p:spTree>
    <p:extLst>
      <p:ext uri="{BB962C8B-B14F-4D97-AF65-F5344CB8AC3E}">
        <p14:creationId xmlns:p14="http://schemas.microsoft.com/office/powerpoint/2010/main" val="1375651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3B1AC6-9640-499D-94A7-042C0893EF8F}"/>
              </a:ext>
            </a:extLst>
          </p:cNvPr>
          <p:cNvSpPr/>
          <p:nvPr/>
        </p:nvSpPr>
        <p:spPr>
          <a:xfrm>
            <a:off x="0" y="6185742"/>
            <a:ext cx="12192000" cy="672258"/>
          </a:xfrm>
          <a:prstGeom prst="rect">
            <a:avLst/>
          </a:prstGeom>
          <a:solidFill>
            <a:srgbClr val="FAC5B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4EA6C8C8-F74E-4C1E-9088-D193C5735415}"/>
              </a:ext>
            </a:extLst>
          </p:cNvPr>
          <p:cNvCxnSpPr>
            <a:cxnSpLocks/>
          </p:cNvCxnSpPr>
          <p:nvPr/>
        </p:nvCxnSpPr>
        <p:spPr>
          <a:xfrm>
            <a:off x="0" y="6249750"/>
            <a:ext cx="12192000" cy="0"/>
          </a:xfrm>
          <a:prstGeom prst="line">
            <a:avLst/>
          </a:prstGeom>
          <a:ln w="190500">
            <a:solidFill>
              <a:srgbClr val="133C6A"/>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F00C33-635C-408A-9486-8159BAB82BA3}"/>
              </a:ext>
            </a:extLst>
          </p:cNvPr>
          <p:cNvCxnSpPr/>
          <p:nvPr/>
        </p:nvCxnSpPr>
        <p:spPr>
          <a:xfrm>
            <a:off x="0" y="6451599"/>
            <a:ext cx="12192000" cy="0"/>
          </a:xfrm>
          <a:prstGeom prst="line">
            <a:avLst/>
          </a:prstGeom>
          <a:ln w="76200">
            <a:solidFill>
              <a:srgbClr val="F89D5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E074F2F-6814-43AB-BBC4-54D2573D7E13}"/>
              </a:ext>
            </a:extLst>
          </p:cNvPr>
          <p:cNvCxnSpPr/>
          <p:nvPr/>
        </p:nvCxnSpPr>
        <p:spPr>
          <a:xfrm>
            <a:off x="0" y="6576934"/>
            <a:ext cx="12192000" cy="0"/>
          </a:xfrm>
          <a:prstGeom prst="line">
            <a:avLst/>
          </a:prstGeom>
          <a:ln w="76200">
            <a:solidFill>
              <a:srgbClr val="F3745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232E8C-E5F7-45FA-93C3-917C25CECA73}"/>
              </a:ext>
            </a:extLst>
          </p:cNvPr>
          <p:cNvCxnSpPr/>
          <p:nvPr/>
        </p:nvCxnSpPr>
        <p:spPr>
          <a:xfrm>
            <a:off x="0" y="6725455"/>
            <a:ext cx="12192000" cy="0"/>
          </a:xfrm>
          <a:prstGeom prst="line">
            <a:avLst/>
          </a:prstGeom>
          <a:ln w="76200">
            <a:solidFill>
              <a:srgbClr val="A74F4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1636BDF-B628-4DC4-A7DD-11AADE0BA02D}"/>
              </a:ext>
            </a:extLst>
          </p:cNvPr>
          <p:cNvCxnSpPr/>
          <p:nvPr/>
        </p:nvCxnSpPr>
        <p:spPr>
          <a:xfrm>
            <a:off x="0" y="6858000"/>
            <a:ext cx="12192000" cy="0"/>
          </a:xfrm>
          <a:prstGeom prst="line">
            <a:avLst/>
          </a:prstGeom>
          <a:ln w="76200">
            <a:solidFill>
              <a:srgbClr val="133C6A"/>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50FBDF4-1E90-45C6-891F-03F213B86918}"/>
              </a:ext>
            </a:extLst>
          </p:cNvPr>
          <p:cNvGrpSpPr/>
          <p:nvPr/>
        </p:nvGrpSpPr>
        <p:grpSpPr>
          <a:xfrm>
            <a:off x="10821240" y="5733470"/>
            <a:ext cx="1005840" cy="1005840"/>
            <a:chOff x="10821240" y="5717308"/>
            <a:chExt cx="1062180" cy="1094508"/>
          </a:xfrm>
        </p:grpSpPr>
        <p:sp>
          <p:nvSpPr>
            <p:cNvPr id="14" name="Oval 13">
              <a:extLst>
                <a:ext uri="{FF2B5EF4-FFF2-40B4-BE49-F238E27FC236}">
                  <a16:creationId xmlns:a16="http://schemas.microsoft.com/office/drawing/2014/main" id="{61A28987-13FB-4A09-AD55-762540D05747}"/>
                </a:ext>
              </a:extLst>
            </p:cNvPr>
            <p:cNvSpPr/>
            <p:nvPr/>
          </p:nvSpPr>
          <p:spPr>
            <a:xfrm>
              <a:off x="10821240" y="5717308"/>
              <a:ext cx="1062180" cy="1094508"/>
            </a:xfrm>
            <a:prstGeom prst="ellipse">
              <a:avLst/>
            </a:prstGeom>
            <a:solidFill>
              <a:schemeClr val="bg1"/>
            </a:solidFill>
            <a:ln w="22225">
              <a:solidFill>
                <a:srgbClr val="13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1ADE13A6-EBC9-4FF2-A134-74E3529D8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5855" y="5888181"/>
              <a:ext cx="832949" cy="731520"/>
            </a:xfrm>
            <a:prstGeom prst="rect">
              <a:avLst/>
            </a:prstGeom>
          </p:spPr>
        </p:pic>
      </p:grpSp>
      <p:sp>
        <p:nvSpPr>
          <p:cNvPr id="17" name="TextBox 16">
            <a:extLst>
              <a:ext uri="{FF2B5EF4-FFF2-40B4-BE49-F238E27FC236}">
                <a16:creationId xmlns:a16="http://schemas.microsoft.com/office/drawing/2014/main" id="{0AAE1D05-BC63-48F6-BA8E-54C85F277134}"/>
              </a:ext>
            </a:extLst>
          </p:cNvPr>
          <p:cNvSpPr txBox="1"/>
          <p:nvPr/>
        </p:nvSpPr>
        <p:spPr>
          <a:xfrm>
            <a:off x="3963177" y="1318589"/>
            <a:ext cx="4265645" cy="923330"/>
          </a:xfrm>
          <a:prstGeom prst="rect">
            <a:avLst/>
          </a:prstGeom>
          <a:noFill/>
        </p:spPr>
        <p:txBody>
          <a:bodyPr wrap="square" rtlCol="0">
            <a:spAutoFit/>
          </a:bodyPr>
          <a:lstStyle/>
          <a:p>
            <a:pPr algn="ctr"/>
            <a:endParaRPr lang="en-US" dirty="0">
              <a:solidFill>
                <a:srgbClr val="133C6A"/>
              </a:solidFill>
            </a:endParaRPr>
          </a:p>
          <a:p>
            <a:pPr algn="ctr"/>
            <a:endParaRPr lang="en-US" dirty="0">
              <a:solidFill>
                <a:srgbClr val="133C6A"/>
              </a:solidFill>
            </a:endParaRPr>
          </a:p>
          <a:p>
            <a:pPr algn="ctr"/>
            <a:endParaRPr lang="en-US" dirty="0">
              <a:solidFill>
                <a:srgbClr val="133C6A"/>
              </a:solidFill>
            </a:endParaRPr>
          </a:p>
        </p:txBody>
      </p:sp>
      <p:pic>
        <p:nvPicPr>
          <p:cNvPr id="18" name="Picture 17" descr="A picture containing text&#10;&#10;Description automatically generated">
            <a:extLst>
              <a:ext uri="{FF2B5EF4-FFF2-40B4-BE49-F238E27FC236}">
                <a16:creationId xmlns:a16="http://schemas.microsoft.com/office/drawing/2014/main" id="{287B5969-724E-4345-BE2C-C0E0207AF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47" y="158545"/>
            <a:ext cx="1566890" cy="835675"/>
          </a:xfrm>
          <a:prstGeom prst="rect">
            <a:avLst/>
          </a:prstGeom>
        </p:spPr>
      </p:pic>
      <p:pic>
        <p:nvPicPr>
          <p:cNvPr id="20" name="Picture 19" descr="Logo, company name&#10;&#10;Description automatically generated">
            <a:extLst>
              <a:ext uri="{FF2B5EF4-FFF2-40B4-BE49-F238E27FC236}">
                <a16:creationId xmlns:a16="http://schemas.microsoft.com/office/drawing/2014/main" id="{87CFA78E-924B-48E6-ACE9-B1E0F05051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965" y="254781"/>
            <a:ext cx="1909688" cy="586522"/>
          </a:xfrm>
          <a:prstGeom prst="rect">
            <a:avLst/>
          </a:prstGeom>
        </p:spPr>
      </p:pic>
      <p:sp>
        <p:nvSpPr>
          <p:cNvPr id="2" name="Title 1">
            <a:extLst>
              <a:ext uri="{FF2B5EF4-FFF2-40B4-BE49-F238E27FC236}">
                <a16:creationId xmlns:a16="http://schemas.microsoft.com/office/drawing/2014/main" id="{CA23B5F1-F6F3-443E-B61E-51EED45E0FF6}"/>
              </a:ext>
            </a:extLst>
          </p:cNvPr>
          <p:cNvSpPr>
            <a:spLocks noGrp="1"/>
          </p:cNvSpPr>
          <p:nvPr>
            <p:ph type="title"/>
          </p:nvPr>
        </p:nvSpPr>
        <p:spPr/>
        <p:txBody>
          <a:bodyPr/>
          <a:lstStyle/>
          <a:p>
            <a:pPr algn="ctr"/>
            <a:r>
              <a:rPr lang="en-US" b="1">
                <a:latin typeface="Interstate"/>
              </a:rPr>
              <a:t>SAFETY DIRECTOR 101</a:t>
            </a:r>
            <a:br>
              <a:rPr lang="en-US" b="1">
                <a:latin typeface="Interstate"/>
              </a:rPr>
            </a:br>
            <a:r>
              <a:rPr lang="en-US" b="1">
                <a:latin typeface="Interstate"/>
              </a:rPr>
              <a:t>THE ROLE OF SAFETY IN MAINTENANCE</a:t>
            </a:r>
            <a:endParaRPr lang="en-US" b="1" dirty="0">
              <a:latin typeface="Interstate"/>
            </a:endParaRPr>
          </a:p>
        </p:txBody>
      </p:sp>
      <p:sp>
        <p:nvSpPr>
          <p:cNvPr id="21" name="Content Placeholder 20">
            <a:extLst>
              <a:ext uri="{FF2B5EF4-FFF2-40B4-BE49-F238E27FC236}">
                <a16:creationId xmlns:a16="http://schemas.microsoft.com/office/drawing/2014/main" id="{B0C08B13-3B83-445C-A289-B7F84A0F2446}"/>
              </a:ext>
            </a:extLst>
          </p:cNvPr>
          <p:cNvSpPr>
            <a:spLocks noGrp="1"/>
          </p:cNvSpPr>
          <p:nvPr>
            <p:ph idx="1"/>
          </p:nvPr>
        </p:nvSpPr>
        <p:spPr/>
        <p:txBody>
          <a:bodyPr>
            <a:normAutofit fontScale="85000" lnSpcReduction="20000"/>
          </a:bodyPr>
          <a:lstStyle/>
          <a:p>
            <a:r>
              <a:rPr lang="en-US" dirty="0"/>
              <a:t>49CFR   FMCSA Regulations</a:t>
            </a:r>
          </a:p>
          <a:p>
            <a:r>
              <a:rPr lang="en-US" dirty="0"/>
              <a:t>Mechanic Certifications – Annual Inspections and Brake Certification</a:t>
            </a:r>
          </a:p>
          <a:p>
            <a:r>
              <a:rPr lang="en-US" dirty="0"/>
              <a:t>DVIRs</a:t>
            </a:r>
          </a:p>
          <a:p>
            <a:r>
              <a:rPr lang="en-US" dirty="0"/>
              <a:t>Work Orders</a:t>
            </a:r>
          </a:p>
          <a:p>
            <a:r>
              <a:rPr lang="en-US" dirty="0"/>
              <a:t>PM Inspections</a:t>
            </a:r>
          </a:p>
          <a:p>
            <a:r>
              <a:rPr lang="en-US" dirty="0"/>
              <a:t>Deferred maintenance</a:t>
            </a:r>
          </a:p>
          <a:p>
            <a:r>
              <a:rPr lang="en-US" dirty="0"/>
              <a:t>90 Safety checks for windows and escape hatches</a:t>
            </a:r>
          </a:p>
          <a:p>
            <a:r>
              <a:rPr lang="en-US" dirty="0"/>
              <a:t>Roadside Inspection Documentation</a:t>
            </a:r>
          </a:p>
          <a:p>
            <a:r>
              <a:rPr lang="en-US" dirty="0"/>
              <a:t>Maintenance Records relating to DOT Reportable Crashes</a:t>
            </a:r>
          </a:p>
          <a:p>
            <a:r>
              <a:rPr lang="en-US" dirty="0"/>
              <a:t>ADA equipment</a:t>
            </a:r>
          </a:p>
          <a:p>
            <a:r>
              <a:rPr lang="en-US" dirty="0"/>
              <a:t>Intermediary between maintenance and operations</a:t>
            </a:r>
          </a:p>
          <a:p>
            <a:endParaRPr lang="en-US" dirty="0"/>
          </a:p>
        </p:txBody>
      </p:sp>
    </p:spTree>
    <p:extLst>
      <p:ext uri="{BB962C8B-B14F-4D97-AF65-F5344CB8AC3E}">
        <p14:creationId xmlns:p14="http://schemas.microsoft.com/office/powerpoint/2010/main" val="1542335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3B1AC6-9640-499D-94A7-042C0893EF8F}"/>
              </a:ext>
            </a:extLst>
          </p:cNvPr>
          <p:cNvSpPr/>
          <p:nvPr/>
        </p:nvSpPr>
        <p:spPr>
          <a:xfrm>
            <a:off x="0" y="6185742"/>
            <a:ext cx="12192000" cy="672258"/>
          </a:xfrm>
          <a:prstGeom prst="rect">
            <a:avLst/>
          </a:prstGeom>
          <a:solidFill>
            <a:srgbClr val="FAC5B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4EA6C8C8-F74E-4C1E-9088-D193C5735415}"/>
              </a:ext>
            </a:extLst>
          </p:cNvPr>
          <p:cNvCxnSpPr>
            <a:cxnSpLocks/>
          </p:cNvCxnSpPr>
          <p:nvPr/>
        </p:nvCxnSpPr>
        <p:spPr>
          <a:xfrm>
            <a:off x="0" y="6249750"/>
            <a:ext cx="12192000" cy="0"/>
          </a:xfrm>
          <a:prstGeom prst="line">
            <a:avLst/>
          </a:prstGeom>
          <a:ln w="190500">
            <a:solidFill>
              <a:srgbClr val="133C6A"/>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F00C33-635C-408A-9486-8159BAB82BA3}"/>
              </a:ext>
            </a:extLst>
          </p:cNvPr>
          <p:cNvCxnSpPr/>
          <p:nvPr/>
        </p:nvCxnSpPr>
        <p:spPr>
          <a:xfrm>
            <a:off x="0" y="6451599"/>
            <a:ext cx="12192000" cy="0"/>
          </a:xfrm>
          <a:prstGeom prst="line">
            <a:avLst/>
          </a:prstGeom>
          <a:ln w="76200">
            <a:solidFill>
              <a:srgbClr val="F89D5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E074F2F-6814-43AB-BBC4-54D2573D7E13}"/>
              </a:ext>
            </a:extLst>
          </p:cNvPr>
          <p:cNvCxnSpPr/>
          <p:nvPr/>
        </p:nvCxnSpPr>
        <p:spPr>
          <a:xfrm>
            <a:off x="0" y="6576934"/>
            <a:ext cx="12192000" cy="0"/>
          </a:xfrm>
          <a:prstGeom prst="line">
            <a:avLst/>
          </a:prstGeom>
          <a:ln w="76200">
            <a:solidFill>
              <a:srgbClr val="F3745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232E8C-E5F7-45FA-93C3-917C25CECA73}"/>
              </a:ext>
            </a:extLst>
          </p:cNvPr>
          <p:cNvCxnSpPr/>
          <p:nvPr/>
        </p:nvCxnSpPr>
        <p:spPr>
          <a:xfrm>
            <a:off x="0" y="6725455"/>
            <a:ext cx="12192000" cy="0"/>
          </a:xfrm>
          <a:prstGeom prst="line">
            <a:avLst/>
          </a:prstGeom>
          <a:ln w="76200">
            <a:solidFill>
              <a:srgbClr val="A74F4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1636BDF-B628-4DC4-A7DD-11AADE0BA02D}"/>
              </a:ext>
            </a:extLst>
          </p:cNvPr>
          <p:cNvCxnSpPr/>
          <p:nvPr/>
        </p:nvCxnSpPr>
        <p:spPr>
          <a:xfrm>
            <a:off x="0" y="6858000"/>
            <a:ext cx="12192000" cy="0"/>
          </a:xfrm>
          <a:prstGeom prst="line">
            <a:avLst/>
          </a:prstGeom>
          <a:ln w="76200">
            <a:solidFill>
              <a:srgbClr val="133C6A"/>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50FBDF4-1E90-45C6-891F-03F213B86918}"/>
              </a:ext>
            </a:extLst>
          </p:cNvPr>
          <p:cNvGrpSpPr/>
          <p:nvPr/>
        </p:nvGrpSpPr>
        <p:grpSpPr>
          <a:xfrm>
            <a:off x="10821240" y="5733470"/>
            <a:ext cx="1005840" cy="1005840"/>
            <a:chOff x="10821240" y="5717308"/>
            <a:chExt cx="1062180" cy="1094508"/>
          </a:xfrm>
        </p:grpSpPr>
        <p:sp>
          <p:nvSpPr>
            <p:cNvPr id="14" name="Oval 13">
              <a:extLst>
                <a:ext uri="{FF2B5EF4-FFF2-40B4-BE49-F238E27FC236}">
                  <a16:creationId xmlns:a16="http://schemas.microsoft.com/office/drawing/2014/main" id="{61A28987-13FB-4A09-AD55-762540D05747}"/>
                </a:ext>
              </a:extLst>
            </p:cNvPr>
            <p:cNvSpPr/>
            <p:nvPr/>
          </p:nvSpPr>
          <p:spPr>
            <a:xfrm>
              <a:off x="10821240" y="5717308"/>
              <a:ext cx="1062180" cy="1094508"/>
            </a:xfrm>
            <a:prstGeom prst="ellipse">
              <a:avLst/>
            </a:prstGeom>
            <a:solidFill>
              <a:schemeClr val="bg1"/>
            </a:solidFill>
            <a:ln w="22225">
              <a:solidFill>
                <a:srgbClr val="13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1ADE13A6-EBC9-4FF2-A134-74E3529D8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5855" y="5888181"/>
              <a:ext cx="832949" cy="731520"/>
            </a:xfrm>
            <a:prstGeom prst="rect">
              <a:avLst/>
            </a:prstGeom>
          </p:spPr>
        </p:pic>
      </p:grpSp>
      <p:sp>
        <p:nvSpPr>
          <p:cNvPr id="17" name="TextBox 16">
            <a:extLst>
              <a:ext uri="{FF2B5EF4-FFF2-40B4-BE49-F238E27FC236}">
                <a16:creationId xmlns:a16="http://schemas.microsoft.com/office/drawing/2014/main" id="{0AAE1D05-BC63-48F6-BA8E-54C85F277134}"/>
              </a:ext>
            </a:extLst>
          </p:cNvPr>
          <p:cNvSpPr txBox="1"/>
          <p:nvPr/>
        </p:nvSpPr>
        <p:spPr>
          <a:xfrm>
            <a:off x="3963177" y="1318589"/>
            <a:ext cx="4265645" cy="923330"/>
          </a:xfrm>
          <a:prstGeom prst="rect">
            <a:avLst/>
          </a:prstGeom>
          <a:noFill/>
        </p:spPr>
        <p:txBody>
          <a:bodyPr wrap="square" rtlCol="0">
            <a:spAutoFit/>
          </a:bodyPr>
          <a:lstStyle/>
          <a:p>
            <a:pPr algn="ctr"/>
            <a:endParaRPr lang="en-US" dirty="0">
              <a:solidFill>
                <a:srgbClr val="133C6A"/>
              </a:solidFill>
            </a:endParaRPr>
          </a:p>
          <a:p>
            <a:pPr algn="ctr"/>
            <a:endParaRPr lang="en-US" dirty="0">
              <a:solidFill>
                <a:srgbClr val="133C6A"/>
              </a:solidFill>
            </a:endParaRPr>
          </a:p>
          <a:p>
            <a:pPr algn="ctr"/>
            <a:endParaRPr lang="en-US" dirty="0">
              <a:solidFill>
                <a:srgbClr val="133C6A"/>
              </a:solidFill>
            </a:endParaRPr>
          </a:p>
        </p:txBody>
      </p:sp>
      <p:pic>
        <p:nvPicPr>
          <p:cNvPr id="18" name="Picture 17" descr="A picture containing text&#10;&#10;Description automatically generated">
            <a:extLst>
              <a:ext uri="{FF2B5EF4-FFF2-40B4-BE49-F238E27FC236}">
                <a16:creationId xmlns:a16="http://schemas.microsoft.com/office/drawing/2014/main" id="{287B5969-724E-4345-BE2C-C0E0207AF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47" y="158545"/>
            <a:ext cx="1566890" cy="835675"/>
          </a:xfrm>
          <a:prstGeom prst="rect">
            <a:avLst/>
          </a:prstGeom>
        </p:spPr>
      </p:pic>
      <p:pic>
        <p:nvPicPr>
          <p:cNvPr id="20" name="Picture 19" descr="Logo, company name&#10;&#10;Description automatically generated">
            <a:extLst>
              <a:ext uri="{FF2B5EF4-FFF2-40B4-BE49-F238E27FC236}">
                <a16:creationId xmlns:a16="http://schemas.microsoft.com/office/drawing/2014/main" id="{87CFA78E-924B-48E6-ACE9-B1E0F05051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965" y="254781"/>
            <a:ext cx="1909688" cy="586522"/>
          </a:xfrm>
          <a:prstGeom prst="rect">
            <a:avLst/>
          </a:prstGeom>
        </p:spPr>
      </p:pic>
      <p:sp>
        <p:nvSpPr>
          <p:cNvPr id="2" name="Title 1">
            <a:extLst>
              <a:ext uri="{FF2B5EF4-FFF2-40B4-BE49-F238E27FC236}">
                <a16:creationId xmlns:a16="http://schemas.microsoft.com/office/drawing/2014/main" id="{CA23B5F1-F6F3-443E-B61E-51EED45E0FF6}"/>
              </a:ext>
            </a:extLst>
          </p:cNvPr>
          <p:cNvSpPr>
            <a:spLocks noGrp="1"/>
          </p:cNvSpPr>
          <p:nvPr>
            <p:ph type="title"/>
          </p:nvPr>
        </p:nvSpPr>
        <p:spPr/>
        <p:txBody>
          <a:bodyPr/>
          <a:lstStyle/>
          <a:p>
            <a:pPr algn="ctr"/>
            <a:r>
              <a:rPr lang="en-US" b="1">
                <a:latin typeface="Interstate"/>
              </a:rPr>
              <a:t>SAFETY DIRECTOR 101</a:t>
            </a:r>
            <a:br>
              <a:rPr lang="en-US" b="1">
                <a:latin typeface="Interstate"/>
              </a:rPr>
            </a:br>
            <a:r>
              <a:rPr lang="en-US" b="1">
                <a:latin typeface="Interstate"/>
              </a:rPr>
              <a:t>THE ROLE OF SAFETY IN MAINTENANCE</a:t>
            </a:r>
            <a:endParaRPr lang="en-US" b="1" dirty="0">
              <a:latin typeface="Interstate"/>
            </a:endParaRPr>
          </a:p>
        </p:txBody>
      </p:sp>
      <p:sp>
        <p:nvSpPr>
          <p:cNvPr id="26" name="Content Placeholder 25">
            <a:extLst>
              <a:ext uri="{FF2B5EF4-FFF2-40B4-BE49-F238E27FC236}">
                <a16:creationId xmlns:a16="http://schemas.microsoft.com/office/drawing/2014/main" id="{23CF2BBD-A252-41DD-B45F-60439AEBB97C}"/>
              </a:ext>
            </a:extLst>
          </p:cNvPr>
          <p:cNvSpPr>
            <a:spLocks noGrp="1"/>
          </p:cNvSpPr>
          <p:nvPr>
            <p:ph idx="1"/>
          </p:nvPr>
        </p:nvSpPr>
        <p:spPr/>
        <p:txBody>
          <a:bodyPr>
            <a:normAutofit fontScale="62500" lnSpcReduction="20000"/>
          </a:bodyPr>
          <a:lstStyle/>
          <a:p>
            <a:pPr algn="l"/>
            <a:r>
              <a:rPr lang="en-US" sz="1800" b="1" i="0" u="none" strike="noStrike" baseline="0" dirty="0">
                <a:solidFill>
                  <a:srgbClr val="000000"/>
                </a:solidFill>
                <a:latin typeface="Calibri-Bold"/>
              </a:rPr>
              <a:t>INSPECTOR QUALIFICATIONS</a:t>
            </a:r>
          </a:p>
          <a:p>
            <a:pPr algn="l"/>
            <a:r>
              <a:rPr lang="fr-FR" sz="1800" b="1" i="0" u="none" strike="noStrike" baseline="0" dirty="0">
                <a:solidFill>
                  <a:srgbClr val="000000"/>
                </a:solidFill>
                <a:latin typeface="Calibri-Bold"/>
              </a:rPr>
              <a:t>Certification – 49 CFR – Part 396.19</a:t>
            </a:r>
          </a:p>
          <a:p>
            <a:pPr algn="l"/>
            <a:r>
              <a:rPr lang="en-US" sz="1800" b="0" i="0" u="none" strike="noStrike" baseline="0" dirty="0">
                <a:solidFill>
                  <a:srgbClr val="000000"/>
                </a:solidFill>
                <a:latin typeface="Calibri" panose="020F0502020204030204" pitchFamily="34" charset="0"/>
              </a:rPr>
              <a:t>Motor carriers are responsible for ensuring that individual(s) performing an annual inspection under 396.19 are qualified as follows:</a:t>
            </a:r>
          </a:p>
          <a:p>
            <a:pPr algn="l"/>
            <a:r>
              <a:rPr lang="en-US" sz="1800" b="1" i="0" u="none" strike="noStrike" baseline="0" dirty="0">
                <a:solidFill>
                  <a:srgbClr val="1C1C1C"/>
                </a:solidFill>
                <a:latin typeface="Calibri-Bold"/>
              </a:rPr>
              <a:t>□ </a:t>
            </a:r>
            <a:r>
              <a:rPr lang="en-US" sz="1800" b="0" i="0" u="none" strike="noStrike" baseline="0" dirty="0">
                <a:solidFill>
                  <a:srgbClr val="000000"/>
                </a:solidFill>
                <a:latin typeface="Calibri" panose="020F0502020204030204" pitchFamily="34" charset="0"/>
              </a:rPr>
              <a:t>Understands the inspection criteria set forth in Part 393 and Appendix G and can identify defective components</a:t>
            </a:r>
          </a:p>
          <a:p>
            <a:pPr algn="l"/>
            <a:r>
              <a:rPr lang="en-US" sz="1800" b="1" i="0" u="none" strike="noStrike" baseline="0" dirty="0">
                <a:solidFill>
                  <a:srgbClr val="000000"/>
                </a:solidFill>
                <a:latin typeface="Calibri-Bold"/>
              </a:rPr>
              <a:t>□ </a:t>
            </a:r>
            <a:r>
              <a:rPr lang="en-US" sz="1800" b="0" i="0" u="none" strike="noStrike" baseline="0" dirty="0">
                <a:solidFill>
                  <a:srgbClr val="000000"/>
                </a:solidFill>
                <a:latin typeface="Calibri" panose="020F0502020204030204" pitchFamily="34" charset="0"/>
              </a:rPr>
              <a:t>Is knowledgeable of and has mastered the methods, procedures, tools and equipment used when performing an inspection</a:t>
            </a:r>
          </a:p>
          <a:p>
            <a:pPr algn="l"/>
            <a:r>
              <a:rPr lang="en-US" sz="1800" b="1" i="0" u="none" strike="noStrike" baseline="0" dirty="0">
                <a:solidFill>
                  <a:srgbClr val="000000"/>
                </a:solidFill>
                <a:latin typeface="Calibri-Bold"/>
              </a:rPr>
              <a:t>□ </a:t>
            </a:r>
            <a:r>
              <a:rPr lang="en-US" sz="1800" b="0" i="0" u="none" strike="noStrike" baseline="0" dirty="0">
                <a:solidFill>
                  <a:srgbClr val="000000"/>
                </a:solidFill>
                <a:latin typeface="Calibri" panose="020F0502020204030204" pitchFamily="34" charset="0"/>
              </a:rPr>
              <a:t>ls capable of performing an inspection by reason of experience, training, or both, and qualifies in one of the following categories (check all that apply):</a:t>
            </a:r>
          </a:p>
          <a:p>
            <a:pPr algn="l"/>
            <a:r>
              <a:rPr lang="en-US" sz="1800" b="0" i="0" u="none" strike="noStrike" baseline="0" dirty="0">
                <a:solidFill>
                  <a:srgbClr val="000000"/>
                </a:solidFill>
                <a:latin typeface="Calibri" panose="020F0502020204030204" pitchFamily="34" charset="0"/>
              </a:rPr>
              <a:t>I. </a:t>
            </a:r>
            <a:r>
              <a:rPr lang="en-US" sz="1800" b="1" i="0" u="none" strike="noStrike" baseline="0" dirty="0">
                <a:solidFill>
                  <a:srgbClr val="000000"/>
                </a:solidFill>
                <a:latin typeface="Calibri-Bold"/>
              </a:rPr>
              <a:t>□ </a:t>
            </a:r>
            <a:r>
              <a:rPr lang="en-US" sz="1800" b="0" i="0" u="none" strike="noStrike" baseline="0" dirty="0">
                <a:solidFill>
                  <a:srgbClr val="000000"/>
                </a:solidFill>
                <a:latin typeface="Calibri" panose="020F0502020204030204" pitchFamily="34" charset="0"/>
              </a:rPr>
              <a:t>Successfully completed a State or Federal training program or has certificate from a State or Canadian Province which qualifies the person to perform commercial vehicle safety inspections. Specify:</a:t>
            </a:r>
          </a:p>
          <a:p>
            <a:pPr algn="l"/>
            <a:r>
              <a:rPr lang="en-US" sz="1800" b="0" i="0" u="none" strike="noStrike" baseline="0" dirty="0">
                <a:solidFill>
                  <a:srgbClr val="000000"/>
                </a:solidFill>
                <a:latin typeface="Calibri" panose="020F0502020204030204" pitchFamily="34" charset="0"/>
              </a:rPr>
              <a:t>or</a:t>
            </a:r>
          </a:p>
          <a:p>
            <a:pPr algn="l"/>
            <a:r>
              <a:rPr lang="en-US" sz="1800" b="0" i="0" u="none" strike="noStrike" baseline="0" dirty="0">
                <a:solidFill>
                  <a:srgbClr val="000000"/>
                </a:solidFill>
                <a:latin typeface="Calibri" panose="020F0502020204030204" pitchFamily="34" charset="0"/>
              </a:rPr>
              <a:t>II. </a:t>
            </a:r>
            <a:r>
              <a:rPr lang="en-US" sz="1800" b="1" i="0" u="none" strike="noStrike" baseline="0" dirty="0">
                <a:solidFill>
                  <a:srgbClr val="1C1C1C"/>
                </a:solidFill>
                <a:latin typeface="Calibri-Bold"/>
              </a:rPr>
              <a:t>□ </a:t>
            </a:r>
            <a:r>
              <a:rPr lang="en-US" sz="1800" b="0" i="0" u="none" strike="noStrike" baseline="0" dirty="0">
                <a:solidFill>
                  <a:srgbClr val="000000"/>
                </a:solidFill>
                <a:latin typeface="Calibri" panose="020F0502020204030204" pitchFamily="34" charset="0"/>
              </a:rPr>
              <a:t>Have a combination </a:t>
            </a:r>
            <a:r>
              <a:rPr lang="en-US" sz="1800" b="0" i="0" u="none" strike="noStrike" baseline="0" dirty="0">
                <a:solidFill>
                  <a:srgbClr val="000000"/>
                </a:solidFill>
                <a:latin typeface="Arial" panose="020B0604020202020204" pitchFamily="34" charset="0"/>
              </a:rPr>
              <a:t>of </a:t>
            </a:r>
            <a:r>
              <a:rPr lang="en-US" sz="1800" b="0" i="0" u="none" strike="noStrike" baseline="0" dirty="0">
                <a:solidFill>
                  <a:srgbClr val="000000"/>
                </a:solidFill>
                <a:latin typeface="Calibri" panose="020F0502020204030204" pitchFamily="34" charset="0"/>
              </a:rPr>
              <a:t>training or experience totaling at least one year as follows (check all that apply): A. </a:t>
            </a:r>
            <a:r>
              <a:rPr lang="en-US" sz="1800" b="1" i="0" u="none" strike="noStrike" baseline="0" dirty="0">
                <a:solidFill>
                  <a:srgbClr val="000000"/>
                </a:solidFill>
                <a:latin typeface="Calibri-Bold"/>
              </a:rPr>
              <a:t>□ </a:t>
            </a:r>
            <a:r>
              <a:rPr lang="en-US" sz="1800" b="0" i="0" u="none" strike="noStrike" baseline="0" dirty="0">
                <a:solidFill>
                  <a:srgbClr val="000000"/>
                </a:solidFill>
                <a:latin typeface="Calibri" panose="020F0502020204030204" pitchFamily="34" charset="0"/>
              </a:rPr>
              <a:t>Participation in a truck manufacturer-sponsored training program or similar commercial training program designed to train students in truck operation and maintenance. Where and Date:</a:t>
            </a:r>
          </a:p>
          <a:p>
            <a:pPr algn="l"/>
            <a:r>
              <a:rPr lang="en-US" sz="1800" b="0" i="0" u="none" strike="noStrike" baseline="0" dirty="0">
                <a:solidFill>
                  <a:srgbClr val="000000"/>
                </a:solidFill>
                <a:latin typeface="Calibri" panose="020F0502020204030204" pitchFamily="34" charset="0"/>
              </a:rPr>
              <a:t>B. </a:t>
            </a:r>
            <a:r>
              <a:rPr lang="en-US" sz="1800" b="1" i="0" u="none" strike="noStrike" baseline="0" dirty="0">
                <a:solidFill>
                  <a:srgbClr val="000000"/>
                </a:solidFill>
                <a:latin typeface="Calibri-Bold"/>
              </a:rPr>
              <a:t>□ </a:t>
            </a:r>
            <a:r>
              <a:rPr lang="en-US" sz="1800" b="0" i="0" u="none" strike="noStrike" baseline="0" dirty="0">
                <a:solidFill>
                  <a:srgbClr val="000000"/>
                </a:solidFill>
                <a:latin typeface="Calibri" panose="020F0502020204030204" pitchFamily="34" charset="0"/>
              </a:rPr>
              <a:t>______ (years) experience as a mechanic or inspector in a motor carrier maintenance program. Name and Date:</a:t>
            </a:r>
          </a:p>
          <a:p>
            <a:pPr algn="l"/>
            <a:r>
              <a:rPr lang="en-US" sz="1800" b="0" i="0" u="none" strike="noStrike" baseline="0" dirty="0">
                <a:solidFill>
                  <a:srgbClr val="000000"/>
                </a:solidFill>
                <a:latin typeface="Calibri" panose="020F0502020204030204" pitchFamily="34" charset="0"/>
              </a:rPr>
              <a:t>C. </a:t>
            </a:r>
            <a:r>
              <a:rPr lang="en-US" sz="1800" b="1" i="0" u="none" strike="noStrike" baseline="0" dirty="0">
                <a:solidFill>
                  <a:srgbClr val="000000"/>
                </a:solidFill>
                <a:latin typeface="Calibri-Bold"/>
              </a:rPr>
              <a:t>□ </a:t>
            </a:r>
            <a:r>
              <a:rPr lang="en-US" sz="1800" b="0" i="0" u="none" strike="noStrike" baseline="0" dirty="0">
                <a:solidFill>
                  <a:srgbClr val="000000"/>
                </a:solidFill>
                <a:latin typeface="Calibri" panose="020F0502020204030204" pitchFamily="34" charset="0"/>
              </a:rPr>
              <a:t>______ (years) experience as a mechanic or inspector in truck maintenance at a commercial garage, fleet leasing company, or similar facility. Name of Facility and Dates: D. </a:t>
            </a:r>
            <a:r>
              <a:rPr lang="en-US" sz="1800" b="1" i="0" u="none" strike="noStrike" baseline="0" dirty="0">
                <a:solidFill>
                  <a:srgbClr val="000000"/>
                </a:solidFill>
                <a:latin typeface="Calibri-Bold"/>
              </a:rPr>
              <a:t>□ </a:t>
            </a:r>
            <a:r>
              <a:rPr lang="en-US" sz="1800" b="0" i="0" u="none" strike="noStrike" baseline="0" dirty="0">
                <a:solidFill>
                  <a:srgbClr val="000000"/>
                </a:solidFill>
                <a:latin typeface="Calibri" panose="020F0502020204030204" pitchFamily="34" charset="0"/>
              </a:rPr>
              <a:t>______ (years) experience as a commercial vehicle inspector for a State,</a:t>
            </a:r>
          </a:p>
          <a:p>
            <a:pPr algn="l"/>
            <a:r>
              <a:rPr lang="en-US" sz="1800" b="0" i="0" u="none" strike="noStrike" baseline="0" dirty="0">
                <a:solidFill>
                  <a:srgbClr val="000000"/>
                </a:solidFill>
                <a:latin typeface="Calibri" panose="020F0502020204030204" pitchFamily="34" charset="0"/>
              </a:rPr>
              <a:t>Provincial, or Federal Government. Where and Dates:</a:t>
            </a:r>
          </a:p>
          <a:p>
            <a:pPr algn="l"/>
            <a:r>
              <a:rPr lang="en-US" sz="1800" b="1" i="0" u="none" strike="noStrike" baseline="0" dirty="0">
                <a:solidFill>
                  <a:srgbClr val="1C1C1C"/>
                </a:solidFill>
                <a:latin typeface="Calibri-Bold"/>
              </a:rPr>
              <a:t>I </a:t>
            </a:r>
            <a:r>
              <a:rPr lang="en-US" sz="1800" b="1" i="0" u="none" strike="noStrike" baseline="0" dirty="0">
                <a:solidFill>
                  <a:srgbClr val="3D3D3D"/>
                </a:solidFill>
                <a:latin typeface="Calibri-Bold"/>
              </a:rPr>
              <a:t>certify </a:t>
            </a:r>
            <a:r>
              <a:rPr lang="en-US" sz="1800" b="1" i="0" u="none" strike="noStrike" baseline="0" dirty="0">
                <a:solidFill>
                  <a:srgbClr val="1C1C1C"/>
                </a:solidFill>
                <a:latin typeface="Calibri-Bold"/>
              </a:rPr>
              <a:t>the </a:t>
            </a:r>
            <a:r>
              <a:rPr lang="en-US" sz="1800" b="1" i="0" u="none" strike="noStrike" baseline="0" dirty="0">
                <a:solidFill>
                  <a:srgbClr val="3D3D3D"/>
                </a:solidFill>
                <a:latin typeface="Calibri-Bold"/>
              </a:rPr>
              <a:t>above information is true and accurate </a:t>
            </a:r>
            <a:r>
              <a:rPr lang="en-US" sz="1800" b="1" i="0" u="none" strike="noStrike" baseline="0" dirty="0">
                <a:solidFill>
                  <a:srgbClr val="1C1C1C"/>
                </a:solidFill>
                <a:latin typeface="Calibri-Bold"/>
              </a:rPr>
              <a:t>to </a:t>
            </a:r>
            <a:r>
              <a:rPr lang="en-US" sz="1800" b="1" i="0" u="none" strike="noStrike" baseline="0" dirty="0">
                <a:solidFill>
                  <a:srgbClr val="3D3D3D"/>
                </a:solidFill>
                <a:latin typeface="Calibri-Bold"/>
              </a:rPr>
              <a:t>the best </a:t>
            </a:r>
            <a:r>
              <a:rPr lang="en-US" sz="1800" b="1" i="0" u="none" strike="noStrike" baseline="0" dirty="0">
                <a:solidFill>
                  <a:srgbClr val="1C1C1C"/>
                </a:solidFill>
                <a:latin typeface="Calibri-Bold"/>
              </a:rPr>
              <a:t>of </a:t>
            </a:r>
            <a:r>
              <a:rPr lang="en-US" sz="1800" b="1" i="0" u="none" strike="noStrike" baseline="0" dirty="0">
                <a:solidFill>
                  <a:srgbClr val="3D3D3D"/>
                </a:solidFill>
                <a:latin typeface="Calibri-Bold"/>
              </a:rPr>
              <a:t>my knowledge</a:t>
            </a:r>
            <a:r>
              <a:rPr lang="en-US" sz="1800" b="1" i="0" u="none" strike="noStrike" baseline="0" dirty="0">
                <a:solidFill>
                  <a:srgbClr val="0C0C0C"/>
                </a:solidFill>
                <a:latin typeface="Calibri-Bold"/>
              </a:rPr>
              <a:t>.</a:t>
            </a:r>
          </a:p>
          <a:p>
            <a:pPr algn="l"/>
            <a:r>
              <a:rPr lang="en-US" sz="1800" b="1" i="0" u="none" strike="noStrike" baseline="0" dirty="0">
                <a:solidFill>
                  <a:srgbClr val="3D3D3D"/>
                </a:solidFill>
                <a:latin typeface="Calibri-Bold"/>
              </a:rPr>
              <a:t>E</a:t>
            </a:r>
            <a:r>
              <a:rPr lang="en-US" sz="1800" b="1" i="0" u="none" strike="noStrike" baseline="0" dirty="0">
                <a:solidFill>
                  <a:srgbClr val="1C1C1C"/>
                </a:solidFill>
                <a:latin typeface="Calibri-Bold"/>
              </a:rPr>
              <a:t>mploye</a:t>
            </a:r>
            <a:r>
              <a:rPr lang="en-US" sz="1800" b="1" i="0" u="none" strike="noStrike" baseline="0" dirty="0">
                <a:solidFill>
                  <a:srgbClr val="3D3D3D"/>
                </a:solidFill>
                <a:latin typeface="Calibri-Bold"/>
              </a:rPr>
              <a:t>e ________________________________________ _______________</a:t>
            </a:r>
          </a:p>
          <a:p>
            <a:pPr algn="l"/>
            <a:r>
              <a:rPr lang="en-US" sz="1800" b="1" i="0" u="none" strike="noStrike" baseline="0" dirty="0">
                <a:solidFill>
                  <a:srgbClr val="3D3D3D"/>
                </a:solidFill>
                <a:latin typeface="Calibri-Bold"/>
              </a:rPr>
              <a:t>Motor Carrier/Company _________________________________ _______________</a:t>
            </a:r>
          </a:p>
          <a:p>
            <a:pPr algn="l"/>
            <a:r>
              <a:rPr lang="en-US" sz="1800" b="0" i="0" u="none" strike="noStrike" baseline="0" dirty="0">
                <a:solidFill>
                  <a:srgbClr val="000000"/>
                </a:solidFill>
                <a:latin typeface="Calibri" panose="020F0502020204030204" pitchFamily="34" charset="0"/>
              </a:rPr>
              <a:t>Evidence of Inspector Qualifications are on file at:</a:t>
            </a:r>
            <a:endParaRPr lang="en-US" dirty="0"/>
          </a:p>
        </p:txBody>
      </p:sp>
    </p:spTree>
    <p:extLst>
      <p:ext uri="{BB962C8B-B14F-4D97-AF65-F5344CB8AC3E}">
        <p14:creationId xmlns:p14="http://schemas.microsoft.com/office/powerpoint/2010/main" val="1933568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3B1AC6-9640-499D-94A7-042C0893EF8F}"/>
              </a:ext>
            </a:extLst>
          </p:cNvPr>
          <p:cNvSpPr/>
          <p:nvPr/>
        </p:nvSpPr>
        <p:spPr>
          <a:xfrm>
            <a:off x="0" y="6185742"/>
            <a:ext cx="12192000" cy="672258"/>
          </a:xfrm>
          <a:prstGeom prst="rect">
            <a:avLst/>
          </a:prstGeom>
          <a:solidFill>
            <a:srgbClr val="FAC5B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4EA6C8C8-F74E-4C1E-9088-D193C5735415}"/>
              </a:ext>
            </a:extLst>
          </p:cNvPr>
          <p:cNvCxnSpPr>
            <a:cxnSpLocks/>
          </p:cNvCxnSpPr>
          <p:nvPr/>
        </p:nvCxnSpPr>
        <p:spPr>
          <a:xfrm>
            <a:off x="0" y="6249750"/>
            <a:ext cx="12192000" cy="0"/>
          </a:xfrm>
          <a:prstGeom prst="line">
            <a:avLst/>
          </a:prstGeom>
          <a:ln w="190500">
            <a:solidFill>
              <a:srgbClr val="133C6A"/>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F00C33-635C-408A-9486-8159BAB82BA3}"/>
              </a:ext>
            </a:extLst>
          </p:cNvPr>
          <p:cNvCxnSpPr/>
          <p:nvPr/>
        </p:nvCxnSpPr>
        <p:spPr>
          <a:xfrm>
            <a:off x="0" y="6451599"/>
            <a:ext cx="12192000" cy="0"/>
          </a:xfrm>
          <a:prstGeom prst="line">
            <a:avLst/>
          </a:prstGeom>
          <a:ln w="76200">
            <a:solidFill>
              <a:srgbClr val="F89D5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E074F2F-6814-43AB-BBC4-54D2573D7E13}"/>
              </a:ext>
            </a:extLst>
          </p:cNvPr>
          <p:cNvCxnSpPr/>
          <p:nvPr/>
        </p:nvCxnSpPr>
        <p:spPr>
          <a:xfrm>
            <a:off x="0" y="6576934"/>
            <a:ext cx="12192000" cy="0"/>
          </a:xfrm>
          <a:prstGeom prst="line">
            <a:avLst/>
          </a:prstGeom>
          <a:ln w="76200">
            <a:solidFill>
              <a:srgbClr val="F3745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232E8C-E5F7-45FA-93C3-917C25CECA73}"/>
              </a:ext>
            </a:extLst>
          </p:cNvPr>
          <p:cNvCxnSpPr/>
          <p:nvPr/>
        </p:nvCxnSpPr>
        <p:spPr>
          <a:xfrm>
            <a:off x="0" y="6725455"/>
            <a:ext cx="12192000" cy="0"/>
          </a:xfrm>
          <a:prstGeom prst="line">
            <a:avLst/>
          </a:prstGeom>
          <a:ln w="76200">
            <a:solidFill>
              <a:srgbClr val="A74F4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1636BDF-B628-4DC4-A7DD-11AADE0BA02D}"/>
              </a:ext>
            </a:extLst>
          </p:cNvPr>
          <p:cNvCxnSpPr/>
          <p:nvPr/>
        </p:nvCxnSpPr>
        <p:spPr>
          <a:xfrm>
            <a:off x="0" y="6858000"/>
            <a:ext cx="12192000" cy="0"/>
          </a:xfrm>
          <a:prstGeom prst="line">
            <a:avLst/>
          </a:prstGeom>
          <a:ln w="76200">
            <a:solidFill>
              <a:srgbClr val="133C6A"/>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50FBDF4-1E90-45C6-891F-03F213B86918}"/>
              </a:ext>
            </a:extLst>
          </p:cNvPr>
          <p:cNvGrpSpPr/>
          <p:nvPr/>
        </p:nvGrpSpPr>
        <p:grpSpPr>
          <a:xfrm>
            <a:off x="10821240" y="5733470"/>
            <a:ext cx="1005840" cy="1005840"/>
            <a:chOff x="10821240" y="5717308"/>
            <a:chExt cx="1062180" cy="1094508"/>
          </a:xfrm>
        </p:grpSpPr>
        <p:sp>
          <p:nvSpPr>
            <p:cNvPr id="14" name="Oval 13">
              <a:extLst>
                <a:ext uri="{FF2B5EF4-FFF2-40B4-BE49-F238E27FC236}">
                  <a16:creationId xmlns:a16="http://schemas.microsoft.com/office/drawing/2014/main" id="{61A28987-13FB-4A09-AD55-762540D05747}"/>
                </a:ext>
              </a:extLst>
            </p:cNvPr>
            <p:cNvSpPr/>
            <p:nvPr/>
          </p:nvSpPr>
          <p:spPr>
            <a:xfrm>
              <a:off x="10821240" y="5717308"/>
              <a:ext cx="1062180" cy="1094508"/>
            </a:xfrm>
            <a:prstGeom prst="ellipse">
              <a:avLst/>
            </a:prstGeom>
            <a:solidFill>
              <a:schemeClr val="bg1"/>
            </a:solidFill>
            <a:ln w="22225">
              <a:solidFill>
                <a:srgbClr val="13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1ADE13A6-EBC9-4FF2-A134-74E3529D8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5855" y="5888181"/>
              <a:ext cx="832949" cy="731520"/>
            </a:xfrm>
            <a:prstGeom prst="rect">
              <a:avLst/>
            </a:prstGeom>
          </p:spPr>
        </p:pic>
      </p:grpSp>
      <p:sp>
        <p:nvSpPr>
          <p:cNvPr id="17" name="TextBox 16">
            <a:extLst>
              <a:ext uri="{FF2B5EF4-FFF2-40B4-BE49-F238E27FC236}">
                <a16:creationId xmlns:a16="http://schemas.microsoft.com/office/drawing/2014/main" id="{0AAE1D05-BC63-48F6-BA8E-54C85F277134}"/>
              </a:ext>
            </a:extLst>
          </p:cNvPr>
          <p:cNvSpPr txBox="1"/>
          <p:nvPr/>
        </p:nvSpPr>
        <p:spPr>
          <a:xfrm>
            <a:off x="3963177" y="1318589"/>
            <a:ext cx="4265645" cy="923330"/>
          </a:xfrm>
          <a:prstGeom prst="rect">
            <a:avLst/>
          </a:prstGeom>
          <a:noFill/>
        </p:spPr>
        <p:txBody>
          <a:bodyPr wrap="square" rtlCol="0">
            <a:spAutoFit/>
          </a:bodyPr>
          <a:lstStyle/>
          <a:p>
            <a:pPr algn="ctr"/>
            <a:endParaRPr lang="en-US" dirty="0">
              <a:solidFill>
                <a:srgbClr val="133C6A"/>
              </a:solidFill>
            </a:endParaRPr>
          </a:p>
          <a:p>
            <a:pPr algn="ctr"/>
            <a:endParaRPr lang="en-US" dirty="0">
              <a:solidFill>
                <a:srgbClr val="133C6A"/>
              </a:solidFill>
            </a:endParaRPr>
          </a:p>
          <a:p>
            <a:pPr algn="ctr"/>
            <a:endParaRPr lang="en-US" dirty="0">
              <a:solidFill>
                <a:srgbClr val="133C6A"/>
              </a:solidFill>
            </a:endParaRPr>
          </a:p>
        </p:txBody>
      </p:sp>
      <p:pic>
        <p:nvPicPr>
          <p:cNvPr id="18" name="Picture 17" descr="A picture containing text&#10;&#10;Description automatically generated">
            <a:extLst>
              <a:ext uri="{FF2B5EF4-FFF2-40B4-BE49-F238E27FC236}">
                <a16:creationId xmlns:a16="http://schemas.microsoft.com/office/drawing/2014/main" id="{287B5969-724E-4345-BE2C-C0E0207AF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47" y="158545"/>
            <a:ext cx="1566890" cy="835675"/>
          </a:xfrm>
          <a:prstGeom prst="rect">
            <a:avLst/>
          </a:prstGeom>
        </p:spPr>
      </p:pic>
      <p:pic>
        <p:nvPicPr>
          <p:cNvPr id="20" name="Picture 19" descr="Logo, company name&#10;&#10;Description automatically generated">
            <a:extLst>
              <a:ext uri="{FF2B5EF4-FFF2-40B4-BE49-F238E27FC236}">
                <a16:creationId xmlns:a16="http://schemas.microsoft.com/office/drawing/2014/main" id="{87CFA78E-924B-48E6-ACE9-B1E0F05051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965" y="254781"/>
            <a:ext cx="1909688" cy="586522"/>
          </a:xfrm>
          <a:prstGeom prst="rect">
            <a:avLst/>
          </a:prstGeom>
        </p:spPr>
      </p:pic>
      <p:sp>
        <p:nvSpPr>
          <p:cNvPr id="2" name="Title 1">
            <a:extLst>
              <a:ext uri="{FF2B5EF4-FFF2-40B4-BE49-F238E27FC236}">
                <a16:creationId xmlns:a16="http://schemas.microsoft.com/office/drawing/2014/main" id="{CA23B5F1-F6F3-443E-B61E-51EED45E0FF6}"/>
              </a:ext>
            </a:extLst>
          </p:cNvPr>
          <p:cNvSpPr>
            <a:spLocks noGrp="1"/>
          </p:cNvSpPr>
          <p:nvPr>
            <p:ph type="title"/>
          </p:nvPr>
        </p:nvSpPr>
        <p:spPr/>
        <p:txBody>
          <a:bodyPr/>
          <a:lstStyle/>
          <a:p>
            <a:pPr algn="ctr"/>
            <a:r>
              <a:rPr lang="en-US" b="1">
                <a:latin typeface="Interstate"/>
              </a:rPr>
              <a:t>SAFETY DIRECTOR 101</a:t>
            </a:r>
            <a:br>
              <a:rPr lang="en-US" b="1">
                <a:latin typeface="Interstate"/>
              </a:rPr>
            </a:br>
            <a:r>
              <a:rPr lang="en-US" b="1">
                <a:latin typeface="Interstate"/>
              </a:rPr>
              <a:t>THE ROLE OF SAFETY IN MAINTENANCE</a:t>
            </a:r>
            <a:endParaRPr lang="en-US" b="1" dirty="0">
              <a:latin typeface="Interstate"/>
            </a:endParaRPr>
          </a:p>
        </p:txBody>
      </p:sp>
      <p:sp>
        <p:nvSpPr>
          <p:cNvPr id="26" name="Content Placeholder 25">
            <a:extLst>
              <a:ext uri="{FF2B5EF4-FFF2-40B4-BE49-F238E27FC236}">
                <a16:creationId xmlns:a16="http://schemas.microsoft.com/office/drawing/2014/main" id="{23CF2BBD-A252-41DD-B45F-60439AEBB97C}"/>
              </a:ext>
            </a:extLst>
          </p:cNvPr>
          <p:cNvSpPr>
            <a:spLocks noGrp="1"/>
          </p:cNvSpPr>
          <p:nvPr>
            <p:ph idx="1"/>
          </p:nvPr>
        </p:nvSpPr>
        <p:spPr/>
        <p:txBody>
          <a:bodyPr>
            <a:noAutofit/>
          </a:bodyPr>
          <a:lstStyle/>
          <a:p>
            <a:r>
              <a:rPr lang="en-US" sz="1100" b="1" i="0" u="none" strike="noStrike" baseline="0" dirty="0">
                <a:solidFill>
                  <a:srgbClr val="000000"/>
                </a:solidFill>
                <a:latin typeface="Calibri" panose="020F0502020204030204" pitchFamily="34" charset="0"/>
              </a:rPr>
              <a:t>BRAKE INSPECTOR QUALIFICATIONS </a:t>
            </a:r>
            <a:endParaRPr lang="en-US" sz="1100" b="0" i="0" u="none" strike="noStrike" baseline="0" dirty="0">
              <a:solidFill>
                <a:srgbClr val="000000"/>
              </a:solidFill>
              <a:latin typeface="Calibri" panose="020F0502020204030204" pitchFamily="34" charset="0"/>
            </a:endParaRPr>
          </a:p>
          <a:p>
            <a:r>
              <a:rPr lang="fr-FR" sz="1100" b="1" i="0" u="none" strike="noStrike" baseline="0" dirty="0">
                <a:solidFill>
                  <a:srgbClr val="000000"/>
                </a:solidFill>
                <a:latin typeface="Calibri" panose="020F0502020204030204" pitchFamily="34" charset="0"/>
              </a:rPr>
              <a:t>Certification – 49 CFR – Part 396.25 </a:t>
            </a:r>
            <a:endParaRPr lang="fr-FR" sz="1100" b="0" i="0" u="none" strike="noStrike" baseline="0" dirty="0">
              <a:solidFill>
                <a:srgbClr val="000000"/>
              </a:solidFill>
              <a:latin typeface="Calibri" panose="020F0502020204030204" pitchFamily="34" charset="0"/>
            </a:endParaRPr>
          </a:p>
          <a:p>
            <a:r>
              <a:rPr lang="en-US" sz="1100" b="0" i="0" u="none" strike="noStrike" baseline="0" dirty="0">
                <a:solidFill>
                  <a:srgbClr val="000000"/>
                </a:solidFill>
                <a:latin typeface="Calibri" panose="020F0502020204030204" pitchFamily="34" charset="0"/>
              </a:rPr>
              <a:t>“Brake Inspector” means any employee of a motor carrier who is responsible for ensuring all brake inspections, maintenance, service, or repairs to any commercial motor vehicle, subject to the motor carrier’s control, meet the applicable Standards. </a:t>
            </a:r>
          </a:p>
          <a:p>
            <a:r>
              <a:rPr lang="en-US" sz="1100" b="0" i="0" u="none" strike="noStrike" baseline="0" dirty="0">
                <a:solidFill>
                  <a:srgbClr val="000000"/>
                </a:solidFill>
                <a:latin typeface="Calibri" panose="020F0502020204030204" pitchFamily="34" charset="0"/>
              </a:rPr>
              <a:t>No motor carrier shall require or permit any employee who does not meet minimum brake inspector qualifications to be responsible for the inspection, maintenance, service or repairs of any brakes on its commercial motor vehicles. </a:t>
            </a:r>
          </a:p>
          <a:p>
            <a:r>
              <a:rPr lang="en-US" sz="1100" b="1" i="0" u="none" strike="noStrike" baseline="0" dirty="0">
                <a:solidFill>
                  <a:srgbClr val="383838"/>
                </a:solidFill>
                <a:latin typeface="Calibri" panose="020F0502020204030204" pitchFamily="34" charset="0"/>
              </a:rPr>
              <a:t>Minimum Qualifications </a:t>
            </a:r>
            <a:endParaRPr lang="en-US" sz="1100" b="0" i="0" u="none" strike="noStrike" baseline="0" dirty="0">
              <a:solidFill>
                <a:srgbClr val="383838"/>
              </a:solidFill>
              <a:latin typeface="Calibri" panose="020F0502020204030204" pitchFamily="34" charset="0"/>
            </a:endParaRPr>
          </a:p>
          <a:p>
            <a:r>
              <a:rPr lang="en-US" sz="1100" b="1" i="0" u="none" strike="noStrike" baseline="0" dirty="0">
                <a:solidFill>
                  <a:srgbClr val="000000"/>
                </a:solidFill>
                <a:latin typeface="Calibri" panose="020F0502020204030204" pitchFamily="34" charset="0"/>
              </a:rPr>
              <a:t>□ </a:t>
            </a:r>
            <a:r>
              <a:rPr lang="en-US" sz="1100" b="0" i="0" u="none" strike="noStrike" baseline="0" dirty="0">
                <a:solidFill>
                  <a:srgbClr val="000000"/>
                </a:solidFill>
                <a:latin typeface="Calibri" panose="020F0502020204030204" pitchFamily="34" charset="0"/>
              </a:rPr>
              <a:t>Understands and can perform brake service and inspection </a:t>
            </a:r>
          </a:p>
          <a:p>
            <a:r>
              <a:rPr lang="en-US" sz="1100" b="1" i="0" u="none" strike="noStrike" baseline="0" dirty="0">
                <a:solidFill>
                  <a:srgbClr val="000000"/>
                </a:solidFill>
                <a:latin typeface="Calibri" panose="020F0502020204030204" pitchFamily="34" charset="0"/>
              </a:rPr>
              <a:t>□ </a:t>
            </a:r>
            <a:r>
              <a:rPr lang="en-US" sz="1100" b="0" i="0" u="none" strike="noStrike" baseline="0" dirty="0">
                <a:solidFill>
                  <a:srgbClr val="000000"/>
                </a:solidFill>
                <a:latin typeface="Calibri" panose="020F0502020204030204" pitchFamily="34" charset="0"/>
              </a:rPr>
              <a:t>Is knowledgeable of and has mastered the methods, procedures, tools and equipment necessary to perform brake service and inspection </a:t>
            </a:r>
          </a:p>
          <a:p>
            <a:r>
              <a:rPr lang="en-US" sz="1100" b="1" i="0" u="none" strike="noStrike" baseline="0" dirty="0">
                <a:solidFill>
                  <a:srgbClr val="000000"/>
                </a:solidFill>
                <a:latin typeface="Calibri" panose="020F0502020204030204" pitchFamily="34" charset="0"/>
              </a:rPr>
              <a:t>□ </a:t>
            </a:r>
            <a:r>
              <a:rPr lang="en-US" sz="1100" b="0" i="0" u="none" strike="noStrike" baseline="0" dirty="0">
                <a:solidFill>
                  <a:srgbClr val="000000"/>
                </a:solidFill>
                <a:latin typeface="Calibri" panose="020F0502020204030204" pitchFamily="34" charset="0"/>
              </a:rPr>
              <a:t>Is capable of performing brake service or inspection by reason of experience, training, or both, and qualifies in one of the following categories (check all that apply): </a:t>
            </a:r>
          </a:p>
          <a:p>
            <a:r>
              <a:rPr lang="en-US" sz="1100" b="0" i="0" u="none" strike="noStrike" baseline="0" dirty="0">
                <a:solidFill>
                  <a:srgbClr val="000000"/>
                </a:solidFill>
                <a:latin typeface="Calibri" panose="020F0502020204030204" pitchFamily="34" charset="0"/>
              </a:rPr>
              <a:t>I. Has successfully completed an apprenticeship program sponsored or approved by a State, Canadian Province, a Federal agency or labor union, or has a certificate from a State or Canadian Province which qualifies the person to perform brake service or inspections. Specify: </a:t>
            </a:r>
          </a:p>
          <a:p>
            <a:r>
              <a:rPr lang="en-US" sz="1100" b="0" i="0" u="none" strike="noStrike" baseline="0" dirty="0">
                <a:solidFill>
                  <a:srgbClr val="000000"/>
                </a:solidFill>
                <a:latin typeface="Calibri" panose="020F0502020204030204" pitchFamily="34" charset="0"/>
              </a:rPr>
              <a:t>II. </a:t>
            </a:r>
            <a:r>
              <a:rPr lang="en-US" sz="1100" b="1" i="0" u="none" strike="noStrike" baseline="0" dirty="0">
                <a:solidFill>
                  <a:srgbClr val="151515"/>
                </a:solidFill>
                <a:latin typeface="Calibri" panose="020F0502020204030204" pitchFamily="34" charset="0"/>
              </a:rPr>
              <a:t>□ </a:t>
            </a:r>
            <a:r>
              <a:rPr lang="en-US" sz="1100" b="0" i="0" u="none" strike="noStrike" baseline="0" dirty="0">
                <a:solidFill>
                  <a:srgbClr val="000000"/>
                </a:solidFill>
                <a:latin typeface="Calibri" panose="020F0502020204030204" pitchFamily="34" charset="0"/>
              </a:rPr>
              <a:t>Has brake-related training or experience or a combination thereof totaling at least one year as follows (check all that apply): </a:t>
            </a:r>
          </a:p>
          <a:p>
            <a:r>
              <a:rPr lang="en-US" sz="1100" b="0" i="0" u="none" strike="noStrike" baseline="0" dirty="0">
                <a:solidFill>
                  <a:srgbClr val="000000"/>
                </a:solidFill>
                <a:latin typeface="Calibri" panose="020F0502020204030204" pitchFamily="34" charset="0"/>
              </a:rPr>
              <a:t>A. </a:t>
            </a:r>
            <a:r>
              <a:rPr lang="en-US" sz="1100" b="1" i="0" u="none" strike="noStrike" baseline="0" dirty="0">
                <a:solidFill>
                  <a:srgbClr val="151515"/>
                </a:solidFill>
                <a:latin typeface="Calibri" panose="020F0502020204030204" pitchFamily="34" charset="0"/>
              </a:rPr>
              <a:t>□ </a:t>
            </a:r>
            <a:r>
              <a:rPr lang="en-US" sz="1100" b="0" i="0" u="none" strike="noStrike" baseline="0" dirty="0">
                <a:solidFill>
                  <a:srgbClr val="000000"/>
                </a:solidFill>
                <a:latin typeface="Calibri" panose="020F0502020204030204" pitchFamily="34" charset="0"/>
              </a:rPr>
              <a:t>Participation in a brake maintenance or inspection training program sponsored by a brake or vehicle manufacturer or similar commercial training program. Where and Date: </a:t>
            </a:r>
            <a:endParaRPr lang="en-US" sz="1100" b="0" i="0" u="none" strike="noStrike" baseline="0" dirty="0">
              <a:solidFill>
                <a:srgbClr val="383838"/>
              </a:solidFill>
              <a:latin typeface="Calibri" panose="020F0502020204030204" pitchFamily="34" charset="0"/>
            </a:endParaRPr>
          </a:p>
          <a:p>
            <a:r>
              <a:rPr lang="en-US" sz="1100" b="0" i="0" u="none" strike="noStrike" baseline="0" dirty="0">
                <a:solidFill>
                  <a:srgbClr val="383838"/>
                </a:solidFill>
                <a:latin typeface="Calibri" panose="020F0502020204030204" pitchFamily="34" charset="0"/>
              </a:rPr>
              <a:t>B. </a:t>
            </a:r>
            <a:r>
              <a:rPr lang="en-US" sz="1100" b="1" i="0" u="none" strike="noStrike" baseline="0" dirty="0">
                <a:solidFill>
                  <a:srgbClr val="151515"/>
                </a:solidFill>
                <a:latin typeface="Calibri" panose="020F0502020204030204" pitchFamily="34" charset="0"/>
              </a:rPr>
              <a:t>□ </a:t>
            </a:r>
            <a:r>
              <a:rPr lang="en-US" sz="1100" b="0" i="0" u="none" strike="noStrike" baseline="0" dirty="0">
                <a:solidFill>
                  <a:srgbClr val="000000"/>
                </a:solidFill>
                <a:latin typeface="Calibri" panose="020F0502020204030204" pitchFamily="34" charset="0"/>
              </a:rPr>
              <a:t>______ (years) experience performing brake maintenance or inspection in a motor carrier maintenance program. Name and Date: </a:t>
            </a:r>
          </a:p>
          <a:p>
            <a:r>
              <a:rPr lang="en-US" sz="1100" b="0" i="0" u="none" strike="noStrike" baseline="0" dirty="0">
                <a:solidFill>
                  <a:srgbClr val="383838"/>
                </a:solidFill>
                <a:latin typeface="Calibri" panose="020F0502020204030204" pitchFamily="34" charset="0"/>
              </a:rPr>
              <a:t>C. </a:t>
            </a:r>
            <a:r>
              <a:rPr lang="en-US" sz="1100" b="1" i="0" u="none" strike="noStrike" baseline="0" dirty="0">
                <a:solidFill>
                  <a:srgbClr val="151515"/>
                </a:solidFill>
                <a:latin typeface="Calibri" panose="020F0502020204030204" pitchFamily="34" charset="0"/>
              </a:rPr>
              <a:t>□ </a:t>
            </a:r>
            <a:r>
              <a:rPr lang="en-US" sz="1100" b="0" i="0" u="none" strike="noStrike" baseline="0" dirty="0">
                <a:solidFill>
                  <a:srgbClr val="000000"/>
                </a:solidFill>
                <a:latin typeface="Calibri" panose="020F0502020204030204" pitchFamily="34" charset="0"/>
              </a:rPr>
              <a:t>______ (years) experience performing brake maintenance or inspection at a commercial garage, fleet leasing company, or similar facility. Name of Facility and Dates: </a:t>
            </a:r>
          </a:p>
          <a:p>
            <a:r>
              <a:rPr lang="en-US" sz="1100" b="1" i="0" u="none" strike="noStrike" baseline="0" dirty="0">
                <a:solidFill>
                  <a:srgbClr val="000000"/>
                </a:solidFill>
                <a:latin typeface="Calibri" panose="020F0502020204030204" pitchFamily="34" charset="0"/>
              </a:rPr>
              <a:t>I certify the above information is true and accurate to the best of my knowledge. </a:t>
            </a:r>
            <a:endParaRPr lang="en-US" sz="1100" b="0" i="0" u="none" strike="noStrike" baseline="0" dirty="0">
              <a:solidFill>
                <a:srgbClr val="000000"/>
              </a:solidFill>
              <a:latin typeface="Calibri" panose="020F0502020204030204" pitchFamily="34" charset="0"/>
            </a:endParaRPr>
          </a:p>
          <a:p>
            <a:endParaRPr lang="en-US" sz="11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119710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3B1AC6-9640-499D-94A7-042C0893EF8F}"/>
              </a:ext>
            </a:extLst>
          </p:cNvPr>
          <p:cNvSpPr/>
          <p:nvPr/>
        </p:nvSpPr>
        <p:spPr>
          <a:xfrm>
            <a:off x="0" y="6185742"/>
            <a:ext cx="12192000" cy="672258"/>
          </a:xfrm>
          <a:prstGeom prst="rect">
            <a:avLst/>
          </a:prstGeom>
          <a:solidFill>
            <a:srgbClr val="FAC5B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4EA6C8C8-F74E-4C1E-9088-D193C5735415}"/>
              </a:ext>
            </a:extLst>
          </p:cNvPr>
          <p:cNvCxnSpPr>
            <a:cxnSpLocks/>
          </p:cNvCxnSpPr>
          <p:nvPr/>
        </p:nvCxnSpPr>
        <p:spPr>
          <a:xfrm>
            <a:off x="0" y="6249750"/>
            <a:ext cx="12192000" cy="0"/>
          </a:xfrm>
          <a:prstGeom prst="line">
            <a:avLst/>
          </a:prstGeom>
          <a:ln w="190500">
            <a:solidFill>
              <a:srgbClr val="133C6A"/>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F00C33-635C-408A-9486-8159BAB82BA3}"/>
              </a:ext>
            </a:extLst>
          </p:cNvPr>
          <p:cNvCxnSpPr/>
          <p:nvPr/>
        </p:nvCxnSpPr>
        <p:spPr>
          <a:xfrm>
            <a:off x="0" y="6451599"/>
            <a:ext cx="12192000" cy="0"/>
          </a:xfrm>
          <a:prstGeom prst="line">
            <a:avLst/>
          </a:prstGeom>
          <a:ln w="76200">
            <a:solidFill>
              <a:srgbClr val="F89D5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E074F2F-6814-43AB-BBC4-54D2573D7E13}"/>
              </a:ext>
            </a:extLst>
          </p:cNvPr>
          <p:cNvCxnSpPr/>
          <p:nvPr/>
        </p:nvCxnSpPr>
        <p:spPr>
          <a:xfrm>
            <a:off x="0" y="6576934"/>
            <a:ext cx="12192000" cy="0"/>
          </a:xfrm>
          <a:prstGeom prst="line">
            <a:avLst/>
          </a:prstGeom>
          <a:ln w="76200">
            <a:solidFill>
              <a:srgbClr val="F3745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232E8C-E5F7-45FA-93C3-917C25CECA73}"/>
              </a:ext>
            </a:extLst>
          </p:cNvPr>
          <p:cNvCxnSpPr/>
          <p:nvPr/>
        </p:nvCxnSpPr>
        <p:spPr>
          <a:xfrm>
            <a:off x="0" y="6725455"/>
            <a:ext cx="12192000" cy="0"/>
          </a:xfrm>
          <a:prstGeom prst="line">
            <a:avLst/>
          </a:prstGeom>
          <a:ln w="76200">
            <a:solidFill>
              <a:srgbClr val="A74F4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1636BDF-B628-4DC4-A7DD-11AADE0BA02D}"/>
              </a:ext>
            </a:extLst>
          </p:cNvPr>
          <p:cNvCxnSpPr/>
          <p:nvPr/>
        </p:nvCxnSpPr>
        <p:spPr>
          <a:xfrm>
            <a:off x="0" y="6858000"/>
            <a:ext cx="12192000" cy="0"/>
          </a:xfrm>
          <a:prstGeom prst="line">
            <a:avLst/>
          </a:prstGeom>
          <a:ln w="76200">
            <a:solidFill>
              <a:srgbClr val="133C6A"/>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50FBDF4-1E90-45C6-891F-03F213B86918}"/>
              </a:ext>
            </a:extLst>
          </p:cNvPr>
          <p:cNvGrpSpPr/>
          <p:nvPr/>
        </p:nvGrpSpPr>
        <p:grpSpPr>
          <a:xfrm>
            <a:off x="10821240" y="5733470"/>
            <a:ext cx="1005840" cy="1005840"/>
            <a:chOff x="10821240" y="5717308"/>
            <a:chExt cx="1062180" cy="1094508"/>
          </a:xfrm>
        </p:grpSpPr>
        <p:sp>
          <p:nvSpPr>
            <p:cNvPr id="14" name="Oval 13">
              <a:extLst>
                <a:ext uri="{FF2B5EF4-FFF2-40B4-BE49-F238E27FC236}">
                  <a16:creationId xmlns:a16="http://schemas.microsoft.com/office/drawing/2014/main" id="{61A28987-13FB-4A09-AD55-762540D05747}"/>
                </a:ext>
              </a:extLst>
            </p:cNvPr>
            <p:cNvSpPr/>
            <p:nvPr/>
          </p:nvSpPr>
          <p:spPr>
            <a:xfrm>
              <a:off x="10821240" y="5717308"/>
              <a:ext cx="1062180" cy="1094508"/>
            </a:xfrm>
            <a:prstGeom prst="ellipse">
              <a:avLst/>
            </a:prstGeom>
            <a:solidFill>
              <a:schemeClr val="bg1"/>
            </a:solidFill>
            <a:ln w="22225">
              <a:solidFill>
                <a:srgbClr val="13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1ADE13A6-EBC9-4FF2-A134-74E3529D8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5855" y="5888181"/>
              <a:ext cx="832949" cy="731520"/>
            </a:xfrm>
            <a:prstGeom prst="rect">
              <a:avLst/>
            </a:prstGeom>
          </p:spPr>
        </p:pic>
      </p:grpSp>
      <p:sp>
        <p:nvSpPr>
          <p:cNvPr id="17" name="TextBox 16">
            <a:extLst>
              <a:ext uri="{FF2B5EF4-FFF2-40B4-BE49-F238E27FC236}">
                <a16:creationId xmlns:a16="http://schemas.microsoft.com/office/drawing/2014/main" id="{0AAE1D05-BC63-48F6-BA8E-54C85F277134}"/>
              </a:ext>
            </a:extLst>
          </p:cNvPr>
          <p:cNvSpPr txBox="1"/>
          <p:nvPr/>
        </p:nvSpPr>
        <p:spPr>
          <a:xfrm>
            <a:off x="3963177" y="1318589"/>
            <a:ext cx="4265645" cy="923330"/>
          </a:xfrm>
          <a:prstGeom prst="rect">
            <a:avLst/>
          </a:prstGeom>
          <a:noFill/>
        </p:spPr>
        <p:txBody>
          <a:bodyPr wrap="square" rtlCol="0">
            <a:spAutoFit/>
          </a:bodyPr>
          <a:lstStyle/>
          <a:p>
            <a:pPr algn="ctr"/>
            <a:endParaRPr lang="en-US" dirty="0">
              <a:solidFill>
                <a:srgbClr val="133C6A"/>
              </a:solidFill>
            </a:endParaRPr>
          </a:p>
          <a:p>
            <a:pPr algn="ctr"/>
            <a:endParaRPr lang="en-US" dirty="0">
              <a:solidFill>
                <a:srgbClr val="133C6A"/>
              </a:solidFill>
            </a:endParaRPr>
          </a:p>
          <a:p>
            <a:pPr algn="ctr"/>
            <a:endParaRPr lang="en-US" dirty="0">
              <a:solidFill>
                <a:srgbClr val="133C6A"/>
              </a:solidFill>
            </a:endParaRPr>
          </a:p>
        </p:txBody>
      </p:sp>
      <p:pic>
        <p:nvPicPr>
          <p:cNvPr id="18" name="Picture 17" descr="A picture containing text&#10;&#10;Description automatically generated">
            <a:extLst>
              <a:ext uri="{FF2B5EF4-FFF2-40B4-BE49-F238E27FC236}">
                <a16:creationId xmlns:a16="http://schemas.microsoft.com/office/drawing/2014/main" id="{287B5969-724E-4345-BE2C-C0E0207AF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47" y="158545"/>
            <a:ext cx="1566890" cy="835675"/>
          </a:xfrm>
          <a:prstGeom prst="rect">
            <a:avLst/>
          </a:prstGeom>
        </p:spPr>
      </p:pic>
      <p:pic>
        <p:nvPicPr>
          <p:cNvPr id="20" name="Picture 19" descr="Logo, company name&#10;&#10;Description automatically generated">
            <a:extLst>
              <a:ext uri="{FF2B5EF4-FFF2-40B4-BE49-F238E27FC236}">
                <a16:creationId xmlns:a16="http://schemas.microsoft.com/office/drawing/2014/main" id="{87CFA78E-924B-48E6-ACE9-B1E0F05051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965" y="254781"/>
            <a:ext cx="1909688" cy="586522"/>
          </a:xfrm>
          <a:prstGeom prst="rect">
            <a:avLst/>
          </a:prstGeom>
        </p:spPr>
      </p:pic>
      <p:sp>
        <p:nvSpPr>
          <p:cNvPr id="2" name="Title 1">
            <a:extLst>
              <a:ext uri="{FF2B5EF4-FFF2-40B4-BE49-F238E27FC236}">
                <a16:creationId xmlns:a16="http://schemas.microsoft.com/office/drawing/2014/main" id="{CA23B5F1-F6F3-443E-B61E-51EED45E0FF6}"/>
              </a:ext>
            </a:extLst>
          </p:cNvPr>
          <p:cNvSpPr>
            <a:spLocks noGrp="1"/>
          </p:cNvSpPr>
          <p:nvPr>
            <p:ph type="title"/>
          </p:nvPr>
        </p:nvSpPr>
        <p:spPr/>
        <p:txBody>
          <a:bodyPr/>
          <a:lstStyle/>
          <a:p>
            <a:pPr algn="ctr"/>
            <a:r>
              <a:rPr lang="en-US" b="1">
                <a:latin typeface="Interstate"/>
              </a:rPr>
              <a:t>SAFETY DIRECTOR 101</a:t>
            </a:r>
            <a:br>
              <a:rPr lang="en-US" b="1">
                <a:latin typeface="Interstate"/>
              </a:rPr>
            </a:br>
            <a:r>
              <a:rPr lang="en-US" b="1">
                <a:latin typeface="Interstate"/>
              </a:rPr>
              <a:t>THE ROLE OF SAFETY IN MAINTENANCE</a:t>
            </a:r>
            <a:endParaRPr lang="en-US" b="1" dirty="0">
              <a:latin typeface="Interstate"/>
            </a:endParaRPr>
          </a:p>
        </p:txBody>
      </p:sp>
      <p:sp>
        <p:nvSpPr>
          <p:cNvPr id="26" name="Content Placeholder 25">
            <a:extLst>
              <a:ext uri="{FF2B5EF4-FFF2-40B4-BE49-F238E27FC236}">
                <a16:creationId xmlns:a16="http://schemas.microsoft.com/office/drawing/2014/main" id="{23CF2BBD-A252-41DD-B45F-60439AEBB97C}"/>
              </a:ext>
            </a:extLst>
          </p:cNvPr>
          <p:cNvSpPr>
            <a:spLocks noGrp="1"/>
          </p:cNvSpPr>
          <p:nvPr>
            <p:ph idx="1"/>
          </p:nvPr>
        </p:nvSpPr>
        <p:spPr/>
        <p:txBody>
          <a:bodyPr>
            <a:noAutofit/>
          </a:bodyPr>
          <a:lstStyle/>
          <a:p>
            <a:r>
              <a:rPr lang="en-US" sz="1100" b="1" i="0" u="none" strike="noStrike" baseline="0" dirty="0">
                <a:solidFill>
                  <a:srgbClr val="000000"/>
                </a:solidFill>
                <a:latin typeface="Calibri" panose="020F0502020204030204" pitchFamily="34" charset="0"/>
              </a:rPr>
              <a:t>BRAKE INSPECTOR QUALIFICATIONS </a:t>
            </a:r>
            <a:endParaRPr lang="en-US" sz="1100" b="0" i="0" u="none" strike="noStrike" baseline="0" dirty="0">
              <a:solidFill>
                <a:srgbClr val="000000"/>
              </a:solidFill>
              <a:latin typeface="Calibri" panose="020F0502020204030204" pitchFamily="34" charset="0"/>
            </a:endParaRPr>
          </a:p>
          <a:p>
            <a:r>
              <a:rPr lang="fr-FR" sz="1100" b="1" i="0" u="none" strike="noStrike" baseline="0" dirty="0">
                <a:solidFill>
                  <a:srgbClr val="000000"/>
                </a:solidFill>
                <a:latin typeface="Calibri" panose="020F0502020204030204" pitchFamily="34" charset="0"/>
              </a:rPr>
              <a:t>Certification – 49 CFR – Part 396.25 </a:t>
            </a:r>
            <a:endParaRPr lang="fr-FR" sz="1100" b="0" i="0" u="none" strike="noStrike" baseline="0" dirty="0">
              <a:solidFill>
                <a:srgbClr val="000000"/>
              </a:solidFill>
              <a:latin typeface="Calibri" panose="020F0502020204030204" pitchFamily="34" charset="0"/>
            </a:endParaRPr>
          </a:p>
          <a:p>
            <a:r>
              <a:rPr lang="en-US" sz="1100" b="1" i="0" u="none" strike="noStrike" baseline="0" dirty="0">
                <a:solidFill>
                  <a:srgbClr val="000000"/>
                </a:solidFill>
                <a:latin typeface="Calibri" panose="020F0502020204030204" pitchFamily="34" charset="0"/>
              </a:rPr>
              <a:t>I certify the above information is true and accurate to the best of my knowledge. </a:t>
            </a:r>
            <a:endParaRPr lang="en-US" sz="1100" b="0" i="0" u="none" strike="noStrike" baseline="0" dirty="0">
              <a:solidFill>
                <a:srgbClr val="000000"/>
              </a:solidFill>
              <a:latin typeface="Calibri" panose="020F0502020204030204" pitchFamily="34" charset="0"/>
            </a:endParaRPr>
          </a:p>
          <a:p>
            <a:endParaRPr lang="en-US" sz="1100" b="0" i="0" u="none" strike="noStrike" baseline="0" dirty="0">
              <a:solidFill>
                <a:srgbClr val="000000"/>
              </a:solidFill>
              <a:latin typeface="Calibri" panose="020F0502020204030204" pitchFamily="34" charset="0"/>
            </a:endParaRPr>
          </a:p>
          <a:p>
            <a:r>
              <a:rPr lang="en-US" sz="1100" b="1" i="0" u="none" strike="noStrike" baseline="0" dirty="0">
                <a:solidFill>
                  <a:srgbClr val="151515"/>
                </a:solidFill>
                <a:latin typeface="Calibri" panose="020F0502020204030204" pitchFamily="34" charset="0"/>
              </a:rPr>
              <a:t>Employee __________________________________________ ______________ </a:t>
            </a:r>
            <a:endParaRPr lang="en-US" sz="1100" b="0" i="0" u="none" strike="noStrike" baseline="0" dirty="0">
              <a:solidFill>
                <a:srgbClr val="151515"/>
              </a:solidFill>
              <a:latin typeface="Calibri" panose="020F0502020204030204" pitchFamily="34" charset="0"/>
            </a:endParaRPr>
          </a:p>
          <a:p>
            <a:r>
              <a:rPr lang="en-US" sz="1100" b="1" i="0" u="none" strike="noStrike" baseline="0" dirty="0">
                <a:solidFill>
                  <a:srgbClr val="151515"/>
                </a:solidFill>
                <a:latin typeface="Calibri" panose="020F0502020204030204" pitchFamily="34" charset="0"/>
              </a:rPr>
              <a:t>Motor Carrier/Company </a:t>
            </a:r>
            <a:r>
              <a:rPr lang="en-US" sz="1100" b="0" i="0" u="none" strike="noStrike" baseline="0" dirty="0">
                <a:solidFill>
                  <a:srgbClr val="151515"/>
                </a:solidFill>
                <a:latin typeface="Calibri" panose="020F0502020204030204" pitchFamily="34" charset="0"/>
              </a:rPr>
              <a:t>__________________________________ </a:t>
            </a:r>
            <a:r>
              <a:rPr lang="en-US" sz="1100" b="0" i="0" u="none" strike="noStrike" baseline="0" dirty="0">
                <a:solidFill>
                  <a:srgbClr val="000000"/>
                </a:solidFill>
                <a:latin typeface="Calibri" panose="020F0502020204030204" pitchFamily="34" charset="0"/>
              </a:rPr>
              <a:t>_____________ Evidence of Inspector Qualifications are on file at: </a:t>
            </a:r>
          </a:p>
          <a:p>
            <a:r>
              <a:rPr lang="en-US" sz="1100" b="0" i="0" u="none" strike="noStrike" baseline="0" dirty="0">
                <a:latin typeface="Calibri" panose="020F0502020204030204" pitchFamily="34" charset="0"/>
              </a:rPr>
              <a:t>_____________________________________________________________</a:t>
            </a:r>
            <a:r>
              <a:rPr lang="en-US" sz="1800" b="0" i="0" u="none" strike="noStrike" baseline="0" dirty="0">
                <a:latin typeface="Calibri" panose="020F0502020204030204" pitchFamily="34" charset="0"/>
              </a:rPr>
              <a:t>________________ </a:t>
            </a:r>
          </a:p>
          <a:p>
            <a:endParaRPr lang="en-US" sz="1800" dirty="0">
              <a:latin typeface="Calibri" panose="020F0502020204030204" pitchFamily="34" charset="0"/>
            </a:endParaRPr>
          </a:p>
          <a:p>
            <a:r>
              <a:rPr lang="en-US" sz="1800" dirty="0">
                <a:latin typeface="Calibri" panose="020F0502020204030204" pitchFamily="34" charset="0"/>
              </a:rPr>
              <a:t>What about techs at other shops ?</a:t>
            </a:r>
          </a:p>
          <a:p>
            <a:r>
              <a:rPr lang="en-US" sz="1800" dirty="0">
                <a:latin typeface="Calibri" panose="020F0502020204030204" pitchFamily="34" charset="0"/>
              </a:rPr>
              <a:t>Who is responsible for the recordkeeping ?</a:t>
            </a:r>
            <a:endParaRPr lang="en-US" sz="1100" dirty="0"/>
          </a:p>
        </p:txBody>
      </p:sp>
    </p:spTree>
    <p:extLst>
      <p:ext uri="{BB962C8B-B14F-4D97-AF65-F5344CB8AC3E}">
        <p14:creationId xmlns:p14="http://schemas.microsoft.com/office/powerpoint/2010/main" val="3707255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3B1AC6-9640-499D-94A7-042C0893EF8F}"/>
              </a:ext>
            </a:extLst>
          </p:cNvPr>
          <p:cNvSpPr/>
          <p:nvPr/>
        </p:nvSpPr>
        <p:spPr>
          <a:xfrm>
            <a:off x="0" y="6185742"/>
            <a:ext cx="12192000" cy="672258"/>
          </a:xfrm>
          <a:prstGeom prst="rect">
            <a:avLst/>
          </a:prstGeom>
          <a:solidFill>
            <a:srgbClr val="FAC5B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4EA6C8C8-F74E-4C1E-9088-D193C5735415}"/>
              </a:ext>
            </a:extLst>
          </p:cNvPr>
          <p:cNvCxnSpPr>
            <a:cxnSpLocks/>
          </p:cNvCxnSpPr>
          <p:nvPr/>
        </p:nvCxnSpPr>
        <p:spPr>
          <a:xfrm>
            <a:off x="0" y="6249750"/>
            <a:ext cx="12192000" cy="0"/>
          </a:xfrm>
          <a:prstGeom prst="line">
            <a:avLst/>
          </a:prstGeom>
          <a:ln w="190500">
            <a:solidFill>
              <a:srgbClr val="133C6A"/>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F00C33-635C-408A-9486-8159BAB82BA3}"/>
              </a:ext>
            </a:extLst>
          </p:cNvPr>
          <p:cNvCxnSpPr/>
          <p:nvPr/>
        </p:nvCxnSpPr>
        <p:spPr>
          <a:xfrm>
            <a:off x="0" y="6451599"/>
            <a:ext cx="12192000" cy="0"/>
          </a:xfrm>
          <a:prstGeom prst="line">
            <a:avLst/>
          </a:prstGeom>
          <a:ln w="76200">
            <a:solidFill>
              <a:srgbClr val="F89D5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E074F2F-6814-43AB-BBC4-54D2573D7E13}"/>
              </a:ext>
            </a:extLst>
          </p:cNvPr>
          <p:cNvCxnSpPr/>
          <p:nvPr/>
        </p:nvCxnSpPr>
        <p:spPr>
          <a:xfrm>
            <a:off x="0" y="6576934"/>
            <a:ext cx="12192000" cy="0"/>
          </a:xfrm>
          <a:prstGeom prst="line">
            <a:avLst/>
          </a:prstGeom>
          <a:ln w="76200">
            <a:solidFill>
              <a:srgbClr val="F3745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232E8C-E5F7-45FA-93C3-917C25CECA73}"/>
              </a:ext>
            </a:extLst>
          </p:cNvPr>
          <p:cNvCxnSpPr/>
          <p:nvPr/>
        </p:nvCxnSpPr>
        <p:spPr>
          <a:xfrm>
            <a:off x="0" y="6725455"/>
            <a:ext cx="12192000" cy="0"/>
          </a:xfrm>
          <a:prstGeom prst="line">
            <a:avLst/>
          </a:prstGeom>
          <a:ln w="76200">
            <a:solidFill>
              <a:srgbClr val="A74F4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1636BDF-B628-4DC4-A7DD-11AADE0BA02D}"/>
              </a:ext>
            </a:extLst>
          </p:cNvPr>
          <p:cNvCxnSpPr/>
          <p:nvPr/>
        </p:nvCxnSpPr>
        <p:spPr>
          <a:xfrm>
            <a:off x="0" y="6858000"/>
            <a:ext cx="12192000" cy="0"/>
          </a:xfrm>
          <a:prstGeom prst="line">
            <a:avLst/>
          </a:prstGeom>
          <a:ln w="76200">
            <a:solidFill>
              <a:srgbClr val="133C6A"/>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50FBDF4-1E90-45C6-891F-03F213B86918}"/>
              </a:ext>
            </a:extLst>
          </p:cNvPr>
          <p:cNvGrpSpPr/>
          <p:nvPr/>
        </p:nvGrpSpPr>
        <p:grpSpPr>
          <a:xfrm>
            <a:off x="10821240" y="5733470"/>
            <a:ext cx="1005840" cy="1005840"/>
            <a:chOff x="10821240" y="5717308"/>
            <a:chExt cx="1062180" cy="1094508"/>
          </a:xfrm>
        </p:grpSpPr>
        <p:sp>
          <p:nvSpPr>
            <p:cNvPr id="14" name="Oval 13">
              <a:extLst>
                <a:ext uri="{FF2B5EF4-FFF2-40B4-BE49-F238E27FC236}">
                  <a16:creationId xmlns:a16="http://schemas.microsoft.com/office/drawing/2014/main" id="{61A28987-13FB-4A09-AD55-762540D05747}"/>
                </a:ext>
              </a:extLst>
            </p:cNvPr>
            <p:cNvSpPr/>
            <p:nvPr/>
          </p:nvSpPr>
          <p:spPr>
            <a:xfrm>
              <a:off x="10821240" y="5717308"/>
              <a:ext cx="1062180" cy="1094508"/>
            </a:xfrm>
            <a:prstGeom prst="ellipse">
              <a:avLst/>
            </a:prstGeom>
            <a:solidFill>
              <a:schemeClr val="bg1"/>
            </a:solidFill>
            <a:ln w="22225">
              <a:solidFill>
                <a:srgbClr val="13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1ADE13A6-EBC9-4FF2-A134-74E3529D8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5855" y="5888181"/>
              <a:ext cx="832949" cy="731520"/>
            </a:xfrm>
            <a:prstGeom prst="rect">
              <a:avLst/>
            </a:prstGeom>
          </p:spPr>
        </p:pic>
      </p:grpSp>
      <p:sp>
        <p:nvSpPr>
          <p:cNvPr id="17" name="TextBox 16">
            <a:extLst>
              <a:ext uri="{FF2B5EF4-FFF2-40B4-BE49-F238E27FC236}">
                <a16:creationId xmlns:a16="http://schemas.microsoft.com/office/drawing/2014/main" id="{0AAE1D05-BC63-48F6-BA8E-54C85F277134}"/>
              </a:ext>
            </a:extLst>
          </p:cNvPr>
          <p:cNvSpPr txBox="1"/>
          <p:nvPr/>
        </p:nvSpPr>
        <p:spPr>
          <a:xfrm>
            <a:off x="3963177" y="1318589"/>
            <a:ext cx="4265645" cy="923330"/>
          </a:xfrm>
          <a:prstGeom prst="rect">
            <a:avLst/>
          </a:prstGeom>
          <a:noFill/>
        </p:spPr>
        <p:txBody>
          <a:bodyPr wrap="square" rtlCol="0">
            <a:spAutoFit/>
          </a:bodyPr>
          <a:lstStyle/>
          <a:p>
            <a:pPr algn="ctr"/>
            <a:endParaRPr lang="en-US" dirty="0">
              <a:solidFill>
                <a:srgbClr val="133C6A"/>
              </a:solidFill>
            </a:endParaRPr>
          </a:p>
          <a:p>
            <a:pPr algn="ctr"/>
            <a:endParaRPr lang="en-US" dirty="0">
              <a:solidFill>
                <a:srgbClr val="133C6A"/>
              </a:solidFill>
            </a:endParaRPr>
          </a:p>
          <a:p>
            <a:pPr algn="ctr"/>
            <a:endParaRPr lang="en-US" dirty="0">
              <a:solidFill>
                <a:srgbClr val="133C6A"/>
              </a:solidFill>
            </a:endParaRPr>
          </a:p>
        </p:txBody>
      </p:sp>
      <p:pic>
        <p:nvPicPr>
          <p:cNvPr id="18" name="Picture 17" descr="A picture containing text&#10;&#10;Description automatically generated">
            <a:extLst>
              <a:ext uri="{FF2B5EF4-FFF2-40B4-BE49-F238E27FC236}">
                <a16:creationId xmlns:a16="http://schemas.microsoft.com/office/drawing/2014/main" id="{287B5969-724E-4345-BE2C-C0E0207AF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47" y="158545"/>
            <a:ext cx="1566890" cy="835675"/>
          </a:xfrm>
          <a:prstGeom prst="rect">
            <a:avLst/>
          </a:prstGeom>
        </p:spPr>
      </p:pic>
      <p:pic>
        <p:nvPicPr>
          <p:cNvPr id="20" name="Picture 19" descr="Logo, company name&#10;&#10;Description automatically generated">
            <a:extLst>
              <a:ext uri="{FF2B5EF4-FFF2-40B4-BE49-F238E27FC236}">
                <a16:creationId xmlns:a16="http://schemas.microsoft.com/office/drawing/2014/main" id="{87CFA78E-924B-48E6-ACE9-B1E0F05051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965" y="254781"/>
            <a:ext cx="1909688" cy="586522"/>
          </a:xfrm>
          <a:prstGeom prst="rect">
            <a:avLst/>
          </a:prstGeom>
        </p:spPr>
      </p:pic>
      <p:sp>
        <p:nvSpPr>
          <p:cNvPr id="2" name="Title 1">
            <a:extLst>
              <a:ext uri="{FF2B5EF4-FFF2-40B4-BE49-F238E27FC236}">
                <a16:creationId xmlns:a16="http://schemas.microsoft.com/office/drawing/2014/main" id="{CA23B5F1-F6F3-443E-B61E-51EED45E0FF6}"/>
              </a:ext>
            </a:extLst>
          </p:cNvPr>
          <p:cNvSpPr>
            <a:spLocks noGrp="1"/>
          </p:cNvSpPr>
          <p:nvPr>
            <p:ph type="title"/>
          </p:nvPr>
        </p:nvSpPr>
        <p:spPr/>
        <p:txBody>
          <a:bodyPr/>
          <a:lstStyle/>
          <a:p>
            <a:pPr algn="ctr"/>
            <a:r>
              <a:rPr lang="en-US" b="1">
                <a:latin typeface="Interstate"/>
              </a:rPr>
              <a:t>SAFETY DIRECTOR 101</a:t>
            </a:r>
            <a:br>
              <a:rPr lang="en-US" b="1">
                <a:latin typeface="Interstate"/>
              </a:rPr>
            </a:br>
            <a:r>
              <a:rPr lang="en-US" b="1">
                <a:latin typeface="Interstate"/>
              </a:rPr>
              <a:t>THE ROLE OF SAFETY IN MAINTENANCE</a:t>
            </a:r>
            <a:endParaRPr lang="en-US" b="1" dirty="0">
              <a:latin typeface="Interstate"/>
            </a:endParaRPr>
          </a:p>
        </p:txBody>
      </p:sp>
      <p:sp>
        <p:nvSpPr>
          <p:cNvPr id="26" name="Content Placeholder 25">
            <a:extLst>
              <a:ext uri="{FF2B5EF4-FFF2-40B4-BE49-F238E27FC236}">
                <a16:creationId xmlns:a16="http://schemas.microsoft.com/office/drawing/2014/main" id="{23CF2BBD-A252-41DD-B45F-60439AEBB97C}"/>
              </a:ext>
            </a:extLst>
          </p:cNvPr>
          <p:cNvSpPr>
            <a:spLocks noGrp="1"/>
          </p:cNvSpPr>
          <p:nvPr>
            <p:ph idx="1"/>
          </p:nvPr>
        </p:nvSpPr>
        <p:spPr/>
        <p:txBody>
          <a:bodyPr>
            <a:noAutofit/>
          </a:bodyPr>
          <a:lstStyle/>
          <a:p>
            <a:r>
              <a:rPr lang="en-US" b="1" dirty="0">
                <a:solidFill>
                  <a:srgbClr val="000000"/>
                </a:solidFill>
                <a:latin typeface="Calibri" panose="020F0502020204030204" pitchFamily="34" charset="0"/>
              </a:rPr>
              <a:t>DVIR</a:t>
            </a:r>
          </a:p>
          <a:p>
            <a:r>
              <a:rPr lang="en-US" b="1" dirty="0">
                <a:solidFill>
                  <a:srgbClr val="000000"/>
                </a:solidFill>
                <a:latin typeface="Calibri" panose="020F0502020204030204" pitchFamily="34" charset="0"/>
              </a:rPr>
              <a:t>Defect only or daily reports defects or not</a:t>
            </a:r>
          </a:p>
          <a:p>
            <a:r>
              <a:rPr lang="en-US" b="1" dirty="0">
                <a:solidFill>
                  <a:srgbClr val="000000"/>
                </a:solidFill>
                <a:latin typeface="Calibri" panose="020F0502020204030204" pitchFamily="34" charset="0"/>
              </a:rPr>
              <a:t>Paper or plastic ?</a:t>
            </a:r>
          </a:p>
          <a:p>
            <a:r>
              <a:rPr lang="en-US" b="1" dirty="0">
                <a:solidFill>
                  <a:srgbClr val="000000"/>
                </a:solidFill>
                <a:latin typeface="Calibri" panose="020F0502020204030204" pitchFamily="34" charset="0"/>
              </a:rPr>
              <a:t>Record retention 90 days ? 6 months ?</a:t>
            </a:r>
          </a:p>
          <a:p>
            <a:r>
              <a:rPr lang="en-US" b="1" dirty="0">
                <a:solidFill>
                  <a:srgbClr val="000000"/>
                </a:solidFill>
                <a:latin typeface="Calibri" panose="020F0502020204030204" pitchFamily="34" charset="0"/>
              </a:rPr>
              <a:t>Do you retain DVIRs with work orders</a:t>
            </a:r>
          </a:p>
          <a:p>
            <a:r>
              <a:rPr lang="en-US" b="1" dirty="0">
                <a:solidFill>
                  <a:srgbClr val="000000"/>
                </a:solidFill>
                <a:latin typeface="Calibri" panose="020F0502020204030204" pitchFamily="34" charset="0"/>
              </a:rPr>
              <a:t>Reviewed for completeness?</a:t>
            </a:r>
          </a:p>
          <a:p>
            <a:r>
              <a:rPr lang="en-US" b="1" dirty="0">
                <a:solidFill>
                  <a:srgbClr val="000000"/>
                </a:solidFill>
                <a:latin typeface="Calibri" panose="020F0502020204030204" pitchFamily="34" charset="0"/>
              </a:rPr>
              <a:t>Reviewed for repeat defects ?</a:t>
            </a:r>
            <a:endParaRPr lang="en-US" dirty="0"/>
          </a:p>
        </p:txBody>
      </p:sp>
    </p:spTree>
    <p:extLst>
      <p:ext uri="{BB962C8B-B14F-4D97-AF65-F5344CB8AC3E}">
        <p14:creationId xmlns:p14="http://schemas.microsoft.com/office/powerpoint/2010/main" val="4292599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3B1AC6-9640-499D-94A7-042C0893EF8F}"/>
              </a:ext>
            </a:extLst>
          </p:cNvPr>
          <p:cNvSpPr/>
          <p:nvPr/>
        </p:nvSpPr>
        <p:spPr>
          <a:xfrm>
            <a:off x="0" y="6185742"/>
            <a:ext cx="12192000" cy="672258"/>
          </a:xfrm>
          <a:prstGeom prst="rect">
            <a:avLst/>
          </a:prstGeom>
          <a:solidFill>
            <a:srgbClr val="FAC5B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4EA6C8C8-F74E-4C1E-9088-D193C5735415}"/>
              </a:ext>
            </a:extLst>
          </p:cNvPr>
          <p:cNvCxnSpPr>
            <a:cxnSpLocks/>
          </p:cNvCxnSpPr>
          <p:nvPr/>
        </p:nvCxnSpPr>
        <p:spPr>
          <a:xfrm>
            <a:off x="0" y="6249750"/>
            <a:ext cx="12192000" cy="0"/>
          </a:xfrm>
          <a:prstGeom prst="line">
            <a:avLst/>
          </a:prstGeom>
          <a:ln w="190500">
            <a:solidFill>
              <a:srgbClr val="133C6A"/>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F00C33-635C-408A-9486-8159BAB82BA3}"/>
              </a:ext>
            </a:extLst>
          </p:cNvPr>
          <p:cNvCxnSpPr/>
          <p:nvPr/>
        </p:nvCxnSpPr>
        <p:spPr>
          <a:xfrm>
            <a:off x="0" y="6451599"/>
            <a:ext cx="12192000" cy="0"/>
          </a:xfrm>
          <a:prstGeom prst="line">
            <a:avLst/>
          </a:prstGeom>
          <a:ln w="76200">
            <a:solidFill>
              <a:srgbClr val="F89D5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E074F2F-6814-43AB-BBC4-54D2573D7E13}"/>
              </a:ext>
            </a:extLst>
          </p:cNvPr>
          <p:cNvCxnSpPr/>
          <p:nvPr/>
        </p:nvCxnSpPr>
        <p:spPr>
          <a:xfrm>
            <a:off x="0" y="6576934"/>
            <a:ext cx="12192000" cy="0"/>
          </a:xfrm>
          <a:prstGeom prst="line">
            <a:avLst/>
          </a:prstGeom>
          <a:ln w="76200">
            <a:solidFill>
              <a:srgbClr val="F3745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232E8C-E5F7-45FA-93C3-917C25CECA73}"/>
              </a:ext>
            </a:extLst>
          </p:cNvPr>
          <p:cNvCxnSpPr/>
          <p:nvPr/>
        </p:nvCxnSpPr>
        <p:spPr>
          <a:xfrm>
            <a:off x="0" y="6725455"/>
            <a:ext cx="12192000" cy="0"/>
          </a:xfrm>
          <a:prstGeom prst="line">
            <a:avLst/>
          </a:prstGeom>
          <a:ln w="76200">
            <a:solidFill>
              <a:srgbClr val="A74F4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1636BDF-B628-4DC4-A7DD-11AADE0BA02D}"/>
              </a:ext>
            </a:extLst>
          </p:cNvPr>
          <p:cNvCxnSpPr/>
          <p:nvPr/>
        </p:nvCxnSpPr>
        <p:spPr>
          <a:xfrm>
            <a:off x="0" y="6858000"/>
            <a:ext cx="12192000" cy="0"/>
          </a:xfrm>
          <a:prstGeom prst="line">
            <a:avLst/>
          </a:prstGeom>
          <a:ln w="76200">
            <a:solidFill>
              <a:srgbClr val="133C6A"/>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50FBDF4-1E90-45C6-891F-03F213B86918}"/>
              </a:ext>
            </a:extLst>
          </p:cNvPr>
          <p:cNvGrpSpPr/>
          <p:nvPr/>
        </p:nvGrpSpPr>
        <p:grpSpPr>
          <a:xfrm>
            <a:off x="10821240" y="5733470"/>
            <a:ext cx="1005840" cy="1005840"/>
            <a:chOff x="10821240" y="5717308"/>
            <a:chExt cx="1062180" cy="1094508"/>
          </a:xfrm>
        </p:grpSpPr>
        <p:sp>
          <p:nvSpPr>
            <p:cNvPr id="14" name="Oval 13">
              <a:extLst>
                <a:ext uri="{FF2B5EF4-FFF2-40B4-BE49-F238E27FC236}">
                  <a16:creationId xmlns:a16="http://schemas.microsoft.com/office/drawing/2014/main" id="{61A28987-13FB-4A09-AD55-762540D05747}"/>
                </a:ext>
              </a:extLst>
            </p:cNvPr>
            <p:cNvSpPr/>
            <p:nvPr/>
          </p:nvSpPr>
          <p:spPr>
            <a:xfrm>
              <a:off x="10821240" y="5717308"/>
              <a:ext cx="1062180" cy="1094508"/>
            </a:xfrm>
            <a:prstGeom prst="ellipse">
              <a:avLst/>
            </a:prstGeom>
            <a:solidFill>
              <a:schemeClr val="bg1"/>
            </a:solidFill>
            <a:ln w="22225">
              <a:solidFill>
                <a:srgbClr val="13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1ADE13A6-EBC9-4FF2-A134-74E3529D8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5855" y="5888181"/>
              <a:ext cx="832949" cy="731520"/>
            </a:xfrm>
            <a:prstGeom prst="rect">
              <a:avLst/>
            </a:prstGeom>
          </p:spPr>
        </p:pic>
      </p:grpSp>
      <p:sp>
        <p:nvSpPr>
          <p:cNvPr id="17" name="TextBox 16">
            <a:extLst>
              <a:ext uri="{FF2B5EF4-FFF2-40B4-BE49-F238E27FC236}">
                <a16:creationId xmlns:a16="http://schemas.microsoft.com/office/drawing/2014/main" id="{0AAE1D05-BC63-48F6-BA8E-54C85F277134}"/>
              </a:ext>
            </a:extLst>
          </p:cNvPr>
          <p:cNvSpPr txBox="1"/>
          <p:nvPr/>
        </p:nvSpPr>
        <p:spPr>
          <a:xfrm>
            <a:off x="3963177" y="1318589"/>
            <a:ext cx="4265645" cy="923330"/>
          </a:xfrm>
          <a:prstGeom prst="rect">
            <a:avLst/>
          </a:prstGeom>
          <a:noFill/>
        </p:spPr>
        <p:txBody>
          <a:bodyPr wrap="square" rtlCol="0">
            <a:spAutoFit/>
          </a:bodyPr>
          <a:lstStyle/>
          <a:p>
            <a:pPr algn="ctr"/>
            <a:endParaRPr lang="en-US" dirty="0">
              <a:solidFill>
                <a:srgbClr val="133C6A"/>
              </a:solidFill>
            </a:endParaRPr>
          </a:p>
          <a:p>
            <a:pPr algn="ctr"/>
            <a:endParaRPr lang="en-US" dirty="0">
              <a:solidFill>
                <a:srgbClr val="133C6A"/>
              </a:solidFill>
            </a:endParaRPr>
          </a:p>
          <a:p>
            <a:pPr algn="ctr"/>
            <a:endParaRPr lang="en-US" dirty="0">
              <a:solidFill>
                <a:srgbClr val="133C6A"/>
              </a:solidFill>
            </a:endParaRPr>
          </a:p>
        </p:txBody>
      </p:sp>
      <p:pic>
        <p:nvPicPr>
          <p:cNvPr id="18" name="Picture 17" descr="A picture containing text&#10;&#10;Description automatically generated">
            <a:extLst>
              <a:ext uri="{FF2B5EF4-FFF2-40B4-BE49-F238E27FC236}">
                <a16:creationId xmlns:a16="http://schemas.microsoft.com/office/drawing/2014/main" id="{287B5969-724E-4345-BE2C-C0E0207AF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47" y="158545"/>
            <a:ext cx="1566890" cy="835675"/>
          </a:xfrm>
          <a:prstGeom prst="rect">
            <a:avLst/>
          </a:prstGeom>
        </p:spPr>
      </p:pic>
      <p:pic>
        <p:nvPicPr>
          <p:cNvPr id="20" name="Picture 19" descr="Logo, company name&#10;&#10;Description automatically generated">
            <a:extLst>
              <a:ext uri="{FF2B5EF4-FFF2-40B4-BE49-F238E27FC236}">
                <a16:creationId xmlns:a16="http://schemas.microsoft.com/office/drawing/2014/main" id="{87CFA78E-924B-48E6-ACE9-B1E0F05051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965" y="254781"/>
            <a:ext cx="1909688" cy="586522"/>
          </a:xfrm>
          <a:prstGeom prst="rect">
            <a:avLst/>
          </a:prstGeom>
        </p:spPr>
      </p:pic>
      <p:sp>
        <p:nvSpPr>
          <p:cNvPr id="2" name="Title 1">
            <a:extLst>
              <a:ext uri="{FF2B5EF4-FFF2-40B4-BE49-F238E27FC236}">
                <a16:creationId xmlns:a16="http://schemas.microsoft.com/office/drawing/2014/main" id="{CA23B5F1-F6F3-443E-B61E-51EED45E0FF6}"/>
              </a:ext>
            </a:extLst>
          </p:cNvPr>
          <p:cNvSpPr>
            <a:spLocks noGrp="1"/>
          </p:cNvSpPr>
          <p:nvPr>
            <p:ph type="title"/>
          </p:nvPr>
        </p:nvSpPr>
        <p:spPr/>
        <p:txBody>
          <a:bodyPr/>
          <a:lstStyle/>
          <a:p>
            <a:pPr algn="ctr"/>
            <a:r>
              <a:rPr lang="en-US" b="1">
                <a:latin typeface="Interstate"/>
              </a:rPr>
              <a:t>SAFETY DIRECTOR 101</a:t>
            </a:r>
            <a:br>
              <a:rPr lang="en-US" b="1">
                <a:latin typeface="Interstate"/>
              </a:rPr>
            </a:br>
            <a:r>
              <a:rPr lang="en-US" b="1">
                <a:latin typeface="Interstate"/>
              </a:rPr>
              <a:t>THE ROLE OF SAFETY IN MAINTENANCE</a:t>
            </a:r>
            <a:endParaRPr lang="en-US" b="1" dirty="0">
              <a:latin typeface="Interstate"/>
            </a:endParaRPr>
          </a:p>
        </p:txBody>
      </p:sp>
      <p:sp>
        <p:nvSpPr>
          <p:cNvPr id="26" name="Content Placeholder 25">
            <a:extLst>
              <a:ext uri="{FF2B5EF4-FFF2-40B4-BE49-F238E27FC236}">
                <a16:creationId xmlns:a16="http://schemas.microsoft.com/office/drawing/2014/main" id="{23CF2BBD-A252-41DD-B45F-60439AEBB97C}"/>
              </a:ext>
            </a:extLst>
          </p:cNvPr>
          <p:cNvSpPr>
            <a:spLocks noGrp="1"/>
          </p:cNvSpPr>
          <p:nvPr>
            <p:ph idx="1"/>
          </p:nvPr>
        </p:nvSpPr>
        <p:spPr/>
        <p:txBody>
          <a:bodyPr>
            <a:noAutofit/>
          </a:bodyPr>
          <a:lstStyle/>
          <a:p>
            <a:r>
              <a:rPr lang="en-US" dirty="0"/>
              <a:t>Work orders</a:t>
            </a:r>
          </a:p>
          <a:p>
            <a:r>
              <a:rPr lang="en-US" dirty="0"/>
              <a:t>Why is safety concerned with work orders?</a:t>
            </a:r>
          </a:p>
          <a:p>
            <a:r>
              <a:rPr lang="en-US" dirty="0"/>
              <a:t>If it’s not in writing it never happened…</a:t>
            </a:r>
          </a:p>
          <a:p>
            <a:r>
              <a:rPr lang="en-US" dirty="0"/>
              <a:t>Inspections, repairs, campaigns</a:t>
            </a:r>
          </a:p>
          <a:p>
            <a:endParaRPr lang="en-US" dirty="0"/>
          </a:p>
        </p:txBody>
      </p:sp>
    </p:spTree>
    <p:extLst>
      <p:ext uri="{BB962C8B-B14F-4D97-AF65-F5344CB8AC3E}">
        <p14:creationId xmlns:p14="http://schemas.microsoft.com/office/powerpoint/2010/main" val="1454088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3B1AC6-9640-499D-94A7-042C0893EF8F}"/>
              </a:ext>
            </a:extLst>
          </p:cNvPr>
          <p:cNvSpPr/>
          <p:nvPr/>
        </p:nvSpPr>
        <p:spPr>
          <a:xfrm>
            <a:off x="0" y="6185742"/>
            <a:ext cx="12192000" cy="672258"/>
          </a:xfrm>
          <a:prstGeom prst="rect">
            <a:avLst/>
          </a:prstGeom>
          <a:solidFill>
            <a:srgbClr val="FAC5B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4EA6C8C8-F74E-4C1E-9088-D193C5735415}"/>
              </a:ext>
            </a:extLst>
          </p:cNvPr>
          <p:cNvCxnSpPr>
            <a:cxnSpLocks/>
          </p:cNvCxnSpPr>
          <p:nvPr/>
        </p:nvCxnSpPr>
        <p:spPr>
          <a:xfrm>
            <a:off x="0" y="6249750"/>
            <a:ext cx="12192000" cy="0"/>
          </a:xfrm>
          <a:prstGeom prst="line">
            <a:avLst/>
          </a:prstGeom>
          <a:ln w="190500">
            <a:solidFill>
              <a:srgbClr val="133C6A"/>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F00C33-635C-408A-9486-8159BAB82BA3}"/>
              </a:ext>
            </a:extLst>
          </p:cNvPr>
          <p:cNvCxnSpPr/>
          <p:nvPr/>
        </p:nvCxnSpPr>
        <p:spPr>
          <a:xfrm>
            <a:off x="0" y="6451599"/>
            <a:ext cx="12192000" cy="0"/>
          </a:xfrm>
          <a:prstGeom prst="line">
            <a:avLst/>
          </a:prstGeom>
          <a:ln w="76200">
            <a:solidFill>
              <a:srgbClr val="F89D5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E074F2F-6814-43AB-BBC4-54D2573D7E13}"/>
              </a:ext>
            </a:extLst>
          </p:cNvPr>
          <p:cNvCxnSpPr/>
          <p:nvPr/>
        </p:nvCxnSpPr>
        <p:spPr>
          <a:xfrm>
            <a:off x="0" y="6576934"/>
            <a:ext cx="12192000" cy="0"/>
          </a:xfrm>
          <a:prstGeom prst="line">
            <a:avLst/>
          </a:prstGeom>
          <a:ln w="76200">
            <a:solidFill>
              <a:srgbClr val="F3745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232E8C-E5F7-45FA-93C3-917C25CECA73}"/>
              </a:ext>
            </a:extLst>
          </p:cNvPr>
          <p:cNvCxnSpPr/>
          <p:nvPr/>
        </p:nvCxnSpPr>
        <p:spPr>
          <a:xfrm>
            <a:off x="0" y="6725455"/>
            <a:ext cx="12192000" cy="0"/>
          </a:xfrm>
          <a:prstGeom prst="line">
            <a:avLst/>
          </a:prstGeom>
          <a:ln w="76200">
            <a:solidFill>
              <a:srgbClr val="A74F4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1636BDF-B628-4DC4-A7DD-11AADE0BA02D}"/>
              </a:ext>
            </a:extLst>
          </p:cNvPr>
          <p:cNvCxnSpPr/>
          <p:nvPr/>
        </p:nvCxnSpPr>
        <p:spPr>
          <a:xfrm>
            <a:off x="0" y="6858000"/>
            <a:ext cx="12192000" cy="0"/>
          </a:xfrm>
          <a:prstGeom prst="line">
            <a:avLst/>
          </a:prstGeom>
          <a:ln w="76200">
            <a:solidFill>
              <a:srgbClr val="133C6A"/>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50FBDF4-1E90-45C6-891F-03F213B86918}"/>
              </a:ext>
            </a:extLst>
          </p:cNvPr>
          <p:cNvGrpSpPr/>
          <p:nvPr/>
        </p:nvGrpSpPr>
        <p:grpSpPr>
          <a:xfrm>
            <a:off x="10821240" y="5733470"/>
            <a:ext cx="1005840" cy="1005840"/>
            <a:chOff x="10821240" y="5717308"/>
            <a:chExt cx="1062180" cy="1094508"/>
          </a:xfrm>
        </p:grpSpPr>
        <p:sp>
          <p:nvSpPr>
            <p:cNvPr id="14" name="Oval 13">
              <a:extLst>
                <a:ext uri="{FF2B5EF4-FFF2-40B4-BE49-F238E27FC236}">
                  <a16:creationId xmlns:a16="http://schemas.microsoft.com/office/drawing/2014/main" id="{61A28987-13FB-4A09-AD55-762540D05747}"/>
                </a:ext>
              </a:extLst>
            </p:cNvPr>
            <p:cNvSpPr/>
            <p:nvPr/>
          </p:nvSpPr>
          <p:spPr>
            <a:xfrm>
              <a:off x="10821240" y="5717308"/>
              <a:ext cx="1062180" cy="1094508"/>
            </a:xfrm>
            <a:prstGeom prst="ellipse">
              <a:avLst/>
            </a:prstGeom>
            <a:solidFill>
              <a:schemeClr val="bg1"/>
            </a:solidFill>
            <a:ln w="22225">
              <a:solidFill>
                <a:srgbClr val="13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1ADE13A6-EBC9-4FF2-A134-74E3529D8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5855" y="5888181"/>
              <a:ext cx="832949" cy="731520"/>
            </a:xfrm>
            <a:prstGeom prst="rect">
              <a:avLst/>
            </a:prstGeom>
          </p:spPr>
        </p:pic>
      </p:grpSp>
      <p:sp>
        <p:nvSpPr>
          <p:cNvPr id="17" name="TextBox 16">
            <a:extLst>
              <a:ext uri="{FF2B5EF4-FFF2-40B4-BE49-F238E27FC236}">
                <a16:creationId xmlns:a16="http://schemas.microsoft.com/office/drawing/2014/main" id="{0AAE1D05-BC63-48F6-BA8E-54C85F277134}"/>
              </a:ext>
            </a:extLst>
          </p:cNvPr>
          <p:cNvSpPr txBox="1"/>
          <p:nvPr/>
        </p:nvSpPr>
        <p:spPr>
          <a:xfrm>
            <a:off x="3963177" y="1318589"/>
            <a:ext cx="4265645" cy="923330"/>
          </a:xfrm>
          <a:prstGeom prst="rect">
            <a:avLst/>
          </a:prstGeom>
          <a:noFill/>
        </p:spPr>
        <p:txBody>
          <a:bodyPr wrap="square" rtlCol="0">
            <a:spAutoFit/>
          </a:bodyPr>
          <a:lstStyle/>
          <a:p>
            <a:pPr algn="ctr"/>
            <a:endParaRPr lang="en-US" dirty="0">
              <a:solidFill>
                <a:srgbClr val="133C6A"/>
              </a:solidFill>
            </a:endParaRPr>
          </a:p>
          <a:p>
            <a:pPr algn="ctr"/>
            <a:endParaRPr lang="en-US" dirty="0">
              <a:solidFill>
                <a:srgbClr val="133C6A"/>
              </a:solidFill>
            </a:endParaRPr>
          </a:p>
          <a:p>
            <a:pPr algn="ctr"/>
            <a:endParaRPr lang="en-US" dirty="0">
              <a:solidFill>
                <a:srgbClr val="133C6A"/>
              </a:solidFill>
            </a:endParaRPr>
          </a:p>
        </p:txBody>
      </p:sp>
      <p:pic>
        <p:nvPicPr>
          <p:cNvPr id="18" name="Picture 17" descr="A picture containing text&#10;&#10;Description automatically generated">
            <a:extLst>
              <a:ext uri="{FF2B5EF4-FFF2-40B4-BE49-F238E27FC236}">
                <a16:creationId xmlns:a16="http://schemas.microsoft.com/office/drawing/2014/main" id="{287B5969-724E-4345-BE2C-C0E0207AF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47" y="158545"/>
            <a:ext cx="1566890" cy="835675"/>
          </a:xfrm>
          <a:prstGeom prst="rect">
            <a:avLst/>
          </a:prstGeom>
        </p:spPr>
      </p:pic>
      <p:pic>
        <p:nvPicPr>
          <p:cNvPr id="20" name="Picture 19" descr="Logo, company name&#10;&#10;Description automatically generated">
            <a:extLst>
              <a:ext uri="{FF2B5EF4-FFF2-40B4-BE49-F238E27FC236}">
                <a16:creationId xmlns:a16="http://schemas.microsoft.com/office/drawing/2014/main" id="{87CFA78E-924B-48E6-ACE9-B1E0F05051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965" y="254781"/>
            <a:ext cx="1909688" cy="586522"/>
          </a:xfrm>
          <a:prstGeom prst="rect">
            <a:avLst/>
          </a:prstGeom>
        </p:spPr>
      </p:pic>
      <p:sp>
        <p:nvSpPr>
          <p:cNvPr id="2" name="Title 1">
            <a:extLst>
              <a:ext uri="{FF2B5EF4-FFF2-40B4-BE49-F238E27FC236}">
                <a16:creationId xmlns:a16="http://schemas.microsoft.com/office/drawing/2014/main" id="{CA23B5F1-F6F3-443E-B61E-51EED45E0FF6}"/>
              </a:ext>
            </a:extLst>
          </p:cNvPr>
          <p:cNvSpPr>
            <a:spLocks noGrp="1"/>
          </p:cNvSpPr>
          <p:nvPr>
            <p:ph type="title"/>
          </p:nvPr>
        </p:nvSpPr>
        <p:spPr/>
        <p:txBody>
          <a:bodyPr/>
          <a:lstStyle/>
          <a:p>
            <a:pPr algn="ctr"/>
            <a:r>
              <a:rPr lang="en-US" b="1">
                <a:latin typeface="Interstate"/>
              </a:rPr>
              <a:t>SAFETY DIRECTOR 101</a:t>
            </a:r>
            <a:br>
              <a:rPr lang="en-US" b="1">
                <a:latin typeface="Interstate"/>
              </a:rPr>
            </a:br>
            <a:r>
              <a:rPr lang="en-US" b="1">
                <a:latin typeface="Interstate"/>
              </a:rPr>
              <a:t>THE ROLE OF SAFETY IN MAINTENANCE</a:t>
            </a:r>
            <a:endParaRPr lang="en-US" b="1" dirty="0">
              <a:latin typeface="Interstate"/>
            </a:endParaRPr>
          </a:p>
        </p:txBody>
      </p:sp>
      <p:sp>
        <p:nvSpPr>
          <p:cNvPr id="26" name="Content Placeholder 25">
            <a:extLst>
              <a:ext uri="{FF2B5EF4-FFF2-40B4-BE49-F238E27FC236}">
                <a16:creationId xmlns:a16="http://schemas.microsoft.com/office/drawing/2014/main" id="{23CF2BBD-A252-41DD-B45F-60439AEBB97C}"/>
              </a:ext>
            </a:extLst>
          </p:cNvPr>
          <p:cNvSpPr>
            <a:spLocks noGrp="1"/>
          </p:cNvSpPr>
          <p:nvPr>
            <p:ph idx="1"/>
          </p:nvPr>
        </p:nvSpPr>
        <p:spPr/>
        <p:txBody>
          <a:bodyPr>
            <a:noAutofit/>
          </a:bodyPr>
          <a:lstStyle/>
          <a:p>
            <a:r>
              <a:rPr lang="en-US" dirty="0"/>
              <a:t>PM program</a:t>
            </a:r>
          </a:p>
          <a:p>
            <a:r>
              <a:rPr lang="en-US" dirty="0"/>
              <a:t>How is it structured?</a:t>
            </a:r>
          </a:p>
          <a:p>
            <a:r>
              <a:rPr lang="en-US" dirty="0"/>
              <a:t>Time , miles, hours … combinations</a:t>
            </a:r>
          </a:p>
          <a:p>
            <a:r>
              <a:rPr lang="en-US" dirty="0"/>
              <a:t>What are the requirements?</a:t>
            </a:r>
          </a:p>
          <a:p>
            <a:r>
              <a:rPr lang="en-US" dirty="0"/>
              <a:t>Federal, state may be more strict, manufacturer recommendations</a:t>
            </a:r>
          </a:p>
          <a:p>
            <a:r>
              <a:rPr lang="en-US" dirty="0"/>
              <a:t>How many inspections do you have?</a:t>
            </a:r>
          </a:p>
          <a:p>
            <a:r>
              <a:rPr lang="en-US" dirty="0"/>
              <a:t>Can they be made more efficient?</a:t>
            </a:r>
          </a:p>
          <a:p>
            <a:pPr marL="0" indent="0">
              <a:buNone/>
            </a:pPr>
            <a:endParaRPr lang="en-US" dirty="0"/>
          </a:p>
          <a:p>
            <a:endParaRPr lang="en-US" dirty="0"/>
          </a:p>
        </p:txBody>
      </p:sp>
    </p:spTree>
    <p:extLst>
      <p:ext uri="{BB962C8B-B14F-4D97-AF65-F5344CB8AC3E}">
        <p14:creationId xmlns:p14="http://schemas.microsoft.com/office/powerpoint/2010/main" val="599655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76AA98D1DAC2F499DE4ED1B39264002" ma:contentTypeVersion="13" ma:contentTypeDescription="Create a new document." ma:contentTypeScope="" ma:versionID="45e3ecc7b66de1943aa10ccf9c1d9a7c">
  <xsd:schema xmlns:xsd="http://www.w3.org/2001/XMLSchema" xmlns:xs="http://www.w3.org/2001/XMLSchema" xmlns:p="http://schemas.microsoft.com/office/2006/metadata/properties" xmlns:ns2="18a2941b-2de7-4cb6-93c2-676f324307fb" xmlns:ns3="b26e1384-97f0-4592-8b0b-55abe6df193a" targetNamespace="http://schemas.microsoft.com/office/2006/metadata/properties" ma:root="true" ma:fieldsID="2015ca5063d16f660468ca8c76b16928" ns2:_="" ns3:_="">
    <xsd:import namespace="18a2941b-2de7-4cb6-93c2-676f324307fb"/>
    <xsd:import namespace="b26e1384-97f0-4592-8b0b-55abe6df19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a2941b-2de7-4cb6-93c2-676f324307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6e1384-97f0-4592-8b0b-55abe6df193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8CAD98-339A-4E5B-9551-D9094CC2A9D6}">
  <ds:schemaRefs>
    <ds:schemaRef ds:uri="http://schemas.microsoft.com/sharepoint/v3/contenttype/forms"/>
  </ds:schemaRefs>
</ds:datastoreItem>
</file>

<file path=customXml/itemProps2.xml><?xml version="1.0" encoding="utf-8"?>
<ds:datastoreItem xmlns:ds="http://schemas.openxmlformats.org/officeDocument/2006/customXml" ds:itemID="{DAE9AE7F-4F69-47F3-B8A2-A17494D862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a2941b-2de7-4cb6-93c2-676f324307fb"/>
    <ds:schemaRef ds:uri="b26e1384-97f0-4592-8b0b-55abe6df19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F5C985-8FE1-4D4C-8045-A19DCD8726C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8268</TotalTime>
  <Words>1826</Words>
  <Application>Microsoft Office PowerPoint</Application>
  <PresentationFormat>Widescreen</PresentationFormat>
  <Paragraphs>218</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Calibri-Bold</vt:lpstr>
      <vt:lpstr>Interstate</vt:lpstr>
      <vt:lpstr>Office Theme</vt:lpstr>
      <vt:lpstr>PowerPoint Presentation</vt:lpstr>
      <vt:lpstr>SAFETY DIRECTOR 101 THE ROLE OF SAFETY IN MAINTENANCE</vt:lpstr>
      <vt:lpstr>SAFETY DIRECTOR 101 THE ROLE OF SAFETY IN MAINTENANCE</vt:lpstr>
      <vt:lpstr>SAFETY DIRECTOR 101 THE ROLE OF SAFETY IN MAINTENANCE</vt:lpstr>
      <vt:lpstr>SAFETY DIRECTOR 101 THE ROLE OF SAFETY IN MAINTENANCE</vt:lpstr>
      <vt:lpstr>SAFETY DIRECTOR 101 THE ROLE OF SAFETY IN MAINTENANCE</vt:lpstr>
      <vt:lpstr>SAFETY DIRECTOR 101 THE ROLE OF SAFETY IN MAINTENANCE</vt:lpstr>
      <vt:lpstr>SAFETY DIRECTOR 101 THE ROLE OF SAFETY IN MAINTENANCE</vt:lpstr>
      <vt:lpstr>SAFETY DIRECTOR 101 THE ROLE OF SAFETY IN MAINTENANCE</vt:lpstr>
      <vt:lpstr>SAFETY DIRECTOR 101 THE ROLE OF SAFETY IN MAINTENANCE</vt:lpstr>
      <vt:lpstr>SAFETY DIRECTOR 101 THE ROLE OF SAFETY IN MAINTENANCE</vt:lpstr>
      <vt:lpstr>SAFETY DIRECTOR 101 THE ROLE OF SAFETY IN MAINTENANCE</vt:lpstr>
      <vt:lpstr>SAFETY DIRECTOR 101 THE ROLE OF SAFETY IN MAINTENANCE</vt:lpstr>
      <vt:lpstr>SAFETY DIRECTOR 101 THE ROLE OF SAFETY IN MAINTENANCE</vt:lpstr>
      <vt:lpstr>SAFETY DIRECTOR 101 THE ROLE OF SAFETY IN MAINTENANCE</vt:lpstr>
      <vt:lpstr>SAFETY DIRECTOR 101 THE ROLE OF SAFETY IN MAINTENANCE</vt:lpstr>
      <vt:lpstr>SAFETY DIRECTOR 101 THE ROLE OF SAFETY IN MAINTENANCE</vt:lpstr>
      <vt:lpstr>SAFETY DIRECTOR 101 THE ROLE OF SAFETY IN MAINTENANCE</vt:lpstr>
      <vt:lpstr>SAFETY DIRECTOR 101 THE ROLE OF SAFETY IN MAINTENANCE</vt:lpstr>
      <vt:lpstr>SAFETY DIRECTOR 101 THE ROLE OF SAFETY IN MAINTENANCE</vt:lpstr>
      <vt:lpstr>SAFETY DIRECTOR 101 THE ROLE OF SAFETY IN MAINTENANCE</vt:lpstr>
      <vt:lpstr>SAFETY DIRECTOR 101 THE ROLE OF SAFETY IN MAINTENANCE</vt:lpstr>
      <vt:lpstr>SAFETY DIRECTOR 101 THE ROLE OF SAFETY IN MAINTENANCE</vt:lpstr>
      <vt:lpstr>SAFETY DIRECTOR 101 THE ROLE OF SAFETY IN MAINTENANCE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Vicki Osman</dc:creator>
  <cp:lastModifiedBy>Mike McDonal</cp:lastModifiedBy>
  <cp:revision>8</cp:revision>
  <dcterms:created xsi:type="dcterms:W3CDTF">2020-12-15T19:54:39Z</dcterms:created>
  <dcterms:modified xsi:type="dcterms:W3CDTF">2022-01-08T15:37:44Z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0x010100676AA98D1DAC2F499DE4ED1B39264002</vt:lpwstr>
  </property>
</Properties>
</file>