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306" r:id="rId10"/>
    <p:sldId id="300" r:id="rId11"/>
    <p:sldId id="30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Buchanan" userId="f08e95f2-15f1-427d-bd14-a272b61a6a43" providerId="ADAL" clId="{0970C327-884D-4E34-8405-90EC13737C58}"/>
    <pc:docChg chg="modSld sldOrd">
      <pc:chgData name="Brandon Buchanan" userId="f08e95f2-15f1-427d-bd14-a272b61a6a43" providerId="ADAL" clId="{0970C327-884D-4E34-8405-90EC13737C58}" dt="2023-11-07T15:34:48.894" v="1"/>
      <pc:docMkLst>
        <pc:docMk/>
      </pc:docMkLst>
      <pc:sldChg chg="ord">
        <pc:chgData name="Brandon Buchanan" userId="f08e95f2-15f1-427d-bd14-a272b61a6a43" providerId="ADAL" clId="{0970C327-884D-4E34-8405-90EC13737C58}" dt="2023-11-07T15:34:14.215" v="0"/>
        <pc:sldMkLst>
          <pc:docMk/>
          <pc:sldMk cId="2046195793" sldId="260"/>
        </pc:sldMkLst>
      </pc:sldChg>
      <pc:sldChg chg="ord">
        <pc:chgData name="Brandon Buchanan" userId="f08e95f2-15f1-427d-bd14-a272b61a6a43" providerId="ADAL" clId="{0970C327-884D-4E34-8405-90EC13737C58}" dt="2023-11-07T15:34:48.894" v="1"/>
        <pc:sldMkLst>
          <pc:docMk/>
          <pc:sldMk cId="1024702165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5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98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85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0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7D888C-CB35-4122-9BC7-9707FC339B5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6704F-D32A-420C-99A4-77AB71B8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247ppdLNLI?feature=oembed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58CD-735E-C846-525F-002977EF7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b="1" dirty="0"/>
              <a:t>Looking from the Outside In</a:t>
            </a:r>
          </a:p>
        </p:txBody>
      </p:sp>
      <p:pic>
        <p:nvPicPr>
          <p:cNvPr id="5" name="Picture 4" descr="A child peeking over a fence&#10;&#10;Description automatically generated">
            <a:extLst>
              <a:ext uri="{FF2B5EF4-FFF2-40B4-BE49-F238E27FC236}">
                <a16:creationId xmlns:a16="http://schemas.microsoft.com/office/drawing/2014/main" id="{6CABDDFE-A3EA-63CC-EF65-31FCBFE5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r="13225" b="-1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438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549DF-FE78-0CC5-6BDE-5379F2D9D228}"/>
              </a:ext>
            </a:extLst>
          </p:cNvPr>
          <p:cNvSpPr txBox="1"/>
          <p:nvPr/>
        </p:nvSpPr>
        <p:spPr>
          <a:xfrm>
            <a:off x="4837406" y="1702311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92C49"/>
                </a:solidFill>
                <a:effectLst/>
                <a:latin typeface="Poppins" panose="00000500000000000000" pitchFamily="2" charset="0"/>
              </a:rPr>
              <a:t>“We had to rebuild him, both mentally and physically, but you don’t have to rebuild the heart when it’s already there”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CB5E3-02FD-641B-089A-FC04537573C6}"/>
              </a:ext>
            </a:extLst>
          </p:cNvPr>
          <p:cNvSpPr txBox="1"/>
          <p:nvPr/>
        </p:nvSpPr>
        <p:spPr>
          <a:xfrm>
            <a:off x="6711860" y="747649"/>
            <a:ext cx="19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Seabiscuit</a:t>
            </a:r>
          </a:p>
        </p:txBody>
      </p:sp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0C9B4BAC-D5F2-8587-AE1C-FDC11782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6" y="173187"/>
            <a:ext cx="3610118" cy="2653726"/>
          </a:xfrm>
          <a:prstGeom prst="rect">
            <a:avLst/>
          </a:prstGeom>
        </p:spPr>
      </p:pic>
      <p:pic>
        <p:nvPicPr>
          <p:cNvPr id="13" name="Online Media 12" title="SeaBiscuit   First Win">
            <a:hlinkClick r:id="" action="ppaction://media"/>
            <a:extLst>
              <a:ext uri="{FF2B5EF4-FFF2-40B4-BE49-F238E27FC236}">
                <a16:creationId xmlns:a16="http://schemas.microsoft.com/office/drawing/2014/main" id="{9AB63D7D-1FCC-97CA-96A4-F94B940263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5434" y="2826913"/>
            <a:ext cx="6604621" cy="31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pple with a green leaf&#10;&#10;Description automatically generated">
            <a:extLst>
              <a:ext uri="{FF2B5EF4-FFF2-40B4-BE49-F238E27FC236}">
                <a16:creationId xmlns:a16="http://schemas.microsoft.com/office/drawing/2014/main" id="{9E11C3C2-C78A-C149-4D9C-F7C49DC96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09" y="1914280"/>
            <a:ext cx="4038600" cy="4023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8DDDA-11E5-EDD6-7BE6-46A154C61D91}"/>
              </a:ext>
            </a:extLst>
          </p:cNvPr>
          <p:cNvSpPr txBox="1"/>
          <p:nvPr/>
        </p:nvSpPr>
        <p:spPr>
          <a:xfrm>
            <a:off x="869951" y="1193800"/>
            <a:ext cx="46101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Does our business or agencies appear to be the perfect apple?</a:t>
            </a:r>
          </a:p>
          <a:p>
            <a:r>
              <a:rPr lang="en-US" sz="1400" b="1" dirty="0"/>
              <a:t>In other words, enticing</a:t>
            </a:r>
          </a:p>
          <a:p>
            <a:r>
              <a:rPr lang="en-US" sz="2400" b="1" dirty="0"/>
              <a:t>Does it make you want to bite into the apple or take a step inside?</a:t>
            </a:r>
          </a:p>
          <a:p>
            <a:endParaRPr lang="en-US" sz="2400" b="1" dirty="0"/>
          </a:p>
          <a:p>
            <a:r>
              <a:rPr lang="en-US" sz="2400" b="1" dirty="0"/>
              <a:t>We are all curious about how the first bite will be.</a:t>
            </a:r>
          </a:p>
          <a:p>
            <a:endParaRPr lang="en-US" sz="2400" b="1" dirty="0"/>
          </a:p>
          <a:p>
            <a:r>
              <a:rPr lang="en-US" sz="2400" b="1" dirty="0"/>
              <a:t>Did that bite make you want more or ???</a:t>
            </a:r>
          </a:p>
        </p:txBody>
      </p:sp>
    </p:spTree>
    <p:extLst>
      <p:ext uri="{BB962C8B-B14F-4D97-AF65-F5344CB8AC3E}">
        <p14:creationId xmlns:p14="http://schemas.microsoft.com/office/powerpoint/2010/main" val="357997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pple with a green leaf&#10;&#10;Description automatically generated">
            <a:extLst>
              <a:ext uri="{FF2B5EF4-FFF2-40B4-BE49-F238E27FC236}">
                <a16:creationId xmlns:a16="http://schemas.microsoft.com/office/drawing/2014/main" id="{8C7C962F-0990-D341-BE8F-A718AB1E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1502631"/>
            <a:ext cx="4447116" cy="3494819"/>
          </a:xfrm>
          <a:prstGeom prst="rect">
            <a:avLst/>
          </a:prstGeom>
        </p:spPr>
      </p:pic>
      <p:pic>
        <p:nvPicPr>
          <p:cNvPr id="5" name="Picture 4" descr="A half of an apple&#10;&#10;Description automatically generated">
            <a:extLst>
              <a:ext uri="{FF2B5EF4-FFF2-40B4-BE49-F238E27FC236}">
                <a16:creationId xmlns:a16="http://schemas.microsoft.com/office/drawing/2014/main" id="{B4DF1EE2-9556-2FB0-BE9C-F351A18F0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61" y="1673076"/>
            <a:ext cx="4605189" cy="332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0F3A5-3DE9-504B-E872-E9F421CCB2FB}"/>
              </a:ext>
            </a:extLst>
          </p:cNvPr>
          <p:cNvSpPr txBox="1"/>
          <p:nvPr/>
        </p:nvSpPr>
        <p:spPr>
          <a:xfrm>
            <a:off x="1485900" y="1097688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 employers we all would like our outside to be a representation of how the inside tastes and appears.</a:t>
            </a:r>
          </a:p>
        </p:txBody>
      </p:sp>
    </p:spTree>
    <p:extLst>
      <p:ext uri="{BB962C8B-B14F-4D97-AF65-F5344CB8AC3E}">
        <p14:creationId xmlns:p14="http://schemas.microsoft.com/office/powerpoint/2010/main" val="39169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18D6E-FF79-0ED4-1FCA-29D00E8DB5A2}"/>
              </a:ext>
            </a:extLst>
          </p:cNvPr>
          <p:cNvSpPr txBox="1"/>
          <p:nvPr/>
        </p:nvSpPr>
        <p:spPr>
          <a:xfrm>
            <a:off x="965200" y="2309494"/>
            <a:ext cx="4132581" cy="3824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2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How is the first good look?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2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First impression, everyone wants to feel a sense of pride where they work.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 notice their operators, and equipment, clean, organized, drive up appearance, office equipment, dry floor shop, professional administration  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25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Inviting atmosphere, a safe, inclusive and positive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culture</a:t>
            </a:r>
            <a:r>
              <a:rPr lang="en-US" sz="25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for your employees.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As a driver; look good feel-good locker rooms, available clean restrooms, well maintained and comfortable equipment, employee engagement and attitude, driver/employee talk, work life balance, employee safety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25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Allows for a sense of accomplishment and development</a:t>
            </a:r>
            <a:r>
              <a:rPr lang="en-US" sz="2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Driver talk, operators have accomplishments also, passengers, families, safety, degree assistance, data collection, mentoring, promote with in, teaching, bid details 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25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Promotes value, stability and need.</a:t>
            </a:r>
          </a:p>
          <a:p>
            <a:pPr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</a:pP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Do they understand the companies' vision, managers/owners in the field (face time), how do you demonstrate stability, feed back, concerns</a:t>
            </a:r>
          </a:p>
          <a:p>
            <a:pPr algn="ctr"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262890" indent="-262890" algn="ctr"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defTabSz="420624">
              <a:lnSpc>
                <a:spcPct val="90000"/>
              </a:lnSpc>
              <a:spcBef>
                <a:spcPct val="20000"/>
              </a:spcBef>
              <a:spcAft>
                <a:spcPts val="552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person in a blue tie sitting in a bus&#10;&#10;Description automatically generated">
            <a:extLst>
              <a:ext uri="{FF2B5EF4-FFF2-40B4-BE49-F238E27FC236}">
                <a16:creationId xmlns:a16="http://schemas.microsoft.com/office/drawing/2014/main" id="{C0F0930F-BFCF-07C0-A464-638BF5A0C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21177" b="1"/>
          <a:stretch/>
        </p:blipFill>
        <p:spPr>
          <a:xfrm>
            <a:off x="5462531" y="1227934"/>
            <a:ext cx="5070593" cy="453684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CE97A-E625-02BE-A57E-F76AB8DC8E4F}"/>
              </a:ext>
            </a:extLst>
          </p:cNvPr>
          <p:cNvSpPr txBox="1"/>
          <p:nvPr/>
        </p:nvSpPr>
        <p:spPr>
          <a:xfrm>
            <a:off x="1895961" y="825455"/>
            <a:ext cx="2601258" cy="121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0624">
              <a:spcAft>
                <a:spcPts val="600"/>
              </a:spcAft>
            </a:pPr>
            <a:r>
              <a:rPr lang="en-US" sz="165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Hire Retention begins with the first look and items we can control</a:t>
            </a:r>
            <a:r>
              <a:rPr lang="en-US" sz="16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420624">
              <a:spcAft>
                <a:spcPts val="600"/>
              </a:spcAft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items we can not change, costs associated with regulations, CDL’s, ELDT, compensation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210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74683-7686-2DC1-3D9E-B86155ED932A}"/>
              </a:ext>
            </a:extLst>
          </p:cNvPr>
          <p:cNvSpPr txBox="1"/>
          <p:nvPr/>
        </p:nvSpPr>
        <p:spPr>
          <a:xfrm>
            <a:off x="2749640" y="1371599"/>
            <a:ext cx="69352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4D5156"/>
                </a:solidFill>
                <a:effectLst/>
                <a:latin typeface="Google Sans"/>
              </a:rPr>
              <a:t>The top predictor of workplace satisfaction is not pay: It is 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the culture and values of the organization, followed closely by the quality of  leadership and the career opportunities at the company</a:t>
            </a:r>
            <a:r>
              <a:rPr lang="en-US" sz="3600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587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604FA-AE6F-DAB9-DADA-695D3440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14" y="993326"/>
            <a:ext cx="7631486" cy="46645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3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B390D-EF35-0151-8D4E-C723C0528C16}"/>
              </a:ext>
            </a:extLst>
          </p:cNvPr>
          <p:cNvSpPr txBox="1"/>
          <p:nvPr/>
        </p:nvSpPr>
        <p:spPr>
          <a:xfrm>
            <a:off x="1371601" y="533401"/>
            <a:ext cx="8934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The Human Side of Heavy Vehicle Research (HVS)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FF1A6-F6B9-AF59-8498-6BEF9207B0FE}"/>
              </a:ext>
            </a:extLst>
          </p:cNvPr>
          <p:cNvSpPr txBox="1"/>
          <p:nvPr/>
        </p:nvSpPr>
        <p:spPr>
          <a:xfrm>
            <a:off x="635000" y="122163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human factor. </a:t>
            </a:r>
            <a:r>
              <a:rPr lang="en-US" sz="2400" dirty="0"/>
              <a:t>It’s possibly the most important factor to consider when researching heavy vehicle technologies and alternative fuels.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1747E-3937-8A6E-59FE-311D992FCDBB}"/>
              </a:ext>
            </a:extLst>
          </p:cNvPr>
          <p:cNvSpPr txBox="1"/>
          <p:nvPr/>
        </p:nvSpPr>
        <p:spPr>
          <a:xfrm>
            <a:off x="5842000" y="2355372"/>
            <a:ext cx="5829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HVS researchers </a:t>
            </a:r>
            <a:r>
              <a:rPr lang="en-US" sz="2400" dirty="0"/>
              <a:t>jumped into action when they discovered that motor-coach drivers for the INL fleet could drive the same bus over the same route yet have differing fuel efficiencies of up to 30%.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C7017-7C9C-1BA9-9BD4-EB9980758753}"/>
              </a:ext>
            </a:extLst>
          </p:cNvPr>
          <p:cNvSpPr txBox="1"/>
          <p:nvPr/>
        </p:nvSpPr>
        <p:spPr>
          <a:xfrm>
            <a:off x="701675" y="420458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Using knowledge </a:t>
            </a:r>
            <a:r>
              <a:rPr lang="en-US" sz="2400" dirty="0"/>
              <a:t>of INL road topography, combined with engine data, HVS researchers developed a prototype simulator that predicted – in advance – what steps the driver needed to take to maximize fuel efficiency</a:t>
            </a:r>
          </a:p>
        </p:txBody>
      </p:sp>
    </p:spTree>
    <p:extLst>
      <p:ext uri="{BB962C8B-B14F-4D97-AF65-F5344CB8AC3E}">
        <p14:creationId xmlns:p14="http://schemas.microsoft.com/office/powerpoint/2010/main" val="102470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s in a garage&#10;&#10;Description automatically generated">
            <a:extLst>
              <a:ext uri="{FF2B5EF4-FFF2-40B4-BE49-F238E27FC236}">
                <a16:creationId xmlns:a16="http://schemas.microsoft.com/office/drawing/2014/main" id="{A624C5E7-F30E-37B8-866A-636FFC02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33" y="1211799"/>
            <a:ext cx="7652133" cy="5106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8C5AA0-7306-3255-6A2D-CBC289064EE8}"/>
              </a:ext>
            </a:extLst>
          </p:cNvPr>
          <p:cNvSpPr txBox="1"/>
          <p:nvPr/>
        </p:nvSpPr>
        <p:spPr>
          <a:xfrm>
            <a:off x="3048000" y="5392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Best Driver Practices</a:t>
            </a:r>
          </a:p>
        </p:txBody>
      </p:sp>
    </p:spTree>
    <p:extLst>
      <p:ext uri="{BB962C8B-B14F-4D97-AF65-F5344CB8AC3E}">
        <p14:creationId xmlns:p14="http://schemas.microsoft.com/office/powerpoint/2010/main" val="307515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062CB-90C7-937E-43CA-EEEB06F5A23E}"/>
              </a:ext>
            </a:extLst>
          </p:cNvPr>
          <p:cNvSpPr txBox="1"/>
          <p:nvPr/>
        </p:nvSpPr>
        <p:spPr>
          <a:xfrm>
            <a:off x="5661025" y="56667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Collaboration with INL </a:t>
            </a:r>
            <a:r>
              <a:rPr lang="en-US" sz="2000" dirty="0"/>
              <a:t>means</a:t>
            </a:r>
          </a:p>
          <a:p>
            <a:r>
              <a:rPr lang="en-US" sz="2000" dirty="0"/>
              <a:t>CAES researchers have access to</a:t>
            </a:r>
          </a:p>
          <a:p>
            <a:r>
              <a:rPr lang="en-US" sz="2000" dirty="0"/>
              <a:t>Data covering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86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bus drivers, </a:t>
            </a:r>
            <a:r>
              <a:rPr lang="en-US" sz="2000" dirty="0"/>
              <a:t>driving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87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motor coaches, </a:t>
            </a:r>
            <a:r>
              <a:rPr lang="en-US" sz="2000" dirty="0"/>
              <a:t>carrying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2,500 passengers per day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000" dirty="0"/>
              <a:t>totaling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2.7 million miles per year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A72E0-1C85-F817-0D42-4178D1DDD098}"/>
              </a:ext>
            </a:extLst>
          </p:cNvPr>
          <p:cNvSpPr txBox="1"/>
          <p:nvPr/>
        </p:nvSpPr>
        <p:spPr>
          <a:xfrm>
            <a:off x="4505325" y="3832724"/>
            <a:ext cx="7301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collaboration led to an </a:t>
            </a:r>
            <a:r>
              <a:rPr lang="en-US" sz="2800" b="1" dirty="0">
                <a:solidFill>
                  <a:srgbClr val="00B0F0"/>
                </a:solidFill>
              </a:rPr>
              <a:t>unexpected discovery: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6DE2E-470A-7407-5E85-457CC95BC3EF}"/>
              </a:ext>
            </a:extLst>
          </p:cNvPr>
          <p:cNvSpPr txBox="1"/>
          <p:nvPr/>
        </p:nvSpPr>
        <p:spPr>
          <a:xfrm>
            <a:off x="4505325" y="42831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That’s how much fuel efficiency can differ between drivers of the same INL bus, following the same route.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B33AE-BF1A-304F-B17D-7543AD0100B1}"/>
              </a:ext>
            </a:extLst>
          </p:cNvPr>
          <p:cNvSpPr txBox="1"/>
          <p:nvPr/>
        </p:nvSpPr>
        <p:spPr>
          <a:xfrm>
            <a:off x="1495425" y="4190831"/>
            <a:ext cx="173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30%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36730-C87C-1807-3FEE-F2E0F3F7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39" y="162303"/>
            <a:ext cx="4277322" cy="3362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373BA6-8862-07AA-6CE0-D8031E501B00}"/>
              </a:ext>
            </a:extLst>
          </p:cNvPr>
          <p:cNvSpPr txBox="1"/>
          <p:nvPr/>
        </p:nvSpPr>
        <p:spPr>
          <a:xfrm>
            <a:off x="542925" y="5114161"/>
            <a:ext cx="734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Equated to a 1.7 increase in MPG.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Savings of 112,000 diesel gallons annually.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Goal savings of 1,137 MTC annually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1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A410FD3EB6948AA6C0FA8F9C7BF32" ma:contentTypeVersion="14" ma:contentTypeDescription="Create a new document." ma:contentTypeScope="" ma:versionID="84d5118026ca0020ef4268146de72c18">
  <xsd:schema xmlns:xsd="http://www.w3.org/2001/XMLSchema" xmlns:xs="http://www.w3.org/2001/XMLSchema" xmlns:p="http://schemas.microsoft.com/office/2006/metadata/properties" xmlns:ns2="d33a7b31-15f0-4442-b7b7-5598951dd628" xmlns:ns3="b26e1384-97f0-4592-8b0b-55abe6df193a" targetNamespace="http://schemas.microsoft.com/office/2006/metadata/properties" ma:root="true" ma:fieldsID="02b8f9efd923ce93f514ce4cf6e76b96" ns2:_="" ns3:_="">
    <xsd:import namespace="d33a7b31-15f0-4442-b7b7-5598951dd628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a7b31-15f0-4442-b7b7-5598951d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F48103-24EE-426D-A99D-65365F29D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3a7b31-15f0-4442-b7b7-5598951dd628"/>
    <ds:schemaRef ds:uri="b26e1384-97f0-4592-8b0b-55abe6df1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5B992F-5BD0-4522-AF69-E0C872B62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529</Words>
  <Application>Microsoft Office PowerPoint</Application>
  <PresentationFormat>Widescreen</PresentationFormat>
  <Paragraphs>44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Garamond</vt:lpstr>
      <vt:lpstr>Google Sans</vt:lpstr>
      <vt:lpstr>Poppins</vt:lpstr>
      <vt:lpstr>Wingdings</vt:lpstr>
      <vt:lpstr>Organic</vt:lpstr>
      <vt:lpstr>Looking from the Outside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from the Outside In</dc:title>
  <dc:creator>Jeffrey E. Brown</dc:creator>
  <cp:lastModifiedBy>Brandon Buchanan</cp:lastModifiedBy>
  <cp:revision>3</cp:revision>
  <dcterms:created xsi:type="dcterms:W3CDTF">2023-10-30T15:42:12Z</dcterms:created>
  <dcterms:modified xsi:type="dcterms:W3CDTF">2023-11-07T15:34:53Z</dcterms:modified>
</cp:coreProperties>
</file>