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sldIdLst>
    <p:sldId id="257" r:id="rId2"/>
    <p:sldId id="261" r:id="rId3"/>
    <p:sldId id="267" r:id="rId4"/>
    <p:sldId id="265" r:id="rId5"/>
    <p:sldId id="264" r:id="rId6"/>
    <p:sldId id="263" r:id="rId7"/>
    <p:sldId id="260" r:id="rId8"/>
    <p:sldId id="26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2/5/2023</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2/5/2023</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2/5/2023</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2/5/2023</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2/5/2023</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2/5/2023</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2/5/2023</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2/5/2023</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2/5/2023</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2/5/2023</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2/5/2023</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2/5/2023</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clearinghouse.fmcsa.dot.gov/Register"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4635314" y="639098"/>
            <a:ext cx="7372656" cy="3859828"/>
          </a:xfrm>
        </p:spPr>
        <p:txBody>
          <a:bodyPr>
            <a:normAutofit/>
          </a:bodyPr>
          <a:lstStyle/>
          <a:p>
            <a:r>
              <a:rPr lang="en-US" sz="6600" dirty="0"/>
              <a:t>What Is Really going on with the Drug and Alcohol Clearing House??</a:t>
            </a:r>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737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19827-E9CA-EBF4-BBEA-50857D7BA8D0}"/>
              </a:ext>
            </a:extLst>
          </p:cNvPr>
          <p:cNvSpPr>
            <a:spLocks noGrp="1"/>
          </p:cNvSpPr>
          <p:nvPr>
            <p:ph type="title"/>
          </p:nvPr>
        </p:nvSpPr>
        <p:spPr/>
        <p:txBody>
          <a:bodyPr/>
          <a:lstStyle/>
          <a:p>
            <a:r>
              <a:rPr lang="en-US" dirty="0"/>
              <a:t>Does an employer have to use the clearinghouse?</a:t>
            </a:r>
          </a:p>
        </p:txBody>
      </p:sp>
      <p:sp>
        <p:nvSpPr>
          <p:cNvPr id="3" name="Content Placeholder 2">
            <a:extLst>
              <a:ext uri="{FF2B5EF4-FFF2-40B4-BE49-F238E27FC236}">
                <a16:creationId xmlns:a16="http://schemas.microsoft.com/office/drawing/2014/main" id="{11E9C50D-43F8-FCBF-0CD4-979209C0F072}"/>
              </a:ext>
            </a:extLst>
          </p:cNvPr>
          <p:cNvSpPr>
            <a:spLocks noGrp="1"/>
          </p:cNvSpPr>
          <p:nvPr>
            <p:ph idx="1"/>
          </p:nvPr>
        </p:nvSpPr>
        <p:spPr/>
        <p:txBody>
          <a:bodyPr/>
          <a:lstStyle/>
          <a:p>
            <a:pPr algn="l"/>
            <a:r>
              <a:rPr lang="en-US" b="1" i="0" dirty="0">
                <a:solidFill>
                  <a:schemeClr val="tx1"/>
                </a:solidFill>
                <a:effectLst/>
                <a:latin typeface="Roboto" panose="02000000000000000000" pitchFamily="2" charset="0"/>
              </a:rPr>
              <a:t>Employers are required to query the Clearinghouse for current and prospective employees' drug and alcohol violations before permitting those employees to operate a CMV on public roads</a:t>
            </a:r>
            <a:r>
              <a:rPr lang="en-US" b="0" i="0" dirty="0">
                <a:solidFill>
                  <a:schemeClr val="tx1"/>
                </a:solidFill>
                <a:effectLst/>
                <a:latin typeface="Roboto" panose="02000000000000000000" pitchFamily="2" charset="0"/>
              </a:rPr>
              <a:t>. Employers are required to annually query the Clearinghouse for each driver they currently employ.</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4186447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E87E2-26FF-4C22-AB42-ABADD737C10B}"/>
              </a:ext>
            </a:extLst>
          </p:cNvPr>
          <p:cNvSpPr>
            <a:spLocks noGrp="1"/>
          </p:cNvSpPr>
          <p:nvPr>
            <p:ph type="title"/>
          </p:nvPr>
        </p:nvSpPr>
        <p:spPr/>
        <p:txBody>
          <a:bodyPr/>
          <a:lstStyle/>
          <a:p>
            <a:r>
              <a:rPr lang="en-US" dirty="0"/>
              <a:t>How Does the Clearinghouse affect employers?</a:t>
            </a:r>
          </a:p>
        </p:txBody>
      </p:sp>
      <p:sp>
        <p:nvSpPr>
          <p:cNvPr id="3" name="Content Placeholder 2">
            <a:extLst>
              <a:ext uri="{FF2B5EF4-FFF2-40B4-BE49-F238E27FC236}">
                <a16:creationId xmlns:a16="http://schemas.microsoft.com/office/drawing/2014/main" id="{CE569CAE-F0F1-CF6F-3D8F-564FE4BA2ED4}"/>
              </a:ext>
            </a:extLst>
          </p:cNvPr>
          <p:cNvSpPr>
            <a:spLocks noGrp="1"/>
          </p:cNvSpPr>
          <p:nvPr>
            <p:ph idx="1"/>
          </p:nvPr>
        </p:nvSpPr>
        <p:spPr/>
        <p:txBody>
          <a:bodyPr>
            <a:normAutofit fontScale="85000" lnSpcReduction="10000"/>
          </a:bodyPr>
          <a:lstStyle/>
          <a:p>
            <a:pPr algn="l" fontAlgn="base"/>
            <a:r>
              <a:rPr lang="en-US" b="0" i="0" dirty="0">
                <a:solidFill>
                  <a:srgbClr val="333333"/>
                </a:solidFill>
                <a:effectLst/>
                <a:latin typeface="Open Sans" panose="020B0606030504020204" pitchFamily="34" charset="0"/>
              </a:rPr>
              <a:t>The Clearinghouse offers employers a centralized location to query driver information and report drug and alcohol program violations incurred by their current and prospective employees holding CDLs and CLPs. The employer must use the Clearinghouse to:</a:t>
            </a:r>
          </a:p>
          <a:p>
            <a:pPr algn="l">
              <a:buFont typeface="Arial" panose="020B0604020202020204" pitchFamily="34" charset="0"/>
              <a:buChar char="•"/>
            </a:pPr>
            <a:r>
              <a:rPr lang="en-US" b="0" i="0" dirty="0">
                <a:solidFill>
                  <a:srgbClr val="333333"/>
                </a:solidFill>
                <a:effectLst/>
                <a:latin typeface="Open Sans" panose="020B0606030504020204" pitchFamily="34" charset="0"/>
              </a:rPr>
              <a:t>Conduct a full query of the Clearinghouse as part of each pre-employment driver investigation process.</a:t>
            </a:r>
          </a:p>
          <a:p>
            <a:pPr algn="l">
              <a:buFont typeface="Arial" panose="020B0604020202020204" pitchFamily="34" charset="0"/>
              <a:buChar char="•"/>
            </a:pPr>
            <a:r>
              <a:rPr lang="en-US" b="0" i="0" dirty="0">
                <a:solidFill>
                  <a:srgbClr val="333333"/>
                </a:solidFill>
                <a:effectLst/>
                <a:latin typeface="Open Sans" panose="020B0606030504020204" pitchFamily="34" charset="0"/>
              </a:rPr>
              <a:t>Conduct limited queries at least annually for every driver they employ.</a:t>
            </a:r>
          </a:p>
          <a:p>
            <a:pPr algn="l">
              <a:buFont typeface="Arial" panose="020B0604020202020204" pitchFamily="34" charset="0"/>
              <a:buChar char="•"/>
            </a:pPr>
            <a:r>
              <a:rPr lang="en-US" b="0" i="0" dirty="0">
                <a:solidFill>
                  <a:srgbClr val="333333"/>
                </a:solidFill>
                <a:effectLst/>
                <a:latin typeface="Open Sans" panose="020B0606030504020204" pitchFamily="34" charset="0"/>
              </a:rPr>
              <a:t>Request electronic consent from the driver for a full query, including pre-employment queries.</a:t>
            </a:r>
          </a:p>
          <a:p>
            <a:pPr algn="l">
              <a:buFont typeface="Arial" panose="020B0604020202020204" pitchFamily="34" charset="0"/>
              <a:buChar char="•"/>
            </a:pPr>
            <a:r>
              <a:rPr lang="en-US" b="0" i="0" dirty="0">
                <a:solidFill>
                  <a:srgbClr val="333333"/>
                </a:solidFill>
                <a:effectLst/>
                <a:latin typeface="Open Sans" panose="020B0606030504020204" pitchFamily="34" charset="0"/>
              </a:rPr>
              <a:t>Report drug and alcohol program violations.</a:t>
            </a:r>
          </a:p>
          <a:p>
            <a:pPr algn="l">
              <a:buFont typeface="Arial" panose="020B0604020202020204" pitchFamily="34" charset="0"/>
              <a:buChar char="•"/>
            </a:pPr>
            <a:r>
              <a:rPr lang="en-US" b="0" i="0" dirty="0">
                <a:solidFill>
                  <a:srgbClr val="333333"/>
                </a:solidFill>
                <a:effectLst/>
                <a:latin typeface="Open Sans" panose="020B0606030504020204" pitchFamily="34" charset="0"/>
              </a:rPr>
              <a:t>Record the negative return-to-duty (RTD) test results and the date of successful completion of a follow-up testing plan for any driver they employ with unresolved drug and alcohol program violations.</a:t>
            </a:r>
          </a:p>
          <a:p>
            <a:endParaRPr lang="en-US" dirty="0"/>
          </a:p>
        </p:txBody>
      </p:sp>
    </p:spTree>
    <p:extLst>
      <p:ext uri="{BB962C8B-B14F-4D97-AF65-F5344CB8AC3E}">
        <p14:creationId xmlns:p14="http://schemas.microsoft.com/office/powerpoint/2010/main" val="12541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99035-DCA9-3D1A-1CC4-1B304ABE5391}"/>
              </a:ext>
            </a:extLst>
          </p:cNvPr>
          <p:cNvSpPr>
            <a:spLocks noGrp="1"/>
          </p:cNvSpPr>
          <p:nvPr>
            <p:ph type="title"/>
          </p:nvPr>
        </p:nvSpPr>
        <p:spPr/>
        <p:txBody>
          <a:bodyPr/>
          <a:lstStyle/>
          <a:p>
            <a:r>
              <a:rPr lang="en-US" dirty="0"/>
              <a:t>What types of drivers does the clearinghouse affect?</a:t>
            </a:r>
          </a:p>
        </p:txBody>
      </p:sp>
      <p:sp>
        <p:nvSpPr>
          <p:cNvPr id="3" name="Content Placeholder 2">
            <a:extLst>
              <a:ext uri="{FF2B5EF4-FFF2-40B4-BE49-F238E27FC236}">
                <a16:creationId xmlns:a16="http://schemas.microsoft.com/office/drawing/2014/main" id="{13DFBC36-B2B1-7F1E-DA71-47A8974A9E6D}"/>
              </a:ext>
            </a:extLst>
          </p:cNvPr>
          <p:cNvSpPr>
            <a:spLocks noGrp="1"/>
          </p:cNvSpPr>
          <p:nvPr>
            <p:ph idx="1"/>
          </p:nvPr>
        </p:nvSpPr>
        <p:spPr/>
        <p:txBody>
          <a:bodyPr>
            <a:normAutofit fontScale="92500" lnSpcReduction="10000"/>
          </a:bodyPr>
          <a:lstStyle/>
          <a:p>
            <a:pPr algn="l" fontAlgn="base"/>
            <a:r>
              <a:rPr lang="en-US" b="0" i="0" dirty="0">
                <a:solidFill>
                  <a:srgbClr val="333333"/>
                </a:solidFill>
                <a:effectLst/>
                <a:latin typeface="Open Sans" panose="020B0606030504020204" pitchFamily="34" charset="0"/>
              </a:rPr>
              <a:t>All CDL drivers who operate CMVs on public roads and their employers and service agents. This includes, but is not limited to:</a:t>
            </a:r>
          </a:p>
          <a:p>
            <a:pPr algn="l">
              <a:buFont typeface="Arial" panose="020B0604020202020204" pitchFamily="34" charset="0"/>
              <a:buChar char="•"/>
            </a:pPr>
            <a:r>
              <a:rPr lang="en-US" b="0" i="0" dirty="0">
                <a:solidFill>
                  <a:srgbClr val="333333"/>
                </a:solidFill>
                <a:effectLst/>
                <a:latin typeface="Open Sans" panose="020B0606030504020204" pitchFamily="34" charset="0"/>
              </a:rPr>
              <a:t>Interstate and intrastate motor carriers, including passenger carriers</a:t>
            </a:r>
          </a:p>
          <a:p>
            <a:pPr algn="l">
              <a:buFont typeface="Arial" panose="020B0604020202020204" pitchFamily="34" charset="0"/>
              <a:buChar char="•"/>
            </a:pPr>
            <a:r>
              <a:rPr lang="en-US" b="0" i="0" dirty="0">
                <a:solidFill>
                  <a:srgbClr val="333333"/>
                </a:solidFill>
                <a:effectLst/>
                <a:latin typeface="Open Sans" panose="020B0606030504020204" pitchFamily="34" charset="0"/>
              </a:rPr>
              <a:t>School bus drivers</a:t>
            </a:r>
          </a:p>
          <a:p>
            <a:pPr algn="l">
              <a:buFont typeface="Arial" panose="020B0604020202020204" pitchFamily="34" charset="0"/>
              <a:buChar char="•"/>
            </a:pPr>
            <a:r>
              <a:rPr lang="en-US" b="0" i="0" dirty="0">
                <a:solidFill>
                  <a:srgbClr val="333333"/>
                </a:solidFill>
                <a:effectLst/>
                <a:latin typeface="Open Sans" panose="020B0606030504020204" pitchFamily="34" charset="0"/>
              </a:rPr>
              <a:t>Construction equipment operators</a:t>
            </a:r>
          </a:p>
          <a:p>
            <a:pPr algn="l">
              <a:buFont typeface="Arial" panose="020B0604020202020204" pitchFamily="34" charset="0"/>
              <a:buChar char="•"/>
            </a:pPr>
            <a:r>
              <a:rPr lang="en-US" b="0" i="0" dirty="0">
                <a:solidFill>
                  <a:srgbClr val="333333"/>
                </a:solidFill>
                <a:effectLst/>
                <a:latin typeface="Open Sans" panose="020B0606030504020204" pitchFamily="34" charset="0"/>
              </a:rPr>
              <a:t>Limousine drivers</a:t>
            </a:r>
          </a:p>
          <a:p>
            <a:pPr algn="l">
              <a:buFont typeface="Arial" panose="020B0604020202020204" pitchFamily="34" charset="0"/>
              <a:buChar char="•"/>
            </a:pPr>
            <a:r>
              <a:rPr lang="en-US" b="0" i="0" dirty="0">
                <a:solidFill>
                  <a:srgbClr val="333333"/>
                </a:solidFill>
                <a:effectLst/>
                <a:latin typeface="Open Sans" panose="020B0606030504020204" pitchFamily="34" charset="0"/>
              </a:rPr>
              <a:t>Municipal vehicle drivers (e.g., waste management vehicles)</a:t>
            </a:r>
          </a:p>
          <a:p>
            <a:pPr algn="l">
              <a:buFont typeface="Arial" panose="020B0604020202020204" pitchFamily="34" charset="0"/>
              <a:buChar char="•"/>
            </a:pPr>
            <a:r>
              <a:rPr lang="en-US" b="0" i="0" dirty="0">
                <a:solidFill>
                  <a:srgbClr val="333333"/>
                </a:solidFill>
                <a:effectLst/>
                <a:latin typeface="Open Sans" panose="020B0606030504020204" pitchFamily="34" charset="0"/>
              </a:rPr>
              <a:t>Federal and other organizations that employ drivers subject to FMCSA drug and alcohol testing regulations (e.g., Department of Defense, municipalities, school districts)</a:t>
            </a:r>
          </a:p>
          <a:p>
            <a:endParaRPr lang="en-US" dirty="0"/>
          </a:p>
        </p:txBody>
      </p:sp>
    </p:spTree>
    <p:extLst>
      <p:ext uri="{BB962C8B-B14F-4D97-AF65-F5344CB8AC3E}">
        <p14:creationId xmlns:p14="http://schemas.microsoft.com/office/powerpoint/2010/main" val="694885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22123-8A43-ECD5-504D-50406246ED8C}"/>
              </a:ext>
            </a:extLst>
          </p:cNvPr>
          <p:cNvSpPr>
            <a:spLocks noGrp="1"/>
          </p:cNvSpPr>
          <p:nvPr>
            <p:ph type="title"/>
          </p:nvPr>
        </p:nvSpPr>
        <p:spPr>
          <a:xfrm>
            <a:off x="1097279" y="286603"/>
            <a:ext cx="10194697" cy="1450757"/>
          </a:xfrm>
        </p:spPr>
        <p:txBody>
          <a:bodyPr/>
          <a:lstStyle/>
          <a:p>
            <a:r>
              <a:rPr lang="en-US" dirty="0"/>
              <a:t>Who Reports Info to Clearinghouse</a:t>
            </a:r>
          </a:p>
        </p:txBody>
      </p:sp>
      <p:sp>
        <p:nvSpPr>
          <p:cNvPr id="3" name="Content Placeholder 2">
            <a:extLst>
              <a:ext uri="{FF2B5EF4-FFF2-40B4-BE49-F238E27FC236}">
                <a16:creationId xmlns:a16="http://schemas.microsoft.com/office/drawing/2014/main" id="{313BFFDA-17E5-5C02-2476-2636CB18FC4B}"/>
              </a:ext>
            </a:extLst>
          </p:cNvPr>
          <p:cNvSpPr>
            <a:spLocks noGrp="1"/>
          </p:cNvSpPr>
          <p:nvPr>
            <p:ph idx="1"/>
          </p:nvPr>
        </p:nvSpPr>
        <p:spPr/>
        <p:txBody>
          <a:bodyPr>
            <a:normAutofit fontScale="92500" lnSpcReduction="20000"/>
          </a:bodyPr>
          <a:lstStyle/>
          <a:p>
            <a:pPr algn="l" fontAlgn="base"/>
            <a:r>
              <a:rPr lang="en-US" b="0" i="0" dirty="0">
                <a:solidFill>
                  <a:srgbClr val="333333"/>
                </a:solidFill>
                <a:effectLst/>
                <a:latin typeface="Open Sans" panose="020B0606030504020204" pitchFamily="34" charset="0"/>
              </a:rPr>
              <a:t>The Clearinghouse is a centralized database that employers use to report drug and alcohol program violations and to conduct queries, which check that current or prospective employees are not prohibited from performing safety-sensitive functions, such as operating a commercial motor vehicle (CMV), due to an unresolved drug and alcohol program violation—that is, a violation for which the driver has not completed the return-to-duty (RTD) process. Queries must be conducted as part of a pre-employment driver investigation, and at least annually for current employees.</a:t>
            </a:r>
          </a:p>
          <a:p>
            <a:pPr algn="l" fontAlgn="base"/>
            <a:r>
              <a:rPr lang="en-US" b="0" i="0" dirty="0">
                <a:solidFill>
                  <a:srgbClr val="333333"/>
                </a:solidFill>
                <a:effectLst/>
                <a:latin typeface="Open Sans" panose="020B0606030504020204" pitchFamily="34" charset="0"/>
              </a:rPr>
              <a:t>In addition, employers may designate a C/TPA who can report violations and/or conduct queries on their behalf. An owner-operator—an employer that employs himself or herself as a CDL driver, typically a single-driver operation—must designate the C/TPA in the Clearinghouse.</a:t>
            </a:r>
          </a:p>
          <a:p>
            <a:pPr algn="l" fontAlgn="base"/>
            <a:r>
              <a:rPr lang="en-US" b="0" i="0" dirty="0">
                <a:solidFill>
                  <a:srgbClr val="333333"/>
                </a:solidFill>
                <a:effectLst/>
                <a:latin typeface="Open Sans" panose="020B0606030504020204" pitchFamily="34" charset="0"/>
              </a:rPr>
              <a:t>To complete the actions outlined above, employers and C/TPAs are required to </a:t>
            </a:r>
            <a:r>
              <a:rPr lang="en-US" b="0" i="0" u="none" strike="noStrike" dirty="0">
                <a:solidFill>
                  <a:srgbClr val="1471B9"/>
                </a:solidFill>
                <a:effectLst/>
                <a:latin typeface="Open Sans" panose="020B0606030504020204" pitchFamily="34" charset="0"/>
                <a:hlinkClick r:id="rId2"/>
              </a:rPr>
              <a:t>register in the Clearinghouse</a:t>
            </a:r>
            <a:r>
              <a:rPr lang="en-US" b="0" i="0" dirty="0">
                <a:solidFill>
                  <a:srgbClr val="333333"/>
                </a:solidFill>
                <a:effectLst/>
                <a:latin typeface="Open Sans" panose="020B0606030504020204" pitchFamily="34" charset="0"/>
              </a:rPr>
              <a:t>.</a:t>
            </a:r>
          </a:p>
          <a:p>
            <a:endParaRPr lang="en-US" dirty="0"/>
          </a:p>
        </p:txBody>
      </p:sp>
    </p:spTree>
    <p:extLst>
      <p:ext uri="{BB962C8B-B14F-4D97-AF65-F5344CB8AC3E}">
        <p14:creationId xmlns:p14="http://schemas.microsoft.com/office/powerpoint/2010/main" val="3364052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CEAA1-2789-CB57-295F-D7EBD7791FB6}"/>
              </a:ext>
            </a:extLst>
          </p:cNvPr>
          <p:cNvSpPr>
            <a:spLocks noGrp="1"/>
          </p:cNvSpPr>
          <p:nvPr>
            <p:ph type="title"/>
          </p:nvPr>
        </p:nvSpPr>
        <p:spPr/>
        <p:txBody>
          <a:bodyPr/>
          <a:lstStyle/>
          <a:p>
            <a:r>
              <a:rPr lang="en-US" dirty="0"/>
              <a:t>Final Rule November 18, 2024</a:t>
            </a:r>
          </a:p>
        </p:txBody>
      </p:sp>
      <p:sp>
        <p:nvSpPr>
          <p:cNvPr id="3" name="Content Placeholder 2">
            <a:extLst>
              <a:ext uri="{FF2B5EF4-FFF2-40B4-BE49-F238E27FC236}">
                <a16:creationId xmlns:a16="http://schemas.microsoft.com/office/drawing/2014/main" id="{04CC1B36-68F8-F80C-6911-DF7BDBAF024C}"/>
              </a:ext>
            </a:extLst>
          </p:cNvPr>
          <p:cNvSpPr>
            <a:spLocks noGrp="1"/>
          </p:cNvSpPr>
          <p:nvPr>
            <p:ph idx="1"/>
          </p:nvPr>
        </p:nvSpPr>
        <p:spPr/>
        <p:txBody>
          <a:bodyPr/>
          <a:lstStyle/>
          <a:p>
            <a:r>
              <a:rPr lang="en-US" b="0" i="0" dirty="0">
                <a:solidFill>
                  <a:schemeClr val="tx1"/>
                </a:solidFill>
                <a:effectLst/>
                <a:latin typeface="Open Sans" panose="020B0606030504020204" pitchFamily="34" charset="0"/>
              </a:rPr>
              <a:t>As required in the Clearinghouse-II final rule, beginning November 18, 2024, State Driver Licensing Agencies (SDLAs) must query the Clearinghouse before issuing, renewing, upgrading, or transferring CDLs and CLPs, and must review a driver’s information when notified by the Clearinghouse of a status change. SDLAs will be required to remove the CDL or CLP privilege from the driver's license of an individual subject to the CMV driving prohibition, which would result in a downgrade of the license until the driver complies with the return-to-duty (RTD) requirements</a:t>
            </a:r>
            <a:endParaRPr lang="en-US" dirty="0">
              <a:solidFill>
                <a:schemeClr val="tx1"/>
              </a:solidFill>
            </a:endParaRPr>
          </a:p>
        </p:txBody>
      </p:sp>
    </p:spTree>
    <p:extLst>
      <p:ext uri="{BB962C8B-B14F-4D97-AF65-F5344CB8AC3E}">
        <p14:creationId xmlns:p14="http://schemas.microsoft.com/office/powerpoint/2010/main" val="3994608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5B321-5760-B245-C001-C96187D91B50}"/>
              </a:ext>
            </a:extLst>
          </p:cNvPr>
          <p:cNvSpPr>
            <a:spLocks noGrp="1"/>
          </p:cNvSpPr>
          <p:nvPr>
            <p:ph type="title"/>
          </p:nvPr>
        </p:nvSpPr>
        <p:spPr>
          <a:xfrm>
            <a:off x="422693" y="286603"/>
            <a:ext cx="11197087" cy="1450757"/>
          </a:xfrm>
        </p:spPr>
        <p:txBody>
          <a:bodyPr/>
          <a:lstStyle/>
          <a:p>
            <a:r>
              <a:rPr lang="en-US" dirty="0"/>
              <a:t>Clearinghouse and the hiring process </a:t>
            </a:r>
          </a:p>
        </p:txBody>
      </p:sp>
      <p:sp>
        <p:nvSpPr>
          <p:cNvPr id="3" name="Content Placeholder 2">
            <a:extLst>
              <a:ext uri="{FF2B5EF4-FFF2-40B4-BE49-F238E27FC236}">
                <a16:creationId xmlns:a16="http://schemas.microsoft.com/office/drawing/2014/main" id="{0893F3A2-E64C-2EC6-819E-4956B1CFF3D6}"/>
              </a:ext>
            </a:extLst>
          </p:cNvPr>
          <p:cNvSpPr>
            <a:spLocks noGrp="1"/>
          </p:cNvSpPr>
          <p:nvPr>
            <p:ph idx="1"/>
          </p:nvPr>
        </p:nvSpPr>
        <p:spPr/>
        <p:txBody>
          <a:bodyPr/>
          <a:lstStyle/>
          <a:p>
            <a:pPr>
              <a:buFont typeface="Arial" panose="020B0604020202020204" pitchFamily="34" charset="0"/>
              <a:buChar char="•"/>
            </a:pPr>
            <a:r>
              <a:rPr lang="en-US" dirty="0"/>
              <a:t>Student Driver receives their CDL Permit they must register, must create a login.gov account</a:t>
            </a:r>
          </a:p>
          <a:p>
            <a:pPr>
              <a:buFont typeface="Arial" panose="020B0604020202020204" pitchFamily="34" charset="0"/>
              <a:buChar char="•"/>
            </a:pPr>
            <a:r>
              <a:rPr lang="en-US" dirty="0"/>
              <a:t> Licensed driver during hiring process the employer must run a query on that driver to ensure they have a clear clearinghouse history. Applicant must give consent to the employer's request in clearinghouse. </a:t>
            </a:r>
          </a:p>
          <a:p>
            <a:pPr>
              <a:buFont typeface="Arial" panose="020B0604020202020204" pitchFamily="34" charset="0"/>
              <a:buChar char="•"/>
            </a:pPr>
            <a:r>
              <a:rPr lang="en-US" dirty="0"/>
              <a:t>SAP Program, must be completed in clearing house. </a:t>
            </a:r>
          </a:p>
          <a:p>
            <a:pPr>
              <a:buFont typeface="Arial" panose="020B0604020202020204" pitchFamily="34" charset="0"/>
              <a:buChar char="•"/>
            </a:pPr>
            <a:r>
              <a:rPr lang="en-US" dirty="0"/>
              <a:t>If inquiries aren’t done……..</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1534913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F670F-D3F9-0843-E2AB-C18DC325E364}"/>
              </a:ext>
            </a:extLst>
          </p:cNvPr>
          <p:cNvSpPr>
            <a:spLocks noGrp="1"/>
          </p:cNvSpPr>
          <p:nvPr>
            <p:ph type="title"/>
          </p:nvPr>
        </p:nvSpPr>
        <p:spPr/>
        <p:txBody>
          <a:bodyPr/>
          <a:lstStyle/>
          <a:p>
            <a:r>
              <a:rPr lang="en-US" dirty="0"/>
              <a:t>How are Carriers Avoiding it?</a:t>
            </a:r>
          </a:p>
        </p:txBody>
      </p:sp>
      <p:sp>
        <p:nvSpPr>
          <p:cNvPr id="3" name="Content Placeholder 2">
            <a:extLst>
              <a:ext uri="{FF2B5EF4-FFF2-40B4-BE49-F238E27FC236}">
                <a16:creationId xmlns:a16="http://schemas.microsoft.com/office/drawing/2014/main" id="{1152BD05-52B8-71DC-BEC2-89FFD3F72CCD}"/>
              </a:ext>
            </a:extLst>
          </p:cNvPr>
          <p:cNvSpPr>
            <a:spLocks noGrp="1"/>
          </p:cNvSpPr>
          <p:nvPr>
            <p:ph idx="1"/>
          </p:nvPr>
        </p:nvSpPr>
        <p:spPr/>
        <p:txBody>
          <a:bodyPr/>
          <a:lstStyle/>
          <a:p>
            <a:r>
              <a:rPr lang="en-US" dirty="0"/>
              <a:t>Just not in compliance?</a:t>
            </a:r>
          </a:p>
          <a:p>
            <a:r>
              <a:rPr lang="en-US" dirty="0"/>
              <a:t>Do it until we get caught?</a:t>
            </a:r>
          </a:p>
          <a:p>
            <a:endParaRPr lang="en-US" dirty="0"/>
          </a:p>
          <a:p>
            <a:endParaRPr lang="en-US" dirty="0"/>
          </a:p>
        </p:txBody>
      </p:sp>
    </p:spTree>
    <p:extLst>
      <p:ext uri="{BB962C8B-B14F-4D97-AF65-F5344CB8AC3E}">
        <p14:creationId xmlns:p14="http://schemas.microsoft.com/office/powerpoint/2010/main" val="3358302117"/>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docProps/app.xml><?xml version="1.0" encoding="utf-8"?>
<Properties xmlns="http://schemas.openxmlformats.org/officeDocument/2006/extended-properties" xmlns:vt="http://schemas.openxmlformats.org/officeDocument/2006/docPropsVTypes">
  <Template>{C8722747-227A-4117-8ADE-0956C82B2F69}tf56160789_win32</Template>
  <TotalTime>93</TotalTime>
  <Words>654</Words>
  <Application>Microsoft Office PowerPoint</Application>
  <PresentationFormat>Widescreen</PresentationFormat>
  <Paragraphs>32</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Bookman Old Style</vt:lpstr>
      <vt:lpstr>Calibri</vt:lpstr>
      <vt:lpstr>Franklin Gothic Book</vt:lpstr>
      <vt:lpstr>Open Sans</vt:lpstr>
      <vt:lpstr>Roboto</vt:lpstr>
      <vt:lpstr>1_RetrospectVTI</vt:lpstr>
      <vt:lpstr>What Is Really going on with the Drug and Alcohol Clearing House??</vt:lpstr>
      <vt:lpstr>Does an employer have to use the clearinghouse?</vt:lpstr>
      <vt:lpstr>How Does the Clearinghouse affect employers?</vt:lpstr>
      <vt:lpstr>What types of drivers does the clearinghouse affect?</vt:lpstr>
      <vt:lpstr>Who Reports Info to Clearinghouse</vt:lpstr>
      <vt:lpstr>Final Rule November 18, 2024</vt:lpstr>
      <vt:lpstr>Clearinghouse and the hiring process </vt:lpstr>
      <vt:lpstr>How are Carriers Avoiding it?</vt:lpstr>
    </vt:vector>
  </TitlesOfParts>
  <Company>DATTCO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Drug Alcohol Clearinghouse</dc:title>
  <dc:creator>Matt Maglio</dc:creator>
  <cp:lastModifiedBy>Matt Maglio</cp:lastModifiedBy>
  <cp:revision>2</cp:revision>
  <dcterms:created xsi:type="dcterms:W3CDTF">2023-02-01T18:14:06Z</dcterms:created>
  <dcterms:modified xsi:type="dcterms:W3CDTF">2023-02-05T12:25:00Z</dcterms:modified>
</cp:coreProperties>
</file>