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965" r:id="rId2"/>
    <p:sldId id="257" r:id="rId3"/>
    <p:sldId id="966" r:id="rId4"/>
    <p:sldId id="967" r:id="rId5"/>
    <p:sldId id="968" r:id="rId6"/>
    <p:sldId id="969" r:id="rId7"/>
    <p:sldId id="970" r:id="rId8"/>
    <p:sldId id="971" r:id="rId9"/>
    <p:sldId id="972" r:id="rId10"/>
    <p:sldId id="973" r:id="rId11"/>
    <p:sldId id="974" r:id="rId12"/>
    <p:sldId id="258" r:id="rId13"/>
    <p:sldId id="259" r:id="rId14"/>
    <p:sldId id="261" r:id="rId15"/>
    <p:sldId id="260" r:id="rId16"/>
    <p:sldId id="936" r:id="rId17"/>
    <p:sldId id="263" r:id="rId18"/>
    <p:sldId id="900" r:id="rId19"/>
    <p:sldId id="903" r:id="rId20"/>
    <p:sldId id="961" r:id="rId21"/>
    <p:sldId id="962" r:id="rId22"/>
    <p:sldId id="963" r:id="rId23"/>
    <p:sldId id="964" r:id="rId24"/>
    <p:sldId id="901" r:id="rId25"/>
    <p:sldId id="902" r:id="rId26"/>
    <p:sldId id="904" r:id="rId27"/>
    <p:sldId id="929" r:id="rId28"/>
    <p:sldId id="906" r:id="rId29"/>
    <p:sldId id="947" r:id="rId30"/>
    <p:sldId id="907" r:id="rId31"/>
    <p:sldId id="948" r:id="rId32"/>
    <p:sldId id="908" r:id="rId33"/>
    <p:sldId id="909" r:id="rId34"/>
    <p:sldId id="953" r:id="rId35"/>
    <p:sldId id="954" r:id="rId36"/>
    <p:sldId id="958" r:id="rId37"/>
    <p:sldId id="959" r:id="rId38"/>
    <p:sldId id="928" r:id="rId39"/>
    <p:sldId id="921" r:id="rId40"/>
    <p:sldId id="911" r:id="rId41"/>
    <p:sldId id="956" r:id="rId42"/>
    <p:sldId id="9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3" d="100"/>
          <a:sy n="93" d="100"/>
        </p:scale>
        <p:origin x="21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A9BE7-B162-424E-A0BF-E71658A1EF85}"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5E476-CA61-42CC-BAC1-966B06186F9B}" type="slidenum">
              <a:rPr lang="en-US" smtClean="0"/>
              <a:t>‹#›</a:t>
            </a:fld>
            <a:endParaRPr lang="en-US"/>
          </a:p>
        </p:txBody>
      </p:sp>
    </p:spTree>
    <p:extLst>
      <p:ext uri="{BB962C8B-B14F-4D97-AF65-F5344CB8AC3E}">
        <p14:creationId xmlns:p14="http://schemas.microsoft.com/office/powerpoint/2010/main" val="137643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moved from footnotes to the NOTE – easier to read</a:t>
            </a:r>
          </a:p>
        </p:txBody>
      </p:sp>
      <p:sp>
        <p:nvSpPr>
          <p:cNvPr id="4" name="Slide Number Placeholder 3"/>
          <p:cNvSpPr>
            <a:spLocks noGrp="1"/>
          </p:cNvSpPr>
          <p:nvPr>
            <p:ph type="sldNum" sz="quarter" idx="5"/>
          </p:nvPr>
        </p:nvSpPr>
        <p:spPr/>
        <p:txBody>
          <a:bodyPr/>
          <a:lstStyle/>
          <a:p>
            <a:fld id="{1645E476-CA61-42CC-BAC1-966B06186F9B}" type="slidenum">
              <a:rPr lang="en-US" smtClean="0"/>
              <a:t>3</a:t>
            </a:fld>
            <a:endParaRPr lang="en-US"/>
          </a:p>
        </p:txBody>
      </p:sp>
    </p:spTree>
    <p:extLst>
      <p:ext uri="{BB962C8B-B14F-4D97-AF65-F5344CB8AC3E}">
        <p14:creationId xmlns:p14="http://schemas.microsoft.com/office/powerpoint/2010/main" val="63057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Method One, the inspector must determine if the total required exit space is achieved. Is there at least 40% of the exits on each side and is there a rear exit or roof hatch in the rear of the bus.</a:t>
            </a:r>
          </a:p>
          <a:p>
            <a:endParaRPr lang="en-US" dirty="0"/>
          </a:p>
          <a:p>
            <a:r>
              <a:rPr lang="en-US" dirty="0"/>
              <a:t>The inspector will need to do some calculations. Appendix A of the inspection bulletin includes a worksheet that can be used to easily calculate the requirements. </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20</a:t>
            </a:fld>
            <a:endParaRPr lang="en-US"/>
          </a:p>
        </p:txBody>
      </p:sp>
    </p:spTree>
    <p:extLst>
      <p:ext uri="{BB962C8B-B14F-4D97-AF65-F5344CB8AC3E}">
        <p14:creationId xmlns:p14="http://schemas.microsoft.com/office/powerpoint/2010/main" val="274422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Method One, the inspector must determine if the total required exit space is achieved. Is there at least 40% of the exits on each side and is there a rear exit or roof hatch in the rear of the bus.</a:t>
            </a:r>
          </a:p>
          <a:p>
            <a:endParaRPr lang="en-US" dirty="0"/>
          </a:p>
          <a:p>
            <a:r>
              <a:rPr lang="en-US" dirty="0"/>
              <a:t>The inspector will need to do some calculations. Appendix A of the inspection bulletin includes a worksheet that can be used to easily calculate the requirements. </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21</a:t>
            </a:fld>
            <a:endParaRPr lang="en-US"/>
          </a:p>
        </p:txBody>
      </p:sp>
    </p:spTree>
    <p:extLst>
      <p:ext uri="{BB962C8B-B14F-4D97-AF65-F5344CB8AC3E}">
        <p14:creationId xmlns:p14="http://schemas.microsoft.com/office/powerpoint/2010/main" val="363419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Method One, the inspector must determine if the total required exit space is achieved. Is there at least 40% of the exits on each side and is there a rear exit or roof hatch in the rear of the bus.</a:t>
            </a:r>
          </a:p>
          <a:p>
            <a:endParaRPr lang="en-US" dirty="0"/>
          </a:p>
          <a:p>
            <a:r>
              <a:rPr lang="en-US" dirty="0"/>
              <a:t>The inspector will need to do some calculations. Appendix A of the inspection bulletin includes a worksheet that can be used to easily calculate the requirements. </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22</a:t>
            </a:fld>
            <a:endParaRPr lang="en-US"/>
          </a:p>
        </p:txBody>
      </p:sp>
    </p:spTree>
    <p:extLst>
      <p:ext uri="{BB962C8B-B14F-4D97-AF65-F5344CB8AC3E}">
        <p14:creationId xmlns:p14="http://schemas.microsoft.com/office/powerpoint/2010/main" val="416411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Method One, the inspector must determine if the total required exit space is achieved. Is there at least 40% of the exits on each side and is there a rear exit or roof hatch in the rear of the bus.</a:t>
            </a:r>
          </a:p>
          <a:p>
            <a:endParaRPr lang="en-US" dirty="0"/>
          </a:p>
          <a:p>
            <a:r>
              <a:rPr lang="en-US" dirty="0"/>
              <a:t>The inspector will need to do some calculations. Appendix A of the inspection bulletin includes a worksheet that can be used to easily calculate the requirements. </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23</a:t>
            </a:fld>
            <a:endParaRPr lang="en-US"/>
          </a:p>
        </p:txBody>
      </p:sp>
    </p:spTree>
    <p:extLst>
      <p:ext uri="{BB962C8B-B14F-4D97-AF65-F5344CB8AC3E}">
        <p14:creationId xmlns:p14="http://schemas.microsoft.com/office/powerpoint/2010/main" val="236719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 Two Option A in the US is much simpler. </a:t>
            </a:r>
          </a:p>
          <a:p>
            <a:endParaRPr lang="en-US" dirty="0"/>
          </a:p>
          <a:p>
            <a:r>
              <a:rPr lang="en-US" dirty="0"/>
              <a:t>If the vehicle has a rear emergency door that hinges on the right side, this method can be used. The inspector will need to use the Table 1 that is in the bulletin for this method. </a:t>
            </a:r>
          </a:p>
          <a:p>
            <a:endParaRPr lang="en-US" dirty="0"/>
          </a:p>
          <a:p>
            <a:r>
              <a:rPr lang="en-US" dirty="0"/>
              <a:t>The first step is the same, you will identify the seating capacity of the bus from the specification plate, or by counting the seats, including the driver’s seat. If the bus has a rear emergency door and 45 or less seats, no additional exits are required. </a:t>
            </a:r>
          </a:p>
          <a:p>
            <a:endParaRPr lang="en-US" dirty="0"/>
          </a:p>
          <a:p>
            <a:r>
              <a:rPr lang="en-US" dirty="0"/>
              <a:t>46-62 seats will require a left side door, OR 2 exit windows, OR 1 roof exit. </a:t>
            </a:r>
          </a:p>
          <a:p>
            <a:endParaRPr lang="en-US" dirty="0"/>
          </a:p>
          <a:p>
            <a:r>
              <a:rPr lang="en-US" dirty="0"/>
              <a:t>For 63-70 seats, the vehicle will need either a left side door, OR 2 exit windows AND a roof exit. For 71 seats or more, the inspector will have to refer to Table 3 in the FMVSS standard keeping in mind that 71 is greater than the seating capacity of the bus, so this would be rare.</a:t>
            </a:r>
          </a:p>
        </p:txBody>
      </p:sp>
      <p:sp>
        <p:nvSpPr>
          <p:cNvPr id="4" name="Slide Number Placeholder 3"/>
          <p:cNvSpPr>
            <a:spLocks noGrp="1"/>
          </p:cNvSpPr>
          <p:nvPr>
            <p:ph type="sldNum" sz="quarter" idx="5"/>
          </p:nvPr>
        </p:nvSpPr>
        <p:spPr/>
        <p:txBody>
          <a:bodyPr/>
          <a:lstStyle/>
          <a:p>
            <a:fld id="{289E7179-F4E7-2D4D-871C-16BF35468D82}" type="slidenum">
              <a:rPr lang="en-US" smtClean="0"/>
              <a:t>24</a:t>
            </a:fld>
            <a:endParaRPr lang="en-US"/>
          </a:p>
        </p:txBody>
      </p:sp>
    </p:spTree>
    <p:extLst>
      <p:ext uri="{BB962C8B-B14F-4D97-AF65-F5344CB8AC3E}">
        <p14:creationId xmlns:p14="http://schemas.microsoft.com/office/powerpoint/2010/main" val="71092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Method Two Option B in the US, is the last possible method.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vehicle has a left side emergency door that hinges on the forward side AND has a rear pushout emergency window, this method can be used. The inspector will need to check Table 2 that is in the bulletin for this method. The first step is always the same, you will identify the seating capacity of the bus from the specification plate, or by counting the seats, including the driver’s seat. If the bus has 57 or less seats, no additional exits are required. 58-74 seats will require a right side door, OR 2 exit windows.  For 75-82 seats, the vehicle will need either a right side door, OR 2 exit windows AND a roof exit. For 83 seats or more, the inspector will have to refer to Table 3 in the FMVSS standard keeping in mind that 83 is greater than the seating capacity of the bus, so this would be rare.</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25</a:t>
            </a:fld>
            <a:endParaRPr lang="en-US"/>
          </a:p>
        </p:txBody>
      </p:sp>
    </p:spTree>
    <p:extLst>
      <p:ext uri="{BB962C8B-B14F-4D97-AF65-F5344CB8AC3E}">
        <p14:creationId xmlns:p14="http://schemas.microsoft.com/office/powerpoint/2010/main" val="2510658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determining the number of required emergency exits, each required and/or marked emergency exit will need to be inspected carefully.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with any inspection, the driver will be responsible for operating any components. The inspector will direct the driver to open and close each exit to ensure proper operation. Each exit must open to allow a passage area that meets the required space, and close securely. All exits are required to function without the use of tools or remote controls. If a required or marked emergency exit cannot open or close securely without the use of tools or remote controls, the vehicle will be declared out of service for a “required or marked emergency exit inoperative”.</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26</a:t>
            </a:fld>
            <a:endParaRPr lang="en-US"/>
          </a:p>
        </p:txBody>
      </p:sp>
    </p:spTree>
    <p:extLst>
      <p:ext uri="{BB962C8B-B14F-4D97-AF65-F5344CB8AC3E}">
        <p14:creationId xmlns:p14="http://schemas.microsoft.com/office/powerpoint/2010/main" val="422227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Emergency exit release mechanisms must be released by operating one or two manual mechanisms located above the seat or armrest, whichever is higher - within that exit space. The locations are outlined in the diagrams on this slide and in the bulletin.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27</a:t>
            </a:fld>
            <a:endParaRPr lang="en-US"/>
          </a:p>
        </p:txBody>
      </p:sp>
    </p:spTree>
    <p:extLst>
      <p:ext uri="{BB962C8B-B14F-4D97-AF65-F5344CB8AC3E}">
        <p14:creationId xmlns:p14="http://schemas.microsoft.com/office/powerpoint/2010/main" val="875848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Each emergency exit must allow for manual opening by a single occupant.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After the release mechanism is operated, the opening must allow unobstructed passage of a 19.7 X 13-inch (50cm X 33cm) ellipsoid (a shape similar to a football).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Again, during interior restoration or customization, seating or other fabrications may be positioned differently. This may block access to the entire area of the emergency exit and reduce the size of the opening below the required minimum dimension. This would result in an out-of-service condition for “required/marked emergency exit obstructed”. Keep in mind that if the space is reduced, but the required space is still there, which is the 19.7 x 13 inch football size, there is no violation as the dimension is still acceptable and allows passage through the exit.</a:t>
            </a:r>
          </a:p>
        </p:txBody>
      </p:sp>
      <p:sp>
        <p:nvSpPr>
          <p:cNvPr id="4" name="Slide Number Placeholder 3"/>
          <p:cNvSpPr>
            <a:spLocks noGrp="1"/>
          </p:cNvSpPr>
          <p:nvPr>
            <p:ph type="sldNum" sz="quarter" idx="5"/>
          </p:nvPr>
        </p:nvSpPr>
        <p:spPr/>
        <p:txBody>
          <a:bodyPr/>
          <a:lstStyle/>
          <a:p>
            <a:fld id="{289E7179-F4E7-2D4D-871C-16BF35468D82}" type="slidenum">
              <a:rPr lang="en-US" smtClean="0"/>
              <a:t>28</a:t>
            </a:fld>
            <a:endParaRPr lang="en-US"/>
          </a:p>
        </p:txBody>
      </p:sp>
    </p:spTree>
    <p:extLst>
      <p:ext uri="{BB962C8B-B14F-4D97-AF65-F5344CB8AC3E}">
        <p14:creationId xmlns:p14="http://schemas.microsoft.com/office/powerpoint/2010/main" val="152576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rear exit door is blocked by large television and perimeter seating.</a:t>
            </a:r>
            <a:r>
              <a:rPr lang="en-US" sz="1800" spc="2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no roof hatch installed to comply with rear exit requirement.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29</a:t>
            </a:fld>
            <a:endParaRPr lang="en-US"/>
          </a:p>
        </p:txBody>
      </p:sp>
    </p:spTree>
    <p:extLst>
      <p:ext uri="{BB962C8B-B14F-4D97-AF65-F5344CB8AC3E}">
        <p14:creationId xmlns:p14="http://schemas.microsoft.com/office/powerpoint/2010/main" val="326288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Changed in hydraulic, air disk and electric</a:t>
            </a:r>
          </a:p>
        </p:txBody>
      </p:sp>
      <p:sp>
        <p:nvSpPr>
          <p:cNvPr id="4" name="Slide Number Placeholder 3"/>
          <p:cNvSpPr>
            <a:spLocks noGrp="1"/>
          </p:cNvSpPr>
          <p:nvPr>
            <p:ph type="sldNum" sz="quarter" idx="5"/>
          </p:nvPr>
        </p:nvSpPr>
        <p:spPr/>
        <p:txBody>
          <a:bodyPr/>
          <a:lstStyle/>
          <a:p>
            <a:fld id="{1645E476-CA61-42CC-BAC1-966B06186F9B}" type="slidenum">
              <a:rPr lang="en-US" smtClean="0"/>
              <a:t>6</a:t>
            </a:fld>
            <a:endParaRPr lang="en-US"/>
          </a:p>
        </p:txBody>
      </p:sp>
    </p:spTree>
    <p:extLst>
      <p:ext uri="{BB962C8B-B14F-4D97-AF65-F5344CB8AC3E}">
        <p14:creationId xmlns:p14="http://schemas.microsoft.com/office/powerpoint/2010/main" val="752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Interior customizations or obstructions that do not lower the required exit space or reduce the minimum exit dimension will not result in a violation.  This bus has a </a:t>
            </a:r>
            <a:r>
              <a:rPr lang="en-US" sz="1800" dirty="0">
                <a:effectLst/>
                <a:latin typeface="Calibri" panose="020F0502020204030204" pitchFamily="34" charset="0"/>
                <a:ea typeface="Calibri" panose="020F0502020204030204" pitchFamily="34" charset="0"/>
                <a:cs typeface="Times New Roman" panose="02020603050405020304" pitchFamily="18" charset="0"/>
              </a:rPr>
              <a:t>TV</a:t>
            </a:r>
            <a:r>
              <a:rPr lang="en-US" sz="18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monitor</a:t>
            </a:r>
            <a:r>
              <a:rPr lang="en-US" sz="18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a:t>
            </a:r>
            <a:r>
              <a:rPr lang="en-US" sz="18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high</a:t>
            </a:r>
            <a:r>
              <a:rPr lang="en-US" sz="18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back</a:t>
            </a:r>
            <a:r>
              <a:rPr lang="en-US" sz="18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seat</a:t>
            </a:r>
            <a:r>
              <a:rPr lang="en-US" sz="18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dividing the</a:t>
            </a:r>
            <a:r>
              <a:rPr lang="en-US" sz="1800" spc="-5"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emergency</a:t>
            </a:r>
            <a:r>
              <a:rPr lang="en-US" sz="1800" spc="-2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exit</a:t>
            </a:r>
            <a:r>
              <a:rPr lang="en-US" sz="1800" spc="-1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space</a:t>
            </a:r>
            <a:r>
              <a:rPr lang="en-US" sz="1800" spc="-2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yet</a:t>
            </a:r>
            <a:r>
              <a:rPr lang="en-US" sz="1800" spc="-5" dirty="0">
                <a:effectLst/>
                <a:latin typeface="Calibri" panose="020F0502020204030204" pitchFamily="34" charset="0"/>
                <a:ea typeface="Calibri" panose="020F0502020204030204" pitchFamily="34" charset="0"/>
                <a:cs typeface="Times New Roman" panose="02020603050405020304" pitchFamily="18" charset="0"/>
              </a:rPr>
              <a:t> it still allows </a:t>
            </a:r>
            <a:r>
              <a:rPr lang="en-US" sz="1800" dirty="0">
                <a:effectLst/>
                <a:latin typeface="Calibri" panose="020F0502020204030204" pitchFamily="34" charset="0"/>
                <a:ea typeface="Calibri" panose="020F0502020204030204" pitchFamily="34" charset="0"/>
                <a:cs typeface="Times New Roman" panose="02020603050405020304" pitchFamily="18" charset="0"/>
              </a:rPr>
              <a:t>passage through the exit.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30</a:t>
            </a:fld>
            <a:endParaRPr lang="en-US"/>
          </a:p>
        </p:txBody>
      </p:sp>
    </p:spTree>
    <p:extLst>
      <p:ext uri="{BB962C8B-B14F-4D97-AF65-F5344CB8AC3E}">
        <p14:creationId xmlns:p14="http://schemas.microsoft.com/office/powerpoint/2010/main" val="1006999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Curtains/sunshades that can easily be moved out of the way will not be considered an obstruction.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31</a:t>
            </a:fld>
            <a:endParaRPr lang="en-US"/>
          </a:p>
        </p:txBody>
      </p:sp>
    </p:spTree>
    <p:extLst>
      <p:ext uri="{BB962C8B-B14F-4D97-AF65-F5344CB8AC3E}">
        <p14:creationId xmlns:p14="http://schemas.microsoft.com/office/powerpoint/2010/main" val="1585144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emergency exit labeling DOES NOT apply to buses with a GVWR of 10,000 pounds / 4,536 kg or less. Those lightweight vehicles do not require any emergency exit labels. </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Each </a:t>
            </a:r>
            <a:r>
              <a:rPr lang="en-US" sz="1800" b="1" i="0" u="none" strike="noStrike" baseline="0" dirty="0">
                <a:solidFill>
                  <a:srgbClr val="000000"/>
                </a:solidFill>
                <a:latin typeface="Calibri" panose="020F0502020204030204" pitchFamily="34" charset="0"/>
              </a:rPr>
              <a:t>REQUIRED</a:t>
            </a:r>
            <a:r>
              <a:rPr lang="en-US" sz="1800" b="1" i="1" u="none" strike="noStrike" baseline="0" dirty="0">
                <a:solidFill>
                  <a:srgbClr val="0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emergency exit, as determined by the emergency exit calculation, shall have the designation "Emergency Door" or "Emergency Exit" as appropriate.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Failing to properly mark a required emergency exit is an OOS condition</a:t>
            </a:r>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32</a:t>
            </a:fld>
            <a:endParaRPr lang="en-US"/>
          </a:p>
        </p:txBody>
      </p:sp>
    </p:spTree>
    <p:extLst>
      <p:ext uri="{BB962C8B-B14F-4D97-AF65-F5344CB8AC3E}">
        <p14:creationId xmlns:p14="http://schemas.microsoft.com/office/powerpoint/2010/main" val="1678929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Operating instructions are also not required on </a:t>
            </a:r>
            <a:r>
              <a:rPr lang="en-US" sz="1800" dirty="0"/>
              <a:t>buses 10,000 lbs. (4,536 kg) or less.</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Concise operating instructions describing the motions necessary to unlatch and open the emergency exit must be located within 6 inches (16 cm) of the release mechanism. </a:t>
            </a:r>
          </a:p>
          <a:p>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89E7179-F4E7-2D4D-871C-16BF35468D82}" type="slidenum">
              <a:rPr lang="en-US" smtClean="0"/>
              <a:t>33</a:t>
            </a:fld>
            <a:endParaRPr lang="en-US"/>
          </a:p>
        </p:txBody>
      </p:sp>
    </p:spTree>
    <p:extLst>
      <p:ext uri="{BB962C8B-B14F-4D97-AF65-F5344CB8AC3E}">
        <p14:creationId xmlns:p14="http://schemas.microsoft.com/office/powerpoint/2010/main" val="3275192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If the instructions are damaged but still convey the message or are not within the required distance, a violation is present. </a:t>
            </a:r>
          </a:p>
        </p:txBody>
      </p:sp>
      <p:sp>
        <p:nvSpPr>
          <p:cNvPr id="4" name="Slide Number Placeholder 3"/>
          <p:cNvSpPr>
            <a:spLocks noGrp="1"/>
          </p:cNvSpPr>
          <p:nvPr>
            <p:ph type="sldNum" sz="quarter" idx="5"/>
          </p:nvPr>
        </p:nvSpPr>
        <p:spPr/>
        <p:txBody>
          <a:bodyPr/>
          <a:lstStyle/>
          <a:p>
            <a:fld id="{289E7179-F4E7-2D4D-871C-16BF35468D82}" type="slidenum">
              <a:rPr lang="en-US" smtClean="0"/>
              <a:t>34</a:t>
            </a:fld>
            <a:endParaRPr lang="en-US"/>
          </a:p>
        </p:txBody>
      </p:sp>
    </p:spTree>
    <p:extLst>
      <p:ext uri="{BB962C8B-B14F-4D97-AF65-F5344CB8AC3E}">
        <p14:creationId xmlns:p14="http://schemas.microsoft.com/office/powerpoint/2010/main" val="724786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If the instructions are damaged to the point that they no longer convey the message or are completely missing, an out-of-service condition exists for “required emergency exit not properly marked”. </a:t>
            </a:r>
          </a:p>
        </p:txBody>
      </p:sp>
      <p:sp>
        <p:nvSpPr>
          <p:cNvPr id="4" name="Slide Number Placeholder 3"/>
          <p:cNvSpPr>
            <a:spLocks noGrp="1"/>
          </p:cNvSpPr>
          <p:nvPr>
            <p:ph type="sldNum" sz="quarter" idx="5"/>
          </p:nvPr>
        </p:nvSpPr>
        <p:spPr/>
        <p:txBody>
          <a:bodyPr/>
          <a:lstStyle/>
          <a:p>
            <a:fld id="{289E7179-F4E7-2D4D-871C-16BF35468D82}" type="slidenum">
              <a:rPr lang="en-US" smtClean="0"/>
              <a:t>35</a:t>
            </a:fld>
            <a:endParaRPr lang="en-US"/>
          </a:p>
        </p:txBody>
      </p:sp>
    </p:spTree>
    <p:extLst>
      <p:ext uri="{BB962C8B-B14F-4D97-AF65-F5344CB8AC3E}">
        <p14:creationId xmlns:p14="http://schemas.microsoft.com/office/powerpoint/2010/main" val="2649577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Some secondary manufacturers of limousines and custom coaches are placing red lights over emergency exit windows in lieu of the designation marking. This may be done in addition to the required labeling but does not meet the marking requirements in FMVSS/CMVSS 217.</a:t>
            </a:r>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36</a:t>
            </a:fld>
            <a:endParaRPr lang="en-US"/>
          </a:p>
        </p:txBody>
      </p:sp>
    </p:spTree>
    <p:extLst>
      <p:ext uri="{BB962C8B-B14F-4D97-AF65-F5344CB8AC3E}">
        <p14:creationId xmlns:p14="http://schemas.microsoft.com/office/powerpoint/2010/main" val="1463350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Many passenger carrier vehicle front entrance doors (service) doors are locked by an</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internal</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system</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rather</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than</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manual</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door</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handles.</a:t>
            </a:r>
            <a:r>
              <a:rPr lang="en-US" sz="1800" spc="17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event</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of</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a:t>
            </a:r>
            <a:r>
              <a:rPr lang="en-US" sz="1800" spc="-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malfunction</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 the electrical system, or an inoperative door circuit, a valve is provided inside and/or</a:t>
            </a:r>
            <a:r>
              <a:rPr lang="en-US" sz="1800" spc="-3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outside</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exit</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bus.</a:t>
            </a:r>
            <a:r>
              <a:rPr lang="en-US" sz="1800" spc="18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These</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valves</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may</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be</a:t>
            </a:r>
            <a:r>
              <a:rPr lang="en-US" sz="1800" spc="-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marked</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“Emergency Door Release or Emergency Exit” with instructions indicating a direction to turn the knob</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release</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door.</a:t>
            </a:r>
            <a:r>
              <a:rPr lang="en-US" sz="1800" spc="1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Even</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though</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valve</a:t>
            </a:r>
            <a:r>
              <a:rPr lang="en-US" sz="1800" spc="-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is</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provided</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as</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emergency</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release, the</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entrance</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door</a:t>
            </a:r>
            <a:r>
              <a:rPr lang="en-US" sz="1800" spc="-3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may</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not</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necessarily</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be</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required</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exit</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25" dirty="0">
                <a:effectLst/>
                <a:latin typeface="Calibri" panose="020F0502020204030204" pitchFamily="34" charset="0"/>
                <a:ea typeface="Calibri" panose="020F0502020204030204" pitchFamily="34" charset="0"/>
              </a:rPr>
              <a:t> therefore </a:t>
            </a:r>
            <a:r>
              <a:rPr lang="en-US" sz="1800" dirty="0">
                <a:effectLst/>
                <a:latin typeface="Calibri" panose="020F0502020204030204" pitchFamily="34" charset="0"/>
                <a:ea typeface="Calibri" panose="020F0502020204030204" pitchFamily="34" charset="0"/>
              </a:rPr>
              <a:t>not</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marked</a:t>
            </a:r>
            <a:r>
              <a:rPr lang="en-US" sz="1800" spc="-20" dirty="0">
                <a:effectLst/>
                <a:latin typeface="Calibri" panose="020F0502020204030204" pitchFamily="34" charset="0"/>
                <a:ea typeface="Calibri" panose="020F0502020204030204" pitchFamily="34" charset="0"/>
              </a:rPr>
              <a:t> as an </a:t>
            </a:r>
            <a:r>
              <a:rPr lang="en-US" sz="1800" dirty="0">
                <a:effectLst/>
                <a:latin typeface="Calibri" panose="020F0502020204030204" pitchFamily="34" charset="0"/>
                <a:ea typeface="Calibri" panose="020F0502020204030204" pitchFamily="34" charset="0"/>
              </a:rPr>
              <a:t>emergency door or emergency exit.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If the required exit space is </a:t>
            </a:r>
            <a:r>
              <a:rPr lang="en-US" sz="1800" b="1" dirty="0">
                <a:solidFill>
                  <a:srgbClr val="000000"/>
                </a:solidFill>
                <a:effectLst/>
                <a:latin typeface="Calibri" panose="020F0502020204030204" pitchFamily="34" charset="0"/>
                <a:ea typeface="Calibri" panose="020F0502020204030204" pitchFamily="34" charset="0"/>
              </a:rPr>
              <a:t>NOT </a:t>
            </a:r>
            <a:r>
              <a:rPr lang="en-US" sz="1800" dirty="0">
                <a:solidFill>
                  <a:srgbClr val="000000"/>
                </a:solidFill>
                <a:effectLst/>
                <a:latin typeface="Calibri" panose="020F0502020204030204" pitchFamily="34" charset="0"/>
                <a:ea typeface="Calibri" panose="020F0502020204030204" pitchFamily="34" charset="0"/>
              </a:rPr>
              <a:t>provided by marked operative emergency exits, either collective</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or</a:t>
            </a:r>
            <a:r>
              <a:rPr lang="en-US" sz="1800" spc="-1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for</a:t>
            </a:r>
            <a:r>
              <a:rPr lang="en-US" sz="1800" spc="-2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the</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right</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side</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40%</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space</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requirement,</a:t>
            </a:r>
            <a:r>
              <a:rPr lang="en-US" sz="1800" spc="-2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the</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entrance</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door</a:t>
            </a:r>
            <a:r>
              <a:rPr lang="en-US" sz="1800" spc="-2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would</a:t>
            </a:r>
            <a:r>
              <a:rPr lang="en-US" sz="1800" spc="-2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be</a:t>
            </a:r>
            <a:r>
              <a:rPr lang="en-US" sz="1800" spc="-1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a required</a:t>
            </a:r>
            <a:r>
              <a:rPr lang="en-US" sz="1800" spc="-5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exit</a:t>
            </a:r>
            <a:r>
              <a:rPr lang="en-US" sz="1800" spc="-6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and</a:t>
            </a:r>
            <a:r>
              <a:rPr lang="en-US" sz="1800" spc="-5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a</a:t>
            </a:r>
            <a:r>
              <a:rPr lang="en-US" sz="1800" spc="-6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missing</a:t>
            </a:r>
            <a:r>
              <a:rPr lang="en-US" sz="1800" spc="-6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emergency</a:t>
            </a:r>
            <a:r>
              <a:rPr lang="en-US" sz="1800" spc="-5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exit</a:t>
            </a:r>
            <a:r>
              <a:rPr lang="en-US" sz="1800" spc="-5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label</a:t>
            </a:r>
            <a:r>
              <a:rPr lang="en-US" sz="1800" spc="-65"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would</a:t>
            </a:r>
            <a:r>
              <a:rPr lang="en-US" sz="1800" spc="-5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be an out-of-service</a:t>
            </a:r>
            <a:r>
              <a:rPr lang="en-US" sz="1800" spc="-55" dirty="0">
                <a:solidFill>
                  <a:srgbClr val="000000"/>
                </a:solidFill>
                <a:effectLst/>
                <a:latin typeface="Calibri" panose="020F0502020204030204" pitchFamily="34" charset="0"/>
                <a:ea typeface="Calibri" panose="020F0502020204030204" pitchFamily="34" charset="0"/>
              </a:rPr>
              <a:t> </a:t>
            </a:r>
            <a:r>
              <a:rPr lang="en-US" sz="1800" spc="-10" dirty="0">
                <a:solidFill>
                  <a:srgbClr val="000000"/>
                </a:solidFill>
                <a:effectLst/>
                <a:latin typeface="Calibri" panose="020F0502020204030204" pitchFamily="34" charset="0"/>
                <a:ea typeface="Calibri" panose="020F0502020204030204" pitchFamily="34" charset="0"/>
              </a:rPr>
              <a:t>condition for “required emergency exit not properly marked.”</a:t>
            </a:r>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37</a:t>
            </a:fld>
            <a:endParaRPr lang="en-US"/>
          </a:p>
        </p:txBody>
      </p:sp>
    </p:spTree>
    <p:extLst>
      <p:ext uri="{BB962C8B-B14F-4D97-AF65-F5344CB8AC3E}">
        <p14:creationId xmlns:p14="http://schemas.microsoft.com/office/powerpoint/2010/main" val="177302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the operating instructions, release handle labels </a:t>
            </a:r>
            <a:r>
              <a:rPr lang="en-US" sz="1200" b="0" i="0" u="none" strike="noStrike" baseline="0" dirty="0">
                <a:solidFill>
                  <a:srgbClr val="000000"/>
                </a:solidFill>
                <a:latin typeface="Calibri" panose="020F0502020204030204" pitchFamily="34" charset="0"/>
              </a:rPr>
              <a:t>are also not required on </a:t>
            </a:r>
            <a:r>
              <a:rPr lang="en-US" sz="1200" dirty="0"/>
              <a:t>buses 10,000 lbs. (4,539 kg) or less.</a:t>
            </a:r>
            <a:endParaRPr lang="en-US" sz="1200" b="0" i="0" u="none" strike="noStrike" baseline="0" dirty="0">
              <a:solidFill>
                <a:srgbClr val="000000"/>
              </a:solidFill>
              <a:latin typeface="Calibri" panose="020F0502020204030204" pitchFamily="34" charset="0"/>
            </a:endParaRPr>
          </a:p>
          <a:p>
            <a:endParaRPr lang="en-US" dirty="0"/>
          </a:p>
          <a:p>
            <a:endParaRPr lang="en-US" dirty="0"/>
          </a:p>
          <a:p>
            <a:r>
              <a:rPr lang="en-US" dirty="0"/>
              <a:t>Emergency exit windows that span multiple rows of seats must have a label that indicates the nearest release mechanism, if a release mechanism is not provided in that row of seats.  </a:t>
            </a:r>
          </a:p>
          <a:p>
            <a:endParaRPr lang="en-US" dirty="0"/>
          </a:p>
          <a:p>
            <a:r>
              <a:rPr lang="en-US" dirty="0"/>
              <a:t>The picture illustrates an emergency exit that spans two rows of seats. The release handle is in the rear row of seats, but there is no release handle in the front row. </a:t>
            </a:r>
          </a:p>
        </p:txBody>
      </p:sp>
      <p:sp>
        <p:nvSpPr>
          <p:cNvPr id="4" name="Slide Number Placeholder 3"/>
          <p:cNvSpPr>
            <a:spLocks noGrp="1"/>
          </p:cNvSpPr>
          <p:nvPr>
            <p:ph type="sldNum" sz="quarter" idx="5"/>
          </p:nvPr>
        </p:nvSpPr>
        <p:spPr/>
        <p:txBody>
          <a:bodyPr/>
          <a:lstStyle/>
          <a:p>
            <a:fld id="{289E7179-F4E7-2D4D-871C-16BF35468D82}" type="slidenum">
              <a:rPr lang="en-US" smtClean="0"/>
              <a:t>38</a:t>
            </a:fld>
            <a:endParaRPr lang="en-US"/>
          </a:p>
        </p:txBody>
      </p:sp>
    </p:spTree>
    <p:extLst>
      <p:ext uri="{BB962C8B-B14F-4D97-AF65-F5344CB8AC3E}">
        <p14:creationId xmlns:p14="http://schemas.microsoft.com/office/powerpoint/2010/main" val="370206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Legibility of labels </a:t>
            </a:r>
            <a:r>
              <a:rPr lang="en-US" sz="1800" b="0" i="0" u="none" strike="noStrike" baseline="0" dirty="0">
                <a:solidFill>
                  <a:srgbClr val="000000"/>
                </a:solidFill>
                <a:latin typeface="Calibri" panose="020F0502020204030204" pitchFamily="34" charset="0"/>
              </a:rPr>
              <a:t>is also not a requirement on </a:t>
            </a:r>
            <a:r>
              <a:rPr lang="en-US" sz="1800" dirty="0"/>
              <a:t>buses 10,000 lbs. (4,539 kg) or less.</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Each required exit marking must, at a minimum, be legible when the only source of light is normal nighttime illumination from all specified locations near the emergency exit. These locations include: </a:t>
            </a:r>
          </a:p>
          <a:p>
            <a:r>
              <a:rPr lang="en-US" sz="1800" b="0" i="0" u="none" strike="noStrike" baseline="0" dirty="0">
                <a:solidFill>
                  <a:srgbClr val="000000"/>
                </a:solidFill>
                <a:latin typeface="Calibri" panose="020F0502020204030204" pitchFamily="34" charset="0"/>
              </a:rPr>
              <a:t>• the seat(s) adjacent to or within the emergency exit space; and </a:t>
            </a:r>
          </a:p>
          <a:p>
            <a:r>
              <a:rPr lang="en-US" sz="1800" b="0" i="0" u="none" strike="noStrike" baseline="0" dirty="0">
                <a:solidFill>
                  <a:srgbClr val="000000"/>
                </a:solidFill>
                <a:latin typeface="Calibri" panose="020F0502020204030204" pitchFamily="34" charset="0"/>
              </a:rPr>
              <a:t>• a seat beside the seat adjacent to the exit; and </a:t>
            </a:r>
          </a:p>
          <a:p>
            <a:r>
              <a:rPr lang="en-US" sz="1800" b="0" i="0" u="none" strike="noStrike" baseline="0" dirty="0">
                <a:solidFill>
                  <a:srgbClr val="000000"/>
                </a:solidFill>
                <a:latin typeface="Calibri" panose="020F0502020204030204" pitchFamily="34" charset="0"/>
              </a:rPr>
              <a:t>• standing in the aisle beside these seats even when they are occupied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If required exit markings are not legible/visible from the required positions during normal nighttime illumination, an out of service condition exists for “required emergency exit not properly marked”. </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39</a:t>
            </a:fld>
            <a:endParaRPr lang="en-US"/>
          </a:p>
        </p:txBody>
      </p:sp>
    </p:spTree>
    <p:extLst>
      <p:ext uri="{BB962C8B-B14F-4D97-AF65-F5344CB8AC3E}">
        <p14:creationId xmlns:p14="http://schemas.microsoft.com/office/powerpoint/2010/main" val="4342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Rusting across entire friction surface</a:t>
            </a:r>
          </a:p>
        </p:txBody>
      </p:sp>
      <p:sp>
        <p:nvSpPr>
          <p:cNvPr id="4" name="Slide Number Placeholder 3"/>
          <p:cNvSpPr>
            <a:spLocks noGrp="1"/>
          </p:cNvSpPr>
          <p:nvPr>
            <p:ph type="sldNum" sz="quarter" idx="5"/>
          </p:nvPr>
        </p:nvSpPr>
        <p:spPr/>
        <p:txBody>
          <a:bodyPr/>
          <a:lstStyle/>
          <a:p>
            <a:fld id="{1645E476-CA61-42CC-BAC1-966B06186F9B}" type="slidenum">
              <a:rPr lang="en-US" smtClean="0"/>
              <a:t>7</a:t>
            </a:fld>
            <a:endParaRPr lang="en-US"/>
          </a:p>
        </p:txBody>
      </p:sp>
    </p:spTree>
    <p:extLst>
      <p:ext uri="{BB962C8B-B14F-4D97-AF65-F5344CB8AC3E}">
        <p14:creationId xmlns:p14="http://schemas.microsoft.com/office/powerpoint/2010/main" val="2140497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Calibri" panose="020F0502020204030204" pitchFamily="34" charset="0"/>
              </a:rPr>
              <a:t>Many manufacturers or motor carriers apply labels to non-opening or non-emergency exit windows to indicate the location of the nearest emergency exit. The additional markings are considered permissible, and should not be documented as a violation, unless they are likely to be misconstrued during an emergency. </a:t>
            </a:r>
            <a:r>
              <a:rPr lang="en-US" sz="1800" dirty="0"/>
              <a:t>Damage to non-required labels should </a:t>
            </a:r>
            <a:r>
              <a:rPr lang="en-US" sz="1800" b="1" dirty="0"/>
              <a:t>NOT</a:t>
            </a:r>
            <a:r>
              <a:rPr lang="en-US" sz="1800" dirty="0"/>
              <a:t> be documented as a violation</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These pictures clearly show through either text or a pictograph that the emergency exit is in a different row, these are permitted but not required.</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40</a:t>
            </a:fld>
            <a:endParaRPr lang="en-US"/>
          </a:p>
        </p:txBody>
      </p:sp>
    </p:spTree>
    <p:extLst>
      <p:ext uri="{BB962C8B-B14F-4D97-AF65-F5344CB8AC3E}">
        <p14:creationId xmlns:p14="http://schemas.microsoft.com/office/powerpoint/2010/main" val="2829702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Calibri" panose="020F0502020204030204" pitchFamily="34" charset="0"/>
              </a:rPr>
              <a:t>This is because the label could lead a person to believe that the row they occupy is beside an emergency exit because the label is pointing to the location of the release handle which is not there. </a:t>
            </a:r>
            <a:r>
              <a:rPr lang="en-US" sz="1800" dirty="0"/>
              <a:t>Labels that identify an emergency exit, when it is not, are not permitted. A violation should be documented for “inoperative marked emergency exit” and the vehicle should be declared out of service.</a:t>
            </a: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41</a:t>
            </a:fld>
            <a:endParaRPr lang="en-US"/>
          </a:p>
        </p:txBody>
      </p:sp>
    </p:spTree>
    <p:extLst>
      <p:ext uri="{BB962C8B-B14F-4D97-AF65-F5344CB8AC3E}">
        <p14:creationId xmlns:p14="http://schemas.microsoft.com/office/powerpoint/2010/main" val="2161583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When inspecting passenger carrier vehicles, follow the inspection guidance in this bulletin and ensure that all emergency exit requirements of the applicable FMVSS/CMVSS 217 standard are compliant.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Ensure that the exits meet the requirements of either Method One in Canada and the US or Method Two in the US. for the required number of exits, minimum marking requirements and appropriate operating release mechanisms (handles, bar, etc.)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For U.S. inspectors, if during an inspection, a component exhibits questionable performance (e.g., excessive force is needed to unlatch and open the emergency exit), submit detailed information to the FMCSA Commercial Passenger Carrier Safety Division at </a:t>
            </a:r>
            <a:r>
              <a:rPr lang="en-US" sz="1800" b="0" i="0" u="none" strike="noStrike" baseline="0" dirty="0">
                <a:solidFill>
                  <a:srgbClr val="0000FF"/>
                </a:solidFill>
                <a:latin typeface="Calibri" panose="020F0502020204030204" pitchFamily="34" charset="0"/>
              </a:rPr>
              <a:t>MC- SEP@dot.gov </a:t>
            </a:r>
            <a:r>
              <a:rPr lang="en-US" sz="1800" b="0" i="0" u="none" strike="noStrike" baseline="0" dirty="0">
                <a:solidFill>
                  <a:srgbClr val="000000"/>
                </a:solidFill>
                <a:latin typeface="Calibri" panose="020F0502020204030204" pitchFamily="34" charset="0"/>
              </a:rPr>
              <a:t>for further investigation.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exit and take an Inspector Focus Quiz.</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42</a:t>
            </a:fld>
            <a:endParaRPr lang="en-US"/>
          </a:p>
        </p:txBody>
      </p:sp>
    </p:spTree>
    <p:extLst>
      <p:ext uri="{BB962C8B-B14F-4D97-AF65-F5344CB8AC3E}">
        <p14:creationId xmlns:p14="http://schemas.microsoft.com/office/powerpoint/2010/main" val="397085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rusting but Still have contact on pad to rotor surface</a:t>
            </a:r>
          </a:p>
        </p:txBody>
      </p:sp>
      <p:sp>
        <p:nvSpPr>
          <p:cNvPr id="4" name="Slide Number Placeholder 3"/>
          <p:cNvSpPr>
            <a:spLocks noGrp="1"/>
          </p:cNvSpPr>
          <p:nvPr>
            <p:ph type="sldNum" sz="quarter" idx="5"/>
          </p:nvPr>
        </p:nvSpPr>
        <p:spPr/>
        <p:txBody>
          <a:bodyPr/>
          <a:lstStyle/>
          <a:p>
            <a:fld id="{1645E476-CA61-42CC-BAC1-966B06186F9B}" type="slidenum">
              <a:rPr lang="en-US" smtClean="0"/>
              <a:t>8</a:t>
            </a:fld>
            <a:endParaRPr lang="en-US"/>
          </a:p>
        </p:txBody>
      </p:sp>
    </p:spTree>
    <p:extLst>
      <p:ext uri="{BB962C8B-B14F-4D97-AF65-F5344CB8AC3E}">
        <p14:creationId xmlns:p14="http://schemas.microsoft.com/office/powerpoint/2010/main" val="307274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Smoking hub, hole in spring brake housing and a carrier bearing </a:t>
            </a:r>
          </a:p>
        </p:txBody>
      </p:sp>
      <p:sp>
        <p:nvSpPr>
          <p:cNvPr id="4" name="Slide Number Placeholder 3"/>
          <p:cNvSpPr>
            <a:spLocks noGrp="1"/>
          </p:cNvSpPr>
          <p:nvPr>
            <p:ph type="sldNum" sz="quarter" idx="5"/>
          </p:nvPr>
        </p:nvSpPr>
        <p:spPr/>
        <p:txBody>
          <a:bodyPr/>
          <a:lstStyle/>
          <a:p>
            <a:fld id="{1645E476-CA61-42CC-BAC1-966B06186F9B}" type="slidenum">
              <a:rPr lang="en-US" smtClean="0"/>
              <a:t>10</a:t>
            </a:fld>
            <a:endParaRPr lang="en-US"/>
          </a:p>
        </p:txBody>
      </p:sp>
    </p:spTree>
    <p:extLst>
      <p:ext uri="{BB962C8B-B14F-4D97-AF65-F5344CB8AC3E}">
        <p14:creationId xmlns:p14="http://schemas.microsoft.com/office/powerpoint/2010/main" val="150052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Carrier bearing bracket - - drill down to the correct site so the motor carrier knows it is a driver line drive shaft issue.</a:t>
            </a:r>
          </a:p>
        </p:txBody>
      </p:sp>
      <p:sp>
        <p:nvSpPr>
          <p:cNvPr id="4" name="Slide Number Placeholder 3"/>
          <p:cNvSpPr>
            <a:spLocks noGrp="1"/>
          </p:cNvSpPr>
          <p:nvPr>
            <p:ph type="sldNum" sz="quarter" idx="5"/>
          </p:nvPr>
        </p:nvSpPr>
        <p:spPr/>
        <p:txBody>
          <a:bodyPr/>
          <a:lstStyle/>
          <a:p>
            <a:fld id="{1645E476-CA61-42CC-BAC1-966B06186F9B}" type="slidenum">
              <a:rPr lang="en-US" smtClean="0"/>
              <a:t>11</a:t>
            </a:fld>
            <a:endParaRPr lang="en-US"/>
          </a:p>
        </p:txBody>
      </p:sp>
    </p:spTree>
    <p:extLst>
      <p:ext uri="{BB962C8B-B14F-4D97-AF65-F5344CB8AC3E}">
        <p14:creationId xmlns:p14="http://schemas.microsoft.com/office/powerpoint/2010/main" val="2191903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Buses (meaning vehicles designed to transport more than 10 people) may sometimes have a GVWR less than 10,001 pounds or 4,536 kilograms. These will typically be small shuttle vans or sprinter vans. Be aware that these vehicles may simply meet the emergency exit requirements by having manually opening doors and windows. This is typically achieved by using the original side doors and rear doors that are installed by the manufacturer. </a:t>
            </a:r>
          </a:p>
        </p:txBody>
      </p:sp>
      <p:sp>
        <p:nvSpPr>
          <p:cNvPr id="4" name="Slide Number Placeholder 3"/>
          <p:cNvSpPr>
            <a:spLocks noGrp="1"/>
          </p:cNvSpPr>
          <p:nvPr>
            <p:ph type="sldNum" sz="quarter" idx="5"/>
          </p:nvPr>
        </p:nvSpPr>
        <p:spPr/>
        <p:txBody>
          <a:bodyPr/>
          <a:lstStyle/>
          <a:p>
            <a:fld id="{289E7179-F4E7-2D4D-871C-16BF35468D82}" type="slidenum">
              <a:rPr lang="en-US" smtClean="0"/>
              <a:t>16</a:t>
            </a:fld>
            <a:endParaRPr lang="en-US"/>
          </a:p>
        </p:txBody>
      </p:sp>
    </p:spTree>
    <p:extLst>
      <p:ext uri="{BB962C8B-B14F-4D97-AF65-F5344CB8AC3E}">
        <p14:creationId xmlns:p14="http://schemas.microsoft.com/office/powerpoint/2010/main" val="258255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the upper left corner, we have an MCI bus that does not have a rear door as required to use Method 2 Option A in the US. It also does not have a rear pushout window and emergency door on the left side as need to use Method 2 Option B in the US. This then requires the inspector to use Method One in the US and Canada to calculate the required emergency exit space. </a:t>
            </a:r>
          </a:p>
        </p:txBody>
      </p:sp>
      <p:sp>
        <p:nvSpPr>
          <p:cNvPr id="4" name="Slide Number Placeholder 3"/>
          <p:cNvSpPr>
            <a:spLocks noGrp="1"/>
          </p:cNvSpPr>
          <p:nvPr>
            <p:ph type="sldNum" sz="quarter" idx="5"/>
          </p:nvPr>
        </p:nvSpPr>
        <p:spPr/>
        <p:txBody>
          <a:bodyPr/>
          <a:lstStyle/>
          <a:p>
            <a:fld id="{289E7179-F4E7-2D4D-871C-16BF35468D82}" type="slidenum">
              <a:rPr lang="en-US" smtClean="0"/>
              <a:t>18</a:t>
            </a:fld>
            <a:endParaRPr lang="en-US"/>
          </a:p>
        </p:txBody>
      </p:sp>
    </p:spTree>
    <p:extLst>
      <p:ext uri="{BB962C8B-B14F-4D97-AF65-F5344CB8AC3E}">
        <p14:creationId xmlns:p14="http://schemas.microsoft.com/office/powerpoint/2010/main" val="299718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Method One, the inspector must determine if the total required exit space is achieved. Is there at least 40% of the exits on each side and is there a rear exit or roof hatch in the rear of the bus.</a:t>
            </a:r>
          </a:p>
          <a:p>
            <a:endParaRPr lang="en-US" dirty="0"/>
          </a:p>
          <a:p>
            <a:r>
              <a:rPr lang="en-US" dirty="0"/>
              <a:t>The inspector will need to do some calculations. Appendix A of the inspection bulletin includes a worksheet that can be used to easily calculate the requirements. </a:t>
            </a:r>
          </a:p>
          <a:p>
            <a:endParaRPr lang="en-US" dirty="0"/>
          </a:p>
        </p:txBody>
      </p:sp>
      <p:sp>
        <p:nvSpPr>
          <p:cNvPr id="4" name="Slide Number Placeholder 3"/>
          <p:cNvSpPr>
            <a:spLocks noGrp="1"/>
          </p:cNvSpPr>
          <p:nvPr>
            <p:ph type="sldNum" sz="quarter" idx="5"/>
          </p:nvPr>
        </p:nvSpPr>
        <p:spPr/>
        <p:txBody>
          <a:bodyPr/>
          <a:lstStyle/>
          <a:p>
            <a:fld id="{289E7179-F4E7-2D4D-871C-16BF35468D82}" type="slidenum">
              <a:rPr lang="en-US" smtClean="0"/>
              <a:t>19</a:t>
            </a:fld>
            <a:endParaRPr lang="en-US"/>
          </a:p>
        </p:txBody>
      </p:sp>
    </p:spTree>
    <p:extLst>
      <p:ext uri="{BB962C8B-B14F-4D97-AF65-F5344CB8AC3E}">
        <p14:creationId xmlns:p14="http://schemas.microsoft.com/office/powerpoint/2010/main" val="1456495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4AD47426-34F1-6C44-A2B8-2ADB550013BB}"/>
              </a:ext>
            </a:extLst>
          </p:cNvPr>
          <p:cNvSpPr/>
          <p:nvPr userDrawn="1"/>
        </p:nvSpPr>
        <p:spPr>
          <a:xfrm>
            <a:off x="9294349" y="4342133"/>
            <a:ext cx="2452172" cy="2056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E09AEF6-CCC6-B04A-AB3D-687D141D6557}"/>
              </a:ext>
            </a:extLst>
          </p:cNvPr>
          <p:cNvSpPr/>
          <p:nvPr userDrawn="1"/>
        </p:nvSpPr>
        <p:spPr>
          <a:xfrm>
            <a:off x="4347509" y="1923380"/>
            <a:ext cx="2104087" cy="566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6747A3-D9BF-BE41-A6F3-0B4C98C37CA3}"/>
              </a:ext>
            </a:extLst>
          </p:cNvPr>
          <p:cNvSpPr/>
          <p:nvPr userDrawn="1"/>
        </p:nvSpPr>
        <p:spPr>
          <a:xfrm>
            <a:off x="10430111" y="1923380"/>
            <a:ext cx="1316410" cy="2280897"/>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E20306-C0BA-E443-955B-BB9B17B8D8C8}"/>
              </a:ext>
            </a:extLst>
          </p:cNvPr>
          <p:cNvSpPr/>
          <p:nvPr userDrawn="1"/>
        </p:nvSpPr>
        <p:spPr>
          <a:xfrm>
            <a:off x="7843414" y="4342133"/>
            <a:ext cx="1316410"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BC12743-372D-A148-B43A-A7F9E1D7C877}"/>
              </a:ext>
            </a:extLst>
          </p:cNvPr>
          <p:cNvSpPr/>
          <p:nvPr userDrawn="1"/>
        </p:nvSpPr>
        <p:spPr>
          <a:xfrm>
            <a:off x="503518" y="6029402"/>
            <a:ext cx="2263653" cy="36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B0F560C-E31C-3443-8B90-36738B0BA6C2}"/>
              </a:ext>
            </a:extLst>
          </p:cNvPr>
          <p:cNvSpPr/>
          <p:nvPr userDrawn="1"/>
        </p:nvSpPr>
        <p:spPr>
          <a:xfrm>
            <a:off x="503518" y="4342132"/>
            <a:ext cx="2263653"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5EC213E-C19C-8F47-88F1-6CF223E33B59}"/>
              </a:ext>
            </a:extLst>
          </p:cNvPr>
          <p:cNvSpPr/>
          <p:nvPr userDrawn="1"/>
        </p:nvSpPr>
        <p:spPr>
          <a:xfrm>
            <a:off x="4347509" y="2627788"/>
            <a:ext cx="2104087" cy="1576485"/>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4624FC3-24CC-2F4C-8C81-F057B4FA444F}"/>
              </a:ext>
            </a:extLst>
          </p:cNvPr>
          <p:cNvPicPr>
            <a:picLocks noChangeAspect="1"/>
          </p:cNvPicPr>
          <p:nvPr userDrawn="1"/>
        </p:nvPicPr>
        <p:blipFill>
          <a:blip r:embed="rId2"/>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29188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Headline and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1" y="457200"/>
            <a:ext cx="3892684" cy="997196"/>
          </a:xfrm>
        </p:spPr>
        <p:txBody>
          <a:bodyPr/>
          <a:lstStyle/>
          <a:p>
            <a:r>
              <a:rPr lang="en-US" dirty="0"/>
              <a:t>Click to add headline text</a:t>
            </a:r>
          </a:p>
        </p:txBody>
      </p:sp>
      <p:sp>
        <p:nvSpPr>
          <p:cNvPr id="7" name="Slide Number Placeholder 5"/>
          <p:cNvSpPr>
            <a:spLocks noGrp="1"/>
          </p:cNvSpPr>
          <p:nvPr>
            <p:ph type="sldNum" sz="quarter" idx="4"/>
          </p:nvPr>
        </p:nvSpPr>
        <p:spPr>
          <a:xfrm>
            <a:off x="8941050" y="6415049"/>
            <a:ext cx="2986825" cy="365125"/>
          </a:xfrm>
          <a:prstGeom prst="rect">
            <a:avLst/>
          </a:prstGeom>
        </p:spPr>
        <p:txBody>
          <a:bodyPr vert="horz" lIns="91440" tIns="45720" rIns="91440" bIns="45720" rtlCol="0" anchor="ctr"/>
          <a:lstStyle>
            <a:lvl1pPr algn="r">
              <a:defRPr sz="1100" b="1" i="0">
                <a:solidFill>
                  <a:schemeClr val="bg1"/>
                </a:solidFill>
                <a:latin typeface="Arial" charset="0"/>
                <a:ea typeface="Arial" charset="0"/>
                <a:cs typeface="Arial" charset="0"/>
              </a:defRPr>
            </a:lvl1pPr>
          </a:lstStyle>
          <a:p>
            <a:fld id="{A01475F6-15BF-E945-87A6-683076D41687}" type="slidenum">
              <a:rPr lang="en-US" smtClean="0"/>
              <a:pPr/>
              <a:t>‹#›</a:t>
            </a:fld>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09" y="5698067"/>
            <a:ext cx="907850" cy="907850"/>
          </a:xfrm>
          <a:prstGeom prst="rect">
            <a:avLst/>
          </a:prstGeom>
        </p:spPr>
      </p:pic>
      <p:sp>
        <p:nvSpPr>
          <p:cNvPr id="9" name="Content Placeholder 2"/>
          <p:cNvSpPr>
            <a:spLocks noGrp="1"/>
          </p:cNvSpPr>
          <p:nvPr>
            <p:ph idx="1" hasCustomPrompt="1"/>
          </p:nvPr>
        </p:nvSpPr>
        <p:spPr>
          <a:xfrm>
            <a:off x="4538472" y="453790"/>
            <a:ext cx="7272528" cy="1877822"/>
          </a:xfrm>
        </p:spPr>
        <p:txBody>
          <a:bodyPr/>
          <a:lstStyle>
            <a:lvl1pPr>
              <a:lnSpc>
                <a:spcPct val="112000"/>
              </a:lnSpc>
              <a:defRPr sz="2400"/>
            </a:lvl1pPr>
            <a:lvl2pPr>
              <a:lnSpc>
                <a:spcPct val="112000"/>
              </a:lnSpc>
              <a:defRPr sz="2000"/>
            </a:lvl2pPr>
            <a:lvl3pPr>
              <a:lnSpc>
                <a:spcPct val="112000"/>
              </a:lnSpc>
              <a:defRPr sz="1800"/>
            </a:lvl3pPr>
            <a:lvl4pPr>
              <a:lnSpc>
                <a:spcPct val="112000"/>
              </a:lnSpc>
              <a:defRPr sz="1600"/>
            </a:lvl4pPr>
            <a:lvl5pPr>
              <a:lnSpc>
                <a:spcPct val="100000"/>
              </a:lnSpc>
              <a:defRPr sz="1800"/>
            </a:lvl5pPr>
          </a:lstStyle>
          <a:p>
            <a:pPr lvl="0"/>
            <a:r>
              <a:rPr lang="en-US" dirty="0"/>
              <a:t>Click to add first level bulleted text</a:t>
            </a:r>
          </a:p>
          <a:p>
            <a:pPr lvl="1"/>
            <a:r>
              <a:rPr lang="en-US" dirty="0"/>
              <a:t>Click to add second level bulleted text</a:t>
            </a:r>
          </a:p>
          <a:p>
            <a:pPr lvl="2"/>
            <a:r>
              <a:rPr lang="en-US" dirty="0"/>
              <a:t>Click to add third level bulleted text</a:t>
            </a:r>
          </a:p>
          <a:p>
            <a:pPr lvl="3"/>
            <a:r>
              <a:rPr lang="en-US" dirty="0"/>
              <a:t>Click to add fourth level bulleted text</a:t>
            </a:r>
          </a:p>
          <a:p>
            <a:pPr lvl="4"/>
            <a:r>
              <a:rPr lang="en-US" dirty="0"/>
              <a:t>Click to add fifth level bulleted text</a:t>
            </a:r>
          </a:p>
        </p:txBody>
      </p:sp>
    </p:spTree>
    <p:extLst>
      <p:ext uri="{BB962C8B-B14F-4D97-AF65-F5344CB8AC3E}">
        <p14:creationId xmlns:p14="http://schemas.microsoft.com/office/powerpoint/2010/main" val="2424015042"/>
      </p:ext>
    </p:extLst>
  </p:cSld>
  <p:clrMapOvr>
    <a:masterClrMapping/>
  </p:clrMapOvr>
  <p:extLst>
    <p:ext uri="{DCECCB84-F9BA-43D5-87BE-67443E8EF086}">
      <p15:sldGuideLst xmlns:p15="http://schemas.microsoft.com/office/powerpoint/2012/main">
        <p15:guide id="1" pos="26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1" y="457200"/>
            <a:ext cx="3886199" cy="997196"/>
          </a:xfrm>
        </p:spPr>
        <p:txBody>
          <a:bodyPr/>
          <a:lstStyle/>
          <a:p>
            <a:r>
              <a:rPr lang="en-US" dirty="0"/>
              <a:t>Click to add headline text</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09" y="5698067"/>
            <a:ext cx="907850" cy="907850"/>
          </a:xfrm>
          <a:prstGeom prst="rect">
            <a:avLst/>
          </a:prstGeom>
        </p:spPr>
      </p:pic>
      <p:sp>
        <p:nvSpPr>
          <p:cNvPr id="10" name="Slide Number Placeholder 5"/>
          <p:cNvSpPr>
            <a:spLocks noGrp="1"/>
          </p:cNvSpPr>
          <p:nvPr>
            <p:ph type="sldNum" sz="quarter" idx="4"/>
          </p:nvPr>
        </p:nvSpPr>
        <p:spPr>
          <a:xfrm>
            <a:off x="8941050" y="6415049"/>
            <a:ext cx="2986825" cy="365125"/>
          </a:xfrm>
          <a:prstGeom prst="rect">
            <a:avLst/>
          </a:prstGeom>
        </p:spPr>
        <p:txBody>
          <a:bodyPr vert="horz" lIns="91440" tIns="45720" rIns="91440" bIns="45720" rtlCol="0" anchor="ctr"/>
          <a:lstStyle>
            <a:lvl1pPr algn="r">
              <a:defRPr sz="1100" b="1" i="0">
                <a:solidFill>
                  <a:schemeClr val="bg1"/>
                </a:solidFill>
                <a:latin typeface="Arial" charset="0"/>
                <a:ea typeface="Arial" charset="0"/>
                <a:cs typeface="Arial" charset="0"/>
              </a:defRPr>
            </a:lvl1pPr>
          </a:lstStyle>
          <a:p>
            <a:fld id="{A01475F6-15BF-E945-87A6-683076D41687}" type="slidenum">
              <a:rPr lang="en-US" smtClean="0"/>
              <a:pPr/>
              <a:t>‹#›</a:t>
            </a:fld>
            <a:endParaRPr lang="en-US" dirty="0"/>
          </a:p>
        </p:txBody>
      </p:sp>
      <p:sp>
        <p:nvSpPr>
          <p:cNvPr id="12" name="Text Placeholder 2"/>
          <p:cNvSpPr>
            <a:spLocks noGrp="1"/>
          </p:cNvSpPr>
          <p:nvPr>
            <p:ph idx="1" hasCustomPrompt="1"/>
          </p:nvPr>
        </p:nvSpPr>
        <p:spPr>
          <a:xfrm>
            <a:off x="4533900" y="457200"/>
            <a:ext cx="7277100" cy="319255"/>
          </a:xfrm>
          <a:prstGeom prst="rect">
            <a:avLst/>
          </a:prstGeom>
        </p:spPr>
        <p:txBody>
          <a:bodyPr vert="horz" wrap="square" lIns="0" tIns="0" rIns="0" bIns="0" rtlCol="0" anchor="t" anchorCtr="0">
            <a:spAutoFit/>
          </a:bodyPr>
          <a:lstStyle>
            <a:lvl1pPr marL="0" indent="0">
              <a:buNone/>
              <a:defRPr/>
            </a:lvl1pPr>
          </a:lstStyle>
          <a:p>
            <a:pPr lvl="0"/>
            <a:r>
              <a:rPr lang="en-US" dirty="0"/>
              <a:t>Click to text</a:t>
            </a:r>
          </a:p>
        </p:txBody>
      </p:sp>
    </p:spTree>
    <p:extLst>
      <p:ext uri="{BB962C8B-B14F-4D97-AF65-F5344CB8AC3E}">
        <p14:creationId xmlns:p14="http://schemas.microsoft.com/office/powerpoint/2010/main" val="3547268229"/>
      </p:ext>
    </p:extLst>
  </p:cSld>
  <p:clrMapOvr>
    <a:masterClrMapping/>
  </p:clrMapOvr>
  <p:extLst>
    <p:ext uri="{DCECCB84-F9BA-43D5-87BE-67443E8EF086}">
      <p15:sldGuideLst xmlns:p15="http://schemas.microsoft.com/office/powerpoint/2012/main">
        <p15:guide id="1" pos="26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BB05AF72-2623-FD46-B079-6576912A3F5E}"/>
              </a:ext>
            </a:extLst>
          </p:cNvPr>
          <p:cNvSpPr>
            <a:spLocks noGrp="1"/>
          </p:cNvSpPr>
          <p:nvPr>
            <p:ph type="pic" sz="quarter" idx="10"/>
          </p:nvPr>
        </p:nvSpPr>
        <p:spPr>
          <a:xfrm>
            <a:off x="503238" y="1923696"/>
            <a:ext cx="3709987" cy="2281238"/>
          </a:xfrm>
          <a:solidFill>
            <a:schemeClr val="bg1">
              <a:alpha val="50000"/>
            </a:schemeClr>
          </a:solidFill>
        </p:spPr>
        <p:txBody>
          <a:bodyPr>
            <a:normAutofit/>
          </a:bodyPr>
          <a:lstStyle>
            <a:lvl1pPr marL="0" indent="0">
              <a:buNone/>
              <a:defRPr sz="1500">
                <a:solidFill>
                  <a:schemeClr val="bg1"/>
                </a:solidFill>
              </a:defRPr>
            </a:lvl1pPr>
          </a:lstStyle>
          <a:p>
            <a:r>
              <a:rPr lang="en-US" dirty="0"/>
              <a:t>Click icon to add picture</a:t>
            </a:r>
          </a:p>
        </p:txBody>
      </p:sp>
      <p:sp>
        <p:nvSpPr>
          <p:cNvPr id="20" name="Picture Placeholder 18">
            <a:extLst>
              <a:ext uri="{FF2B5EF4-FFF2-40B4-BE49-F238E27FC236}">
                <a16:creationId xmlns:a16="http://schemas.microsoft.com/office/drawing/2014/main" id="{83274518-1C46-0E40-82ED-079802A2D970}"/>
              </a:ext>
            </a:extLst>
          </p:cNvPr>
          <p:cNvSpPr>
            <a:spLocks noGrp="1"/>
          </p:cNvSpPr>
          <p:nvPr>
            <p:ph type="pic" sz="quarter" idx="11"/>
          </p:nvPr>
        </p:nvSpPr>
        <p:spPr>
          <a:xfrm>
            <a:off x="6585604" y="1923696"/>
            <a:ext cx="3709987" cy="2281238"/>
          </a:xfrm>
          <a:solidFill>
            <a:schemeClr val="bg1">
              <a:alpha val="50000"/>
            </a:schemeClr>
          </a:solidFill>
        </p:spPr>
        <p:txBody>
          <a:bodyPr>
            <a:normAutofit/>
          </a:bodyPr>
          <a:lstStyle>
            <a:lvl1pPr marL="0" indent="0">
              <a:buNone/>
              <a:defRPr sz="1500">
                <a:solidFill>
                  <a:schemeClr val="bg1"/>
                </a:solidFill>
              </a:defRPr>
            </a:lvl1pPr>
          </a:lstStyle>
          <a:p>
            <a:r>
              <a:rPr lang="en-US" dirty="0"/>
              <a:t>Click icon to add picture</a:t>
            </a:r>
          </a:p>
        </p:txBody>
      </p:sp>
      <p:sp>
        <p:nvSpPr>
          <p:cNvPr id="21" name="Picture Placeholder 18">
            <a:extLst>
              <a:ext uri="{FF2B5EF4-FFF2-40B4-BE49-F238E27FC236}">
                <a16:creationId xmlns:a16="http://schemas.microsoft.com/office/drawing/2014/main" id="{48F0348D-0198-2446-B87F-B8C389E09EB8}"/>
              </a:ext>
            </a:extLst>
          </p:cNvPr>
          <p:cNvSpPr>
            <a:spLocks noGrp="1"/>
          </p:cNvSpPr>
          <p:nvPr>
            <p:ph type="pic" sz="quarter" idx="12"/>
          </p:nvPr>
        </p:nvSpPr>
        <p:spPr>
          <a:xfrm>
            <a:off x="2908300" y="4342134"/>
            <a:ext cx="4800600" cy="2056601"/>
          </a:xfrm>
          <a:solidFill>
            <a:schemeClr val="bg1">
              <a:alpha val="50000"/>
            </a:schemeClr>
          </a:solidFill>
        </p:spPr>
        <p:txBody>
          <a:bodyPr>
            <a:normAutofit/>
          </a:bodyPr>
          <a:lstStyle>
            <a:lvl1pPr marL="0" indent="0">
              <a:buNone/>
              <a:defRPr sz="15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4AD47426-34F1-6C44-A2B8-2ADB550013BB}"/>
              </a:ext>
            </a:extLst>
          </p:cNvPr>
          <p:cNvSpPr/>
          <p:nvPr userDrawn="1"/>
        </p:nvSpPr>
        <p:spPr>
          <a:xfrm>
            <a:off x="9294349" y="4342133"/>
            <a:ext cx="2452172" cy="2056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E09AEF6-CCC6-B04A-AB3D-687D141D6557}"/>
              </a:ext>
            </a:extLst>
          </p:cNvPr>
          <p:cNvSpPr/>
          <p:nvPr userDrawn="1"/>
        </p:nvSpPr>
        <p:spPr>
          <a:xfrm>
            <a:off x="4347509" y="1923380"/>
            <a:ext cx="2104087" cy="566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6747A3-D9BF-BE41-A6F3-0B4C98C37CA3}"/>
              </a:ext>
            </a:extLst>
          </p:cNvPr>
          <p:cNvSpPr/>
          <p:nvPr userDrawn="1"/>
        </p:nvSpPr>
        <p:spPr>
          <a:xfrm>
            <a:off x="10430111" y="1923380"/>
            <a:ext cx="1316410" cy="2280897"/>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E20306-C0BA-E443-955B-BB9B17B8D8C8}"/>
              </a:ext>
            </a:extLst>
          </p:cNvPr>
          <p:cNvSpPr/>
          <p:nvPr userDrawn="1"/>
        </p:nvSpPr>
        <p:spPr>
          <a:xfrm>
            <a:off x="7843414" y="4342133"/>
            <a:ext cx="1316410"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BC12743-372D-A148-B43A-A7F9E1D7C877}"/>
              </a:ext>
            </a:extLst>
          </p:cNvPr>
          <p:cNvSpPr/>
          <p:nvPr userDrawn="1"/>
        </p:nvSpPr>
        <p:spPr>
          <a:xfrm>
            <a:off x="503518" y="6029402"/>
            <a:ext cx="2263653" cy="36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B0F560C-E31C-3443-8B90-36738B0BA6C2}"/>
              </a:ext>
            </a:extLst>
          </p:cNvPr>
          <p:cNvSpPr/>
          <p:nvPr userDrawn="1"/>
        </p:nvSpPr>
        <p:spPr>
          <a:xfrm>
            <a:off x="503518" y="4342132"/>
            <a:ext cx="2263653"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5EC213E-C19C-8F47-88F1-6CF223E33B59}"/>
              </a:ext>
            </a:extLst>
          </p:cNvPr>
          <p:cNvSpPr/>
          <p:nvPr userDrawn="1"/>
        </p:nvSpPr>
        <p:spPr>
          <a:xfrm>
            <a:off x="4347509" y="2627788"/>
            <a:ext cx="2104087" cy="1576485"/>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F0FF618C-3831-1843-B30D-42439E748399}"/>
              </a:ext>
            </a:extLst>
          </p:cNvPr>
          <p:cNvPicPr>
            <a:picLocks noChangeAspect="1"/>
          </p:cNvPicPr>
          <p:nvPr userDrawn="1"/>
        </p:nvPicPr>
        <p:blipFill>
          <a:blip r:embed="rId2"/>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355994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FE557C6-8DD7-2C4F-854D-1760DF9A01B5}"/>
              </a:ext>
            </a:extLst>
          </p:cNvPr>
          <p:cNvSpPr/>
          <p:nvPr userDrawn="1"/>
        </p:nvSpPr>
        <p:spPr>
          <a:xfrm>
            <a:off x="503518" y="6028609"/>
            <a:ext cx="9864870" cy="36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AE71DB8-632E-7646-B73E-616A180F179C}"/>
              </a:ext>
            </a:extLst>
          </p:cNvPr>
          <p:cNvSpPr/>
          <p:nvPr userDrawn="1"/>
        </p:nvSpPr>
        <p:spPr>
          <a:xfrm>
            <a:off x="7076695" y="3676495"/>
            <a:ext cx="1231651" cy="2205633"/>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5A9EAAA-8233-3D41-844C-26AF4049C66F}"/>
              </a:ext>
            </a:extLst>
          </p:cNvPr>
          <p:cNvSpPr/>
          <p:nvPr userDrawn="1"/>
        </p:nvSpPr>
        <p:spPr>
          <a:xfrm>
            <a:off x="10514869" y="6028609"/>
            <a:ext cx="1231651" cy="369333"/>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D710E4C-83C5-D544-B232-2670414BB221}"/>
              </a:ext>
            </a:extLst>
          </p:cNvPr>
          <p:cNvSpPr/>
          <p:nvPr userDrawn="1"/>
        </p:nvSpPr>
        <p:spPr>
          <a:xfrm>
            <a:off x="10514869" y="1922242"/>
            <a:ext cx="1231651" cy="1607771"/>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itle 1">
            <a:extLst>
              <a:ext uri="{FF2B5EF4-FFF2-40B4-BE49-F238E27FC236}">
                <a16:creationId xmlns:a16="http://schemas.microsoft.com/office/drawing/2014/main" id="{74609032-199C-CB46-9309-EB91E16A8E31}"/>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pic>
        <p:nvPicPr>
          <p:cNvPr id="36" name="Picture 35">
            <a:extLst>
              <a:ext uri="{FF2B5EF4-FFF2-40B4-BE49-F238E27FC236}">
                <a16:creationId xmlns:a16="http://schemas.microsoft.com/office/drawing/2014/main" id="{5357B030-D50B-324B-AC3F-6BB35765A36A}"/>
              </a:ext>
            </a:extLst>
          </p:cNvPr>
          <p:cNvPicPr>
            <a:picLocks noChangeAspect="1"/>
          </p:cNvPicPr>
          <p:nvPr userDrawn="1"/>
        </p:nvPicPr>
        <p:blipFill>
          <a:blip r:embed="rId2"/>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301509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C6FB6C-88D7-864C-AE37-CEBA0BEA0579}"/>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944AF01-5609-054F-86C2-1AF5C6DE62F5}"/>
              </a:ext>
            </a:extLst>
          </p:cNvPr>
          <p:cNvSpPr/>
          <p:nvPr userDrawn="1"/>
        </p:nvSpPr>
        <p:spPr>
          <a:xfrm>
            <a:off x="9294349" y="4341340"/>
            <a:ext cx="2452172"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ED69B96-3D96-1C43-BEE0-B647C011E198}"/>
              </a:ext>
            </a:extLst>
          </p:cNvPr>
          <p:cNvSpPr/>
          <p:nvPr userDrawn="1"/>
        </p:nvSpPr>
        <p:spPr>
          <a:xfrm>
            <a:off x="4347509" y="1922587"/>
            <a:ext cx="2104087" cy="566553"/>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16546AC-1FCA-9E49-BE6A-807D789E431E}"/>
              </a:ext>
            </a:extLst>
          </p:cNvPr>
          <p:cNvSpPr/>
          <p:nvPr userDrawn="1"/>
        </p:nvSpPr>
        <p:spPr>
          <a:xfrm>
            <a:off x="10430111" y="1922587"/>
            <a:ext cx="1316410" cy="22808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094401-3E16-B340-ABDF-242EB23F300F}"/>
              </a:ext>
            </a:extLst>
          </p:cNvPr>
          <p:cNvSpPr/>
          <p:nvPr userDrawn="1"/>
        </p:nvSpPr>
        <p:spPr>
          <a:xfrm>
            <a:off x="7843414" y="4341340"/>
            <a:ext cx="1316410" cy="2056602"/>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711218E-FE14-AF4D-B85C-678957A1A1C9}"/>
              </a:ext>
            </a:extLst>
          </p:cNvPr>
          <p:cNvSpPr/>
          <p:nvPr userDrawn="1"/>
        </p:nvSpPr>
        <p:spPr>
          <a:xfrm>
            <a:off x="503518" y="6028609"/>
            <a:ext cx="2257060" cy="369333"/>
          </a:xfrm>
          <a:prstGeom prst="rect">
            <a:avLst/>
          </a:prstGeom>
          <a:solidFill>
            <a:srgbClr val="CCC2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C935A54-E555-FA4E-9A86-CFF14BC8C322}"/>
              </a:ext>
            </a:extLst>
          </p:cNvPr>
          <p:cNvSpPr/>
          <p:nvPr userDrawn="1"/>
        </p:nvSpPr>
        <p:spPr>
          <a:xfrm>
            <a:off x="503518" y="4341339"/>
            <a:ext cx="2257060"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B88394D-02A8-CA4F-A74F-3E0484A7F85D}"/>
              </a:ext>
            </a:extLst>
          </p:cNvPr>
          <p:cNvSpPr/>
          <p:nvPr userDrawn="1"/>
        </p:nvSpPr>
        <p:spPr>
          <a:xfrm>
            <a:off x="4347509" y="2626995"/>
            <a:ext cx="2104087" cy="1576485"/>
          </a:xfrm>
          <a:prstGeom prst="rect">
            <a:avLst/>
          </a:prstGeom>
          <a:solidFill>
            <a:srgbClr val="CCC2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19A80B0-F98D-464B-A4EB-DAAC9960003F}"/>
              </a:ext>
            </a:extLst>
          </p:cNvPr>
          <p:cNvSpPr/>
          <p:nvPr userDrawn="1"/>
        </p:nvSpPr>
        <p:spPr>
          <a:xfrm>
            <a:off x="503518" y="1922587"/>
            <a:ext cx="3709667" cy="2280893"/>
          </a:xfrm>
          <a:prstGeom prst="rect">
            <a:avLst/>
          </a:prstGeom>
          <a:solidFill>
            <a:srgbClr val="007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B62471D-512A-5D4E-AD63-EB9344E14C85}"/>
              </a:ext>
            </a:extLst>
          </p:cNvPr>
          <p:cNvSpPr/>
          <p:nvPr userDrawn="1"/>
        </p:nvSpPr>
        <p:spPr>
          <a:xfrm>
            <a:off x="2895103" y="4341340"/>
            <a:ext cx="4813786" cy="2056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B54656B-682A-AA4B-8564-1F1E1F470137}"/>
              </a:ext>
            </a:extLst>
          </p:cNvPr>
          <p:cNvSpPr/>
          <p:nvPr userDrawn="1"/>
        </p:nvSpPr>
        <p:spPr>
          <a:xfrm>
            <a:off x="6585920" y="1922587"/>
            <a:ext cx="3709666" cy="2280897"/>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itle 1">
            <a:extLst>
              <a:ext uri="{FF2B5EF4-FFF2-40B4-BE49-F238E27FC236}">
                <a16:creationId xmlns:a16="http://schemas.microsoft.com/office/drawing/2014/main" id="{53F1C271-55F1-3343-9489-2B466A4B78A5}"/>
              </a:ext>
            </a:extLst>
          </p:cNvPr>
          <p:cNvSpPr>
            <a:spLocks noGrp="1"/>
          </p:cNvSpPr>
          <p:nvPr>
            <p:ph type="title"/>
          </p:nvPr>
        </p:nvSpPr>
        <p:spPr>
          <a:xfrm>
            <a:off x="506895" y="459265"/>
            <a:ext cx="7951306" cy="639079"/>
          </a:xfrm>
        </p:spPr>
        <p:txBody>
          <a:bodyPr anchor="t">
            <a:normAutofit/>
          </a:bodyPr>
          <a:lstStyle>
            <a:lvl1pPr>
              <a:defRPr sz="3400" b="1">
                <a:solidFill>
                  <a:schemeClr val="bg1"/>
                </a:solidFill>
              </a:defRPr>
            </a:lvl1pPr>
          </a:lstStyle>
          <a:p>
            <a:r>
              <a:rPr lang="en-US"/>
              <a:t>Click to edit Master title style</a:t>
            </a:r>
            <a:endParaRPr lang="en-US" dirty="0"/>
          </a:p>
        </p:txBody>
      </p:sp>
      <p:pic>
        <p:nvPicPr>
          <p:cNvPr id="36" name="Picture 35">
            <a:extLst>
              <a:ext uri="{FF2B5EF4-FFF2-40B4-BE49-F238E27FC236}">
                <a16:creationId xmlns:a16="http://schemas.microsoft.com/office/drawing/2014/main" id="{096CB739-4F2E-EB40-9AB4-A2B68802E83F}"/>
              </a:ext>
            </a:extLst>
          </p:cNvPr>
          <p:cNvPicPr>
            <a:picLocks noChangeAspect="1"/>
          </p:cNvPicPr>
          <p:nvPr userDrawn="1"/>
        </p:nvPicPr>
        <p:blipFill>
          <a:blip r:embed="rId2"/>
          <a:stretch>
            <a:fillRect/>
          </a:stretch>
        </p:blipFill>
        <p:spPr>
          <a:xfrm>
            <a:off x="9289337" y="486963"/>
            <a:ext cx="2458301" cy="678959"/>
          </a:xfrm>
          <a:prstGeom prst="rect">
            <a:avLst/>
          </a:prstGeom>
        </p:spPr>
      </p:pic>
    </p:spTree>
    <p:extLst>
      <p:ext uri="{BB962C8B-B14F-4D97-AF65-F5344CB8AC3E}">
        <p14:creationId xmlns:p14="http://schemas.microsoft.com/office/powerpoint/2010/main" val="103755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06BE4F-DDDA-1741-B14E-CA96327C60F4}"/>
              </a:ext>
            </a:extLst>
          </p:cNvPr>
          <p:cNvSpPr/>
          <p:nvPr userDrawn="1"/>
        </p:nvSpPr>
        <p:spPr>
          <a:xfrm>
            <a:off x="0" y="0"/>
            <a:ext cx="12192000" cy="68587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7D2E27F-B556-7A4D-958E-669FF0493EEE}"/>
              </a:ext>
            </a:extLst>
          </p:cNvPr>
          <p:cNvPicPr>
            <a:picLocks noChangeAspect="1"/>
          </p:cNvPicPr>
          <p:nvPr userDrawn="1"/>
        </p:nvPicPr>
        <p:blipFill>
          <a:blip r:embed="rId2"/>
          <a:stretch>
            <a:fillRect/>
          </a:stretch>
        </p:blipFill>
        <p:spPr>
          <a:xfrm>
            <a:off x="9746028" y="6027714"/>
            <a:ext cx="2001610" cy="552825"/>
          </a:xfrm>
          <a:prstGeom prst="rect">
            <a:avLst/>
          </a:prstGeom>
        </p:spPr>
      </p:pic>
      <p:sp>
        <p:nvSpPr>
          <p:cNvPr id="15" name="Rectangle 14">
            <a:extLst>
              <a:ext uri="{FF2B5EF4-FFF2-40B4-BE49-F238E27FC236}">
                <a16:creationId xmlns:a16="http://schemas.microsoft.com/office/drawing/2014/main" id="{1B2FE139-1C95-6D4E-8696-4D8DE804C3F2}"/>
              </a:ext>
            </a:extLst>
          </p:cNvPr>
          <p:cNvSpPr/>
          <p:nvPr userDrawn="1"/>
        </p:nvSpPr>
        <p:spPr>
          <a:xfrm>
            <a:off x="460252" y="2020193"/>
            <a:ext cx="783613" cy="18811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BC8"/>
              </a:solidFill>
            </a:endParaRPr>
          </a:p>
        </p:txBody>
      </p:sp>
      <p:sp>
        <p:nvSpPr>
          <p:cNvPr id="16" name="Rectangle 15">
            <a:extLst>
              <a:ext uri="{FF2B5EF4-FFF2-40B4-BE49-F238E27FC236}">
                <a16:creationId xmlns:a16="http://schemas.microsoft.com/office/drawing/2014/main" id="{6461583C-FC04-CB40-913A-23D0EA118801}"/>
              </a:ext>
            </a:extLst>
          </p:cNvPr>
          <p:cNvSpPr/>
          <p:nvPr userDrawn="1"/>
        </p:nvSpPr>
        <p:spPr>
          <a:xfrm>
            <a:off x="460252" y="4058017"/>
            <a:ext cx="783613" cy="783614"/>
          </a:xfrm>
          <a:prstGeom prst="rect">
            <a:avLst/>
          </a:prstGeom>
          <a:solidFill>
            <a:srgbClr val="F1B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B111"/>
              </a:solidFill>
            </a:endParaRPr>
          </a:p>
        </p:txBody>
      </p:sp>
      <p:sp>
        <p:nvSpPr>
          <p:cNvPr id="17" name="Rectangle 16">
            <a:extLst>
              <a:ext uri="{FF2B5EF4-FFF2-40B4-BE49-F238E27FC236}">
                <a16:creationId xmlns:a16="http://schemas.microsoft.com/office/drawing/2014/main" id="{46EEFDCE-03DF-9D47-91A2-96A3C7D88B1D}"/>
              </a:ext>
            </a:extLst>
          </p:cNvPr>
          <p:cNvSpPr/>
          <p:nvPr userDrawn="1"/>
        </p:nvSpPr>
        <p:spPr>
          <a:xfrm>
            <a:off x="10948135" y="2016369"/>
            <a:ext cx="783613" cy="2825262"/>
          </a:xfrm>
          <a:prstGeom prst="rect">
            <a:avLst/>
          </a:prstGeom>
          <a:solidFill>
            <a:srgbClr val="F1B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B111"/>
              </a:solidFill>
            </a:endParaRPr>
          </a:p>
        </p:txBody>
      </p:sp>
      <p:sp>
        <p:nvSpPr>
          <p:cNvPr id="18" name="Rectangle 17">
            <a:extLst>
              <a:ext uri="{FF2B5EF4-FFF2-40B4-BE49-F238E27FC236}">
                <a16:creationId xmlns:a16="http://schemas.microsoft.com/office/drawing/2014/main" id="{72A14A91-FDF6-2943-B386-776E1C90F29F}"/>
              </a:ext>
            </a:extLst>
          </p:cNvPr>
          <p:cNvSpPr/>
          <p:nvPr userDrawn="1"/>
        </p:nvSpPr>
        <p:spPr>
          <a:xfrm>
            <a:off x="1389326" y="2016369"/>
            <a:ext cx="9400811" cy="2825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3E7E"/>
              </a:solidFill>
            </a:endParaRPr>
          </a:p>
        </p:txBody>
      </p:sp>
      <p:sp>
        <p:nvSpPr>
          <p:cNvPr id="4" name="Title 3">
            <a:extLst>
              <a:ext uri="{FF2B5EF4-FFF2-40B4-BE49-F238E27FC236}">
                <a16:creationId xmlns:a16="http://schemas.microsoft.com/office/drawing/2014/main" id="{71A04CE1-43CF-204D-9093-587FFF6E2C01}"/>
              </a:ext>
            </a:extLst>
          </p:cNvPr>
          <p:cNvSpPr>
            <a:spLocks noGrp="1"/>
          </p:cNvSpPr>
          <p:nvPr>
            <p:ph type="title"/>
          </p:nvPr>
        </p:nvSpPr>
        <p:spPr>
          <a:xfrm>
            <a:off x="1401863" y="2352807"/>
            <a:ext cx="9388274" cy="2055399"/>
          </a:xfrm>
        </p:spPr>
        <p:txBody>
          <a:bodyPr anchor="ctr" anchorCtr="0">
            <a:normAutofit/>
          </a:bodyPr>
          <a:lstStyle>
            <a:lvl1pPr algn="ctr">
              <a:defRPr sz="4400">
                <a:solidFill>
                  <a:srgbClr val="001647"/>
                </a:solidFill>
              </a:defRPr>
            </a:lvl1pPr>
          </a:lstStyle>
          <a:p>
            <a:r>
              <a:rPr lang="en-US"/>
              <a:t>Click to edit Master title style</a:t>
            </a:r>
            <a:endParaRPr lang="en-US" dirty="0"/>
          </a:p>
        </p:txBody>
      </p:sp>
    </p:spTree>
    <p:extLst>
      <p:ext uri="{BB962C8B-B14F-4D97-AF65-F5344CB8AC3E}">
        <p14:creationId xmlns:p14="http://schemas.microsoft.com/office/powerpoint/2010/main" val="30777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E3D3-71A2-5A4F-8165-057F8919CA6B}"/>
              </a:ext>
            </a:extLst>
          </p:cNvPr>
          <p:cNvSpPr>
            <a:spLocks noGrp="1"/>
          </p:cNvSpPr>
          <p:nvPr>
            <p:ph type="title" hasCustomPrompt="1"/>
          </p:nvPr>
        </p:nvSpPr>
        <p:spPr>
          <a:xfrm>
            <a:off x="457200" y="127000"/>
            <a:ext cx="11277600" cy="916609"/>
          </a:xfrm>
        </p:spPr>
        <p:txBody>
          <a:bodyPr l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FBB5894F-9A26-4745-9C9F-A876D4CAC35D}"/>
              </a:ext>
            </a:extLst>
          </p:cNvPr>
          <p:cNvSpPr>
            <a:spLocks noGrp="1"/>
          </p:cNvSpPr>
          <p:nvPr>
            <p:ph idx="1"/>
          </p:nvPr>
        </p:nvSpPr>
        <p:spPr>
          <a:xfrm>
            <a:off x="457200" y="1343443"/>
            <a:ext cx="11277600" cy="4938088"/>
          </a:xfrm>
        </p:spPr>
        <p:txBody>
          <a:bodyPr/>
          <a:lstStyle>
            <a:lvl2pPr>
              <a:buClr>
                <a:srgbClr val="EEB111"/>
              </a:buClr>
              <a:defRPr/>
            </a:lvl2pPr>
            <a:lvl3pPr>
              <a:buClr>
                <a:srgbClr val="001647"/>
              </a:buClr>
              <a:defRPr/>
            </a:lvl3pPr>
            <a:lvl4pPr>
              <a:buClr>
                <a:srgbClr val="EEB111"/>
              </a:buClr>
              <a:defRPr/>
            </a:lvl4pPr>
            <a:lvl5pPr>
              <a:buClr>
                <a:srgbClr val="00164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Call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0C1E76A-21C1-8046-95B1-19A747590EAF}"/>
              </a:ext>
            </a:extLst>
          </p:cNvPr>
          <p:cNvSpPr>
            <a:spLocks noGrp="1"/>
          </p:cNvSpPr>
          <p:nvPr>
            <p:ph idx="1"/>
          </p:nvPr>
        </p:nvSpPr>
        <p:spPr>
          <a:xfrm>
            <a:off x="457200" y="1975338"/>
            <a:ext cx="11277598" cy="4302370"/>
          </a:xfrm>
          <a:prstGeom prst="roundRect">
            <a:avLst>
              <a:gd name="adj" fmla="val 11069"/>
            </a:avLst>
          </a:prstGeom>
          <a:solidFill>
            <a:srgbClr val="CCC2BD">
              <a:alpha val="30000"/>
            </a:srgbClr>
          </a:solidFill>
        </p:spPr>
        <p:txBody>
          <a:bodyPr lIns="91440" tIns="91440" rIns="91440" bIns="91440"/>
          <a:lstStyle>
            <a:lvl1pPr marL="171450" indent="-171450">
              <a:buClr>
                <a:srgbClr val="15396C"/>
              </a:buClr>
              <a:tabLst/>
              <a:defRPr sz="2000"/>
            </a:lvl1pPr>
            <a:lvl2pPr marL="403225" indent="-173038">
              <a:buClr>
                <a:srgbClr val="F1B01F"/>
              </a:buClr>
              <a:buFont typeface="Arial" charset="0"/>
              <a:buChar char="•"/>
              <a:tabLst/>
              <a:defRPr sz="2000"/>
            </a:lvl2pPr>
            <a:lvl3pPr marL="635000" indent="-176213">
              <a:buClr>
                <a:srgbClr val="15396C"/>
              </a:buClr>
              <a:tabLst/>
              <a:defRPr sz="2000"/>
            </a:lvl3pPr>
            <a:lvl4pPr marL="858838" indent="-171450">
              <a:buClr>
                <a:srgbClr val="F1B01F"/>
              </a:buClr>
              <a:buFont typeface="Arial" charset="0"/>
              <a:buChar char="•"/>
              <a:tabLst/>
              <a:defRPr sz="2000"/>
            </a:lvl4pPr>
            <a:lvl5pPr marL="1090613" indent="-173038">
              <a:buClr>
                <a:srgbClr val="15396C"/>
              </a:buClr>
              <a:buFont typeface="Arial" charset="0"/>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a:extLst>
              <a:ext uri="{FF2B5EF4-FFF2-40B4-BE49-F238E27FC236}">
                <a16:creationId xmlns:a16="http://schemas.microsoft.com/office/drawing/2014/main" id="{17FA3D55-2508-1044-808E-332D169BD5E5}"/>
              </a:ext>
            </a:extLst>
          </p:cNvPr>
          <p:cNvSpPr>
            <a:spLocks noGrp="1"/>
          </p:cNvSpPr>
          <p:nvPr>
            <p:ph type="body" sz="quarter" idx="10"/>
          </p:nvPr>
        </p:nvSpPr>
        <p:spPr>
          <a:xfrm>
            <a:off x="470450" y="1515774"/>
            <a:ext cx="11277600" cy="399930"/>
          </a:xfrm>
        </p:spPr>
        <p:txBody>
          <a:bodyPr/>
          <a:lstStyle>
            <a:lvl1pPr marL="0" indent="0" algn="r">
              <a:buNone/>
              <a:defRPr sz="2000" i="1"/>
            </a:lvl1pPr>
            <a:lvl2pPr marL="230187" indent="0" algn="r">
              <a:buNone/>
              <a:defRPr sz="2000" i="1"/>
            </a:lvl2pPr>
            <a:lvl3pPr marL="458787" indent="0" algn="r">
              <a:buNone/>
              <a:defRPr sz="2000" i="1"/>
            </a:lvl3pPr>
            <a:lvl4pPr marL="687388" indent="0" algn="r">
              <a:buNone/>
              <a:defRPr sz="2000" i="1"/>
            </a:lvl4pPr>
            <a:lvl5pPr marL="919163" indent="0" algn="r">
              <a:buNone/>
              <a:defRPr sz="2000" i="1"/>
            </a:lvl5pPr>
          </a:lstStyle>
          <a:p>
            <a:pPr lvl="0"/>
            <a:r>
              <a:rPr lang="en-US"/>
              <a:t>Click to edit Master text styles</a:t>
            </a:r>
          </a:p>
        </p:txBody>
      </p:sp>
      <p:sp>
        <p:nvSpPr>
          <p:cNvPr id="2" name="Title 1">
            <a:extLst>
              <a:ext uri="{FF2B5EF4-FFF2-40B4-BE49-F238E27FC236}">
                <a16:creationId xmlns:a16="http://schemas.microsoft.com/office/drawing/2014/main" id="{C718E3D3-71A2-5A4F-8165-057F8919CA6B}"/>
              </a:ext>
            </a:extLst>
          </p:cNvPr>
          <p:cNvSpPr>
            <a:spLocks noGrp="1"/>
          </p:cNvSpPr>
          <p:nvPr>
            <p:ph type="title" hasCustomPrompt="1"/>
          </p:nvPr>
        </p:nvSpPr>
        <p:spPr>
          <a:xfrm>
            <a:off x="457200" y="127000"/>
            <a:ext cx="11277600" cy="916609"/>
          </a:xfrm>
        </p:spPr>
        <p:txBody>
          <a:bodyPr lIns="0" anchor="b" anchorCtr="0"/>
          <a:lstStyle/>
          <a:p>
            <a:r>
              <a:rPr lang="en-US" dirty="0"/>
              <a:t>Click to edit master title style</a:t>
            </a:r>
          </a:p>
        </p:txBody>
      </p:sp>
    </p:spTree>
    <p:extLst>
      <p:ext uri="{BB962C8B-B14F-4D97-AF65-F5344CB8AC3E}">
        <p14:creationId xmlns:p14="http://schemas.microsoft.com/office/powerpoint/2010/main" val="335291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6028" y="6030180"/>
            <a:ext cx="1992085" cy="554938"/>
          </a:xfrm>
          <a:prstGeom prst="rect">
            <a:avLst/>
          </a:prstGeom>
        </p:spPr>
      </p:pic>
    </p:spTree>
    <p:extLst>
      <p:ext uri="{BB962C8B-B14F-4D97-AF65-F5344CB8AC3E}">
        <p14:creationId xmlns:p14="http://schemas.microsoft.com/office/powerpoint/2010/main" val="423187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all Out Divider ">
    <p:spTree>
      <p:nvGrpSpPr>
        <p:cNvPr id="1" name=""/>
        <p:cNvGrpSpPr/>
        <p:nvPr/>
      </p:nvGrpSpPr>
      <p:grpSpPr>
        <a:xfrm>
          <a:off x="0" y="0"/>
          <a:ext cx="0" cy="0"/>
          <a:chOff x="0" y="0"/>
          <a:chExt cx="0" cy="0"/>
        </a:xfrm>
      </p:grpSpPr>
      <p:sp>
        <p:nvSpPr>
          <p:cNvPr id="9" name="Rectangle 8"/>
          <p:cNvSpPr/>
          <p:nvPr userDrawn="1"/>
        </p:nvSpPr>
        <p:spPr>
          <a:xfrm>
            <a:off x="0" y="0"/>
            <a:ext cx="12192000" cy="6415049"/>
          </a:xfrm>
          <a:prstGeom prst="rect">
            <a:avLst/>
          </a:prstGeom>
          <a:solidFill>
            <a:srgbClr val="0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0999" y="3364890"/>
            <a:ext cx="11546875" cy="761747"/>
          </a:xfrm>
        </p:spPr>
        <p:txBody>
          <a:bodyPr anchor="t" anchorCtr="0"/>
          <a:lstStyle>
            <a:lvl1pPr algn="ctr">
              <a:lnSpc>
                <a:spcPct val="90000"/>
              </a:lnSpc>
              <a:defRPr sz="5500" spc="-150" baseline="0">
                <a:solidFill>
                  <a:srgbClr val="FBB333"/>
                </a:solidFill>
              </a:defRPr>
            </a:lvl1pPr>
          </a:lstStyle>
          <a:p>
            <a:r>
              <a:rPr lang="en-US" dirty="0"/>
              <a:t>Click to add text</a:t>
            </a:r>
          </a:p>
        </p:txBody>
      </p:sp>
      <p:sp>
        <p:nvSpPr>
          <p:cNvPr id="6" name="Slide Number Placeholder 5"/>
          <p:cNvSpPr>
            <a:spLocks noGrp="1"/>
          </p:cNvSpPr>
          <p:nvPr>
            <p:ph type="sldNum" sz="quarter" idx="4"/>
          </p:nvPr>
        </p:nvSpPr>
        <p:spPr>
          <a:xfrm>
            <a:off x="8941050" y="6415049"/>
            <a:ext cx="2986825" cy="365125"/>
          </a:xfrm>
          <a:prstGeom prst="rect">
            <a:avLst/>
          </a:prstGeom>
        </p:spPr>
        <p:txBody>
          <a:bodyPr vert="horz" lIns="91440" tIns="45720" rIns="91440" bIns="45720" rtlCol="0" anchor="ctr"/>
          <a:lstStyle>
            <a:lvl1pPr algn="r">
              <a:defRPr sz="1100" b="1" i="0">
                <a:solidFill>
                  <a:schemeClr val="bg1"/>
                </a:solidFill>
                <a:latin typeface="Arial" charset="0"/>
                <a:ea typeface="Arial" charset="0"/>
                <a:cs typeface="Arial" charset="0"/>
              </a:defRPr>
            </a:lvl1pPr>
          </a:lstStyle>
          <a:p>
            <a:fld id="{A01475F6-15BF-E945-87A6-683076D41687}" type="slidenum">
              <a:rPr lang="en-US" smtClean="0"/>
              <a:pPr/>
              <a:t>‹#›</a:t>
            </a:fld>
            <a:endParaRPr lang="en-US" dirty="0"/>
          </a:p>
        </p:txBody>
      </p:sp>
    </p:spTree>
    <p:extLst>
      <p:ext uri="{BB962C8B-B14F-4D97-AF65-F5344CB8AC3E}">
        <p14:creationId xmlns:p14="http://schemas.microsoft.com/office/powerpoint/2010/main" val="44790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A50C1-1106-9441-8A8F-B8F35F1736F2}"/>
              </a:ext>
            </a:extLst>
          </p:cNvPr>
          <p:cNvSpPr>
            <a:spLocks noGrp="1"/>
          </p:cNvSpPr>
          <p:nvPr>
            <p:ph type="title"/>
          </p:nvPr>
        </p:nvSpPr>
        <p:spPr>
          <a:xfrm>
            <a:off x="457199" y="174625"/>
            <a:ext cx="11277601" cy="868984"/>
          </a:xfrm>
          <a:prstGeom prst="rect">
            <a:avLst/>
          </a:prstGeom>
        </p:spPr>
        <p:txBody>
          <a:bodyPr vert="horz" lIns="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193E2E-96D7-A64C-8153-9475D6B3A900}"/>
              </a:ext>
            </a:extLst>
          </p:cNvPr>
          <p:cNvSpPr>
            <a:spLocks noGrp="1"/>
          </p:cNvSpPr>
          <p:nvPr>
            <p:ph type="body" idx="1"/>
          </p:nvPr>
        </p:nvSpPr>
        <p:spPr>
          <a:xfrm>
            <a:off x="457200" y="1343441"/>
            <a:ext cx="11277600" cy="48732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A3C0D2D-261A-8C4B-BD78-A6F2C67E354A}"/>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B9E95-7467-304E-9F41-84779381ADD1}" type="slidenum">
              <a:rPr lang="en-US" smtClean="0"/>
              <a:t>‹#›</a:t>
            </a:fld>
            <a:endParaRPr lang="en-US" dirty="0"/>
          </a:p>
        </p:txBody>
      </p:sp>
      <p:cxnSp>
        <p:nvCxnSpPr>
          <p:cNvPr id="7" name="Straight Connector 6">
            <a:extLst>
              <a:ext uri="{FF2B5EF4-FFF2-40B4-BE49-F238E27FC236}">
                <a16:creationId xmlns:a16="http://schemas.microsoft.com/office/drawing/2014/main" id="{8D0A7EA4-4FDB-B140-A016-F68C59ED3BF7}"/>
              </a:ext>
            </a:extLst>
          </p:cNvPr>
          <p:cNvCxnSpPr>
            <a:cxnSpLocks/>
          </p:cNvCxnSpPr>
          <p:nvPr userDrawn="1"/>
        </p:nvCxnSpPr>
        <p:spPr>
          <a:xfrm>
            <a:off x="457200" y="1080732"/>
            <a:ext cx="11277600" cy="0"/>
          </a:xfrm>
          <a:prstGeom prst="line">
            <a:avLst/>
          </a:prstGeom>
          <a:ln w="63500" cmpd="sng">
            <a:solidFill>
              <a:srgbClr val="F1B01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480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i="0" kern="1200">
          <a:solidFill>
            <a:srgbClr val="001647"/>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emf"/><Relationship Id="rId12"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emf"/><Relationship Id="rId10" Type="http://schemas.openxmlformats.org/officeDocument/2006/relationships/image" Target="../media/image42.png"/><Relationship Id="rId4" Type="http://schemas.openxmlformats.org/officeDocument/2006/relationships/image" Target="../media/image37.emf"/><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emf"/><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emf"/></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hyperlink" Target="mailto:MC-SEP@dot.gov"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mailto:Jeremy.Disbrow@csa.org" TargetMode="External"/><Relationship Id="rId4" Type="http://schemas.openxmlformats.org/officeDocument/2006/relationships/hyperlink" Target="mailto:Danielle.Smith@dot.gov"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2BA02F-632C-4BED-AD9C-67D1D28D0B69}"/>
              </a:ext>
            </a:extLst>
          </p:cNvPr>
          <p:cNvSpPr>
            <a:spLocks noGrp="1"/>
          </p:cNvSpPr>
          <p:nvPr>
            <p:ph type="title"/>
          </p:nvPr>
        </p:nvSpPr>
        <p:spPr>
          <a:xfrm>
            <a:off x="1401863" y="2678810"/>
            <a:ext cx="9388274" cy="2055399"/>
          </a:xfrm>
        </p:spPr>
        <p:txBody>
          <a:bodyPr>
            <a:normAutofit fontScale="90000"/>
          </a:bodyPr>
          <a:lstStyle/>
          <a:p>
            <a:pPr marL="0" marR="0" lvl="0" indent="0" algn="ctr" defTabSz="914400" rtl="0" eaLnBrk="1" fontAlgn="auto" latinLnBrk="0" hangingPunct="1">
              <a:lnSpc>
                <a:spcPct val="90000"/>
              </a:lnSpc>
              <a:spcBef>
                <a:spcPts val="1000"/>
              </a:spcBef>
              <a:spcAft>
                <a:spcPts val="0"/>
              </a:spcAft>
              <a:buClr>
                <a:srgbClr val="001647"/>
              </a:buClr>
              <a:buSzTx/>
              <a:buFont typeface="Arial" panose="020B0604020202020204" pitchFamily="34" charset="0"/>
              <a:buNone/>
              <a:tabLst/>
              <a:defRPr/>
            </a:pPr>
            <a:r>
              <a:rPr lang="en-US" dirty="0"/>
              <a:t>2023 Out-of-Service Criteria Changes Emergency Exits- Inspection Bulletin</a:t>
            </a:r>
            <a:br>
              <a:rPr lang="en-US" dirty="0"/>
            </a:br>
            <a:r>
              <a:rPr kumimoji="0" lang="en-US" sz="2400" b="0" i="0" u="none" strike="noStrike" kern="1200" cap="none" spc="0" normalizeH="0" baseline="0" noProof="0" dirty="0">
                <a:ln>
                  <a:noFill/>
                </a:ln>
                <a:solidFill>
                  <a:srgbClr val="414244"/>
                </a:solidFill>
                <a:effectLst/>
                <a:uLnTx/>
                <a:uFillTx/>
                <a:latin typeface="Arial" panose="020B0604020202020204" pitchFamily="34" charset="0"/>
                <a:cs typeface="Arial" panose="020B0604020202020204" pitchFamily="34" charset="0"/>
              </a:rPr>
              <a:t>Danielle Smith, Transportation Specialist</a:t>
            </a:r>
            <a:br>
              <a:rPr kumimoji="0" lang="en-US" sz="2400" b="0" i="0" u="none" strike="noStrike" kern="1200" cap="none" spc="0" normalizeH="0" baseline="0" noProof="0" dirty="0">
                <a:ln>
                  <a:noFill/>
                </a:ln>
                <a:solidFill>
                  <a:srgbClr val="414244"/>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14244"/>
                </a:solidFill>
                <a:effectLst/>
                <a:uLnTx/>
                <a:uFillTx/>
                <a:latin typeface="Arial" panose="020B0604020202020204" pitchFamily="34" charset="0"/>
                <a:cs typeface="Arial" panose="020B0604020202020204" pitchFamily="34" charset="0"/>
              </a:rPr>
              <a:t>Federal Motor Carrier Safety Administration</a:t>
            </a:r>
            <a:br>
              <a:rPr kumimoji="0" lang="en-US" sz="2400" b="0" i="0" u="none" strike="noStrike" kern="1200" cap="none" spc="0" normalizeH="0" baseline="0" noProof="0" dirty="0">
                <a:ln>
                  <a:noFill/>
                </a:ln>
                <a:solidFill>
                  <a:srgbClr val="414244"/>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14244"/>
                </a:solidFill>
                <a:effectLst/>
                <a:uLnTx/>
                <a:uFillTx/>
                <a:latin typeface="Arial" panose="020B0604020202020204" pitchFamily="34" charset="0"/>
                <a:cs typeface="Arial" panose="020B0604020202020204" pitchFamily="34" charset="0"/>
              </a:rPr>
              <a:t>Passenger Carrier Safety Division</a:t>
            </a:r>
            <a:br>
              <a:rPr kumimoji="0" lang="en-US" sz="2400" b="0" i="0" u="none" strike="noStrike" kern="1200" cap="none" spc="0" normalizeH="0" baseline="0" noProof="0" dirty="0">
                <a:ln>
                  <a:noFill/>
                </a:ln>
                <a:solidFill>
                  <a:srgbClr val="414244"/>
                </a:solidFill>
                <a:effectLst/>
                <a:uLnTx/>
                <a:uFillTx/>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18722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 (OPs Policy 15)</a:t>
            </a:r>
          </a:p>
        </p:txBody>
      </p:sp>
      <p:pic>
        <p:nvPicPr>
          <p:cNvPr id="5" name="Content Placeholder 4">
            <a:extLst>
              <a:ext uri="{FF2B5EF4-FFF2-40B4-BE49-F238E27FC236}">
                <a16:creationId xmlns:a16="http://schemas.microsoft.com/office/drawing/2014/main" id="{153A5117-6560-44D5-9FC9-2FFA8BB34862}"/>
              </a:ext>
            </a:extLst>
          </p:cNvPr>
          <p:cNvPicPr>
            <a:picLocks noGrp="1" noChangeAspect="1"/>
          </p:cNvPicPr>
          <p:nvPr>
            <p:ph idx="1"/>
          </p:nvPr>
        </p:nvPicPr>
        <p:blipFill>
          <a:blip r:embed="rId3"/>
          <a:stretch>
            <a:fillRect/>
          </a:stretch>
        </p:blipFill>
        <p:spPr>
          <a:xfrm>
            <a:off x="1465420" y="1602659"/>
            <a:ext cx="9349455" cy="4614174"/>
          </a:xfrm>
        </p:spPr>
      </p:pic>
    </p:spTree>
    <p:extLst>
      <p:ext uri="{BB962C8B-B14F-4D97-AF65-F5344CB8AC3E}">
        <p14:creationId xmlns:p14="http://schemas.microsoft.com/office/powerpoint/2010/main" val="309976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396.3(a)(1) Study</a:t>
            </a:r>
          </a:p>
        </p:txBody>
      </p:sp>
      <p:pic>
        <p:nvPicPr>
          <p:cNvPr id="7" name="Content Placeholder 6">
            <a:extLst>
              <a:ext uri="{FF2B5EF4-FFF2-40B4-BE49-F238E27FC236}">
                <a16:creationId xmlns:a16="http://schemas.microsoft.com/office/drawing/2014/main" id="{21C33BAA-7B61-4F53-8BDE-528EA686C08B}"/>
              </a:ext>
            </a:extLst>
          </p:cNvPr>
          <p:cNvPicPr>
            <a:picLocks noGrp="1" noChangeAspect="1"/>
          </p:cNvPicPr>
          <p:nvPr>
            <p:ph idx="1"/>
          </p:nvPr>
        </p:nvPicPr>
        <p:blipFill>
          <a:blip r:embed="rId3"/>
          <a:stretch>
            <a:fillRect/>
          </a:stretch>
        </p:blipFill>
        <p:spPr>
          <a:xfrm>
            <a:off x="1198422" y="1622323"/>
            <a:ext cx="9795156" cy="4501754"/>
          </a:xfrm>
        </p:spPr>
      </p:pic>
    </p:spTree>
    <p:extLst>
      <p:ext uri="{BB962C8B-B14F-4D97-AF65-F5344CB8AC3E}">
        <p14:creationId xmlns:p14="http://schemas.microsoft.com/office/powerpoint/2010/main" val="327704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CF68-4DE4-4422-86E2-C1F543708D8C}"/>
              </a:ext>
            </a:extLst>
          </p:cNvPr>
          <p:cNvSpPr>
            <a:spLocks noGrp="1"/>
          </p:cNvSpPr>
          <p:nvPr>
            <p:ph type="title"/>
          </p:nvPr>
        </p:nvSpPr>
        <p:spPr/>
        <p:txBody>
          <a:bodyPr/>
          <a:lstStyle/>
          <a:p>
            <a:r>
              <a:rPr lang="en-US" b="1" dirty="0"/>
              <a:t>2022-04 – Passenger Carrier Vehicle Emergency Exit Inspection</a:t>
            </a:r>
          </a:p>
        </p:txBody>
      </p:sp>
      <p:sp>
        <p:nvSpPr>
          <p:cNvPr id="3" name="Content Placeholder 2">
            <a:extLst>
              <a:ext uri="{FF2B5EF4-FFF2-40B4-BE49-F238E27FC236}">
                <a16:creationId xmlns:a16="http://schemas.microsoft.com/office/drawing/2014/main" id="{C8972F95-52F6-488F-9E80-6A237368D988}"/>
              </a:ext>
            </a:extLst>
          </p:cNvPr>
          <p:cNvSpPr>
            <a:spLocks noGrp="1"/>
          </p:cNvSpPr>
          <p:nvPr>
            <p:ph idx="1"/>
          </p:nvPr>
        </p:nvSpPr>
        <p:spPr>
          <a:xfrm>
            <a:off x="457200" y="1359345"/>
            <a:ext cx="8488017" cy="4938088"/>
          </a:xfrm>
        </p:spPr>
        <p:txBody>
          <a:bodyPr>
            <a:normAutofit/>
          </a:bodyPr>
          <a:lstStyle/>
          <a:p>
            <a:endParaRPr lang="en-US" dirty="0"/>
          </a:p>
          <a:p>
            <a:r>
              <a:rPr lang="en-US" dirty="0"/>
              <a:t>Commercial Vehicle Safety Alliance (CVSA)</a:t>
            </a:r>
          </a:p>
          <a:p>
            <a:pPr lvl="1"/>
            <a:r>
              <a:rPr lang="en-US" dirty="0"/>
              <a:t>Passenger Carrier Committee</a:t>
            </a:r>
          </a:p>
          <a:p>
            <a:pPr lvl="1"/>
            <a:endParaRPr lang="en-US" dirty="0"/>
          </a:p>
          <a:p>
            <a:r>
              <a:rPr lang="en-US" dirty="0"/>
              <a:t>Bulletin is designed to provide industry and                          enforcement with a clear understanding of the emergency                                                   exit requirements and methods used for calculating                                    exit requirements.</a:t>
            </a:r>
          </a:p>
          <a:p>
            <a:endParaRPr lang="en-US" dirty="0"/>
          </a:p>
          <a:p>
            <a:r>
              <a:rPr lang="en-US" dirty="0"/>
              <a:t>https://www.cvsa.org/wp-content/uploads/2022-04-Inspection-Bulletin.pdf</a:t>
            </a:r>
          </a:p>
          <a:p>
            <a:endParaRPr lang="en-US" dirty="0"/>
          </a:p>
        </p:txBody>
      </p:sp>
      <p:pic>
        <p:nvPicPr>
          <p:cNvPr id="7" name="Picture 6">
            <a:extLst>
              <a:ext uri="{FF2B5EF4-FFF2-40B4-BE49-F238E27FC236}">
                <a16:creationId xmlns:a16="http://schemas.microsoft.com/office/drawing/2014/main" id="{21D0A9EC-E362-473C-BD4C-16A9BEA23FD5}"/>
              </a:ext>
            </a:extLst>
          </p:cNvPr>
          <p:cNvPicPr>
            <a:picLocks noChangeAspect="1"/>
          </p:cNvPicPr>
          <p:nvPr/>
        </p:nvPicPr>
        <p:blipFill>
          <a:blip r:embed="rId2"/>
          <a:stretch>
            <a:fillRect/>
          </a:stretch>
        </p:blipFill>
        <p:spPr>
          <a:xfrm>
            <a:off x="9307821" y="1856341"/>
            <a:ext cx="2434072" cy="3136208"/>
          </a:xfrm>
          <a:prstGeom prst="rect">
            <a:avLst/>
          </a:prstGeom>
        </p:spPr>
      </p:pic>
    </p:spTree>
    <p:extLst>
      <p:ext uri="{BB962C8B-B14F-4D97-AF65-F5344CB8AC3E}">
        <p14:creationId xmlns:p14="http://schemas.microsoft.com/office/powerpoint/2010/main" val="8118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FB0-A93B-48C6-B095-C8CAFA80B83B}"/>
              </a:ext>
            </a:extLst>
          </p:cNvPr>
          <p:cNvSpPr>
            <a:spLocks noGrp="1"/>
          </p:cNvSpPr>
          <p:nvPr>
            <p:ph type="title"/>
          </p:nvPr>
        </p:nvSpPr>
        <p:spPr/>
        <p:txBody>
          <a:bodyPr/>
          <a:lstStyle/>
          <a:p>
            <a:r>
              <a:rPr lang="en-US" b="1" dirty="0"/>
              <a:t>Applicability</a:t>
            </a:r>
          </a:p>
        </p:txBody>
      </p:sp>
      <p:sp>
        <p:nvSpPr>
          <p:cNvPr id="3" name="Content Placeholder 2">
            <a:extLst>
              <a:ext uri="{FF2B5EF4-FFF2-40B4-BE49-F238E27FC236}">
                <a16:creationId xmlns:a16="http://schemas.microsoft.com/office/drawing/2014/main" id="{C3CB5280-738E-4253-98E3-D9B6C4A06C77}"/>
              </a:ext>
            </a:extLst>
          </p:cNvPr>
          <p:cNvSpPr>
            <a:spLocks noGrp="1"/>
          </p:cNvSpPr>
          <p:nvPr>
            <p:ph idx="1"/>
          </p:nvPr>
        </p:nvSpPr>
        <p:spPr/>
        <p:txBody>
          <a:bodyPr/>
          <a:lstStyle/>
          <a:p>
            <a:r>
              <a:rPr lang="en-US" dirty="0"/>
              <a:t>Applies only to passenger vehicles that meet the definition of a “bus” as defined in the Federal Motor Vehicle Safety Standards(FMVSS) manufactured after 09/01/1994.</a:t>
            </a:r>
          </a:p>
          <a:p>
            <a:pPr marL="457200" lvl="1" indent="0">
              <a:buNone/>
            </a:pPr>
            <a:endParaRPr lang="en-US" dirty="0"/>
          </a:p>
          <a:p>
            <a:pPr marL="457200" lvl="1" indent="0">
              <a:buNone/>
            </a:pPr>
            <a:r>
              <a:rPr lang="en-US" sz="2800" dirty="0"/>
              <a:t>“Bus means a motor vehicle with motive power, except a trailer, </a:t>
            </a:r>
          </a:p>
          <a:p>
            <a:pPr marL="457200" lvl="1" indent="0">
              <a:buNone/>
            </a:pPr>
            <a:r>
              <a:rPr lang="en-US" sz="2800" dirty="0"/>
              <a:t>  designed for carrying more than 10 persons.”</a:t>
            </a:r>
          </a:p>
          <a:p>
            <a:pPr lvl="1"/>
            <a:endParaRPr lang="en-US" dirty="0"/>
          </a:p>
          <a:p>
            <a:r>
              <a:rPr lang="en-US" dirty="0"/>
              <a:t>Federal Motor Carrier Safety Regulation “bus” definition does not apply.</a:t>
            </a:r>
          </a:p>
          <a:p>
            <a:endParaRPr lang="en-US" dirty="0"/>
          </a:p>
        </p:txBody>
      </p:sp>
    </p:spTree>
    <p:extLst>
      <p:ext uri="{BB962C8B-B14F-4D97-AF65-F5344CB8AC3E}">
        <p14:creationId xmlns:p14="http://schemas.microsoft.com/office/powerpoint/2010/main" val="33859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A06E-0F8A-4FBE-A74F-7279B7F9F825}"/>
              </a:ext>
            </a:extLst>
          </p:cNvPr>
          <p:cNvSpPr>
            <a:spLocks noGrp="1"/>
          </p:cNvSpPr>
          <p:nvPr>
            <p:ph type="title"/>
          </p:nvPr>
        </p:nvSpPr>
        <p:spPr/>
        <p:txBody>
          <a:bodyPr>
            <a:normAutofit/>
          </a:bodyPr>
          <a:lstStyle/>
          <a:p>
            <a:r>
              <a:rPr lang="en-US" b="1" dirty="0"/>
              <a:t>Applicability</a:t>
            </a:r>
          </a:p>
        </p:txBody>
      </p:sp>
      <p:sp>
        <p:nvSpPr>
          <p:cNvPr id="3" name="Content Placeholder 2">
            <a:extLst>
              <a:ext uri="{FF2B5EF4-FFF2-40B4-BE49-F238E27FC236}">
                <a16:creationId xmlns:a16="http://schemas.microsoft.com/office/drawing/2014/main" id="{A30CF11B-0128-48B1-98E6-435EC4B8BFC0}"/>
              </a:ext>
            </a:extLst>
          </p:cNvPr>
          <p:cNvSpPr>
            <a:spLocks noGrp="1"/>
          </p:cNvSpPr>
          <p:nvPr>
            <p:ph idx="1"/>
          </p:nvPr>
        </p:nvSpPr>
        <p:spPr>
          <a:xfrm>
            <a:off x="457200" y="1680272"/>
            <a:ext cx="10331570" cy="4861875"/>
          </a:xfrm>
        </p:spPr>
        <p:txBody>
          <a:bodyPr/>
          <a:lstStyle/>
          <a:p>
            <a:r>
              <a:rPr lang="en-US" dirty="0"/>
              <a:t>Original Manufacture VS. Modified Configuration</a:t>
            </a:r>
          </a:p>
          <a:p>
            <a:pPr lvl="1"/>
            <a:r>
              <a:rPr lang="en-US" dirty="0"/>
              <a:t>Complete Manufactured Vehicle</a:t>
            </a:r>
          </a:p>
          <a:p>
            <a:pPr lvl="1"/>
            <a:r>
              <a:rPr lang="en-US" dirty="0"/>
              <a:t>Second Stage Manufactured Vehicle</a:t>
            </a:r>
          </a:p>
          <a:p>
            <a:pPr lvl="1"/>
            <a:r>
              <a:rPr lang="en-US" dirty="0"/>
              <a:t>Modified Vehicle (Altered from original configuration)</a:t>
            </a:r>
          </a:p>
          <a:p>
            <a:pPr lvl="1"/>
            <a:r>
              <a:rPr lang="en-US" dirty="0"/>
              <a:t>The original configuration of the bus, even if it was manufactured as a                 school bus, is irrelevant. </a:t>
            </a:r>
          </a:p>
          <a:p>
            <a:r>
              <a:rPr lang="en-US" dirty="0"/>
              <a:t>FMVSS lists requirements for two types                                                                of buses.</a:t>
            </a:r>
          </a:p>
          <a:p>
            <a:pPr lvl="1"/>
            <a:r>
              <a:rPr lang="en-US" dirty="0"/>
              <a:t>Buses Other than School Buses (Method One)</a:t>
            </a:r>
          </a:p>
          <a:p>
            <a:pPr lvl="1"/>
            <a:r>
              <a:rPr lang="en-US" dirty="0"/>
              <a:t>School Bus requirements (Method Two)</a:t>
            </a:r>
          </a:p>
          <a:p>
            <a:endParaRPr lang="en-US" dirty="0"/>
          </a:p>
        </p:txBody>
      </p:sp>
      <p:pic>
        <p:nvPicPr>
          <p:cNvPr id="4" name="Picture 3">
            <a:extLst>
              <a:ext uri="{FF2B5EF4-FFF2-40B4-BE49-F238E27FC236}">
                <a16:creationId xmlns:a16="http://schemas.microsoft.com/office/drawing/2014/main" id="{99DE7CD0-6B4D-4005-BFC8-8A4E49C540EF}"/>
              </a:ext>
            </a:extLst>
          </p:cNvPr>
          <p:cNvPicPr>
            <a:picLocks noChangeAspect="1"/>
          </p:cNvPicPr>
          <p:nvPr/>
        </p:nvPicPr>
        <p:blipFill>
          <a:blip r:embed="rId2"/>
          <a:stretch>
            <a:fillRect/>
          </a:stretch>
        </p:blipFill>
        <p:spPr>
          <a:xfrm>
            <a:off x="8322582" y="3937929"/>
            <a:ext cx="3541336" cy="2234272"/>
          </a:xfrm>
          <a:prstGeom prst="rect">
            <a:avLst/>
          </a:prstGeom>
        </p:spPr>
      </p:pic>
    </p:spTree>
    <p:extLst>
      <p:ext uri="{BB962C8B-B14F-4D97-AF65-F5344CB8AC3E}">
        <p14:creationId xmlns:p14="http://schemas.microsoft.com/office/powerpoint/2010/main" val="144708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A1BA-B68D-4A8E-930A-44C26F5A4A92}"/>
              </a:ext>
            </a:extLst>
          </p:cNvPr>
          <p:cNvSpPr>
            <a:spLocks noGrp="1"/>
          </p:cNvSpPr>
          <p:nvPr>
            <p:ph type="title"/>
          </p:nvPr>
        </p:nvSpPr>
        <p:spPr/>
        <p:txBody>
          <a:bodyPr/>
          <a:lstStyle/>
          <a:p>
            <a:r>
              <a:rPr lang="en-US" b="1" dirty="0"/>
              <a:t>Compliance with Inspection Methods </a:t>
            </a:r>
          </a:p>
        </p:txBody>
      </p:sp>
      <p:pic>
        <p:nvPicPr>
          <p:cNvPr id="5" name="Content Placeholder 4">
            <a:extLst>
              <a:ext uri="{FF2B5EF4-FFF2-40B4-BE49-F238E27FC236}">
                <a16:creationId xmlns:a16="http://schemas.microsoft.com/office/drawing/2014/main" id="{69E57DE7-C72F-4FCA-A28F-D9630F6E4A8A}"/>
              </a:ext>
            </a:extLst>
          </p:cNvPr>
          <p:cNvPicPr>
            <a:picLocks noGrp="1" noChangeAspect="1"/>
          </p:cNvPicPr>
          <p:nvPr>
            <p:ph idx="1"/>
          </p:nvPr>
        </p:nvPicPr>
        <p:blipFill>
          <a:blip r:embed="rId2"/>
          <a:stretch>
            <a:fillRect/>
          </a:stretch>
        </p:blipFill>
        <p:spPr>
          <a:xfrm>
            <a:off x="457200" y="1636751"/>
            <a:ext cx="10331450" cy="4153306"/>
          </a:xfrm>
        </p:spPr>
      </p:pic>
    </p:spTree>
    <p:extLst>
      <p:ext uri="{BB962C8B-B14F-4D97-AF65-F5344CB8AC3E}">
        <p14:creationId xmlns:p14="http://schemas.microsoft.com/office/powerpoint/2010/main" val="56025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02FF00-3BD1-45E8-BCD1-09EA25083700}"/>
              </a:ext>
            </a:extLst>
          </p:cNvPr>
          <p:cNvSpPr>
            <a:spLocks noGrp="1"/>
          </p:cNvSpPr>
          <p:nvPr>
            <p:ph idx="1"/>
          </p:nvPr>
        </p:nvSpPr>
        <p:spPr>
          <a:xfrm>
            <a:off x="440353" y="1289048"/>
            <a:ext cx="9938657" cy="1493842"/>
          </a:xfrm>
        </p:spPr>
        <p:txBody>
          <a:bodyPr/>
          <a:lstStyle/>
          <a:p>
            <a:pPr marL="0" indent="0" algn="just">
              <a:lnSpc>
                <a:spcPct val="100000"/>
              </a:lnSpc>
              <a:buNone/>
            </a:pPr>
            <a:endParaRPr lang="en-US" sz="2000" dirty="0"/>
          </a:p>
          <a:p>
            <a:pPr algn="just">
              <a:lnSpc>
                <a:spcPct val="100000"/>
              </a:lnSpc>
            </a:pPr>
            <a:r>
              <a:rPr lang="en-US" sz="2000" dirty="0"/>
              <a:t>Buses with a GVWR less than 10,001 lbs. (4,536 kg), may meet the unobstructed opening requirements by providing windows/doors that open manually.</a:t>
            </a:r>
          </a:p>
          <a:p>
            <a:pPr marL="0" indent="0" algn="just">
              <a:buNone/>
            </a:pPr>
            <a:endParaRPr lang="en-US" sz="2000" dirty="0"/>
          </a:p>
          <a:p>
            <a:endParaRPr lang="en-US" sz="2800" dirty="0"/>
          </a:p>
        </p:txBody>
      </p:sp>
      <p:sp>
        <p:nvSpPr>
          <p:cNvPr id="4" name="Title 1">
            <a:extLst>
              <a:ext uri="{FF2B5EF4-FFF2-40B4-BE49-F238E27FC236}">
                <a16:creationId xmlns:a16="http://schemas.microsoft.com/office/drawing/2014/main" id="{C197A99D-0678-4712-93CF-0FC94B849E76}"/>
              </a:ext>
            </a:extLst>
          </p:cNvPr>
          <p:cNvSpPr>
            <a:spLocks noGrp="1"/>
          </p:cNvSpPr>
          <p:nvPr>
            <p:ph type="title"/>
          </p:nvPr>
        </p:nvSpPr>
        <p:spPr>
          <a:xfrm>
            <a:off x="440353" y="152400"/>
            <a:ext cx="9275735" cy="871538"/>
          </a:xfrm>
        </p:spPr>
        <p:txBody>
          <a:bodyPr>
            <a:normAutofit/>
          </a:bodyPr>
          <a:lstStyle/>
          <a:p>
            <a:r>
              <a:rPr lang="en-US" b="1" dirty="0"/>
              <a:t>Buses 10,000 lbs. or less </a:t>
            </a:r>
          </a:p>
        </p:txBody>
      </p:sp>
      <p:pic>
        <p:nvPicPr>
          <p:cNvPr id="2050" name="Picture 2" descr="Sprinter Shuttle Bus | Royale">
            <a:extLst>
              <a:ext uri="{FF2B5EF4-FFF2-40B4-BE49-F238E27FC236}">
                <a16:creationId xmlns:a16="http://schemas.microsoft.com/office/drawing/2014/main" id="{C8CED7D8-0752-F7BF-3149-217FA239FA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2" t="9111" b="8662"/>
          <a:stretch/>
        </p:blipFill>
        <p:spPr bwMode="auto">
          <a:xfrm>
            <a:off x="2906544" y="2619955"/>
            <a:ext cx="622935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06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BE970-B807-4F99-B75E-50D917AE550F}"/>
              </a:ext>
            </a:extLst>
          </p:cNvPr>
          <p:cNvSpPr>
            <a:spLocks noGrp="1"/>
          </p:cNvSpPr>
          <p:nvPr>
            <p:ph type="title"/>
          </p:nvPr>
        </p:nvSpPr>
        <p:spPr/>
        <p:txBody>
          <a:bodyPr/>
          <a:lstStyle/>
          <a:p>
            <a:r>
              <a:rPr lang="en-US" b="1" dirty="0"/>
              <a:t>Compliance With Inspection Methods</a:t>
            </a:r>
          </a:p>
        </p:txBody>
      </p:sp>
      <p:pic>
        <p:nvPicPr>
          <p:cNvPr id="5" name="Content Placeholder 4">
            <a:extLst>
              <a:ext uri="{FF2B5EF4-FFF2-40B4-BE49-F238E27FC236}">
                <a16:creationId xmlns:a16="http://schemas.microsoft.com/office/drawing/2014/main" id="{A5B35CFD-F2B4-4A24-B7A8-AC02561BE11A}"/>
              </a:ext>
            </a:extLst>
          </p:cNvPr>
          <p:cNvPicPr>
            <a:picLocks noGrp="1" noChangeAspect="1"/>
          </p:cNvPicPr>
          <p:nvPr>
            <p:ph idx="1"/>
          </p:nvPr>
        </p:nvPicPr>
        <p:blipFill>
          <a:blip r:embed="rId2"/>
          <a:stretch>
            <a:fillRect/>
          </a:stretch>
        </p:blipFill>
        <p:spPr>
          <a:xfrm>
            <a:off x="7958381" y="1357563"/>
            <a:ext cx="4049590" cy="3330674"/>
          </a:xfrm>
        </p:spPr>
      </p:pic>
      <p:sp>
        <p:nvSpPr>
          <p:cNvPr id="7" name="TextBox 6">
            <a:extLst>
              <a:ext uri="{FF2B5EF4-FFF2-40B4-BE49-F238E27FC236}">
                <a16:creationId xmlns:a16="http://schemas.microsoft.com/office/drawing/2014/main" id="{CF18E447-D5CB-41EC-AF04-F382C263682D}"/>
              </a:ext>
            </a:extLst>
          </p:cNvPr>
          <p:cNvSpPr txBox="1"/>
          <p:nvPr/>
        </p:nvSpPr>
        <p:spPr>
          <a:xfrm>
            <a:off x="457200" y="1664368"/>
            <a:ext cx="8888278" cy="4893647"/>
          </a:xfrm>
          <a:prstGeom prst="rect">
            <a:avLst/>
          </a:prstGeom>
          <a:noFill/>
        </p:spPr>
        <p:txBody>
          <a:bodyPr wrap="square">
            <a:spAutoFit/>
          </a:bodyPr>
          <a:lstStyle/>
          <a:p>
            <a:r>
              <a:rPr lang="en-US" sz="2400" b="1" dirty="0"/>
              <a:t>Step One </a:t>
            </a:r>
            <a:r>
              <a:rPr lang="en-US" sz="2400" dirty="0"/>
              <a:t>– Identify the total number of </a:t>
            </a:r>
          </a:p>
          <a:p>
            <a:r>
              <a:rPr lang="en-US" sz="2400" dirty="0"/>
              <a:t>designated seating positions for the vehicle</a:t>
            </a:r>
          </a:p>
          <a:p>
            <a:endParaRPr lang="en-US" sz="2400" dirty="0"/>
          </a:p>
          <a:p>
            <a:endParaRPr lang="en-US" sz="2400" dirty="0"/>
          </a:p>
          <a:p>
            <a:r>
              <a:rPr lang="en-US" sz="2400" b="1" dirty="0"/>
              <a:t>Step Two </a:t>
            </a:r>
            <a:r>
              <a:rPr lang="en-US" sz="2400" dirty="0"/>
              <a:t>– Determine if the vehicle complies </a:t>
            </a:r>
          </a:p>
          <a:p>
            <a:r>
              <a:rPr lang="en-US" sz="2400" dirty="0"/>
              <a:t>with ANY of the below methods</a:t>
            </a:r>
          </a:p>
          <a:p>
            <a:endParaRPr lang="en-US" sz="2400" dirty="0"/>
          </a:p>
          <a:p>
            <a:endParaRPr lang="en-US" sz="2400" dirty="0"/>
          </a:p>
          <a:p>
            <a:r>
              <a:rPr lang="en-US" sz="2400" dirty="0"/>
              <a:t>A bus that does not comply with the minimum requirements of either Method One (Option I), Method Two A (Option II), or Method Two B (Option III) will result in an out of service condition for a “Required Emergency Exit Missing”.</a:t>
            </a:r>
          </a:p>
          <a:p>
            <a:endParaRPr lang="en-US" sz="2400" dirty="0"/>
          </a:p>
        </p:txBody>
      </p:sp>
    </p:spTree>
    <p:extLst>
      <p:ext uri="{BB962C8B-B14F-4D97-AF65-F5344CB8AC3E}">
        <p14:creationId xmlns:p14="http://schemas.microsoft.com/office/powerpoint/2010/main" val="41866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994EF-8A99-4537-B9E4-8EA921DFD862}"/>
              </a:ext>
            </a:extLst>
          </p:cNvPr>
          <p:cNvSpPr>
            <a:spLocks noGrp="1"/>
          </p:cNvSpPr>
          <p:nvPr>
            <p:ph type="title"/>
          </p:nvPr>
        </p:nvSpPr>
        <p:spPr>
          <a:xfrm>
            <a:off x="443745" y="-265954"/>
            <a:ext cx="10331570" cy="1325563"/>
          </a:xfrm>
        </p:spPr>
        <p:txBody>
          <a:bodyPr/>
          <a:lstStyle/>
          <a:p>
            <a:r>
              <a:rPr lang="en-US" b="1" dirty="0"/>
              <a:t>Compliance With Inspection Methods</a:t>
            </a:r>
          </a:p>
        </p:txBody>
      </p:sp>
      <p:pic>
        <p:nvPicPr>
          <p:cNvPr id="9" name="Picture 8">
            <a:extLst>
              <a:ext uri="{FF2B5EF4-FFF2-40B4-BE49-F238E27FC236}">
                <a16:creationId xmlns:a16="http://schemas.microsoft.com/office/drawing/2014/main" id="{2729D7DF-1DCA-4D93-A843-FDC3DCCAE2F9}"/>
              </a:ext>
            </a:extLst>
          </p:cNvPr>
          <p:cNvPicPr>
            <a:picLocks noChangeAspect="1"/>
          </p:cNvPicPr>
          <p:nvPr/>
        </p:nvPicPr>
        <p:blipFill>
          <a:blip r:embed="rId3"/>
          <a:stretch>
            <a:fillRect/>
          </a:stretch>
        </p:blipFill>
        <p:spPr>
          <a:xfrm>
            <a:off x="838200" y="1841646"/>
            <a:ext cx="3992415" cy="233009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94B2CD-16E5-4152-97EA-DD868721B735}"/>
              </a:ext>
            </a:extLst>
          </p:cNvPr>
          <p:cNvPicPr>
            <a:picLocks noChangeAspect="1"/>
          </p:cNvPicPr>
          <p:nvPr/>
        </p:nvPicPr>
        <p:blipFill>
          <a:blip r:embed="rId4"/>
          <a:stretch>
            <a:fillRect/>
          </a:stretch>
        </p:blipFill>
        <p:spPr>
          <a:xfrm>
            <a:off x="7115335" y="1841645"/>
            <a:ext cx="3840636" cy="233009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41E5118-3FC5-4542-8CFF-D27A8C8DED9C}"/>
              </a:ext>
            </a:extLst>
          </p:cNvPr>
          <p:cNvPicPr>
            <a:picLocks noChangeAspect="1"/>
          </p:cNvPicPr>
          <p:nvPr/>
        </p:nvPicPr>
        <p:blipFill>
          <a:blip r:embed="rId5"/>
          <a:stretch>
            <a:fillRect/>
          </a:stretch>
        </p:blipFill>
        <p:spPr>
          <a:xfrm>
            <a:off x="3644130" y="4581511"/>
            <a:ext cx="4903739" cy="215833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12E69E2-C36F-4AF6-A717-5C18E2F88AC1}"/>
              </a:ext>
            </a:extLst>
          </p:cNvPr>
          <p:cNvSpPr txBox="1"/>
          <p:nvPr/>
        </p:nvSpPr>
        <p:spPr>
          <a:xfrm>
            <a:off x="2091263" y="1376866"/>
            <a:ext cx="2369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Method One</a:t>
            </a:r>
          </a:p>
        </p:txBody>
      </p:sp>
      <p:sp>
        <p:nvSpPr>
          <p:cNvPr id="15" name="TextBox 14">
            <a:extLst>
              <a:ext uri="{FF2B5EF4-FFF2-40B4-BE49-F238E27FC236}">
                <a16:creationId xmlns:a16="http://schemas.microsoft.com/office/drawing/2014/main" id="{0AD3AE17-3BDB-4779-B4A3-B9E4AD0FA2A0}"/>
              </a:ext>
            </a:extLst>
          </p:cNvPr>
          <p:cNvSpPr txBox="1"/>
          <p:nvPr/>
        </p:nvSpPr>
        <p:spPr>
          <a:xfrm>
            <a:off x="7850699" y="1394721"/>
            <a:ext cx="2369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Method Two, Option A</a:t>
            </a:r>
          </a:p>
        </p:txBody>
      </p:sp>
      <p:sp>
        <p:nvSpPr>
          <p:cNvPr id="16" name="TextBox 15">
            <a:extLst>
              <a:ext uri="{FF2B5EF4-FFF2-40B4-BE49-F238E27FC236}">
                <a16:creationId xmlns:a16="http://schemas.microsoft.com/office/drawing/2014/main" id="{0C5EF88D-13E5-4CF2-AF29-AC8F54D4DD6E}"/>
              </a:ext>
            </a:extLst>
          </p:cNvPr>
          <p:cNvSpPr txBox="1"/>
          <p:nvPr/>
        </p:nvSpPr>
        <p:spPr>
          <a:xfrm>
            <a:off x="4602015" y="4191958"/>
            <a:ext cx="33749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Method Two, Option B</a:t>
            </a:r>
          </a:p>
        </p:txBody>
      </p:sp>
      <p:sp>
        <p:nvSpPr>
          <p:cNvPr id="3" name="Arrow: Up 2">
            <a:extLst>
              <a:ext uri="{FF2B5EF4-FFF2-40B4-BE49-F238E27FC236}">
                <a16:creationId xmlns:a16="http://schemas.microsoft.com/office/drawing/2014/main" id="{C6C8C9B5-744E-ABCC-4984-E53311A3BDFF}"/>
              </a:ext>
            </a:extLst>
          </p:cNvPr>
          <p:cNvSpPr/>
          <p:nvPr/>
        </p:nvSpPr>
        <p:spPr>
          <a:xfrm>
            <a:off x="2091263" y="3934239"/>
            <a:ext cx="452063" cy="64727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F5E583B5-3D13-4AC5-A94A-96A7D98FED4B}"/>
              </a:ext>
            </a:extLst>
          </p:cNvPr>
          <p:cNvSpPr/>
          <p:nvPr/>
        </p:nvSpPr>
        <p:spPr>
          <a:xfrm>
            <a:off x="7551506" y="3405717"/>
            <a:ext cx="452063" cy="64727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C86C329F-864C-4C1B-891F-66623C6DCA4D}"/>
              </a:ext>
            </a:extLst>
          </p:cNvPr>
          <p:cNvSpPr/>
          <p:nvPr/>
        </p:nvSpPr>
        <p:spPr>
          <a:xfrm>
            <a:off x="4830615" y="6092575"/>
            <a:ext cx="452063" cy="64727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DACBCBB1-24FA-48AF-A0EF-21878ECDCF59}"/>
              </a:ext>
            </a:extLst>
          </p:cNvPr>
          <p:cNvSpPr/>
          <p:nvPr/>
        </p:nvSpPr>
        <p:spPr>
          <a:xfrm>
            <a:off x="7624667" y="5660679"/>
            <a:ext cx="452063" cy="64727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36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206B07-60E5-4EB9-9178-EDB854A70C2B}"/>
              </a:ext>
            </a:extLst>
          </p:cNvPr>
          <p:cNvSpPr>
            <a:spLocks noGrp="1"/>
          </p:cNvSpPr>
          <p:nvPr>
            <p:ph type="title"/>
          </p:nvPr>
        </p:nvSpPr>
        <p:spPr>
          <a:xfrm>
            <a:off x="513513" y="134538"/>
            <a:ext cx="8526059" cy="871538"/>
          </a:xfrm>
        </p:spPr>
        <p:txBody>
          <a:bodyPr/>
          <a:lstStyle/>
          <a:p>
            <a:r>
              <a:rPr lang="en-US" b="1" dirty="0"/>
              <a:t>Method One</a:t>
            </a:r>
          </a:p>
        </p:txBody>
      </p:sp>
      <p:pic>
        <p:nvPicPr>
          <p:cNvPr id="8" name="Picture 7">
            <a:extLst>
              <a:ext uri="{FF2B5EF4-FFF2-40B4-BE49-F238E27FC236}">
                <a16:creationId xmlns:a16="http://schemas.microsoft.com/office/drawing/2014/main" id="{068631EC-BEE7-4A16-BA39-9BE95162818A}"/>
              </a:ext>
            </a:extLst>
          </p:cNvPr>
          <p:cNvPicPr>
            <a:picLocks noChangeAspect="1"/>
          </p:cNvPicPr>
          <p:nvPr/>
        </p:nvPicPr>
        <p:blipFill>
          <a:blip r:embed="rId3"/>
          <a:srcRect/>
          <a:stretch/>
        </p:blipFill>
        <p:spPr>
          <a:xfrm>
            <a:off x="7951446" y="1367850"/>
            <a:ext cx="3727041" cy="5278846"/>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B4EFAA9-5ED9-BDD8-91E5-D60B7276FFE7}"/>
              </a:ext>
            </a:extLst>
          </p:cNvPr>
          <p:cNvSpPr>
            <a:spLocks noGrp="1"/>
          </p:cNvSpPr>
          <p:nvPr>
            <p:ph idx="1"/>
          </p:nvPr>
        </p:nvSpPr>
        <p:spPr>
          <a:xfrm>
            <a:off x="513513" y="1367850"/>
            <a:ext cx="5935580" cy="4729684"/>
          </a:xfrm>
        </p:spPr>
        <p:txBody>
          <a:bodyPr>
            <a:normAutofit/>
          </a:bodyPr>
          <a:lstStyle/>
          <a:p>
            <a:pPr lvl="1" algn="just"/>
            <a:r>
              <a:rPr lang="en-US" sz="2000" dirty="0"/>
              <a:t>Determine the number of designated seating capacity</a:t>
            </a:r>
          </a:p>
          <a:p>
            <a:pPr lvl="1" algn="just"/>
            <a:r>
              <a:rPr lang="en-US" sz="2000" dirty="0"/>
              <a:t>Use the calculation sheet to ensure:</a:t>
            </a:r>
          </a:p>
          <a:p>
            <a:pPr lvl="2" algn="just"/>
            <a:r>
              <a:rPr lang="en-US" b="1" dirty="0"/>
              <a:t>Total</a:t>
            </a:r>
            <a:r>
              <a:rPr lang="en-US" dirty="0"/>
              <a:t> required exit space is achieved</a:t>
            </a:r>
          </a:p>
          <a:p>
            <a:pPr lvl="2" algn="just"/>
            <a:r>
              <a:rPr lang="en-US" b="1" dirty="0"/>
              <a:t>At least 40% </a:t>
            </a:r>
            <a:r>
              <a:rPr lang="en-US" dirty="0"/>
              <a:t>of the exits are on each side</a:t>
            </a:r>
          </a:p>
          <a:p>
            <a:pPr lvl="2" algn="just"/>
            <a:r>
              <a:rPr lang="en-US" dirty="0"/>
              <a:t>There is a </a:t>
            </a:r>
            <a:r>
              <a:rPr lang="en-US" b="1" dirty="0"/>
              <a:t>rear exit or roof hatch in the rear most portion of the vehicle.</a:t>
            </a:r>
          </a:p>
          <a:p>
            <a:pPr lvl="2" algn="just"/>
            <a:endParaRPr lang="en-US" b="1" dirty="0"/>
          </a:p>
          <a:p>
            <a:pPr lvl="2" algn="just"/>
            <a:endParaRPr lang="en-US" b="1" dirty="0"/>
          </a:p>
          <a:p>
            <a:pPr lvl="1" algn="just"/>
            <a:r>
              <a:rPr lang="en-US" b="1" dirty="0"/>
              <a:t>Method 1 Calculation Worksheet </a:t>
            </a:r>
            <a:r>
              <a:rPr lang="en-US" dirty="0"/>
              <a:t>is found at the end of the Emergency Exit Inspection Bulletin</a:t>
            </a:r>
            <a:r>
              <a:rPr lang="en-US" b="1" dirty="0"/>
              <a:t> </a:t>
            </a:r>
          </a:p>
          <a:p>
            <a:pPr lvl="1"/>
            <a:endParaRPr lang="en-US" sz="1400" dirty="0"/>
          </a:p>
        </p:txBody>
      </p:sp>
    </p:spTree>
    <p:extLst>
      <p:ext uri="{BB962C8B-B14F-4D97-AF65-F5344CB8AC3E}">
        <p14:creationId xmlns:p14="http://schemas.microsoft.com/office/powerpoint/2010/main" val="104672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664C-5D9B-4633-87D9-2ABF261E1D23}"/>
              </a:ext>
            </a:extLst>
          </p:cNvPr>
          <p:cNvSpPr>
            <a:spLocks noGrp="1"/>
          </p:cNvSpPr>
          <p:nvPr>
            <p:ph type="title"/>
          </p:nvPr>
        </p:nvSpPr>
        <p:spPr/>
        <p:txBody>
          <a:bodyPr/>
          <a:lstStyle/>
          <a:p>
            <a:r>
              <a:rPr lang="en-US" b="1" dirty="0"/>
              <a:t>Topics</a:t>
            </a:r>
            <a:r>
              <a:rPr lang="en-US" dirty="0"/>
              <a:t> </a:t>
            </a:r>
          </a:p>
        </p:txBody>
      </p:sp>
      <p:sp>
        <p:nvSpPr>
          <p:cNvPr id="3" name="Content Placeholder 2">
            <a:extLst>
              <a:ext uri="{FF2B5EF4-FFF2-40B4-BE49-F238E27FC236}">
                <a16:creationId xmlns:a16="http://schemas.microsoft.com/office/drawing/2014/main" id="{ABB39250-6EA6-4CA9-9D3A-FAF9551A2957}"/>
              </a:ext>
            </a:extLst>
          </p:cNvPr>
          <p:cNvSpPr>
            <a:spLocks noGrp="1"/>
          </p:cNvSpPr>
          <p:nvPr>
            <p:ph idx="1"/>
          </p:nvPr>
        </p:nvSpPr>
        <p:spPr/>
        <p:txBody>
          <a:bodyPr/>
          <a:lstStyle/>
          <a:p>
            <a:endParaRPr lang="en-US" dirty="0"/>
          </a:p>
          <a:p>
            <a:endParaRPr lang="en-US" dirty="0"/>
          </a:p>
          <a:p>
            <a:r>
              <a:rPr lang="en-US" dirty="0"/>
              <a:t>2023 Out-of-Service Criteria Changes</a:t>
            </a:r>
          </a:p>
          <a:p>
            <a:r>
              <a:rPr lang="en-US" dirty="0"/>
              <a:t>Emergency Exit Inspection Bulletin Background</a:t>
            </a:r>
          </a:p>
          <a:p>
            <a:pPr lvl="1"/>
            <a:r>
              <a:rPr lang="en-US" dirty="0"/>
              <a:t>Applicability</a:t>
            </a:r>
          </a:p>
          <a:p>
            <a:pPr lvl="1"/>
            <a:r>
              <a:rPr lang="en-US" dirty="0"/>
              <a:t>Compliance with Inspection Methods</a:t>
            </a:r>
          </a:p>
          <a:p>
            <a:pPr lvl="2"/>
            <a:r>
              <a:rPr lang="en-US" dirty="0"/>
              <a:t>Method One or</a:t>
            </a:r>
          </a:p>
          <a:p>
            <a:pPr lvl="2"/>
            <a:r>
              <a:rPr lang="en-US" dirty="0"/>
              <a:t>Method Two (Option A or Option B)</a:t>
            </a:r>
          </a:p>
          <a:p>
            <a:pPr lvl="1"/>
            <a:r>
              <a:rPr lang="en-US" dirty="0"/>
              <a:t>Exit Functional Requirements</a:t>
            </a:r>
          </a:p>
          <a:p>
            <a:pPr lvl="2"/>
            <a:r>
              <a:rPr lang="en-US" dirty="0"/>
              <a:t>Operation</a:t>
            </a:r>
          </a:p>
          <a:p>
            <a:pPr lvl="2"/>
            <a:r>
              <a:rPr lang="en-US" dirty="0"/>
              <a:t>Access</a:t>
            </a:r>
          </a:p>
          <a:p>
            <a:pPr lvl="2"/>
            <a:r>
              <a:rPr lang="en-US" dirty="0"/>
              <a:t>Identification and Labeling</a:t>
            </a:r>
          </a:p>
          <a:p>
            <a:pPr lvl="1"/>
            <a:endParaRPr lang="en-US" dirty="0"/>
          </a:p>
        </p:txBody>
      </p:sp>
      <p:pic>
        <p:nvPicPr>
          <p:cNvPr id="5" name="Picture 4">
            <a:extLst>
              <a:ext uri="{FF2B5EF4-FFF2-40B4-BE49-F238E27FC236}">
                <a16:creationId xmlns:a16="http://schemas.microsoft.com/office/drawing/2014/main" id="{9AAD54EC-1FEA-43F4-8EFE-0620CA7CA3AC}"/>
              </a:ext>
            </a:extLst>
          </p:cNvPr>
          <p:cNvPicPr>
            <a:picLocks noChangeAspect="1"/>
          </p:cNvPicPr>
          <p:nvPr/>
        </p:nvPicPr>
        <p:blipFill>
          <a:blip r:embed="rId2"/>
          <a:stretch>
            <a:fillRect/>
          </a:stretch>
        </p:blipFill>
        <p:spPr>
          <a:xfrm>
            <a:off x="7624840" y="1071507"/>
            <a:ext cx="4114800" cy="981075"/>
          </a:xfrm>
          <a:prstGeom prst="rect">
            <a:avLst/>
          </a:prstGeom>
        </p:spPr>
      </p:pic>
      <p:pic>
        <p:nvPicPr>
          <p:cNvPr id="11" name="Picture 10">
            <a:extLst>
              <a:ext uri="{FF2B5EF4-FFF2-40B4-BE49-F238E27FC236}">
                <a16:creationId xmlns:a16="http://schemas.microsoft.com/office/drawing/2014/main" id="{A20DEE43-504E-44E8-81EB-19D8046548E2}"/>
              </a:ext>
            </a:extLst>
          </p:cNvPr>
          <p:cNvPicPr>
            <a:picLocks noChangeAspect="1"/>
          </p:cNvPicPr>
          <p:nvPr/>
        </p:nvPicPr>
        <p:blipFill>
          <a:blip r:embed="rId3"/>
          <a:stretch>
            <a:fillRect/>
          </a:stretch>
        </p:blipFill>
        <p:spPr>
          <a:xfrm>
            <a:off x="7632914" y="3829642"/>
            <a:ext cx="4292385" cy="2735343"/>
          </a:xfrm>
          <a:prstGeom prst="rect">
            <a:avLst/>
          </a:prstGeom>
        </p:spPr>
      </p:pic>
      <p:pic>
        <p:nvPicPr>
          <p:cNvPr id="13" name="Picture 12">
            <a:extLst>
              <a:ext uri="{FF2B5EF4-FFF2-40B4-BE49-F238E27FC236}">
                <a16:creationId xmlns:a16="http://schemas.microsoft.com/office/drawing/2014/main" id="{E8905ADF-40CE-4BC2-8C1F-8CBE2AF1177E}"/>
              </a:ext>
            </a:extLst>
          </p:cNvPr>
          <p:cNvPicPr>
            <a:picLocks noChangeAspect="1"/>
          </p:cNvPicPr>
          <p:nvPr/>
        </p:nvPicPr>
        <p:blipFill>
          <a:blip r:embed="rId4"/>
          <a:stretch>
            <a:fillRect/>
          </a:stretch>
        </p:blipFill>
        <p:spPr>
          <a:xfrm>
            <a:off x="8721022" y="2099866"/>
            <a:ext cx="1922435" cy="1486252"/>
          </a:xfrm>
          <a:prstGeom prst="rect">
            <a:avLst/>
          </a:prstGeom>
        </p:spPr>
      </p:pic>
    </p:spTree>
    <p:extLst>
      <p:ext uri="{BB962C8B-B14F-4D97-AF65-F5344CB8AC3E}">
        <p14:creationId xmlns:p14="http://schemas.microsoft.com/office/powerpoint/2010/main" val="165707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206B07-60E5-4EB9-9178-EDB854A70C2B}"/>
              </a:ext>
            </a:extLst>
          </p:cNvPr>
          <p:cNvSpPr>
            <a:spLocks noGrp="1"/>
          </p:cNvSpPr>
          <p:nvPr>
            <p:ph type="title"/>
          </p:nvPr>
        </p:nvSpPr>
        <p:spPr>
          <a:xfrm>
            <a:off x="431220" y="134537"/>
            <a:ext cx="8526059" cy="871538"/>
          </a:xfrm>
        </p:spPr>
        <p:txBody>
          <a:bodyPr/>
          <a:lstStyle/>
          <a:p>
            <a:r>
              <a:rPr lang="en-US" b="1" dirty="0"/>
              <a:t>Method One</a:t>
            </a:r>
          </a:p>
        </p:txBody>
      </p:sp>
      <p:pic>
        <p:nvPicPr>
          <p:cNvPr id="8" name="Picture 7">
            <a:extLst>
              <a:ext uri="{FF2B5EF4-FFF2-40B4-BE49-F238E27FC236}">
                <a16:creationId xmlns:a16="http://schemas.microsoft.com/office/drawing/2014/main" id="{068631EC-BEE7-4A16-BA39-9BE95162818A}"/>
              </a:ext>
            </a:extLst>
          </p:cNvPr>
          <p:cNvPicPr>
            <a:picLocks noChangeAspect="1"/>
          </p:cNvPicPr>
          <p:nvPr/>
        </p:nvPicPr>
        <p:blipFill>
          <a:blip r:embed="rId3"/>
          <a:srcRect/>
          <a:stretch/>
        </p:blipFill>
        <p:spPr>
          <a:xfrm>
            <a:off x="7951446" y="1367850"/>
            <a:ext cx="3727041" cy="5278846"/>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B4EFAA9-5ED9-BDD8-91E5-D60B7276FFE7}"/>
              </a:ext>
            </a:extLst>
          </p:cNvPr>
          <p:cNvSpPr>
            <a:spLocks noGrp="1"/>
          </p:cNvSpPr>
          <p:nvPr>
            <p:ph idx="1"/>
          </p:nvPr>
        </p:nvSpPr>
        <p:spPr>
          <a:xfrm>
            <a:off x="431220" y="1479168"/>
            <a:ext cx="5935580" cy="4729684"/>
          </a:xfrm>
        </p:spPr>
        <p:txBody>
          <a:bodyPr>
            <a:normAutofit/>
          </a:bodyPr>
          <a:lstStyle/>
          <a:p>
            <a:pPr lvl="1" algn="just"/>
            <a:r>
              <a:rPr lang="en-US" sz="2000" dirty="0"/>
              <a:t>Determine the number of designated seating capacity</a:t>
            </a:r>
          </a:p>
          <a:p>
            <a:pPr lvl="1" algn="just"/>
            <a:r>
              <a:rPr lang="en-US" sz="2000" dirty="0"/>
              <a:t>Use the calculation sheet to ensure:</a:t>
            </a:r>
          </a:p>
          <a:p>
            <a:pPr lvl="2" algn="just"/>
            <a:r>
              <a:rPr lang="en-US" sz="2400" b="1" dirty="0"/>
              <a:t>Total</a:t>
            </a:r>
            <a:r>
              <a:rPr lang="en-US" sz="2400" dirty="0"/>
              <a:t> </a:t>
            </a:r>
            <a:r>
              <a:rPr lang="en-US" sz="2400" b="1" dirty="0"/>
              <a:t>required exit space is achieved</a:t>
            </a:r>
          </a:p>
          <a:p>
            <a:pPr lvl="2" algn="just"/>
            <a:r>
              <a:rPr lang="en-US" dirty="0"/>
              <a:t>At least 40% of the exits are on each side</a:t>
            </a:r>
          </a:p>
          <a:p>
            <a:pPr lvl="2" algn="just"/>
            <a:r>
              <a:rPr lang="en-US" dirty="0"/>
              <a:t>There is a rear exit or roof hatch in the rear most portion of the vehicle.</a:t>
            </a:r>
          </a:p>
          <a:p>
            <a:pPr lvl="2" algn="just"/>
            <a:endParaRPr lang="en-US" b="1" dirty="0"/>
          </a:p>
          <a:p>
            <a:pPr lvl="2" algn="just"/>
            <a:endParaRPr lang="en-US" b="1" dirty="0"/>
          </a:p>
          <a:p>
            <a:pPr lvl="1"/>
            <a:endParaRPr lang="en-US" sz="1400" dirty="0"/>
          </a:p>
        </p:txBody>
      </p:sp>
      <p:pic>
        <p:nvPicPr>
          <p:cNvPr id="2" name="Picture 1">
            <a:extLst>
              <a:ext uri="{FF2B5EF4-FFF2-40B4-BE49-F238E27FC236}">
                <a16:creationId xmlns:a16="http://schemas.microsoft.com/office/drawing/2014/main" id="{9028D2C2-DBB9-49D7-84A7-D13D9401A3AD}"/>
              </a:ext>
            </a:extLst>
          </p:cNvPr>
          <p:cNvPicPr>
            <a:picLocks noChangeAspect="1"/>
          </p:cNvPicPr>
          <p:nvPr/>
        </p:nvPicPr>
        <p:blipFill>
          <a:blip r:embed="rId4"/>
          <a:stretch>
            <a:fillRect/>
          </a:stretch>
        </p:blipFill>
        <p:spPr>
          <a:xfrm>
            <a:off x="10675598" y="1968411"/>
            <a:ext cx="1085182" cy="658425"/>
          </a:xfrm>
          <a:prstGeom prst="rect">
            <a:avLst/>
          </a:prstGeom>
        </p:spPr>
      </p:pic>
    </p:spTree>
    <p:extLst>
      <p:ext uri="{BB962C8B-B14F-4D97-AF65-F5344CB8AC3E}">
        <p14:creationId xmlns:p14="http://schemas.microsoft.com/office/powerpoint/2010/main" val="42187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206B07-60E5-4EB9-9178-EDB854A70C2B}"/>
              </a:ext>
            </a:extLst>
          </p:cNvPr>
          <p:cNvSpPr>
            <a:spLocks noGrp="1"/>
          </p:cNvSpPr>
          <p:nvPr>
            <p:ph type="title"/>
          </p:nvPr>
        </p:nvSpPr>
        <p:spPr>
          <a:xfrm>
            <a:off x="441162" y="102732"/>
            <a:ext cx="8526059" cy="871538"/>
          </a:xfrm>
        </p:spPr>
        <p:txBody>
          <a:bodyPr/>
          <a:lstStyle/>
          <a:p>
            <a:r>
              <a:rPr lang="en-US" b="1" dirty="0"/>
              <a:t>Method One</a:t>
            </a:r>
          </a:p>
        </p:txBody>
      </p:sp>
      <p:pic>
        <p:nvPicPr>
          <p:cNvPr id="8" name="Picture 7">
            <a:extLst>
              <a:ext uri="{FF2B5EF4-FFF2-40B4-BE49-F238E27FC236}">
                <a16:creationId xmlns:a16="http://schemas.microsoft.com/office/drawing/2014/main" id="{068631EC-BEE7-4A16-BA39-9BE95162818A}"/>
              </a:ext>
            </a:extLst>
          </p:cNvPr>
          <p:cNvPicPr>
            <a:picLocks noChangeAspect="1"/>
          </p:cNvPicPr>
          <p:nvPr/>
        </p:nvPicPr>
        <p:blipFill>
          <a:blip r:embed="rId3"/>
          <a:srcRect/>
          <a:stretch/>
        </p:blipFill>
        <p:spPr>
          <a:xfrm>
            <a:off x="7951446" y="1367850"/>
            <a:ext cx="3727041" cy="5278846"/>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B4EFAA9-5ED9-BDD8-91E5-D60B7276FFE7}"/>
              </a:ext>
            </a:extLst>
          </p:cNvPr>
          <p:cNvSpPr>
            <a:spLocks noGrp="1"/>
          </p:cNvSpPr>
          <p:nvPr>
            <p:ph idx="1"/>
          </p:nvPr>
        </p:nvSpPr>
        <p:spPr>
          <a:xfrm>
            <a:off x="441162" y="1367850"/>
            <a:ext cx="5935580" cy="4729684"/>
          </a:xfrm>
        </p:spPr>
        <p:txBody>
          <a:bodyPr>
            <a:normAutofit/>
          </a:bodyPr>
          <a:lstStyle/>
          <a:p>
            <a:pPr lvl="1" algn="just"/>
            <a:r>
              <a:rPr lang="en-US" sz="2000" dirty="0"/>
              <a:t>Determine the number of designated seating capacity</a:t>
            </a:r>
          </a:p>
          <a:p>
            <a:pPr lvl="1" algn="just"/>
            <a:r>
              <a:rPr lang="en-US" sz="2000" dirty="0"/>
              <a:t>Use the calculation sheet to ensure:</a:t>
            </a:r>
          </a:p>
          <a:p>
            <a:pPr lvl="2" algn="just"/>
            <a:r>
              <a:rPr lang="en-US" dirty="0"/>
              <a:t>Total required exit space is achieved</a:t>
            </a:r>
          </a:p>
          <a:p>
            <a:pPr lvl="2" algn="just"/>
            <a:r>
              <a:rPr lang="en-US" sz="2400" b="1" dirty="0"/>
              <a:t>At least 40% of the exits are on each side</a:t>
            </a:r>
          </a:p>
          <a:p>
            <a:pPr lvl="2" algn="just"/>
            <a:r>
              <a:rPr lang="en-US" dirty="0"/>
              <a:t>There is a rear exit or roof hatch in the rear most portion of the vehicle.</a:t>
            </a:r>
          </a:p>
          <a:p>
            <a:pPr lvl="2" algn="just"/>
            <a:endParaRPr lang="en-US" b="1" dirty="0"/>
          </a:p>
          <a:p>
            <a:pPr lvl="2" algn="just"/>
            <a:endParaRPr lang="en-US" b="1" dirty="0"/>
          </a:p>
          <a:p>
            <a:pPr lvl="1"/>
            <a:endParaRPr lang="en-US" sz="1400" dirty="0"/>
          </a:p>
        </p:txBody>
      </p:sp>
      <p:pic>
        <p:nvPicPr>
          <p:cNvPr id="2" name="Picture 1">
            <a:extLst>
              <a:ext uri="{FF2B5EF4-FFF2-40B4-BE49-F238E27FC236}">
                <a16:creationId xmlns:a16="http://schemas.microsoft.com/office/drawing/2014/main" id="{147A4E5C-54F3-4DE6-A5F4-D6324EAB3259}"/>
              </a:ext>
            </a:extLst>
          </p:cNvPr>
          <p:cNvPicPr>
            <a:picLocks noChangeAspect="1"/>
          </p:cNvPicPr>
          <p:nvPr/>
        </p:nvPicPr>
        <p:blipFill>
          <a:blip r:embed="rId4"/>
          <a:stretch>
            <a:fillRect/>
          </a:stretch>
        </p:blipFill>
        <p:spPr>
          <a:xfrm>
            <a:off x="9934880" y="2549589"/>
            <a:ext cx="1743607" cy="3231160"/>
          </a:xfrm>
          <a:prstGeom prst="rect">
            <a:avLst/>
          </a:prstGeom>
        </p:spPr>
      </p:pic>
    </p:spTree>
    <p:extLst>
      <p:ext uri="{BB962C8B-B14F-4D97-AF65-F5344CB8AC3E}">
        <p14:creationId xmlns:p14="http://schemas.microsoft.com/office/powerpoint/2010/main" val="214491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206B07-60E5-4EB9-9178-EDB854A70C2B}"/>
              </a:ext>
            </a:extLst>
          </p:cNvPr>
          <p:cNvSpPr>
            <a:spLocks noGrp="1"/>
          </p:cNvSpPr>
          <p:nvPr>
            <p:ph type="title"/>
          </p:nvPr>
        </p:nvSpPr>
        <p:spPr>
          <a:xfrm>
            <a:off x="457477" y="141817"/>
            <a:ext cx="8526059" cy="871538"/>
          </a:xfrm>
        </p:spPr>
        <p:txBody>
          <a:bodyPr/>
          <a:lstStyle/>
          <a:p>
            <a:r>
              <a:rPr lang="en-US" b="1" dirty="0"/>
              <a:t>Method One</a:t>
            </a:r>
          </a:p>
        </p:txBody>
      </p:sp>
      <p:pic>
        <p:nvPicPr>
          <p:cNvPr id="8" name="Picture 7">
            <a:extLst>
              <a:ext uri="{FF2B5EF4-FFF2-40B4-BE49-F238E27FC236}">
                <a16:creationId xmlns:a16="http://schemas.microsoft.com/office/drawing/2014/main" id="{068631EC-BEE7-4A16-BA39-9BE95162818A}"/>
              </a:ext>
            </a:extLst>
          </p:cNvPr>
          <p:cNvPicPr>
            <a:picLocks noChangeAspect="1"/>
          </p:cNvPicPr>
          <p:nvPr/>
        </p:nvPicPr>
        <p:blipFill>
          <a:blip r:embed="rId3"/>
          <a:srcRect/>
          <a:stretch/>
        </p:blipFill>
        <p:spPr>
          <a:xfrm>
            <a:off x="7951446" y="1367850"/>
            <a:ext cx="3727041" cy="5278846"/>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B4EFAA9-5ED9-BDD8-91E5-D60B7276FFE7}"/>
              </a:ext>
            </a:extLst>
          </p:cNvPr>
          <p:cNvSpPr>
            <a:spLocks noGrp="1"/>
          </p:cNvSpPr>
          <p:nvPr>
            <p:ph idx="1"/>
          </p:nvPr>
        </p:nvSpPr>
        <p:spPr>
          <a:xfrm>
            <a:off x="457477" y="1550730"/>
            <a:ext cx="5935580" cy="4729684"/>
          </a:xfrm>
        </p:spPr>
        <p:txBody>
          <a:bodyPr>
            <a:normAutofit/>
          </a:bodyPr>
          <a:lstStyle/>
          <a:p>
            <a:pPr lvl="1" algn="just"/>
            <a:r>
              <a:rPr lang="en-US" sz="2000" dirty="0"/>
              <a:t>Determine the number of designated seating capacity</a:t>
            </a:r>
          </a:p>
          <a:p>
            <a:pPr lvl="1" algn="just"/>
            <a:r>
              <a:rPr lang="en-US" sz="2000" dirty="0"/>
              <a:t>Use the calculation sheet to ensure:</a:t>
            </a:r>
          </a:p>
          <a:p>
            <a:pPr lvl="2" algn="just"/>
            <a:r>
              <a:rPr lang="en-US" dirty="0"/>
              <a:t>Total required exit space is achieved</a:t>
            </a:r>
          </a:p>
          <a:p>
            <a:pPr lvl="2" algn="just"/>
            <a:r>
              <a:rPr lang="en-US" dirty="0"/>
              <a:t>At least 40% of the exits are on each side</a:t>
            </a:r>
          </a:p>
          <a:p>
            <a:pPr lvl="2" algn="just"/>
            <a:r>
              <a:rPr lang="en-US" sz="2400" b="1" dirty="0"/>
              <a:t>There is a rear exit or roof hatch in the rear most portion of the vehicle.</a:t>
            </a:r>
          </a:p>
          <a:p>
            <a:pPr lvl="2" algn="just"/>
            <a:endParaRPr lang="en-US" b="1" dirty="0"/>
          </a:p>
          <a:p>
            <a:pPr lvl="2" algn="just"/>
            <a:endParaRPr lang="en-US" b="1" dirty="0"/>
          </a:p>
          <a:p>
            <a:pPr lvl="1"/>
            <a:endParaRPr lang="en-US" sz="1400" dirty="0"/>
          </a:p>
        </p:txBody>
      </p:sp>
      <p:pic>
        <p:nvPicPr>
          <p:cNvPr id="2" name="Picture 1">
            <a:extLst>
              <a:ext uri="{FF2B5EF4-FFF2-40B4-BE49-F238E27FC236}">
                <a16:creationId xmlns:a16="http://schemas.microsoft.com/office/drawing/2014/main" id="{F71BA1C7-9020-4C93-B46C-A727B29456AF}"/>
              </a:ext>
            </a:extLst>
          </p:cNvPr>
          <p:cNvPicPr>
            <a:picLocks noChangeAspect="1"/>
          </p:cNvPicPr>
          <p:nvPr/>
        </p:nvPicPr>
        <p:blipFill>
          <a:blip r:embed="rId4"/>
          <a:stretch>
            <a:fillRect/>
          </a:stretch>
        </p:blipFill>
        <p:spPr>
          <a:xfrm>
            <a:off x="10207625" y="5648696"/>
            <a:ext cx="1889924" cy="798645"/>
          </a:xfrm>
          <a:prstGeom prst="rect">
            <a:avLst/>
          </a:prstGeom>
        </p:spPr>
      </p:pic>
    </p:spTree>
    <p:extLst>
      <p:ext uri="{BB962C8B-B14F-4D97-AF65-F5344CB8AC3E}">
        <p14:creationId xmlns:p14="http://schemas.microsoft.com/office/powerpoint/2010/main" val="42258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206B07-60E5-4EB9-9178-EDB854A70C2B}"/>
              </a:ext>
            </a:extLst>
          </p:cNvPr>
          <p:cNvSpPr>
            <a:spLocks noGrp="1"/>
          </p:cNvSpPr>
          <p:nvPr>
            <p:ph type="title"/>
          </p:nvPr>
        </p:nvSpPr>
        <p:spPr>
          <a:xfrm>
            <a:off x="441163" y="150440"/>
            <a:ext cx="8526059" cy="871538"/>
          </a:xfrm>
        </p:spPr>
        <p:txBody>
          <a:bodyPr/>
          <a:lstStyle/>
          <a:p>
            <a:r>
              <a:rPr lang="en-US" b="1" dirty="0"/>
              <a:t>Method One</a:t>
            </a:r>
          </a:p>
        </p:txBody>
      </p:sp>
      <p:pic>
        <p:nvPicPr>
          <p:cNvPr id="8" name="Picture 7">
            <a:extLst>
              <a:ext uri="{FF2B5EF4-FFF2-40B4-BE49-F238E27FC236}">
                <a16:creationId xmlns:a16="http://schemas.microsoft.com/office/drawing/2014/main" id="{068631EC-BEE7-4A16-BA39-9BE95162818A}"/>
              </a:ext>
            </a:extLst>
          </p:cNvPr>
          <p:cNvPicPr>
            <a:picLocks noChangeAspect="1"/>
          </p:cNvPicPr>
          <p:nvPr/>
        </p:nvPicPr>
        <p:blipFill>
          <a:blip r:embed="rId3"/>
          <a:srcRect/>
          <a:stretch/>
        </p:blipFill>
        <p:spPr>
          <a:xfrm>
            <a:off x="7951446" y="1367850"/>
            <a:ext cx="3727041" cy="5278846"/>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B4EFAA9-5ED9-BDD8-91E5-D60B7276FFE7}"/>
              </a:ext>
            </a:extLst>
          </p:cNvPr>
          <p:cNvSpPr>
            <a:spLocks noGrp="1"/>
          </p:cNvSpPr>
          <p:nvPr>
            <p:ph idx="1"/>
          </p:nvPr>
        </p:nvSpPr>
        <p:spPr>
          <a:xfrm>
            <a:off x="436021" y="1495070"/>
            <a:ext cx="5935580" cy="4729684"/>
          </a:xfrm>
        </p:spPr>
        <p:txBody>
          <a:bodyPr>
            <a:normAutofit/>
          </a:bodyPr>
          <a:lstStyle/>
          <a:p>
            <a:pPr lvl="1" algn="just"/>
            <a:r>
              <a:rPr lang="en-US" sz="2000" dirty="0"/>
              <a:t>Determine the number of designated seating positions</a:t>
            </a:r>
          </a:p>
          <a:p>
            <a:pPr lvl="1" algn="just"/>
            <a:r>
              <a:rPr lang="en-US" sz="2000" dirty="0"/>
              <a:t>Use the calculation sheet to ensure:</a:t>
            </a:r>
          </a:p>
          <a:p>
            <a:pPr lvl="2" algn="just"/>
            <a:r>
              <a:rPr lang="en-US" dirty="0"/>
              <a:t>Total required exit space is achieved</a:t>
            </a:r>
          </a:p>
          <a:p>
            <a:pPr lvl="2" algn="just"/>
            <a:r>
              <a:rPr lang="en-US" dirty="0"/>
              <a:t>At least 40% of the exits are on each side</a:t>
            </a:r>
          </a:p>
          <a:p>
            <a:pPr lvl="2" algn="just"/>
            <a:r>
              <a:rPr lang="en-US" dirty="0"/>
              <a:t>There is a rear exit or roof hatch in the rear most portion of the vehicle.</a:t>
            </a:r>
          </a:p>
          <a:p>
            <a:pPr lvl="2" algn="just"/>
            <a:endParaRPr lang="en-US" b="1" dirty="0"/>
          </a:p>
          <a:p>
            <a:pPr lvl="2" algn="just"/>
            <a:endParaRPr lang="en-US" b="1" dirty="0"/>
          </a:p>
          <a:p>
            <a:pPr lvl="1"/>
            <a:r>
              <a:rPr lang="en-US" dirty="0"/>
              <a:t>Total exit space provided must meet or exceed Total Exit space required.</a:t>
            </a:r>
          </a:p>
        </p:txBody>
      </p:sp>
      <p:sp>
        <p:nvSpPr>
          <p:cNvPr id="5" name="Oval 4">
            <a:extLst>
              <a:ext uri="{FF2B5EF4-FFF2-40B4-BE49-F238E27FC236}">
                <a16:creationId xmlns:a16="http://schemas.microsoft.com/office/drawing/2014/main" id="{2CF51151-5C6E-4323-BD6E-871C69C3D9EC}"/>
              </a:ext>
            </a:extLst>
          </p:cNvPr>
          <p:cNvSpPr/>
          <p:nvPr/>
        </p:nvSpPr>
        <p:spPr>
          <a:xfrm>
            <a:off x="10699949" y="1961964"/>
            <a:ext cx="1056030" cy="6376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4DE47C-6087-4442-9154-FFF9A1A1CD6F}"/>
              </a:ext>
            </a:extLst>
          </p:cNvPr>
          <p:cNvSpPr/>
          <p:nvPr/>
        </p:nvSpPr>
        <p:spPr>
          <a:xfrm>
            <a:off x="10207625" y="6354352"/>
            <a:ext cx="1855612" cy="2770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00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02840-F4BB-4D52-9F0F-8038B329DB7D}"/>
              </a:ext>
            </a:extLst>
          </p:cNvPr>
          <p:cNvSpPr>
            <a:spLocks noGrp="1"/>
          </p:cNvSpPr>
          <p:nvPr>
            <p:ph idx="1"/>
          </p:nvPr>
        </p:nvSpPr>
        <p:spPr>
          <a:xfrm>
            <a:off x="433896" y="1445696"/>
            <a:ext cx="6582011" cy="4729684"/>
          </a:xfrm>
        </p:spPr>
        <p:txBody>
          <a:bodyPr>
            <a:normAutofit/>
          </a:bodyPr>
          <a:lstStyle/>
          <a:p>
            <a:pPr lvl="1" algn="just"/>
            <a:r>
              <a:rPr lang="en-US" sz="2000" dirty="0"/>
              <a:t>Determine the designated seating capacity</a:t>
            </a:r>
          </a:p>
          <a:p>
            <a:pPr lvl="1" algn="just"/>
            <a:r>
              <a:rPr lang="en-US" sz="2000" dirty="0"/>
              <a:t>Verify the vehicle has a rear door that hinges on the right</a:t>
            </a:r>
          </a:p>
          <a:p>
            <a:pPr lvl="1" algn="just"/>
            <a:r>
              <a:rPr lang="en-US" sz="2000" dirty="0"/>
              <a:t>Use the below table to determine if any additional emergency exits are required</a:t>
            </a:r>
          </a:p>
        </p:txBody>
      </p:sp>
      <p:sp>
        <p:nvSpPr>
          <p:cNvPr id="4" name="Title 1">
            <a:extLst>
              <a:ext uri="{FF2B5EF4-FFF2-40B4-BE49-F238E27FC236}">
                <a16:creationId xmlns:a16="http://schemas.microsoft.com/office/drawing/2014/main" id="{CAB59C54-CBC9-4C1E-9196-40668A8C2777}"/>
              </a:ext>
            </a:extLst>
          </p:cNvPr>
          <p:cNvSpPr>
            <a:spLocks noGrp="1"/>
          </p:cNvSpPr>
          <p:nvPr>
            <p:ph type="title"/>
          </p:nvPr>
        </p:nvSpPr>
        <p:spPr>
          <a:xfrm>
            <a:off x="433896" y="574158"/>
            <a:ext cx="9369425" cy="871538"/>
          </a:xfrm>
        </p:spPr>
        <p:txBody>
          <a:bodyPr>
            <a:normAutofit fontScale="90000"/>
          </a:bodyPr>
          <a:lstStyle/>
          <a:p>
            <a:br>
              <a:rPr lang="en-US" dirty="0"/>
            </a:br>
            <a:r>
              <a:rPr lang="en-US" sz="4900" b="1" dirty="0"/>
              <a:t>Method Two, Option A</a:t>
            </a:r>
            <a:br>
              <a:rPr lang="en-US" dirty="0"/>
            </a:br>
            <a:endParaRPr lang="en-US" dirty="0"/>
          </a:p>
        </p:txBody>
      </p:sp>
      <p:pic>
        <p:nvPicPr>
          <p:cNvPr id="6" name="Picture 5">
            <a:extLst>
              <a:ext uri="{FF2B5EF4-FFF2-40B4-BE49-F238E27FC236}">
                <a16:creationId xmlns:a16="http://schemas.microsoft.com/office/drawing/2014/main" id="{7F9AA62D-319C-4F69-85F5-2A0AE36D3315}"/>
              </a:ext>
            </a:extLst>
          </p:cNvPr>
          <p:cNvPicPr>
            <a:picLocks noChangeAspect="1"/>
          </p:cNvPicPr>
          <p:nvPr/>
        </p:nvPicPr>
        <p:blipFill>
          <a:blip r:embed="rId3"/>
          <a:stretch>
            <a:fillRect/>
          </a:stretch>
        </p:blipFill>
        <p:spPr>
          <a:xfrm>
            <a:off x="8261487" y="1530304"/>
            <a:ext cx="3083667" cy="241684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40F5342-6EBC-4E9E-B100-1079D0744AD0}"/>
              </a:ext>
            </a:extLst>
          </p:cNvPr>
          <p:cNvPicPr>
            <a:picLocks noChangeAspect="1"/>
          </p:cNvPicPr>
          <p:nvPr/>
        </p:nvPicPr>
        <p:blipFill>
          <a:blip r:embed="rId4"/>
          <a:stretch>
            <a:fillRect/>
          </a:stretch>
        </p:blipFill>
        <p:spPr>
          <a:xfrm>
            <a:off x="8261487" y="4308229"/>
            <a:ext cx="3111918" cy="186715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83C4002-5857-AD96-4A35-89E74F928062}"/>
              </a:ext>
            </a:extLst>
          </p:cNvPr>
          <p:cNvPicPr>
            <a:picLocks noChangeAspect="1"/>
          </p:cNvPicPr>
          <p:nvPr/>
        </p:nvPicPr>
        <p:blipFill>
          <a:blip r:embed="rId5"/>
          <a:stretch>
            <a:fillRect/>
          </a:stretch>
        </p:blipFill>
        <p:spPr>
          <a:xfrm>
            <a:off x="433896" y="3416404"/>
            <a:ext cx="7088595" cy="2274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376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69B4B-3ABC-4E83-A36F-CF9661C04997}"/>
              </a:ext>
            </a:extLst>
          </p:cNvPr>
          <p:cNvSpPr>
            <a:spLocks noGrp="1"/>
          </p:cNvSpPr>
          <p:nvPr>
            <p:ph idx="1"/>
          </p:nvPr>
        </p:nvSpPr>
        <p:spPr>
          <a:xfrm>
            <a:off x="449598" y="1617349"/>
            <a:ext cx="6582011" cy="4729684"/>
          </a:xfrm>
        </p:spPr>
        <p:txBody>
          <a:bodyPr>
            <a:normAutofit/>
          </a:bodyPr>
          <a:lstStyle/>
          <a:p>
            <a:pPr marL="685800" marR="0" lvl="1" indent="-228600" algn="just" defTabSz="914400" rtl="0" eaLnBrk="1" fontAlgn="auto" latinLnBrk="0" hangingPunct="1">
              <a:lnSpc>
                <a:spcPct val="90000"/>
              </a:lnSpc>
              <a:spcBef>
                <a:spcPts val="500"/>
              </a:spcBef>
              <a:spcAft>
                <a:spcPts val="0"/>
              </a:spcAft>
              <a:buClr>
                <a:schemeClr val="tx1"/>
              </a:buClr>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Determine the designated seating </a:t>
            </a:r>
            <a:r>
              <a:rPr lang="en-US" sz="2000" dirty="0">
                <a:solidFill>
                  <a:srgbClr val="000000"/>
                </a:solidFill>
                <a:latin typeface="Calibri" panose="020F0502020204030204"/>
              </a:rPr>
              <a:t>capacity</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85800" marR="0" lvl="1" indent="-228600" algn="just" defTabSz="914400" rtl="0" eaLnBrk="1" fontAlgn="auto" latinLnBrk="0" hangingPunct="1">
              <a:lnSpc>
                <a:spcPct val="90000"/>
              </a:lnSpc>
              <a:spcBef>
                <a:spcPts val="500"/>
              </a:spcBef>
              <a:spcAft>
                <a:spcPts val="0"/>
              </a:spcAft>
              <a:buClr>
                <a:schemeClr val="tx1"/>
              </a:buClr>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Verify the vehicle has a left side door that is hinged </a:t>
            </a:r>
            <a:r>
              <a:rPr lang="en-US" sz="2000" dirty="0">
                <a:solidFill>
                  <a:srgbClr val="000000"/>
                </a:solidFill>
                <a:latin typeface="Calibri" panose="020F0502020204030204"/>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on the forward side AND has a rear push-out window</a:t>
            </a:r>
          </a:p>
          <a:p>
            <a:pPr lvl="1"/>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Use the below table to determine if any additional emergency exits are required</a:t>
            </a:r>
          </a:p>
          <a:p>
            <a:pPr lvl="1"/>
            <a:endParaRPr lang="en-US" sz="1400" dirty="0"/>
          </a:p>
          <a:p>
            <a:pPr lvl="1"/>
            <a:endParaRPr lang="en-US" sz="1400" dirty="0"/>
          </a:p>
        </p:txBody>
      </p:sp>
      <p:pic>
        <p:nvPicPr>
          <p:cNvPr id="4" name="Picture 3">
            <a:extLst>
              <a:ext uri="{FF2B5EF4-FFF2-40B4-BE49-F238E27FC236}">
                <a16:creationId xmlns:a16="http://schemas.microsoft.com/office/drawing/2014/main" id="{7A3A33CD-2681-4DE7-94A7-70707C0E8EBB}"/>
              </a:ext>
            </a:extLst>
          </p:cNvPr>
          <p:cNvPicPr>
            <a:picLocks noChangeAspect="1"/>
          </p:cNvPicPr>
          <p:nvPr/>
        </p:nvPicPr>
        <p:blipFill>
          <a:blip r:embed="rId3"/>
          <a:srcRect/>
          <a:stretch/>
        </p:blipFill>
        <p:spPr>
          <a:xfrm>
            <a:off x="7630474" y="1617349"/>
            <a:ext cx="3761699" cy="21032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3DF026E-B35C-4F8F-B43F-9896E071D745}"/>
              </a:ext>
            </a:extLst>
          </p:cNvPr>
          <p:cNvPicPr>
            <a:picLocks noChangeAspect="1"/>
          </p:cNvPicPr>
          <p:nvPr/>
        </p:nvPicPr>
        <p:blipFill>
          <a:blip r:embed="rId4"/>
          <a:stretch>
            <a:fillRect/>
          </a:stretch>
        </p:blipFill>
        <p:spPr>
          <a:xfrm>
            <a:off x="7630474" y="4106168"/>
            <a:ext cx="3785916" cy="1548783"/>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7F7DE6BE-4A31-43FF-AD73-275B24F19B23}"/>
              </a:ext>
            </a:extLst>
          </p:cNvPr>
          <p:cNvSpPr>
            <a:spLocks noGrp="1"/>
          </p:cNvSpPr>
          <p:nvPr>
            <p:ph type="title"/>
          </p:nvPr>
        </p:nvSpPr>
        <p:spPr>
          <a:xfrm>
            <a:off x="449598" y="598431"/>
            <a:ext cx="9369425" cy="871538"/>
          </a:xfrm>
        </p:spPr>
        <p:txBody>
          <a:bodyPr>
            <a:normAutofit fontScale="90000"/>
          </a:bodyPr>
          <a:lstStyle/>
          <a:p>
            <a:br>
              <a:rPr lang="en-US" sz="4900" dirty="0"/>
            </a:br>
            <a:r>
              <a:rPr lang="en-US" sz="4900" b="1" dirty="0"/>
              <a:t>Method Two, Option B </a:t>
            </a:r>
            <a:br>
              <a:rPr lang="en-US" dirty="0"/>
            </a:br>
            <a:endParaRPr lang="en-US" dirty="0"/>
          </a:p>
        </p:txBody>
      </p:sp>
      <p:pic>
        <p:nvPicPr>
          <p:cNvPr id="6" name="Picture 5">
            <a:extLst>
              <a:ext uri="{FF2B5EF4-FFF2-40B4-BE49-F238E27FC236}">
                <a16:creationId xmlns:a16="http://schemas.microsoft.com/office/drawing/2014/main" id="{1C7E632D-F97B-0A49-75A9-090C16C06E47}"/>
              </a:ext>
            </a:extLst>
          </p:cNvPr>
          <p:cNvPicPr>
            <a:picLocks noChangeAspect="1"/>
          </p:cNvPicPr>
          <p:nvPr/>
        </p:nvPicPr>
        <p:blipFill>
          <a:blip r:embed="rId5"/>
          <a:stretch>
            <a:fillRect/>
          </a:stretch>
        </p:blipFill>
        <p:spPr>
          <a:xfrm>
            <a:off x="449598" y="3429000"/>
            <a:ext cx="6524780" cy="2225951"/>
          </a:xfrm>
          <a:prstGeom prst="rect">
            <a:avLst/>
          </a:prstGeom>
        </p:spPr>
      </p:pic>
    </p:spTree>
    <p:extLst>
      <p:ext uri="{BB962C8B-B14F-4D97-AF65-F5344CB8AC3E}">
        <p14:creationId xmlns:p14="http://schemas.microsoft.com/office/powerpoint/2010/main" val="391074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C90958-2088-4EE4-AF2F-13556544B291}"/>
              </a:ext>
            </a:extLst>
          </p:cNvPr>
          <p:cNvSpPr>
            <a:spLocks noGrp="1"/>
          </p:cNvSpPr>
          <p:nvPr>
            <p:ph idx="1"/>
          </p:nvPr>
        </p:nvSpPr>
        <p:spPr>
          <a:xfrm>
            <a:off x="466145" y="1412652"/>
            <a:ext cx="8762999" cy="4729684"/>
          </a:xfrm>
        </p:spPr>
        <p:txBody>
          <a:bodyPr>
            <a:normAutofit/>
          </a:bodyPr>
          <a:lstStyle/>
          <a:p>
            <a:pPr lvl="1"/>
            <a:r>
              <a:rPr lang="en-US" sz="2000" dirty="0"/>
              <a:t>Emergency exits must open and close as designed</a:t>
            </a:r>
          </a:p>
          <a:p>
            <a:pPr lvl="1"/>
            <a:r>
              <a:rPr lang="en-US" sz="2000" dirty="0"/>
              <a:t>The driver must open/close exits, not the inspector</a:t>
            </a:r>
          </a:p>
          <a:p>
            <a:pPr lvl="1"/>
            <a:r>
              <a:rPr lang="en-US" sz="2000" dirty="0"/>
              <a:t>Emergency exits cannot use a tool or remote control to function</a:t>
            </a:r>
          </a:p>
          <a:p>
            <a:pPr marL="457200" lvl="1" indent="0">
              <a:buNone/>
            </a:pPr>
            <a:endParaRPr lang="en-US" sz="1400" dirty="0"/>
          </a:p>
        </p:txBody>
      </p:sp>
      <p:sp>
        <p:nvSpPr>
          <p:cNvPr id="4" name="Title 1">
            <a:extLst>
              <a:ext uri="{FF2B5EF4-FFF2-40B4-BE49-F238E27FC236}">
                <a16:creationId xmlns:a16="http://schemas.microsoft.com/office/drawing/2014/main" id="{AC91B9F1-9E73-4F7B-9C6B-F3FE9F9C4A5A}"/>
              </a:ext>
            </a:extLst>
          </p:cNvPr>
          <p:cNvSpPr>
            <a:spLocks noGrp="1"/>
          </p:cNvSpPr>
          <p:nvPr>
            <p:ph type="title"/>
          </p:nvPr>
        </p:nvSpPr>
        <p:spPr>
          <a:xfrm>
            <a:off x="466145" y="200382"/>
            <a:ext cx="9369425" cy="871538"/>
          </a:xfrm>
        </p:spPr>
        <p:txBody>
          <a:bodyPr/>
          <a:lstStyle/>
          <a:p>
            <a:r>
              <a:rPr lang="en-US" sz="4400" b="1" dirty="0"/>
              <a:t>Operation of Emergency Exits</a:t>
            </a:r>
          </a:p>
        </p:txBody>
      </p:sp>
      <p:pic>
        <p:nvPicPr>
          <p:cNvPr id="6" name="Picture 5">
            <a:extLst>
              <a:ext uri="{FF2B5EF4-FFF2-40B4-BE49-F238E27FC236}">
                <a16:creationId xmlns:a16="http://schemas.microsoft.com/office/drawing/2014/main" id="{85F7FAA1-212E-425A-82C0-F5ED6B9D6525}"/>
              </a:ext>
            </a:extLst>
          </p:cNvPr>
          <p:cNvPicPr>
            <a:picLocks noChangeAspect="1"/>
          </p:cNvPicPr>
          <p:nvPr/>
        </p:nvPicPr>
        <p:blipFill>
          <a:blip r:embed="rId3"/>
          <a:stretch>
            <a:fillRect/>
          </a:stretch>
        </p:blipFill>
        <p:spPr>
          <a:xfrm>
            <a:off x="6371133" y="3300666"/>
            <a:ext cx="4389215" cy="256405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9DE15A3-A907-420D-AA0F-EDDBBF1F95A7}"/>
              </a:ext>
            </a:extLst>
          </p:cNvPr>
          <p:cNvPicPr>
            <a:picLocks noChangeAspect="1"/>
          </p:cNvPicPr>
          <p:nvPr/>
        </p:nvPicPr>
        <p:blipFill>
          <a:blip r:embed="rId4"/>
          <a:stretch>
            <a:fillRect/>
          </a:stretch>
        </p:blipFill>
        <p:spPr>
          <a:xfrm>
            <a:off x="1242434" y="3300667"/>
            <a:ext cx="3908423" cy="2564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354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5E88F1-CE00-4AB7-B006-171BF91F3436}"/>
              </a:ext>
            </a:extLst>
          </p:cNvPr>
          <p:cNvSpPr>
            <a:spLocks noGrp="1"/>
          </p:cNvSpPr>
          <p:nvPr>
            <p:ph type="title"/>
          </p:nvPr>
        </p:nvSpPr>
        <p:spPr>
          <a:xfrm>
            <a:off x="458963" y="174300"/>
            <a:ext cx="9369425" cy="871538"/>
          </a:xfrm>
        </p:spPr>
        <p:txBody>
          <a:bodyPr>
            <a:normAutofit fontScale="90000"/>
          </a:bodyPr>
          <a:lstStyle/>
          <a:p>
            <a:r>
              <a:rPr lang="en-US" sz="4400" b="1" dirty="0"/>
              <a:t>Emergency Exit Release Mechanism</a:t>
            </a:r>
          </a:p>
        </p:txBody>
      </p:sp>
      <p:pic>
        <p:nvPicPr>
          <p:cNvPr id="6" name="Picture 5">
            <a:extLst>
              <a:ext uri="{FF2B5EF4-FFF2-40B4-BE49-F238E27FC236}">
                <a16:creationId xmlns:a16="http://schemas.microsoft.com/office/drawing/2014/main" id="{207374D2-AE02-460D-A123-A85D99557555}"/>
              </a:ext>
            </a:extLst>
          </p:cNvPr>
          <p:cNvPicPr>
            <a:picLocks noChangeAspect="1"/>
          </p:cNvPicPr>
          <p:nvPr/>
        </p:nvPicPr>
        <p:blipFill>
          <a:blip r:embed="rId3"/>
          <a:stretch>
            <a:fillRect/>
          </a:stretch>
        </p:blipFill>
        <p:spPr>
          <a:xfrm>
            <a:off x="6574111" y="1298227"/>
            <a:ext cx="2216802" cy="11495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06DBAE3-7E44-404C-8025-765DD2663EEB}"/>
              </a:ext>
            </a:extLst>
          </p:cNvPr>
          <p:cNvPicPr>
            <a:picLocks noChangeAspect="1"/>
          </p:cNvPicPr>
          <p:nvPr/>
        </p:nvPicPr>
        <p:blipFill>
          <a:blip r:embed="rId4"/>
          <a:stretch>
            <a:fillRect/>
          </a:stretch>
        </p:blipFill>
        <p:spPr>
          <a:xfrm>
            <a:off x="9029454" y="1298226"/>
            <a:ext cx="2390629" cy="114952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B3F0DEF-2F88-4009-9E6E-17A9977FF2E1}"/>
              </a:ext>
            </a:extLst>
          </p:cNvPr>
          <p:cNvPicPr>
            <a:picLocks noChangeAspect="1"/>
          </p:cNvPicPr>
          <p:nvPr/>
        </p:nvPicPr>
        <p:blipFill>
          <a:blip r:embed="rId5"/>
          <a:stretch>
            <a:fillRect/>
          </a:stretch>
        </p:blipFill>
        <p:spPr>
          <a:xfrm>
            <a:off x="6574111" y="2517386"/>
            <a:ext cx="2216802" cy="124619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779D852-6886-455A-8019-4179E9932E04}"/>
              </a:ext>
            </a:extLst>
          </p:cNvPr>
          <p:cNvPicPr>
            <a:picLocks noChangeAspect="1"/>
          </p:cNvPicPr>
          <p:nvPr/>
        </p:nvPicPr>
        <p:blipFill>
          <a:blip r:embed="rId6"/>
          <a:stretch>
            <a:fillRect/>
          </a:stretch>
        </p:blipFill>
        <p:spPr>
          <a:xfrm>
            <a:off x="9029454" y="2522921"/>
            <a:ext cx="2390629" cy="123512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82689CC-5A97-47B3-B116-45855E6B5A6A}"/>
              </a:ext>
            </a:extLst>
          </p:cNvPr>
          <p:cNvPicPr>
            <a:picLocks noChangeAspect="1"/>
          </p:cNvPicPr>
          <p:nvPr/>
        </p:nvPicPr>
        <p:blipFill>
          <a:blip r:embed="rId7"/>
          <a:stretch>
            <a:fillRect/>
          </a:stretch>
        </p:blipFill>
        <p:spPr>
          <a:xfrm>
            <a:off x="2518655" y="3957450"/>
            <a:ext cx="3089687" cy="2606081"/>
          </a:xfrm>
          <a:prstGeom prst="rect">
            <a:avLst/>
          </a:prstGeom>
          <a:ln>
            <a:noFill/>
          </a:ln>
          <a:effectLst>
            <a:outerShdw blurRad="292100" dist="139700" dir="2700000" algn="tl" rotWithShape="0">
              <a:srgbClr val="333333">
                <a:alpha val="65000"/>
              </a:srgbClr>
            </a:outerShdw>
          </a:effectLst>
        </p:spPr>
      </p:pic>
      <p:pic>
        <p:nvPicPr>
          <p:cNvPr id="11" name="Picture 10" descr="Check Mark Clipart - Clipart Picture Of Check Emoji,Green Check Mark Emoji  - Free Emoji PNG Images - EmojiSky.com">
            <a:extLst>
              <a:ext uri="{FF2B5EF4-FFF2-40B4-BE49-F238E27FC236}">
                <a16:creationId xmlns:a16="http://schemas.microsoft.com/office/drawing/2014/main" id="{38143435-3B23-4DE9-9D64-363F18B1685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097" b="89895" l="8111" r="91333">
                        <a14:foregroundMark x1="8222" y1="57557" x2="8222" y2="57557"/>
                        <a14:foregroundMark x1="91333" y1="5097" x2="91333" y2="5097"/>
                      </a14:backgroundRemoval>
                    </a14:imgEffect>
                  </a14:imgLayer>
                </a14:imgProps>
              </a:ext>
              <a:ext uri="{28A0092B-C50C-407E-A947-70E740481C1C}">
                <a14:useLocalDpi xmlns:a14="http://schemas.microsoft.com/office/drawing/2010/main" val="0"/>
              </a:ext>
            </a:extLst>
          </a:blip>
          <a:srcRect/>
          <a:stretch>
            <a:fillRect/>
          </a:stretch>
        </p:blipFill>
        <p:spPr bwMode="auto">
          <a:xfrm>
            <a:off x="3032204" y="4353574"/>
            <a:ext cx="979292" cy="1238087"/>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AADF2FC9-0D34-C542-6D58-99782C381227}"/>
              </a:ext>
            </a:extLst>
          </p:cNvPr>
          <p:cNvSpPr>
            <a:spLocks noGrp="1"/>
          </p:cNvSpPr>
          <p:nvPr>
            <p:ph idx="1"/>
          </p:nvPr>
        </p:nvSpPr>
        <p:spPr>
          <a:xfrm>
            <a:off x="458963" y="1466632"/>
            <a:ext cx="4976583" cy="4729684"/>
          </a:xfrm>
        </p:spPr>
        <p:txBody>
          <a:bodyPr>
            <a:normAutofit/>
          </a:bodyPr>
          <a:lstStyle/>
          <a:p>
            <a:pPr lvl="1" algn="just">
              <a:lnSpc>
                <a:spcPct val="100000"/>
              </a:lnSpc>
            </a:pPr>
            <a:r>
              <a:rPr lang="en-US" sz="1800" dirty="0"/>
              <a:t>Each exit must be released by operating one or two manual mechanisms in the appropriate location</a:t>
            </a:r>
          </a:p>
          <a:p>
            <a:pPr lvl="1" algn="just">
              <a:lnSpc>
                <a:spcPct val="100000"/>
              </a:lnSpc>
            </a:pPr>
            <a:r>
              <a:rPr lang="en-US" sz="1800" dirty="0"/>
              <a:t>Vehicles with interior modifications must redesign the exits to maintain compliance with FMVSS/CMVSS 217</a:t>
            </a:r>
          </a:p>
        </p:txBody>
      </p:sp>
      <p:pic>
        <p:nvPicPr>
          <p:cNvPr id="2" name="Picture 1">
            <a:extLst>
              <a:ext uri="{FF2B5EF4-FFF2-40B4-BE49-F238E27FC236}">
                <a16:creationId xmlns:a16="http://schemas.microsoft.com/office/drawing/2014/main" id="{6CE66135-BDD2-49E7-9FA3-953F123F2233}"/>
              </a:ext>
            </a:extLst>
          </p:cNvPr>
          <p:cNvPicPr>
            <a:picLocks noChangeAspect="1"/>
          </p:cNvPicPr>
          <p:nvPr/>
        </p:nvPicPr>
        <p:blipFill>
          <a:blip r:embed="rId10"/>
          <a:stretch>
            <a:fillRect/>
          </a:stretch>
        </p:blipFill>
        <p:spPr>
          <a:xfrm>
            <a:off x="5704229" y="3614976"/>
            <a:ext cx="3603048" cy="3657917"/>
          </a:xfrm>
          <a:prstGeom prst="rect">
            <a:avLst/>
          </a:prstGeom>
        </p:spPr>
      </p:pic>
      <p:pic>
        <p:nvPicPr>
          <p:cNvPr id="13" name="Picture 6" descr="X Mark PNG - X Marks The Spot. - CleanPNG / KissPNG">
            <a:extLst>
              <a:ext uri="{FF2B5EF4-FFF2-40B4-BE49-F238E27FC236}">
                <a16:creationId xmlns:a16="http://schemas.microsoft.com/office/drawing/2014/main" id="{F478D000-1D86-4EBB-BC2B-B07F7001A85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275" l="1389" r="97685">
                        <a14:foregroundMark x1="6481" y1="15021" x2="6481" y2="15021"/>
                        <a14:foregroundMark x1="19444" y1="858" x2="19444" y2="858"/>
                        <a14:foregroundMark x1="1389" y1="17167" x2="1389" y2="17167"/>
                        <a14:foregroundMark x1="93056" y1="18884" x2="93056" y2="18884"/>
                        <a14:foregroundMark x1="97685" y1="16309" x2="97685" y2="16309"/>
                        <a14:foregroundMark x1="19444" y1="91845" x2="19444" y2="91845"/>
                        <a14:foregroundMark x1="1389" y1="78112" x2="1389" y2="78112"/>
                        <a14:foregroundMark x1="80556" y1="92275" x2="80556" y2="92275"/>
                        <a14:foregroundMark x1="97685" y1="76395" x2="97685" y2="76395"/>
                      </a14:backgroundRemoval>
                    </a14:imgEffect>
                  </a14:imgLayer>
                </a14:imgProps>
              </a:ext>
              <a:ext uri="{28A0092B-C50C-407E-A947-70E740481C1C}">
                <a14:useLocalDpi xmlns:a14="http://schemas.microsoft.com/office/drawing/2010/main" val="0"/>
              </a:ext>
            </a:extLst>
          </a:blip>
          <a:srcRect/>
          <a:stretch>
            <a:fillRect/>
          </a:stretch>
        </p:blipFill>
        <p:spPr bwMode="auto">
          <a:xfrm>
            <a:off x="6426375" y="4585194"/>
            <a:ext cx="718311" cy="77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DBA721-D477-48B2-BAF5-00CC63B2D18C}"/>
              </a:ext>
            </a:extLst>
          </p:cNvPr>
          <p:cNvSpPr>
            <a:spLocks noGrp="1"/>
          </p:cNvSpPr>
          <p:nvPr>
            <p:ph idx="1"/>
          </p:nvPr>
        </p:nvSpPr>
        <p:spPr>
          <a:xfrm>
            <a:off x="445510" y="1554158"/>
            <a:ext cx="5279933" cy="4729684"/>
          </a:xfrm>
        </p:spPr>
        <p:txBody>
          <a:bodyPr>
            <a:normAutofit/>
          </a:bodyPr>
          <a:lstStyle/>
          <a:p>
            <a:pPr lvl="1" algn="just"/>
            <a:r>
              <a:rPr lang="en-US" sz="1800" dirty="0"/>
              <a:t>Each emergency exit must allow for manual operation by a single occupant</a:t>
            </a:r>
          </a:p>
          <a:p>
            <a:pPr lvl="1" algn="just"/>
            <a:r>
              <a:rPr lang="en-US" sz="1800" dirty="0"/>
              <a:t>Each opening must allow passage of a 19.7in x 13in (50cm x 33cm) ellipsoid</a:t>
            </a:r>
          </a:p>
        </p:txBody>
      </p:sp>
      <p:sp>
        <p:nvSpPr>
          <p:cNvPr id="4" name="Title 1">
            <a:extLst>
              <a:ext uri="{FF2B5EF4-FFF2-40B4-BE49-F238E27FC236}">
                <a16:creationId xmlns:a16="http://schemas.microsoft.com/office/drawing/2014/main" id="{BD956737-22FE-4305-891A-74E3BDD4D3D7}"/>
              </a:ext>
            </a:extLst>
          </p:cNvPr>
          <p:cNvSpPr>
            <a:spLocks noGrp="1"/>
          </p:cNvSpPr>
          <p:nvPr>
            <p:ph type="title"/>
          </p:nvPr>
        </p:nvSpPr>
        <p:spPr>
          <a:xfrm>
            <a:off x="445510" y="574158"/>
            <a:ext cx="8549306" cy="871538"/>
          </a:xfrm>
        </p:spPr>
        <p:txBody>
          <a:bodyPr>
            <a:normAutofit fontScale="90000"/>
          </a:bodyPr>
          <a:lstStyle/>
          <a:p>
            <a:r>
              <a:rPr lang="en-US" sz="4900" b="1" dirty="0"/>
              <a:t>Emergency Exit Opening</a:t>
            </a:r>
            <a:br>
              <a:rPr lang="en-US" sz="4400" b="1" dirty="0"/>
            </a:br>
            <a:endParaRPr lang="en-US" dirty="0"/>
          </a:p>
        </p:txBody>
      </p:sp>
      <p:pic>
        <p:nvPicPr>
          <p:cNvPr id="6" name="Picture 5">
            <a:extLst>
              <a:ext uri="{FF2B5EF4-FFF2-40B4-BE49-F238E27FC236}">
                <a16:creationId xmlns:a16="http://schemas.microsoft.com/office/drawing/2014/main" id="{5EA8AD9A-EE43-47F3-ADD4-8B16A6C66FBF}"/>
              </a:ext>
            </a:extLst>
          </p:cNvPr>
          <p:cNvPicPr>
            <a:picLocks noChangeAspect="1"/>
          </p:cNvPicPr>
          <p:nvPr/>
        </p:nvPicPr>
        <p:blipFill>
          <a:blip r:embed="rId3"/>
          <a:srcRect/>
          <a:stretch/>
        </p:blipFill>
        <p:spPr>
          <a:xfrm>
            <a:off x="6181968" y="2228670"/>
            <a:ext cx="4894173" cy="405517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125EB88-190B-4DF5-9D93-010BA6350B65}"/>
              </a:ext>
            </a:extLst>
          </p:cNvPr>
          <p:cNvPicPr>
            <a:picLocks noChangeAspect="1"/>
          </p:cNvPicPr>
          <p:nvPr/>
        </p:nvPicPr>
        <p:blipFill>
          <a:blip r:embed="rId4"/>
          <a:stretch>
            <a:fillRect/>
          </a:stretch>
        </p:blipFill>
        <p:spPr>
          <a:xfrm>
            <a:off x="1477615" y="3203756"/>
            <a:ext cx="3703985" cy="30800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800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8EADF8-6295-46F5-BAF2-3730341BB00D}"/>
              </a:ext>
            </a:extLst>
          </p:cNvPr>
          <p:cNvSpPr>
            <a:spLocks noGrp="1"/>
          </p:cNvSpPr>
          <p:nvPr>
            <p:ph type="title"/>
          </p:nvPr>
        </p:nvSpPr>
        <p:spPr>
          <a:xfrm>
            <a:off x="426697" y="594594"/>
            <a:ext cx="9378466" cy="871538"/>
          </a:xfrm>
        </p:spPr>
        <p:txBody>
          <a:bodyPr>
            <a:normAutofit fontScale="90000"/>
          </a:bodyPr>
          <a:lstStyle/>
          <a:p>
            <a:r>
              <a:rPr lang="en-US" sz="4900" b="1" dirty="0"/>
              <a:t>Unobstructed Access</a:t>
            </a:r>
            <a:br>
              <a:rPr lang="en-US" sz="4400" b="1" dirty="0"/>
            </a:br>
            <a:endParaRPr lang="en-US" dirty="0"/>
          </a:p>
        </p:txBody>
      </p:sp>
      <p:pic>
        <p:nvPicPr>
          <p:cNvPr id="6" name="Picture 5">
            <a:extLst>
              <a:ext uri="{FF2B5EF4-FFF2-40B4-BE49-F238E27FC236}">
                <a16:creationId xmlns:a16="http://schemas.microsoft.com/office/drawing/2014/main" id="{B175393C-2DE5-4693-A184-8DBEA1ABA8C3}"/>
              </a:ext>
            </a:extLst>
          </p:cNvPr>
          <p:cNvPicPr>
            <a:picLocks noChangeAspect="1"/>
          </p:cNvPicPr>
          <p:nvPr/>
        </p:nvPicPr>
        <p:blipFill>
          <a:blip r:embed="rId3"/>
          <a:stretch>
            <a:fillRect/>
          </a:stretch>
        </p:blipFill>
        <p:spPr>
          <a:xfrm>
            <a:off x="4262013" y="2588420"/>
            <a:ext cx="3135245" cy="2485107"/>
          </a:xfrm>
          <a:prstGeom prst="rect">
            <a:avLst/>
          </a:prstGeom>
        </p:spPr>
      </p:pic>
      <p:pic>
        <p:nvPicPr>
          <p:cNvPr id="7" name="image14.jpeg" descr="A picture containing text, indoor, purple&#10;&#10;Description automatically generated">
            <a:extLst>
              <a:ext uri="{FF2B5EF4-FFF2-40B4-BE49-F238E27FC236}">
                <a16:creationId xmlns:a16="http://schemas.microsoft.com/office/drawing/2014/main" id="{0F613E3B-A9D5-6482-3516-BF7A37C8C4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25"/>
          <a:stretch/>
        </p:blipFill>
        <p:spPr>
          <a:xfrm>
            <a:off x="7861493" y="2588420"/>
            <a:ext cx="3235333" cy="2468693"/>
          </a:xfrm>
          <a:prstGeom prst="rect">
            <a:avLst/>
          </a:prstGeom>
        </p:spPr>
      </p:pic>
      <p:pic>
        <p:nvPicPr>
          <p:cNvPr id="8" name="image12.jpeg" descr="A picture containing wall, indoor&#10;&#10;Description automatically generated">
            <a:extLst>
              <a:ext uri="{FF2B5EF4-FFF2-40B4-BE49-F238E27FC236}">
                <a16:creationId xmlns:a16="http://schemas.microsoft.com/office/drawing/2014/main" id="{B04CD74B-AB00-EF4F-E2C0-8C2A2C962C98}"/>
              </a:ext>
            </a:extLst>
          </p:cNvPr>
          <p:cNvPicPr>
            <a:picLocks noChangeAspect="1"/>
          </p:cNvPicPr>
          <p:nvPr/>
        </p:nvPicPr>
        <p:blipFill>
          <a:blip r:embed="rId5" cstate="print"/>
          <a:stretch>
            <a:fillRect/>
          </a:stretch>
        </p:blipFill>
        <p:spPr>
          <a:xfrm>
            <a:off x="802142" y="2588420"/>
            <a:ext cx="2928109" cy="2485108"/>
          </a:xfrm>
          <a:prstGeom prst="rect">
            <a:avLst/>
          </a:prstGeom>
        </p:spPr>
      </p:pic>
      <p:pic>
        <p:nvPicPr>
          <p:cNvPr id="2" name="Picture 6" descr="X Mark PNG - X Marks The Spot. - CleanPNG / KissPNG">
            <a:extLst>
              <a:ext uri="{FF2B5EF4-FFF2-40B4-BE49-F238E27FC236}">
                <a16:creationId xmlns:a16="http://schemas.microsoft.com/office/drawing/2014/main" id="{67B13F89-A505-B937-9D2B-EE6FF654E27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275" l="1389" r="97685">
                        <a14:foregroundMark x1="6481" y1="15021" x2="6481" y2="15021"/>
                        <a14:foregroundMark x1="19444" y1="858" x2="19444" y2="858"/>
                        <a14:foregroundMark x1="1389" y1="17167" x2="1389" y2="17167"/>
                        <a14:foregroundMark x1="93056" y1="18884" x2="93056" y2="18884"/>
                        <a14:foregroundMark x1="97685" y1="16309" x2="97685" y2="16309"/>
                        <a14:foregroundMark x1="19444" y1="91845" x2="19444" y2="91845"/>
                        <a14:foregroundMark x1="1389" y1="78112" x2="1389" y2="78112"/>
                        <a14:foregroundMark x1="80556" y1="92275" x2="80556" y2="92275"/>
                        <a14:foregroundMark x1="97685" y1="76395" x2="97685" y2="76395"/>
                      </a14:backgroundRemoval>
                    </a14:imgEffect>
                  </a14:imgLayer>
                </a14:imgProps>
              </a:ext>
              <a:ext uri="{28A0092B-C50C-407E-A947-70E740481C1C}">
                <a14:useLocalDpi xmlns:a14="http://schemas.microsoft.com/office/drawing/2010/main" val="0"/>
              </a:ext>
            </a:extLst>
          </a:blip>
          <a:srcRect/>
          <a:stretch>
            <a:fillRect/>
          </a:stretch>
        </p:blipFill>
        <p:spPr bwMode="auto">
          <a:xfrm>
            <a:off x="1907040" y="3962501"/>
            <a:ext cx="718311" cy="774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X Mark PNG - X Marks The Spot. - CleanPNG / KissPNG">
            <a:extLst>
              <a:ext uri="{FF2B5EF4-FFF2-40B4-BE49-F238E27FC236}">
                <a16:creationId xmlns:a16="http://schemas.microsoft.com/office/drawing/2014/main" id="{6D7AFBFB-2449-391B-96C8-4D33E67D187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275" l="1389" r="97685">
                        <a14:foregroundMark x1="6481" y1="15021" x2="6481" y2="15021"/>
                        <a14:foregroundMark x1="19444" y1="858" x2="19444" y2="858"/>
                        <a14:foregroundMark x1="1389" y1="17167" x2="1389" y2="17167"/>
                        <a14:foregroundMark x1="93056" y1="18884" x2="93056" y2="18884"/>
                        <a14:foregroundMark x1="97685" y1="16309" x2="97685" y2="16309"/>
                        <a14:foregroundMark x1="19444" y1="91845" x2="19444" y2="91845"/>
                        <a14:foregroundMark x1="1389" y1="78112" x2="1389" y2="78112"/>
                        <a14:foregroundMark x1="80556" y1="92275" x2="80556" y2="92275"/>
                        <a14:foregroundMark x1="97685" y1="76395" x2="97685" y2="76395"/>
                      </a14:backgroundRemoval>
                    </a14:imgEffect>
                  </a14:imgLayer>
                </a14:imgProps>
              </a:ext>
              <a:ext uri="{28A0092B-C50C-407E-A947-70E740481C1C}">
                <a14:useLocalDpi xmlns:a14="http://schemas.microsoft.com/office/drawing/2010/main" val="0"/>
              </a:ext>
            </a:extLst>
          </a:blip>
          <a:srcRect/>
          <a:stretch>
            <a:fillRect/>
          </a:stretch>
        </p:blipFill>
        <p:spPr bwMode="auto">
          <a:xfrm>
            <a:off x="5829635" y="3615393"/>
            <a:ext cx="718311" cy="774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X Mark PNG - X Marks The Spot. - CleanPNG / KissPNG">
            <a:extLst>
              <a:ext uri="{FF2B5EF4-FFF2-40B4-BE49-F238E27FC236}">
                <a16:creationId xmlns:a16="http://schemas.microsoft.com/office/drawing/2014/main" id="{433DCE4C-FF9F-E879-BD16-37B6E014700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275" l="1389" r="97685">
                        <a14:foregroundMark x1="6481" y1="15021" x2="6481" y2="15021"/>
                        <a14:foregroundMark x1="19444" y1="858" x2="19444" y2="858"/>
                        <a14:foregroundMark x1="1389" y1="17167" x2="1389" y2="17167"/>
                        <a14:foregroundMark x1="93056" y1="18884" x2="93056" y2="18884"/>
                        <a14:foregroundMark x1="97685" y1="16309" x2="97685" y2="16309"/>
                        <a14:foregroundMark x1="19444" y1="91845" x2="19444" y2="91845"/>
                        <a14:foregroundMark x1="1389" y1="78112" x2="1389" y2="78112"/>
                        <a14:foregroundMark x1="80556" y1="92275" x2="80556" y2="92275"/>
                        <a14:foregroundMark x1="97685" y1="76395" x2="97685" y2="76395"/>
                      </a14:backgroundRemoval>
                    </a14:imgEffect>
                  </a14:imgLayer>
                </a14:imgProps>
              </a:ext>
              <a:ext uri="{28A0092B-C50C-407E-A947-70E740481C1C}">
                <a14:useLocalDpi xmlns:a14="http://schemas.microsoft.com/office/drawing/2010/main" val="0"/>
              </a:ext>
            </a:extLst>
          </a:blip>
          <a:srcRect/>
          <a:stretch>
            <a:fillRect/>
          </a:stretch>
        </p:blipFill>
        <p:spPr bwMode="auto">
          <a:xfrm>
            <a:off x="8703624" y="3575078"/>
            <a:ext cx="718311" cy="77484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14DFAFF9-53E8-0239-B2B6-295820EF39C7}"/>
              </a:ext>
            </a:extLst>
          </p:cNvPr>
          <p:cNvSpPr>
            <a:spLocks noGrp="1"/>
          </p:cNvSpPr>
          <p:nvPr>
            <p:ph idx="1"/>
          </p:nvPr>
        </p:nvSpPr>
        <p:spPr>
          <a:xfrm>
            <a:off x="426697" y="1533722"/>
            <a:ext cx="8104321" cy="4729684"/>
          </a:xfrm>
        </p:spPr>
        <p:txBody>
          <a:bodyPr>
            <a:normAutofit/>
          </a:bodyPr>
          <a:lstStyle/>
          <a:p>
            <a:pPr lvl="1" algn="just"/>
            <a:r>
              <a:rPr lang="en-US" sz="1800" dirty="0"/>
              <a:t>Interior customizations or obstructions that hinder access to a marked and/or required emergency exit would be considered an obstructed emergency exit</a:t>
            </a:r>
          </a:p>
        </p:txBody>
      </p:sp>
    </p:spTree>
    <p:extLst>
      <p:ext uri="{BB962C8B-B14F-4D97-AF65-F5344CB8AC3E}">
        <p14:creationId xmlns:p14="http://schemas.microsoft.com/office/powerpoint/2010/main" val="342021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a:t>
            </a:r>
          </a:p>
        </p:txBody>
      </p:sp>
      <p:pic>
        <p:nvPicPr>
          <p:cNvPr id="5" name="Content Placeholder 4">
            <a:extLst>
              <a:ext uri="{FF2B5EF4-FFF2-40B4-BE49-F238E27FC236}">
                <a16:creationId xmlns:a16="http://schemas.microsoft.com/office/drawing/2014/main" id="{4DB42119-22AA-47F8-957B-06169AAC6C6E}"/>
              </a:ext>
            </a:extLst>
          </p:cNvPr>
          <p:cNvPicPr>
            <a:picLocks noGrp="1" noChangeAspect="1"/>
          </p:cNvPicPr>
          <p:nvPr>
            <p:ph idx="1"/>
          </p:nvPr>
        </p:nvPicPr>
        <p:blipFill>
          <a:blip r:embed="rId3"/>
          <a:stretch>
            <a:fillRect/>
          </a:stretch>
        </p:blipFill>
        <p:spPr>
          <a:xfrm>
            <a:off x="1445343" y="1647121"/>
            <a:ext cx="8734578" cy="4046909"/>
          </a:xfrm>
        </p:spPr>
      </p:pic>
    </p:spTree>
    <p:extLst>
      <p:ext uri="{BB962C8B-B14F-4D97-AF65-F5344CB8AC3E}">
        <p14:creationId xmlns:p14="http://schemas.microsoft.com/office/powerpoint/2010/main" val="2019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8EADF8-6295-46F5-BAF2-3730341BB00D}"/>
              </a:ext>
            </a:extLst>
          </p:cNvPr>
          <p:cNvSpPr>
            <a:spLocks noGrp="1"/>
          </p:cNvSpPr>
          <p:nvPr>
            <p:ph type="title"/>
          </p:nvPr>
        </p:nvSpPr>
        <p:spPr>
          <a:xfrm>
            <a:off x="466645" y="595163"/>
            <a:ext cx="9369425" cy="871538"/>
          </a:xfrm>
        </p:spPr>
        <p:txBody>
          <a:bodyPr>
            <a:normAutofit fontScale="90000"/>
          </a:bodyPr>
          <a:lstStyle/>
          <a:p>
            <a:r>
              <a:rPr lang="en-US" sz="4900" b="1" dirty="0"/>
              <a:t>Unobstructed Access</a:t>
            </a:r>
            <a:br>
              <a:rPr lang="en-US" sz="4400" b="1" dirty="0"/>
            </a:br>
            <a:endParaRPr lang="en-US" dirty="0"/>
          </a:p>
        </p:txBody>
      </p:sp>
      <p:pic>
        <p:nvPicPr>
          <p:cNvPr id="8" name="Picture 7">
            <a:extLst>
              <a:ext uri="{FF2B5EF4-FFF2-40B4-BE49-F238E27FC236}">
                <a16:creationId xmlns:a16="http://schemas.microsoft.com/office/drawing/2014/main" id="{1BB70D66-9966-9CAA-8B90-BA64A795DEF0}"/>
              </a:ext>
            </a:extLst>
          </p:cNvPr>
          <p:cNvPicPr>
            <a:picLocks noChangeAspect="1"/>
          </p:cNvPicPr>
          <p:nvPr/>
        </p:nvPicPr>
        <p:blipFill>
          <a:blip r:embed="rId3"/>
          <a:stretch>
            <a:fillRect/>
          </a:stretch>
        </p:blipFill>
        <p:spPr>
          <a:xfrm>
            <a:off x="4262630" y="2370184"/>
            <a:ext cx="4271874" cy="3512153"/>
          </a:xfrm>
          <a:prstGeom prst="rect">
            <a:avLst/>
          </a:prstGeom>
        </p:spPr>
      </p:pic>
      <p:pic>
        <p:nvPicPr>
          <p:cNvPr id="9" name="Picture 8" descr="Check Mark Clipart - Clipart Picture Of Check Emoji,Green Check Mark Emoji  - Free Emoji PNG Images - EmojiSky.com">
            <a:extLst>
              <a:ext uri="{FF2B5EF4-FFF2-40B4-BE49-F238E27FC236}">
                <a16:creationId xmlns:a16="http://schemas.microsoft.com/office/drawing/2014/main" id="{260CC83D-E268-ABDF-AD72-55579A49A8A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97" b="89895" l="8111" r="91333">
                        <a14:foregroundMark x1="8222" y1="57557" x2="8222" y2="57557"/>
                        <a14:foregroundMark x1="91333" y1="5097" x2="91333" y2="5097"/>
                      </a14:backgroundRemoval>
                    </a14:imgEffect>
                  </a14:imgLayer>
                </a14:imgProps>
              </a:ext>
              <a:ext uri="{28A0092B-C50C-407E-A947-70E740481C1C}">
                <a14:useLocalDpi xmlns:a14="http://schemas.microsoft.com/office/drawing/2010/main" val="0"/>
              </a:ext>
            </a:extLst>
          </a:blip>
          <a:srcRect/>
          <a:stretch>
            <a:fillRect/>
          </a:stretch>
        </p:blipFill>
        <p:spPr bwMode="auto">
          <a:xfrm>
            <a:off x="4338597" y="4644250"/>
            <a:ext cx="979292" cy="123808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2DD5224-94C5-941F-1F01-9919A2EC9965}"/>
              </a:ext>
            </a:extLst>
          </p:cNvPr>
          <p:cNvSpPr>
            <a:spLocks noGrp="1"/>
          </p:cNvSpPr>
          <p:nvPr>
            <p:ph idx="1"/>
          </p:nvPr>
        </p:nvSpPr>
        <p:spPr>
          <a:xfrm>
            <a:off x="466646" y="1434756"/>
            <a:ext cx="9440680" cy="4729684"/>
          </a:xfrm>
        </p:spPr>
        <p:txBody>
          <a:bodyPr>
            <a:normAutofit/>
          </a:bodyPr>
          <a:lstStyle/>
          <a:p>
            <a:pPr lvl="1" algn="just"/>
            <a:r>
              <a:rPr lang="en-US" sz="1800" dirty="0"/>
              <a:t>Interior customizations or obstructions that do not lower the required exit space or reduce the minimum exit dimension will not result in a violation.</a:t>
            </a:r>
          </a:p>
        </p:txBody>
      </p:sp>
    </p:spTree>
    <p:extLst>
      <p:ext uri="{BB962C8B-B14F-4D97-AF65-F5344CB8AC3E}">
        <p14:creationId xmlns:p14="http://schemas.microsoft.com/office/powerpoint/2010/main" val="10483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8EADF8-6295-46F5-BAF2-3730341BB00D}"/>
              </a:ext>
            </a:extLst>
          </p:cNvPr>
          <p:cNvSpPr>
            <a:spLocks noGrp="1"/>
          </p:cNvSpPr>
          <p:nvPr>
            <p:ph type="title"/>
          </p:nvPr>
        </p:nvSpPr>
        <p:spPr>
          <a:xfrm>
            <a:off x="429855" y="657599"/>
            <a:ext cx="8549306" cy="871538"/>
          </a:xfrm>
        </p:spPr>
        <p:txBody>
          <a:bodyPr>
            <a:normAutofit fontScale="90000"/>
          </a:bodyPr>
          <a:lstStyle/>
          <a:p>
            <a:r>
              <a:rPr lang="en-US" sz="4900" b="1" dirty="0"/>
              <a:t>Unobstructed Access</a:t>
            </a:r>
            <a:br>
              <a:rPr lang="en-US" dirty="0"/>
            </a:br>
            <a:endParaRPr lang="en-US" dirty="0"/>
          </a:p>
        </p:txBody>
      </p:sp>
      <p:pic>
        <p:nvPicPr>
          <p:cNvPr id="5" name="Picture 4">
            <a:extLst>
              <a:ext uri="{FF2B5EF4-FFF2-40B4-BE49-F238E27FC236}">
                <a16:creationId xmlns:a16="http://schemas.microsoft.com/office/drawing/2014/main" id="{F2AEC15F-327E-499F-AFD7-23C2747F222C}"/>
              </a:ext>
            </a:extLst>
          </p:cNvPr>
          <p:cNvPicPr>
            <a:picLocks noChangeAspect="1"/>
          </p:cNvPicPr>
          <p:nvPr/>
        </p:nvPicPr>
        <p:blipFill>
          <a:blip r:embed="rId3"/>
          <a:stretch>
            <a:fillRect/>
          </a:stretch>
        </p:blipFill>
        <p:spPr>
          <a:xfrm>
            <a:off x="4501016" y="2100980"/>
            <a:ext cx="3136762" cy="2898095"/>
          </a:xfrm>
          <a:prstGeom prst="rect">
            <a:avLst/>
          </a:prstGeom>
        </p:spPr>
      </p:pic>
      <p:pic>
        <p:nvPicPr>
          <p:cNvPr id="2" name="docshape47">
            <a:extLst>
              <a:ext uri="{FF2B5EF4-FFF2-40B4-BE49-F238E27FC236}">
                <a16:creationId xmlns:a16="http://schemas.microsoft.com/office/drawing/2014/main" id="{921FB2E1-3265-308A-EA38-5A8BA08754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487" y="2134888"/>
            <a:ext cx="2941955" cy="29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ocshape48">
            <a:extLst>
              <a:ext uri="{FF2B5EF4-FFF2-40B4-BE49-F238E27FC236}">
                <a16:creationId xmlns:a16="http://schemas.microsoft.com/office/drawing/2014/main" id="{04F4DDA5-1EF3-9261-E98A-A64DCAABAC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11571" y="2117630"/>
            <a:ext cx="2754824" cy="2864797"/>
          </a:xfrm>
          <a:prstGeom prst="rect">
            <a:avLst/>
          </a:prstGeom>
          <a:noFill/>
          <a:ln>
            <a:noFill/>
          </a:ln>
        </p:spPr>
      </p:pic>
      <p:sp>
        <p:nvSpPr>
          <p:cNvPr id="9" name="Content Placeholder 2">
            <a:extLst>
              <a:ext uri="{FF2B5EF4-FFF2-40B4-BE49-F238E27FC236}">
                <a16:creationId xmlns:a16="http://schemas.microsoft.com/office/drawing/2014/main" id="{AE4471FC-7DAD-66F7-45BD-8D51AD6CFB49}"/>
              </a:ext>
            </a:extLst>
          </p:cNvPr>
          <p:cNvSpPr>
            <a:spLocks noGrp="1"/>
          </p:cNvSpPr>
          <p:nvPr>
            <p:ph idx="1"/>
          </p:nvPr>
        </p:nvSpPr>
        <p:spPr>
          <a:xfrm>
            <a:off x="429855" y="1335370"/>
            <a:ext cx="10544236" cy="4729684"/>
          </a:xfrm>
        </p:spPr>
        <p:txBody>
          <a:bodyPr>
            <a:normAutofit/>
          </a:bodyPr>
          <a:lstStyle/>
          <a:p>
            <a:pPr lvl="1" algn="just"/>
            <a:r>
              <a:rPr lang="en-US" sz="1800" dirty="0"/>
              <a:t>Curtains/sunshades that can easily be moved out of the way will not be considered an obstruction</a:t>
            </a:r>
          </a:p>
        </p:txBody>
      </p:sp>
      <p:pic>
        <p:nvPicPr>
          <p:cNvPr id="3" name="Picture 2">
            <a:extLst>
              <a:ext uri="{FF2B5EF4-FFF2-40B4-BE49-F238E27FC236}">
                <a16:creationId xmlns:a16="http://schemas.microsoft.com/office/drawing/2014/main" id="{F8305242-A497-41CF-99A0-42A7990588B1}"/>
              </a:ext>
            </a:extLst>
          </p:cNvPr>
          <p:cNvPicPr>
            <a:picLocks noChangeAspect="1"/>
          </p:cNvPicPr>
          <p:nvPr/>
        </p:nvPicPr>
        <p:blipFill>
          <a:blip r:embed="rId6"/>
          <a:stretch>
            <a:fillRect/>
          </a:stretch>
        </p:blipFill>
        <p:spPr>
          <a:xfrm>
            <a:off x="1031684" y="2692812"/>
            <a:ext cx="627942" cy="786452"/>
          </a:xfrm>
          <a:prstGeom prst="rect">
            <a:avLst/>
          </a:prstGeom>
        </p:spPr>
      </p:pic>
      <p:pic>
        <p:nvPicPr>
          <p:cNvPr id="10" name="Picture 9" descr="Check Mark Clipart - Clipart Picture Of Check Emoji,Green Check Mark Emoji  - Free Emoji PNG Images - EmojiSky.com">
            <a:extLst>
              <a:ext uri="{FF2B5EF4-FFF2-40B4-BE49-F238E27FC236}">
                <a16:creationId xmlns:a16="http://schemas.microsoft.com/office/drawing/2014/main" id="{9D28E1AD-C3C9-47DE-AC23-ABC0E32E83E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097" b="89895" l="8111" r="91333">
                        <a14:foregroundMark x1="8222" y1="57557" x2="8222" y2="57557"/>
                        <a14:foregroundMark x1="91333" y1="5097" x2="91333" y2="5097"/>
                      </a14:backgroundRemoval>
                    </a14:imgEffect>
                  </a14:imgLayer>
                </a14:imgProps>
              </a:ext>
              <a:ext uri="{28A0092B-C50C-407E-A947-70E740481C1C}">
                <a14:useLocalDpi xmlns:a14="http://schemas.microsoft.com/office/drawing/2010/main" val="0"/>
              </a:ext>
            </a:extLst>
          </a:blip>
          <a:srcRect/>
          <a:stretch>
            <a:fillRect/>
          </a:stretch>
        </p:blipFill>
        <p:spPr bwMode="auto">
          <a:xfrm>
            <a:off x="2688750" y="3700212"/>
            <a:ext cx="1027711" cy="12380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598B40-CDA8-4C3E-B0EF-BD74945FC702}"/>
              </a:ext>
            </a:extLst>
          </p:cNvPr>
          <p:cNvSpPr/>
          <p:nvPr/>
        </p:nvSpPr>
        <p:spPr>
          <a:xfrm>
            <a:off x="9151742" y="2692812"/>
            <a:ext cx="1240860" cy="75022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descr="Check Mark Clipart - Clipart Picture Of Check Emoji,Green Check Mark Emoji  - Free Emoji PNG Images - EmojiSky.com">
            <a:extLst>
              <a:ext uri="{FF2B5EF4-FFF2-40B4-BE49-F238E27FC236}">
                <a16:creationId xmlns:a16="http://schemas.microsoft.com/office/drawing/2014/main" id="{492A23A9-D2CB-4E39-AC88-0908A6E576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097" b="89895" l="8111" r="91333">
                        <a14:foregroundMark x1="8222" y1="57557" x2="8222" y2="57557"/>
                        <a14:foregroundMark x1="91333" y1="5097" x2="91333" y2="5097"/>
                      </a14:backgroundRemoval>
                    </a14:imgEffect>
                  </a14:imgLayer>
                </a14:imgProps>
              </a:ext>
              <a:ext uri="{28A0092B-C50C-407E-A947-70E740481C1C}">
                <a14:useLocalDpi xmlns:a14="http://schemas.microsoft.com/office/drawing/2010/main" val="0"/>
              </a:ext>
            </a:extLst>
          </a:blip>
          <a:srcRect/>
          <a:stretch>
            <a:fillRect/>
          </a:stretch>
        </p:blipFill>
        <p:spPr bwMode="auto">
          <a:xfrm>
            <a:off x="6568655" y="3567286"/>
            <a:ext cx="979292" cy="1238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heck Mark Clipart - Clipart Picture Of Check Emoji,Green Check Mark Emoji  - Free Emoji PNG Images - EmojiSky.com">
            <a:extLst>
              <a:ext uri="{FF2B5EF4-FFF2-40B4-BE49-F238E27FC236}">
                <a16:creationId xmlns:a16="http://schemas.microsoft.com/office/drawing/2014/main" id="{E71FE5C4-D58F-4303-9A8F-25F4D4C93CB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097" b="89895" l="8111" r="91333">
                        <a14:foregroundMark x1="8222" y1="57557" x2="8222" y2="57557"/>
                        <a14:foregroundMark x1="91333" y1="5097" x2="91333" y2="5097"/>
                      </a14:backgroundRemoval>
                    </a14:imgEffect>
                  </a14:imgLayer>
                </a14:imgProps>
              </a:ext>
              <a:ext uri="{28A0092B-C50C-407E-A947-70E740481C1C}">
                <a14:useLocalDpi xmlns:a14="http://schemas.microsoft.com/office/drawing/2010/main" val="0"/>
              </a:ext>
            </a:extLst>
          </a:blip>
          <a:srcRect/>
          <a:stretch>
            <a:fillRect/>
          </a:stretch>
        </p:blipFill>
        <p:spPr bwMode="auto">
          <a:xfrm>
            <a:off x="9772172" y="3609474"/>
            <a:ext cx="979292" cy="123808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F16468B5-6410-4CF1-9FED-DE923856E7E0}"/>
              </a:ext>
            </a:extLst>
          </p:cNvPr>
          <p:cNvSpPr/>
          <p:nvPr/>
        </p:nvSpPr>
        <p:spPr>
          <a:xfrm>
            <a:off x="4527595" y="3533706"/>
            <a:ext cx="829953" cy="116624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01721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4F26AF-72C2-4E21-B3BC-AFE0AF222DCC}"/>
              </a:ext>
            </a:extLst>
          </p:cNvPr>
          <p:cNvSpPr>
            <a:spLocks noGrp="1"/>
          </p:cNvSpPr>
          <p:nvPr>
            <p:ph idx="1"/>
          </p:nvPr>
        </p:nvSpPr>
        <p:spPr>
          <a:xfrm>
            <a:off x="496780" y="2387218"/>
            <a:ext cx="5361121" cy="3257872"/>
          </a:xfrm>
        </p:spPr>
        <p:txBody>
          <a:bodyPr>
            <a:normAutofit/>
          </a:bodyPr>
          <a:lstStyle/>
          <a:p>
            <a:pPr algn="just"/>
            <a:r>
              <a:rPr lang="en-US" sz="2000" dirty="0"/>
              <a:t>Each </a:t>
            </a:r>
            <a:r>
              <a:rPr lang="en-US" sz="2000" b="1" dirty="0"/>
              <a:t>REQUIRED</a:t>
            </a:r>
            <a:r>
              <a:rPr lang="en-US" sz="2000" dirty="0"/>
              <a:t> emergency exit shall have the designation “Emergency Door” or “Emergency Exit” as appropriate </a:t>
            </a:r>
          </a:p>
          <a:p>
            <a:pPr algn="just"/>
            <a:r>
              <a:rPr lang="en-US" sz="2000" dirty="0"/>
              <a:t>Service doors that are </a:t>
            </a:r>
            <a:r>
              <a:rPr lang="en-US" sz="2000" b="1" dirty="0"/>
              <a:t>NOT REQUIRED </a:t>
            </a:r>
            <a:r>
              <a:rPr lang="en-US" sz="2000" dirty="0"/>
              <a:t>emergency exits, do not require labels</a:t>
            </a:r>
          </a:p>
          <a:p>
            <a:endParaRPr lang="en-US" sz="1800" dirty="0"/>
          </a:p>
        </p:txBody>
      </p:sp>
      <p:sp>
        <p:nvSpPr>
          <p:cNvPr id="4" name="Title 1">
            <a:extLst>
              <a:ext uri="{FF2B5EF4-FFF2-40B4-BE49-F238E27FC236}">
                <a16:creationId xmlns:a16="http://schemas.microsoft.com/office/drawing/2014/main" id="{AFE96B91-6783-4E00-B36C-5DB7F5D42F18}"/>
              </a:ext>
            </a:extLst>
          </p:cNvPr>
          <p:cNvSpPr>
            <a:spLocks noGrp="1"/>
          </p:cNvSpPr>
          <p:nvPr>
            <p:ph type="title"/>
          </p:nvPr>
        </p:nvSpPr>
        <p:spPr>
          <a:xfrm>
            <a:off x="445052" y="936461"/>
            <a:ext cx="10480039" cy="1111056"/>
          </a:xfrm>
        </p:spPr>
        <p:txBody>
          <a:bodyPr>
            <a:normAutofit fontScale="90000"/>
          </a:bodyPr>
          <a:lstStyle/>
          <a:p>
            <a:br>
              <a:rPr lang="en-US" sz="4900" b="1" dirty="0"/>
            </a:br>
            <a:r>
              <a:rPr lang="en-US" sz="4400" dirty="0"/>
              <a:t>Emergency Exit Identification and Labeling</a:t>
            </a:r>
            <a:br>
              <a:rPr lang="en-US" sz="4400" b="1" dirty="0"/>
            </a:br>
            <a:br>
              <a:rPr lang="en-US" sz="4400" b="1" dirty="0"/>
            </a:br>
            <a:r>
              <a:rPr kumimoji="0" lang="en-US" sz="2700" b="1" i="1" u="none" strike="noStrike" kern="1200" cap="none" spc="0" normalizeH="0" baseline="0" noProof="0" dirty="0">
                <a:ln>
                  <a:noFill/>
                </a:ln>
                <a:solidFill>
                  <a:prstClr val="black"/>
                </a:solidFill>
                <a:effectLst/>
                <a:uLnTx/>
                <a:uFillTx/>
                <a:latin typeface="Calibri Light" panose="020F0302020204030204"/>
                <a:ea typeface="+mj-ea"/>
                <a:cs typeface="+mj-cs"/>
              </a:rPr>
              <a:t>Identification and labeling requirements DO NOT apply to buses with a GVWR of 10,000 lbs. (4,536 kg) or less</a:t>
            </a:r>
            <a:endParaRPr lang="en-US" dirty="0"/>
          </a:p>
        </p:txBody>
      </p:sp>
      <p:pic>
        <p:nvPicPr>
          <p:cNvPr id="6" name="Picture 5">
            <a:extLst>
              <a:ext uri="{FF2B5EF4-FFF2-40B4-BE49-F238E27FC236}">
                <a16:creationId xmlns:a16="http://schemas.microsoft.com/office/drawing/2014/main" id="{D9C9E41D-38DD-41B7-8F1F-30ECD0BA5AFD}"/>
              </a:ext>
            </a:extLst>
          </p:cNvPr>
          <p:cNvPicPr>
            <a:picLocks noChangeAspect="1"/>
          </p:cNvPicPr>
          <p:nvPr/>
        </p:nvPicPr>
        <p:blipFill>
          <a:blip r:embed="rId3"/>
          <a:stretch>
            <a:fillRect/>
          </a:stretch>
        </p:blipFill>
        <p:spPr>
          <a:xfrm>
            <a:off x="7194018" y="1906924"/>
            <a:ext cx="4501202" cy="111105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B0B798B-BF04-4479-AA8D-DB21FC513AC2}"/>
              </a:ext>
            </a:extLst>
          </p:cNvPr>
          <p:cNvPicPr>
            <a:picLocks noChangeAspect="1"/>
          </p:cNvPicPr>
          <p:nvPr/>
        </p:nvPicPr>
        <p:blipFill>
          <a:blip r:embed="rId4"/>
          <a:stretch>
            <a:fillRect/>
          </a:stretch>
        </p:blipFill>
        <p:spPr>
          <a:xfrm>
            <a:off x="6971215" y="3643075"/>
            <a:ext cx="4794371" cy="262768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9AE1CC5-AA31-4031-81DF-A8202FD50CA9}"/>
              </a:ext>
            </a:extLst>
          </p:cNvPr>
          <p:cNvPicPr>
            <a:picLocks noChangeAspect="1"/>
          </p:cNvPicPr>
          <p:nvPr/>
        </p:nvPicPr>
        <p:blipFill>
          <a:blip r:embed="rId5"/>
          <a:stretch>
            <a:fillRect/>
          </a:stretch>
        </p:blipFill>
        <p:spPr>
          <a:xfrm>
            <a:off x="496780" y="4268744"/>
            <a:ext cx="5472919" cy="1376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18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16744-554C-45E5-9D35-FC105429651F}"/>
              </a:ext>
            </a:extLst>
          </p:cNvPr>
          <p:cNvSpPr>
            <a:spLocks noGrp="1"/>
          </p:cNvSpPr>
          <p:nvPr>
            <p:ph idx="1"/>
          </p:nvPr>
        </p:nvSpPr>
        <p:spPr>
          <a:xfrm>
            <a:off x="502296" y="1428791"/>
            <a:ext cx="4940352" cy="4729684"/>
          </a:xfrm>
        </p:spPr>
        <p:txBody>
          <a:bodyPr>
            <a:normAutofit/>
          </a:bodyPr>
          <a:lstStyle/>
          <a:p>
            <a:pPr algn="just"/>
            <a:endParaRPr lang="en-US" sz="2000" dirty="0"/>
          </a:p>
          <a:p>
            <a:pPr algn="just"/>
            <a:endParaRPr lang="en-US" sz="2000" dirty="0"/>
          </a:p>
          <a:p>
            <a:pPr lvl="1" algn="just"/>
            <a:r>
              <a:rPr lang="en-US" sz="2000" dirty="0"/>
              <a:t>Operating instructions </a:t>
            </a:r>
            <a:r>
              <a:rPr lang="en-US" sz="2000" i="1" dirty="0"/>
              <a:t>(not required for buses 10,000 lbs. (4,536 kg) or less)</a:t>
            </a:r>
          </a:p>
          <a:p>
            <a:pPr lvl="1" algn="just"/>
            <a:endParaRPr lang="en-US" sz="2000" dirty="0"/>
          </a:p>
          <a:p>
            <a:pPr lvl="1" algn="just"/>
            <a:r>
              <a:rPr lang="en-US" sz="2000" dirty="0"/>
              <a:t>Concise operating instructions must be located within six inches of release mechanism</a:t>
            </a:r>
          </a:p>
        </p:txBody>
      </p:sp>
      <p:sp>
        <p:nvSpPr>
          <p:cNvPr id="4" name="Title 1">
            <a:extLst>
              <a:ext uri="{FF2B5EF4-FFF2-40B4-BE49-F238E27FC236}">
                <a16:creationId xmlns:a16="http://schemas.microsoft.com/office/drawing/2014/main" id="{8DBB1209-2814-44CC-844F-996730662EA4}"/>
              </a:ext>
            </a:extLst>
          </p:cNvPr>
          <p:cNvSpPr>
            <a:spLocks noGrp="1"/>
          </p:cNvSpPr>
          <p:nvPr>
            <p:ph type="title"/>
          </p:nvPr>
        </p:nvSpPr>
        <p:spPr>
          <a:xfrm>
            <a:off x="394595" y="557253"/>
            <a:ext cx="11659581" cy="871538"/>
          </a:xfrm>
        </p:spPr>
        <p:txBody>
          <a:bodyPr>
            <a:normAutofit fontScale="90000"/>
          </a:bodyPr>
          <a:lstStyle/>
          <a:p>
            <a:r>
              <a:rPr lang="en-US" sz="4900" b="1" dirty="0"/>
              <a:t>Emergency Exit Identification and Labeling</a:t>
            </a:r>
            <a:br>
              <a:rPr lang="en-US" dirty="0"/>
            </a:br>
            <a:endParaRPr lang="en-US" dirty="0"/>
          </a:p>
        </p:txBody>
      </p:sp>
      <p:sp>
        <p:nvSpPr>
          <p:cNvPr id="7" name="Oval 6">
            <a:extLst>
              <a:ext uri="{FF2B5EF4-FFF2-40B4-BE49-F238E27FC236}">
                <a16:creationId xmlns:a16="http://schemas.microsoft.com/office/drawing/2014/main" id="{68C64DC3-3BF5-4D96-8FA1-8538888202B2}"/>
              </a:ext>
            </a:extLst>
          </p:cNvPr>
          <p:cNvSpPr/>
          <p:nvPr/>
        </p:nvSpPr>
        <p:spPr>
          <a:xfrm>
            <a:off x="5794624" y="5095982"/>
            <a:ext cx="1099335" cy="6267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171B0D-FE7B-4DD6-BAA9-59FA49C42BBB}"/>
              </a:ext>
            </a:extLst>
          </p:cNvPr>
          <p:cNvPicPr>
            <a:picLocks noChangeAspect="1"/>
          </p:cNvPicPr>
          <p:nvPr/>
        </p:nvPicPr>
        <p:blipFill>
          <a:blip r:embed="rId3"/>
          <a:stretch>
            <a:fillRect/>
          </a:stretch>
        </p:blipFill>
        <p:spPr>
          <a:xfrm>
            <a:off x="8931688" y="5082571"/>
            <a:ext cx="1109568" cy="640135"/>
          </a:xfrm>
          <a:prstGeom prst="rect">
            <a:avLst/>
          </a:prstGeom>
        </p:spPr>
      </p:pic>
      <p:pic>
        <p:nvPicPr>
          <p:cNvPr id="9" name="Picture 8">
            <a:extLst>
              <a:ext uri="{FF2B5EF4-FFF2-40B4-BE49-F238E27FC236}">
                <a16:creationId xmlns:a16="http://schemas.microsoft.com/office/drawing/2014/main" id="{6EAD2AFA-A594-47AF-91C1-3D132FDA3D73}"/>
              </a:ext>
            </a:extLst>
          </p:cNvPr>
          <p:cNvPicPr>
            <a:picLocks noChangeAspect="1"/>
          </p:cNvPicPr>
          <p:nvPr/>
        </p:nvPicPr>
        <p:blipFill>
          <a:blip r:embed="rId3"/>
          <a:stretch>
            <a:fillRect/>
          </a:stretch>
        </p:blipFill>
        <p:spPr>
          <a:xfrm>
            <a:off x="10794172" y="3424862"/>
            <a:ext cx="1109568" cy="640135"/>
          </a:xfrm>
          <a:prstGeom prst="rect">
            <a:avLst/>
          </a:prstGeom>
        </p:spPr>
      </p:pic>
      <p:pic>
        <p:nvPicPr>
          <p:cNvPr id="11" name="Picture 10">
            <a:extLst>
              <a:ext uri="{FF2B5EF4-FFF2-40B4-BE49-F238E27FC236}">
                <a16:creationId xmlns:a16="http://schemas.microsoft.com/office/drawing/2014/main" id="{BA7C25BB-0669-43CA-9E16-65388EA0EDA7}"/>
              </a:ext>
            </a:extLst>
          </p:cNvPr>
          <p:cNvPicPr>
            <a:picLocks noChangeAspect="1"/>
          </p:cNvPicPr>
          <p:nvPr/>
        </p:nvPicPr>
        <p:blipFill>
          <a:blip r:embed="rId4"/>
          <a:stretch>
            <a:fillRect/>
          </a:stretch>
        </p:blipFill>
        <p:spPr>
          <a:xfrm>
            <a:off x="6330410" y="1934754"/>
            <a:ext cx="5303045" cy="3620349"/>
          </a:xfrm>
          <a:prstGeom prst="rect">
            <a:avLst/>
          </a:prstGeom>
          <a:ln>
            <a:noFill/>
          </a:ln>
          <a:effectLst>
            <a:outerShdw blurRad="292100" dist="139700" dir="2700000" algn="tl" rotWithShape="0">
              <a:srgbClr val="333333">
                <a:alpha val="65000"/>
              </a:srgbClr>
            </a:outerShdw>
          </a:effectLst>
        </p:spPr>
      </p:pic>
      <p:sp>
        <p:nvSpPr>
          <p:cNvPr id="2" name="Content Placeholder 2">
            <a:extLst>
              <a:ext uri="{FF2B5EF4-FFF2-40B4-BE49-F238E27FC236}">
                <a16:creationId xmlns:a16="http://schemas.microsoft.com/office/drawing/2014/main" id="{438DD1A0-EBFB-49F2-C875-279EA56127D2}"/>
              </a:ext>
            </a:extLst>
          </p:cNvPr>
          <p:cNvSpPr txBox="1">
            <a:spLocks/>
          </p:cNvSpPr>
          <p:nvPr/>
        </p:nvSpPr>
        <p:spPr>
          <a:xfrm>
            <a:off x="838200" y="1554158"/>
            <a:ext cx="5948190" cy="3257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20101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BB1209-2814-44CC-844F-996730662EA4}"/>
              </a:ext>
            </a:extLst>
          </p:cNvPr>
          <p:cNvSpPr>
            <a:spLocks noGrp="1"/>
          </p:cNvSpPr>
          <p:nvPr>
            <p:ph type="title"/>
          </p:nvPr>
        </p:nvSpPr>
        <p:spPr>
          <a:xfrm>
            <a:off x="437322" y="560467"/>
            <a:ext cx="11640709" cy="871538"/>
          </a:xfrm>
        </p:spPr>
        <p:txBody>
          <a:bodyPr>
            <a:normAutofit fontScale="90000"/>
          </a:bodyPr>
          <a:lstStyle/>
          <a:p>
            <a:r>
              <a:rPr lang="en-US" sz="4900" b="1" dirty="0"/>
              <a:t>Emergency Exit Identification and Labeling</a:t>
            </a:r>
            <a:br>
              <a:rPr lang="en-US" sz="4400" b="1" dirty="0"/>
            </a:br>
            <a:endParaRPr lang="en-US" dirty="0"/>
          </a:p>
        </p:txBody>
      </p:sp>
      <p:sp>
        <p:nvSpPr>
          <p:cNvPr id="7" name="Oval 6">
            <a:extLst>
              <a:ext uri="{FF2B5EF4-FFF2-40B4-BE49-F238E27FC236}">
                <a16:creationId xmlns:a16="http://schemas.microsoft.com/office/drawing/2014/main" id="{68C64DC3-3BF5-4D96-8FA1-8538888202B2}"/>
              </a:ext>
            </a:extLst>
          </p:cNvPr>
          <p:cNvSpPr/>
          <p:nvPr/>
        </p:nvSpPr>
        <p:spPr>
          <a:xfrm>
            <a:off x="5794624" y="5095982"/>
            <a:ext cx="1099335" cy="6267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171B0D-FE7B-4DD6-BAA9-59FA49C42BBB}"/>
              </a:ext>
            </a:extLst>
          </p:cNvPr>
          <p:cNvPicPr>
            <a:picLocks noChangeAspect="1"/>
          </p:cNvPicPr>
          <p:nvPr/>
        </p:nvPicPr>
        <p:blipFill>
          <a:blip r:embed="rId3"/>
          <a:stretch>
            <a:fillRect/>
          </a:stretch>
        </p:blipFill>
        <p:spPr>
          <a:xfrm>
            <a:off x="8931688" y="5082571"/>
            <a:ext cx="1109568" cy="640135"/>
          </a:xfrm>
          <a:prstGeom prst="rect">
            <a:avLst/>
          </a:prstGeom>
        </p:spPr>
      </p:pic>
      <p:pic>
        <p:nvPicPr>
          <p:cNvPr id="9" name="Picture 8">
            <a:extLst>
              <a:ext uri="{FF2B5EF4-FFF2-40B4-BE49-F238E27FC236}">
                <a16:creationId xmlns:a16="http://schemas.microsoft.com/office/drawing/2014/main" id="{6EAD2AFA-A594-47AF-91C1-3D132FDA3D73}"/>
              </a:ext>
            </a:extLst>
          </p:cNvPr>
          <p:cNvPicPr>
            <a:picLocks noChangeAspect="1"/>
          </p:cNvPicPr>
          <p:nvPr/>
        </p:nvPicPr>
        <p:blipFill>
          <a:blip r:embed="rId3"/>
          <a:stretch>
            <a:fillRect/>
          </a:stretch>
        </p:blipFill>
        <p:spPr>
          <a:xfrm>
            <a:off x="10794172" y="3424862"/>
            <a:ext cx="1109568" cy="640135"/>
          </a:xfrm>
          <a:prstGeom prst="rect">
            <a:avLst/>
          </a:prstGeom>
        </p:spPr>
      </p:pic>
      <p:pic>
        <p:nvPicPr>
          <p:cNvPr id="11" name="Picture 10">
            <a:extLst>
              <a:ext uri="{FF2B5EF4-FFF2-40B4-BE49-F238E27FC236}">
                <a16:creationId xmlns:a16="http://schemas.microsoft.com/office/drawing/2014/main" id="{BA7C25BB-0669-43CA-9E16-65388EA0EDA7}"/>
              </a:ext>
            </a:extLst>
          </p:cNvPr>
          <p:cNvPicPr>
            <a:picLocks noChangeAspect="1"/>
          </p:cNvPicPr>
          <p:nvPr/>
        </p:nvPicPr>
        <p:blipFill>
          <a:blip r:embed="rId4"/>
          <a:stretch>
            <a:fillRect/>
          </a:stretch>
        </p:blipFill>
        <p:spPr>
          <a:xfrm>
            <a:off x="6045911" y="1934754"/>
            <a:ext cx="5303045" cy="3620349"/>
          </a:xfrm>
          <a:prstGeom prst="rect">
            <a:avLst/>
          </a:prstGeom>
          <a:ln>
            <a:noFill/>
          </a:ln>
          <a:effectLst>
            <a:outerShdw blurRad="292100" dist="139700" dir="2700000" algn="tl" rotWithShape="0">
              <a:srgbClr val="333333">
                <a:alpha val="65000"/>
              </a:srgbClr>
            </a:outerShdw>
          </a:effectLst>
        </p:spPr>
      </p:pic>
      <p:sp>
        <p:nvSpPr>
          <p:cNvPr id="2" name="Explosion: 14 Points 1">
            <a:extLst>
              <a:ext uri="{FF2B5EF4-FFF2-40B4-BE49-F238E27FC236}">
                <a16:creationId xmlns:a16="http://schemas.microsoft.com/office/drawing/2014/main" id="{48578E6E-E472-F49C-F2E4-AEA961548B33}"/>
              </a:ext>
            </a:extLst>
          </p:cNvPr>
          <p:cNvSpPr/>
          <p:nvPr/>
        </p:nvSpPr>
        <p:spPr>
          <a:xfrm rot="18688178">
            <a:off x="10359348" y="1809051"/>
            <a:ext cx="914400" cy="1642973"/>
          </a:xfrm>
          <a:prstGeom prst="irregularSeal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Rounded Corners 4">
            <a:extLst>
              <a:ext uri="{FF2B5EF4-FFF2-40B4-BE49-F238E27FC236}">
                <a16:creationId xmlns:a16="http://schemas.microsoft.com/office/drawing/2014/main" id="{ACFAAA2D-0ADA-925E-9B35-140E659FE113}"/>
              </a:ext>
            </a:extLst>
          </p:cNvPr>
          <p:cNvSpPr/>
          <p:nvPr/>
        </p:nvSpPr>
        <p:spPr>
          <a:xfrm>
            <a:off x="10538460" y="1934754"/>
            <a:ext cx="810496" cy="93417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9CEC7D-48E3-3C18-AFB5-36ECD0BF1477}"/>
              </a:ext>
            </a:extLst>
          </p:cNvPr>
          <p:cNvSpPr/>
          <p:nvPr/>
        </p:nvSpPr>
        <p:spPr>
          <a:xfrm>
            <a:off x="11033345" y="2222608"/>
            <a:ext cx="29718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C5C400-3CCA-927E-27CA-67E4EBCFE479}"/>
              </a:ext>
            </a:extLst>
          </p:cNvPr>
          <p:cNvSpPr/>
          <p:nvPr/>
        </p:nvSpPr>
        <p:spPr>
          <a:xfrm>
            <a:off x="11155680" y="2372717"/>
            <a:ext cx="10055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98F55C-5702-E8A6-1FAC-C3EE9E55EEA3}"/>
              </a:ext>
            </a:extLst>
          </p:cNvPr>
          <p:cNvSpPr/>
          <p:nvPr/>
        </p:nvSpPr>
        <p:spPr>
          <a:xfrm>
            <a:off x="10538459" y="1931318"/>
            <a:ext cx="494885" cy="291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96EA6C-721C-7C1F-89CF-9B945B3A72E3}"/>
              </a:ext>
            </a:extLst>
          </p:cNvPr>
          <p:cNvSpPr/>
          <p:nvPr/>
        </p:nvSpPr>
        <p:spPr>
          <a:xfrm rot="16200000">
            <a:off x="10772370" y="1521732"/>
            <a:ext cx="88356"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C06503-46D0-3D6F-DCDF-97399825406F}"/>
              </a:ext>
            </a:extLst>
          </p:cNvPr>
          <p:cNvSpPr/>
          <p:nvPr/>
        </p:nvSpPr>
        <p:spPr>
          <a:xfrm rot="16200000">
            <a:off x="10540612" y="1681476"/>
            <a:ext cx="45719" cy="545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30EA7D-EC70-614C-A2EE-37C0EA854774}"/>
              </a:ext>
            </a:extLst>
          </p:cNvPr>
          <p:cNvSpPr/>
          <p:nvPr/>
        </p:nvSpPr>
        <p:spPr>
          <a:xfrm>
            <a:off x="10465790" y="2017323"/>
            <a:ext cx="494885" cy="179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5BCBC3-A1D9-6683-B65D-5C0C3C28449E}"/>
              </a:ext>
            </a:extLst>
          </p:cNvPr>
          <p:cNvSpPr/>
          <p:nvPr/>
        </p:nvSpPr>
        <p:spPr>
          <a:xfrm>
            <a:off x="10369581" y="2009329"/>
            <a:ext cx="494885" cy="131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28A33E1-6D45-A3F1-BBEF-034F7F4A22F7}"/>
              </a:ext>
            </a:extLst>
          </p:cNvPr>
          <p:cNvCxnSpPr>
            <a:cxnSpLocks/>
          </p:cNvCxnSpPr>
          <p:nvPr/>
        </p:nvCxnSpPr>
        <p:spPr>
          <a:xfrm>
            <a:off x="10336489" y="1973726"/>
            <a:ext cx="35433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4D39D691-D04A-C7CB-A2E5-6A2EEFD05BF5}"/>
              </a:ext>
            </a:extLst>
          </p:cNvPr>
          <p:cNvSpPr>
            <a:spLocks noGrp="1"/>
          </p:cNvSpPr>
          <p:nvPr>
            <p:ph idx="1"/>
          </p:nvPr>
        </p:nvSpPr>
        <p:spPr>
          <a:xfrm>
            <a:off x="468706" y="1567849"/>
            <a:ext cx="4771134" cy="4729684"/>
          </a:xfrm>
        </p:spPr>
        <p:txBody>
          <a:bodyPr>
            <a:normAutofit/>
          </a:bodyPr>
          <a:lstStyle/>
          <a:p>
            <a:pPr marL="457200" lvl="1" indent="0" algn="just">
              <a:buNone/>
            </a:pPr>
            <a:endParaRPr lang="en-US" sz="2000" dirty="0"/>
          </a:p>
          <a:p>
            <a:pPr lvl="1" algn="just"/>
            <a:endParaRPr lang="en-US" sz="2000" dirty="0"/>
          </a:p>
          <a:p>
            <a:pPr lvl="1" algn="just"/>
            <a:endParaRPr lang="en-US" sz="2000" dirty="0"/>
          </a:p>
          <a:p>
            <a:pPr lvl="1" algn="just"/>
            <a:r>
              <a:rPr lang="en-US" sz="2000" dirty="0"/>
              <a:t>Damaged labels that still convey the message or are not in the proper location will be a violation</a:t>
            </a:r>
          </a:p>
          <a:p>
            <a:pPr lvl="1" algn="just"/>
            <a:endParaRPr lang="en-US" sz="2000" dirty="0"/>
          </a:p>
        </p:txBody>
      </p:sp>
      <p:sp>
        <p:nvSpPr>
          <p:cNvPr id="17" name="Content Placeholder 2">
            <a:extLst>
              <a:ext uri="{FF2B5EF4-FFF2-40B4-BE49-F238E27FC236}">
                <a16:creationId xmlns:a16="http://schemas.microsoft.com/office/drawing/2014/main" id="{3BF1EBB0-9E50-516C-CCB4-1D1356D54E9A}"/>
              </a:ext>
            </a:extLst>
          </p:cNvPr>
          <p:cNvSpPr txBox="1">
            <a:spLocks/>
          </p:cNvSpPr>
          <p:nvPr/>
        </p:nvSpPr>
        <p:spPr>
          <a:xfrm>
            <a:off x="838200" y="1554158"/>
            <a:ext cx="5965892" cy="3257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252696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BB1209-2814-44CC-844F-996730662EA4}"/>
              </a:ext>
            </a:extLst>
          </p:cNvPr>
          <p:cNvSpPr>
            <a:spLocks noGrp="1"/>
          </p:cNvSpPr>
          <p:nvPr>
            <p:ph type="title"/>
          </p:nvPr>
        </p:nvSpPr>
        <p:spPr>
          <a:xfrm>
            <a:off x="461176" y="566384"/>
            <a:ext cx="11585050" cy="871538"/>
          </a:xfrm>
        </p:spPr>
        <p:txBody>
          <a:bodyPr>
            <a:normAutofit fontScale="90000"/>
          </a:bodyPr>
          <a:lstStyle/>
          <a:p>
            <a:r>
              <a:rPr lang="en-US" sz="4900" b="1" dirty="0"/>
              <a:t>Emergency Exit Identification and Labeling</a:t>
            </a:r>
            <a:br>
              <a:rPr lang="en-US" dirty="0"/>
            </a:br>
            <a:endParaRPr lang="en-US" dirty="0"/>
          </a:p>
        </p:txBody>
      </p:sp>
      <p:sp>
        <p:nvSpPr>
          <p:cNvPr id="7" name="Oval 6">
            <a:extLst>
              <a:ext uri="{FF2B5EF4-FFF2-40B4-BE49-F238E27FC236}">
                <a16:creationId xmlns:a16="http://schemas.microsoft.com/office/drawing/2014/main" id="{68C64DC3-3BF5-4D96-8FA1-8538888202B2}"/>
              </a:ext>
            </a:extLst>
          </p:cNvPr>
          <p:cNvSpPr/>
          <p:nvPr/>
        </p:nvSpPr>
        <p:spPr>
          <a:xfrm>
            <a:off x="5794624" y="5095982"/>
            <a:ext cx="1099335" cy="6267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171B0D-FE7B-4DD6-BAA9-59FA49C42BBB}"/>
              </a:ext>
            </a:extLst>
          </p:cNvPr>
          <p:cNvPicPr>
            <a:picLocks noChangeAspect="1"/>
          </p:cNvPicPr>
          <p:nvPr/>
        </p:nvPicPr>
        <p:blipFill>
          <a:blip r:embed="rId3"/>
          <a:stretch>
            <a:fillRect/>
          </a:stretch>
        </p:blipFill>
        <p:spPr>
          <a:xfrm>
            <a:off x="8931688" y="5082571"/>
            <a:ext cx="1109568" cy="640135"/>
          </a:xfrm>
          <a:prstGeom prst="rect">
            <a:avLst/>
          </a:prstGeom>
        </p:spPr>
      </p:pic>
      <p:pic>
        <p:nvPicPr>
          <p:cNvPr id="9" name="Picture 8">
            <a:extLst>
              <a:ext uri="{FF2B5EF4-FFF2-40B4-BE49-F238E27FC236}">
                <a16:creationId xmlns:a16="http://schemas.microsoft.com/office/drawing/2014/main" id="{6EAD2AFA-A594-47AF-91C1-3D132FDA3D73}"/>
              </a:ext>
            </a:extLst>
          </p:cNvPr>
          <p:cNvPicPr>
            <a:picLocks noChangeAspect="1"/>
          </p:cNvPicPr>
          <p:nvPr/>
        </p:nvPicPr>
        <p:blipFill>
          <a:blip r:embed="rId3"/>
          <a:stretch>
            <a:fillRect/>
          </a:stretch>
        </p:blipFill>
        <p:spPr>
          <a:xfrm>
            <a:off x="10794172" y="3424862"/>
            <a:ext cx="1109568" cy="640135"/>
          </a:xfrm>
          <a:prstGeom prst="rect">
            <a:avLst/>
          </a:prstGeom>
        </p:spPr>
      </p:pic>
      <p:pic>
        <p:nvPicPr>
          <p:cNvPr id="11" name="Picture 10">
            <a:extLst>
              <a:ext uri="{FF2B5EF4-FFF2-40B4-BE49-F238E27FC236}">
                <a16:creationId xmlns:a16="http://schemas.microsoft.com/office/drawing/2014/main" id="{BA7C25BB-0669-43CA-9E16-65388EA0EDA7}"/>
              </a:ext>
            </a:extLst>
          </p:cNvPr>
          <p:cNvPicPr>
            <a:picLocks noChangeAspect="1"/>
          </p:cNvPicPr>
          <p:nvPr/>
        </p:nvPicPr>
        <p:blipFill>
          <a:blip r:embed="rId4"/>
          <a:stretch>
            <a:fillRect/>
          </a:stretch>
        </p:blipFill>
        <p:spPr>
          <a:xfrm>
            <a:off x="6045911" y="1934754"/>
            <a:ext cx="5303045" cy="362034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6C89365-7A02-5AA9-19B5-3524F3571B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7" b="96933" l="6150" r="96257">
                        <a14:foregroundMark x1="8556" y1="54294" x2="8556" y2="54294"/>
                        <a14:foregroundMark x1="6150" y1="20245" x2="6150" y2="20245"/>
                        <a14:foregroundMark x1="33690" y1="4294" x2="33690" y2="4294"/>
                        <a14:foregroundMark x1="24599" y1="307" x2="24599" y2="307"/>
                        <a14:foregroundMark x1="96524" y1="4908" x2="96524" y2="4908"/>
                        <a14:foregroundMark x1="55080" y1="93865" x2="55080" y2="93865"/>
                        <a14:foregroundMark x1="54545" y1="96933" x2="54545" y2="96933"/>
                        <a14:foregroundMark x1="32353" y1="72699" x2="32353" y2="72699"/>
                        <a14:foregroundMark x1="25668" y1="38650" x2="25668" y2="38650"/>
                      </a14:backgroundRemoval>
                    </a14:imgEffect>
                  </a14:imgLayer>
                </a14:imgProps>
              </a:ext>
            </a:extLst>
          </a:blip>
          <a:stretch>
            <a:fillRect/>
          </a:stretch>
        </p:blipFill>
        <p:spPr>
          <a:xfrm rot="16200000">
            <a:off x="6797742" y="1171491"/>
            <a:ext cx="3799383" cy="5303045"/>
          </a:xfrm>
          <a:prstGeom prst="rect">
            <a:avLst/>
          </a:prstGeom>
        </p:spPr>
      </p:pic>
      <p:sp>
        <p:nvSpPr>
          <p:cNvPr id="5" name="Content Placeholder 2">
            <a:extLst>
              <a:ext uri="{FF2B5EF4-FFF2-40B4-BE49-F238E27FC236}">
                <a16:creationId xmlns:a16="http://schemas.microsoft.com/office/drawing/2014/main" id="{C1717D32-6780-BDC1-608F-85A6E1CC9602}"/>
              </a:ext>
            </a:extLst>
          </p:cNvPr>
          <p:cNvSpPr txBox="1">
            <a:spLocks/>
          </p:cNvSpPr>
          <p:nvPr/>
        </p:nvSpPr>
        <p:spPr>
          <a:xfrm>
            <a:off x="461176" y="1244615"/>
            <a:ext cx="4831352" cy="5428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endParaRPr lang="en-US" sz="2000" dirty="0"/>
          </a:p>
          <a:p>
            <a:pPr algn="just"/>
            <a:endParaRPr lang="en-US" sz="2000" dirty="0"/>
          </a:p>
          <a:p>
            <a:pPr lvl="1" algn="just"/>
            <a:endParaRPr lang="en-US" sz="2000" dirty="0"/>
          </a:p>
          <a:p>
            <a:pPr lvl="1" algn="just"/>
            <a:r>
              <a:rPr lang="en-US" sz="2000" dirty="0"/>
              <a:t>Damaged labels that no longer convey the message, or are completely missing, will result in an out-of-service violation for “Not Properly Marked”</a:t>
            </a:r>
          </a:p>
          <a:p>
            <a:pPr lvl="1" algn="just"/>
            <a:endParaRPr lang="en-US" sz="2000" dirty="0"/>
          </a:p>
          <a:p>
            <a:pPr lvl="1" algn="just"/>
            <a:endParaRPr lang="en-US" sz="2000" dirty="0"/>
          </a:p>
        </p:txBody>
      </p:sp>
      <p:sp>
        <p:nvSpPr>
          <p:cNvPr id="2" name="Content Placeholder 2">
            <a:extLst>
              <a:ext uri="{FF2B5EF4-FFF2-40B4-BE49-F238E27FC236}">
                <a16:creationId xmlns:a16="http://schemas.microsoft.com/office/drawing/2014/main" id="{78964AC4-A58D-E2D4-9989-662A438E1A13}"/>
              </a:ext>
            </a:extLst>
          </p:cNvPr>
          <p:cNvSpPr txBox="1">
            <a:spLocks/>
          </p:cNvSpPr>
          <p:nvPr/>
        </p:nvSpPr>
        <p:spPr>
          <a:xfrm>
            <a:off x="837629" y="1554158"/>
            <a:ext cx="6223612" cy="3257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37937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cshape52">
            <a:extLst>
              <a:ext uri="{FF2B5EF4-FFF2-40B4-BE49-F238E27FC236}">
                <a16:creationId xmlns:a16="http://schemas.microsoft.com/office/drawing/2014/main" id="{8E3F0EEF-B1D2-D2ED-E70E-36F1B4DA11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4805" y="2480745"/>
            <a:ext cx="5249825" cy="3125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122C4735-8852-D531-2532-6EE2C7E36982}"/>
              </a:ext>
            </a:extLst>
          </p:cNvPr>
          <p:cNvSpPr>
            <a:spLocks noGrp="1"/>
          </p:cNvSpPr>
          <p:nvPr>
            <p:ph type="title"/>
          </p:nvPr>
        </p:nvSpPr>
        <p:spPr>
          <a:xfrm>
            <a:off x="440587" y="152815"/>
            <a:ext cx="11279635" cy="871538"/>
          </a:xfrm>
        </p:spPr>
        <p:txBody>
          <a:bodyPr>
            <a:noAutofit/>
          </a:bodyPr>
          <a:lstStyle/>
          <a:p>
            <a:r>
              <a:rPr lang="en-US" sz="4000" b="1" dirty="0"/>
              <a:t>Emergency Exit Identification and Labeling</a:t>
            </a:r>
          </a:p>
        </p:txBody>
      </p:sp>
      <p:sp>
        <p:nvSpPr>
          <p:cNvPr id="7" name="Content Placeholder 2">
            <a:extLst>
              <a:ext uri="{FF2B5EF4-FFF2-40B4-BE49-F238E27FC236}">
                <a16:creationId xmlns:a16="http://schemas.microsoft.com/office/drawing/2014/main" id="{0FBCCA88-84FD-EFE1-A6EF-5D842A9DA018}"/>
              </a:ext>
            </a:extLst>
          </p:cNvPr>
          <p:cNvSpPr txBox="1">
            <a:spLocks/>
          </p:cNvSpPr>
          <p:nvPr/>
        </p:nvSpPr>
        <p:spPr>
          <a:xfrm>
            <a:off x="440588" y="1236663"/>
            <a:ext cx="5456607" cy="5428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endParaRPr lang="en-US" sz="2000" dirty="0"/>
          </a:p>
          <a:p>
            <a:pPr algn="just"/>
            <a:endParaRPr lang="en-US" sz="2000" dirty="0"/>
          </a:p>
          <a:p>
            <a:pPr lvl="1" algn="just"/>
            <a:r>
              <a:rPr lang="en-US" sz="2000" dirty="0">
                <a:effectLst/>
                <a:latin typeface="Calibri" panose="020F0502020204030204" pitchFamily="34" charset="0"/>
                <a:ea typeface="Calibri" panose="020F0502020204030204" pitchFamily="34" charset="0"/>
              </a:rPr>
              <a:t>Secondary manufacturers of limousines and custom coaches</a:t>
            </a:r>
          </a:p>
          <a:p>
            <a:pPr lvl="1" algn="just"/>
            <a:endParaRPr lang="en-US" sz="2000" dirty="0">
              <a:latin typeface="Calibri" panose="020F0502020204030204" pitchFamily="34" charset="0"/>
              <a:ea typeface="Calibri" panose="020F0502020204030204" pitchFamily="34" charset="0"/>
            </a:endParaRPr>
          </a:p>
          <a:p>
            <a:pPr lvl="1" algn="just"/>
            <a:r>
              <a:rPr lang="en-US" sz="2000" dirty="0">
                <a:effectLst/>
                <a:latin typeface="Calibri" panose="020F0502020204030204" pitchFamily="34" charset="0"/>
                <a:ea typeface="Calibri" panose="020F0502020204030204" pitchFamily="34" charset="0"/>
              </a:rPr>
              <a:t>Placing red lights over emergency exit windows in lieu</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designation</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marking.</a:t>
            </a:r>
            <a:r>
              <a:rPr lang="en-US" sz="2000" spc="200" dirty="0">
                <a:effectLst/>
                <a:latin typeface="Calibri" panose="020F0502020204030204" pitchFamily="34" charset="0"/>
                <a:ea typeface="Calibri" panose="020F0502020204030204" pitchFamily="34" charset="0"/>
              </a:rPr>
              <a:t> </a:t>
            </a:r>
          </a:p>
          <a:p>
            <a:pPr lvl="1" algn="just"/>
            <a:endParaRPr lang="en-US" sz="2000" spc="200" dirty="0">
              <a:latin typeface="Calibri" panose="020F0502020204030204" pitchFamily="34" charset="0"/>
              <a:ea typeface="Calibri" panose="020F0502020204030204" pitchFamily="34" charset="0"/>
            </a:endParaRPr>
          </a:p>
          <a:p>
            <a:pPr lvl="1" algn="just"/>
            <a:r>
              <a:rPr lang="en-US" sz="2000" dirty="0">
                <a:effectLst/>
                <a:latin typeface="Calibri" panose="020F0502020204030204" pitchFamily="34" charset="0"/>
                <a:ea typeface="Calibri" panose="020F0502020204030204" pitchFamily="34" charset="0"/>
              </a:rPr>
              <a:t>Done in</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addition</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required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labeling</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but does not meet the requirements of the Standard</a:t>
            </a:r>
            <a:endParaRPr lang="en-US" sz="2000" dirty="0"/>
          </a:p>
          <a:p>
            <a:pPr lvl="1" algn="just"/>
            <a:endParaRPr lang="en-US" sz="2000" dirty="0"/>
          </a:p>
        </p:txBody>
      </p:sp>
      <p:sp>
        <p:nvSpPr>
          <p:cNvPr id="8" name="Rectangle: Rounded Corners 7">
            <a:extLst>
              <a:ext uri="{FF2B5EF4-FFF2-40B4-BE49-F238E27FC236}">
                <a16:creationId xmlns:a16="http://schemas.microsoft.com/office/drawing/2014/main" id="{6CAA56B2-62A6-568F-30A9-334878026F94}"/>
              </a:ext>
            </a:extLst>
          </p:cNvPr>
          <p:cNvSpPr/>
          <p:nvPr/>
        </p:nvSpPr>
        <p:spPr>
          <a:xfrm>
            <a:off x="7130921" y="2587136"/>
            <a:ext cx="667004" cy="58494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Content Placeholder 2">
            <a:extLst>
              <a:ext uri="{FF2B5EF4-FFF2-40B4-BE49-F238E27FC236}">
                <a16:creationId xmlns:a16="http://schemas.microsoft.com/office/drawing/2014/main" id="{E30281AB-3F46-5CA0-017A-E326EC2FC198}"/>
              </a:ext>
            </a:extLst>
          </p:cNvPr>
          <p:cNvSpPr txBox="1">
            <a:spLocks/>
          </p:cNvSpPr>
          <p:nvPr/>
        </p:nvSpPr>
        <p:spPr>
          <a:xfrm>
            <a:off x="838199" y="1554158"/>
            <a:ext cx="5895111" cy="3257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endParaRPr lang="en-US" sz="2400" b="1" dirty="0"/>
          </a:p>
          <a:p>
            <a:endParaRPr lang="en-US" sz="1800" dirty="0"/>
          </a:p>
        </p:txBody>
      </p:sp>
    </p:spTree>
    <p:extLst>
      <p:ext uri="{BB962C8B-B14F-4D97-AF65-F5344CB8AC3E}">
        <p14:creationId xmlns:p14="http://schemas.microsoft.com/office/powerpoint/2010/main" val="59904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16744-554C-45E5-9D35-FC105429651F}"/>
              </a:ext>
            </a:extLst>
          </p:cNvPr>
          <p:cNvSpPr>
            <a:spLocks noGrp="1"/>
          </p:cNvSpPr>
          <p:nvPr>
            <p:ph idx="1"/>
          </p:nvPr>
        </p:nvSpPr>
        <p:spPr>
          <a:xfrm>
            <a:off x="497910" y="1398803"/>
            <a:ext cx="9240542" cy="4729684"/>
          </a:xfrm>
        </p:spPr>
        <p:txBody>
          <a:bodyPr>
            <a:normAutofit/>
          </a:bodyPr>
          <a:lstStyle/>
          <a:p>
            <a:pPr algn="just"/>
            <a:r>
              <a:rPr lang="en-US" sz="2400" b="1" dirty="0"/>
              <a:t>Front Service Door</a:t>
            </a:r>
          </a:p>
          <a:p>
            <a:pPr lvl="1" algn="just"/>
            <a:r>
              <a:rPr lang="en-US" sz="2000" dirty="0"/>
              <a:t>Locked by an internal system rather than manual door handles. </a:t>
            </a:r>
          </a:p>
          <a:p>
            <a:pPr lvl="1" algn="just"/>
            <a:r>
              <a:rPr lang="en-US" sz="2000" dirty="0"/>
              <a:t>A valve is provided inside and/or outside to exit the bus. </a:t>
            </a:r>
          </a:p>
          <a:p>
            <a:pPr lvl="1" algn="just"/>
            <a:r>
              <a:rPr lang="en-US" sz="2000" dirty="0"/>
              <a:t>Marked “Emergency Door Release or Emergency Exit” with instructions </a:t>
            </a:r>
          </a:p>
          <a:p>
            <a:pPr lvl="1" algn="just"/>
            <a:r>
              <a:rPr lang="en-US" sz="2000" dirty="0"/>
              <a:t>Entrance door may not necessarily be a required exit and not marked as an emergency door unless needed to achieve the required 40% of exit space</a:t>
            </a:r>
          </a:p>
        </p:txBody>
      </p:sp>
      <p:sp>
        <p:nvSpPr>
          <p:cNvPr id="4" name="Title 1">
            <a:extLst>
              <a:ext uri="{FF2B5EF4-FFF2-40B4-BE49-F238E27FC236}">
                <a16:creationId xmlns:a16="http://schemas.microsoft.com/office/drawing/2014/main" id="{8DBB1209-2814-44CC-844F-996730662EA4}"/>
              </a:ext>
            </a:extLst>
          </p:cNvPr>
          <p:cNvSpPr>
            <a:spLocks noGrp="1"/>
          </p:cNvSpPr>
          <p:nvPr>
            <p:ph type="title"/>
          </p:nvPr>
        </p:nvSpPr>
        <p:spPr>
          <a:xfrm>
            <a:off x="497910" y="180450"/>
            <a:ext cx="11365435" cy="871538"/>
          </a:xfrm>
        </p:spPr>
        <p:txBody>
          <a:bodyPr>
            <a:normAutofit/>
          </a:bodyPr>
          <a:lstStyle/>
          <a:p>
            <a:r>
              <a:rPr lang="en-US" sz="4000" b="1" dirty="0"/>
              <a:t>Emergency Exit Identification and Labeling</a:t>
            </a:r>
          </a:p>
        </p:txBody>
      </p:sp>
      <p:pic>
        <p:nvPicPr>
          <p:cNvPr id="9" name="Picture 8">
            <a:extLst>
              <a:ext uri="{FF2B5EF4-FFF2-40B4-BE49-F238E27FC236}">
                <a16:creationId xmlns:a16="http://schemas.microsoft.com/office/drawing/2014/main" id="{6EAD2AFA-A594-47AF-91C1-3D132FDA3D73}"/>
              </a:ext>
            </a:extLst>
          </p:cNvPr>
          <p:cNvPicPr>
            <a:picLocks noChangeAspect="1"/>
          </p:cNvPicPr>
          <p:nvPr/>
        </p:nvPicPr>
        <p:blipFill>
          <a:blip r:embed="rId3"/>
          <a:stretch>
            <a:fillRect/>
          </a:stretch>
        </p:blipFill>
        <p:spPr>
          <a:xfrm>
            <a:off x="9254468" y="4339262"/>
            <a:ext cx="1109568" cy="640135"/>
          </a:xfrm>
          <a:prstGeom prst="rect">
            <a:avLst/>
          </a:prstGeom>
        </p:spPr>
      </p:pic>
      <p:pic>
        <p:nvPicPr>
          <p:cNvPr id="5" name="docshape56" descr="A picture containing indoor, several&#10;&#10;Description automatically generated">
            <a:extLst>
              <a:ext uri="{FF2B5EF4-FFF2-40B4-BE49-F238E27FC236}">
                <a16:creationId xmlns:a16="http://schemas.microsoft.com/office/drawing/2014/main" id="{497176D3-D35F-8393-B7EB-6139B21F5F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0308" y="3763645"/>
            <a:ext cx="2512604" cy="2706929"/>
          </a:xfrm>
          <a:prstGeom prst="rect">
            <a:avLst/>
          </a:prstGeom>
          <a:ln>
            <a:noFill/>
          </a:ln>
          <a:effectLst>
            <a:outerShdw blurRad="292100" dist="139700" dir="2700000" algn="tl" rotWithShape="0">
              <a:srgbClr val="333333">
                <a:alpha val="65000"/>
              </a:srgbClr>
            </a:outerShdw>
          </a:effectLst>
        </p:spPr>
      </p:pic>
      <p:pic>
        <p:nvPicPr>
          <p:cNvPr id="7" name="image19.jpeg" descr="A picture containing car, vehicle&#10;&#10;Description automatically generated">
            <a:extLst>
              <a:ext uri="{FF2B5EF4-FFF2-40B4-BE49-F238E27FC236}">
                <a16:creationId xmlns:a16="http://schemas.microsoft.com/office/drawing/2014/main" id="{14DFC922-CBE7-BEAC-44B6-70D47AD1EBB3}"/>
              </a:ext>
            </a:extLst>
          </p:cNvPr>
          <p:cNvPicPr>
            <a:picLocks noChangeAspect="1"/>
          </p:cNvPicPr>
          <p:nvPr/>
        </p:nvPicPr>
        <p:blipFill>
          <a:blip r:embed="rId5" cstate="print"/>
          <a:stretch>
            <a:fillRect/>
          </a:stretch>
        </p:blipFill>
        <p:spPr>
          <a:xfrm>
            <a:off x="6422168" y="3768373"/>
            <a:ext cx="2545704" cy="2706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829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16744-554C-45E5-9D35-FC105429651F}"/>
              </a:ext>
            </a:extLst>
          </p:cNvPr>
          <p:cNvSpPr>
            <a:spLocks noGrp="1"/>
          </p:cNvSpPr>
          <p:nvPr>
            <p:ph idx="1"/>
          </p:nvPr>
        </p:nvSpPr>
        <p:spPr>
          <a:xfrm>
            <a:off x="495203" y="1371278"/>
            <a:ext cx="9172091" cy="4729684"/>
          </a:xfrm>
        </p:spPr>
        <p:txBody>
          <a:bodyPr>
            <a:normAutofit/>
          </a:bodyPr>
          <a:lstStyle/>
          <a:p>
            <a:pPr algn="just"/>
            <a:r>
              <a:rPr lang="en-US" sz="2400" b="1" dirty="0"/>
              <a:t>Release Handle Labels</a:t>
            </a:r>
          </a:p>
          <a:p>
            <a:pPr lvl="1" algn="just"/>
            <a:r>
              <a:rPr lang="en-US" sz="2000" dirty="0"/>
              <a:t>Release handle labels </a:t>
            </a:r>
            <a:r>
              <a:rPr lang="en-US" sz="2000" b="1" i="1" dirty="0"/>
              <a:t>(not required for buses 10,000 lbs. (4,536 kg) or less)</a:t>
            </a:r>
          </a:p>
          <a:p>
            <a:pPr lvl="1" algn="just"/>
            <a:r>
              <a:rPr lang="en-US" sz="2000" dirty="0"/>
              <a:t>For exits that span multiple rows of seats, rows without release mechanisms must have a label indicating the nearest release mechanism</a:t>
            </a:r>
          </a:p>
          <a:p>
            <a:pPr lvl="1" algn="just"/>
            <a:r>
              <a:rPr lang="en-US" sz="2000" dirty="0"/>
              <a:t>Absence of labels for the nearest emergency exit release mechanism will result in a violation</a:t>
            </a:r>
          </a:p>
        </p:txBody>
      </p:sp>
      <p:sp>
        <p:nvSpPr>
          <p:cNvPr id="4" name="Title 1">
            <a:extLst>
              <a:ext uri="{FF2B5EF4-FFF2-40B4-BE49-F238E27FC236}">
                <a16:creationId xmlns:a16="http://schemas.microsoft.com/office/drawing/2014/main" id="{8DBB1209-2814-44CC-844F-996730662EA4}"/>
              </a:ext>
            </a:extLst>
          </p:cNvPr>
          <p:cNvSpPr>
            <a:spLocks noGrp="1"/>
          </p:cNvSpPr>
          <p:nvPr>
            <p:ph type="title"/>
          </p:nvPr>
        </p:nvSpPr>
        <p:spPr>
          <a:xfrm>
            <a:off x="432160" y="223646"/>
            <a:ext cx="11056749" cy="871538"/>
          </a:xfrm>
        </p:spPr>
        <p:txBody>
          <a:bodyPr>
            <a:normAutofit/>
          </a:bodyPr>
          <a:lstStyle/>
          <a:p>
            <a:r>
              <a:rPr lang="en-US" sz="4000" b="1" dirty="0"/>
              <a:t>Emergency Exit Identification and Labeling</a:t>
            </a:r>
          </a:p>
        </p:txBody>
      </p:sp>
      <p:pic>
        <p:nvPicPr>
          <p:cNvPr id="9" name="Picture 8">
            <a:extLst>
              <a:ext uri="{FF2B5EF4-FFF2-40B4-BE49-F238E27FC236}">
                <a16:creationId xmlns:a16="http://schemas.microsoft.com/office/drawing/2014/main" id="{6EAD2AFA-A594-47AF-91C1-3D132FDA3D73}"/>
              </a:ext>
            </a:extLst>
          </p:cNvPr>
          <p:cNvPicPr>
            <a:picLocks noChangeAspect="1"/>
          </p:cNvPicPr>
          <p:nvPr/>
        </p:nvPicPr>
        <p:blipFill>
          <a:blip r:embed="rId3"/>
          <a:stretch>
            <a:fillRect/>
          </a:stretch>
        </p:blipFill>
        <p:spPr>
          <a:xfrm>
            <a:off x="9254468" y="4339262"/>
            <a:ext cx="1109568" cy="640135"/>
          </a:xfrm>
          <a:prstGeom prst="rect">
            <a:avLst/>
          </a:prstGeom>
        </p:spPr>
      </p:pic>
      <p:pic>
        <p:nvPicPr>
          <p:cNvPr id="5" name="Picture 4">
            <a:extLst>
              <a:ext uri="{FF2B5EF4-FFF2-40B4-BE49-F238E27FC236}">
                <a16:creationId xmlns:a16="http://schemas.microsoft.com/office/drawing/2014/main" id="{D531E455-83F0-71CA-AA55-707659337C0A}"/>
              </a:ext>
            </a:extLst>
          </p:cNvPr>
          <p:cNvPicPr>
            <a:picLocks noChangeAspect="1"/>
          </p:cNvPicPr>
          <p:nvPr/>
        </p:nvPicPr>
        <p:blipFill>
          <a:blip r:embed="rId4"/>
          <a:stretch>
            <a:fillRect/>
          </a:stretch>
        </p:blipFill>
        <p:spPr>
          <a:xfrm>
            <a:off x="1685197" y="3662555"/>
            <a:ext cx="4931749" cy="2938782"/>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A94B6F82-B452-6C2B-D9FA-0800CDAD8614}"/>
              </a:ext>
            </a:extLst>
          </p:cNvPr>
          <p:cNvSpPr/>
          <p:nvPr/>
        </p:nvSpPr>
        <p:spPr>
          <a:xfrm>
            <a:off x="5960535" y="4580504"/>
            <a:ext cx="663575" cy="75022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image21.png" descr="Graphical user interface, text&#10;&#10;Description automatically generated">
            <a:extLst>
              <a:ext uri="{FF2B5EF4-FFF2-40B4-BE49-F238E27FC236}">
                <a16:creationId xmlns:a16="http://schemas.microsoft.com/office/drawing/2014/main" id="{3C4FD09C-2155-48D9-B054-B0097D299AC8}"/>
              </a:ext>
            </a:extLst>
          </p:cNvPr>
          <p:cNvPicPr>
            <a:picLocks noChangeAspect="1"/>
          </p:cNvPicPr>
          <p:nvPr/>
        </p:nvPicPr>
        <p:blipFill>
          <a:blip r:embed="rId5" cstate="print"/>
          <a:stretch>
            <a:fillRect/>
          </a:stretch>
        </p:blipFill>
        <p:spPr>
          <a:xfrm>
            <a:off x="8080891" y="4005968"/>
            <a:ext cx="2765195" cy="1899295"/>
          </a:xfrm>
          <a:prstGeom prst="rect">
            <a:avLst/>
          </a:prstGeom>
        </p:spPr>
      </p:pic>
      <p:sp>
        <p:nvSpPr>
          <p:cNvPr id="10" name="Rectangle: Rounded Corners 9">
            <a:extLst>
              <a:ext uri="{FF2B5EF4-FFF2-40B4-BE49-F238E27FC236}">
                <a16:creationId xmlns:a16="http://schemas.microsoft.com/office/drawing/2014/main" id="{886437D8-79E9-4A24-B069-1717EC5CA412}"/>
              </a:ext>
            </a:extLst>
          </p:cNvPr>
          <p:cNvSpPr/>
          <p:nvPr/>
        </p:nvSpPr>
        <p:spPr>
          <a:xfrm>
            <a:off x="2116600" y="5865259"/>
            <a:ext cx="923995" cy="63906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1296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17348F-2403-405F-96EE-57FA52A32BFF}"/>
              </a:ext>
            </a:extLst>
          </p:cNvPr>
          <p:cNvSpPr>
            <a:spLocks noGrp="1"/>
          </p:cNvSpPr>
          <p:nvPr>
            <p:ph idx="1"/>
          </p:nvPr>
        </p:nvSpPr>
        <p:spPr>
          <a:xfrm>
            <a:off x="451416" y="1450791"/>
            <a:ext cx="9522141" cy="3806512"/>
          </a:xfrm>
        </p:spPr>
        <p:txBody>
          <a:bodyPr>
            <a:normAutofit lnSpcReduction="10000"/>
          </a:bodyPr>
          <a:lstStyle/>
          <a:p>
            <a:pPr algn="just">
              <a:lnSpc>
                <a:spcPct val="100000"/>
              </a:lnSpc>
            </a:pPr>
            <a:r>
              <a:rPr lang="en-US" sz="2400" b="1" dirty="0"/>
              <a:t>Legibility of Labels</a:t>
            </a:r>
          </a:p>
          <a:p>
            <a:pPr lvl="1" algn="just">
              <a:lnSpc>
                <a:spcPct val="100000"/>
              </a:lnSpc>
            </a:pPr>
            <a:r>
              <a:rPr lang="en-US" sz="2000" dirty="0"/>
              <a:t>Legibility of labels (not required for buses 10,000 lbs. (4,536 kg) or less</a:t>
            </a:r>
          </a:p>
          <a:p>
            <a:pPr lvl="1" algn="just">
              <a:lnSpc>
                <a:spcPct val="100000"/>
              </a:lnSpc>
            </a:pPr>
            <a:r>
              <a:rPr lang="en-US" sz="2000" dirty="0"/>
              <a:t>Required labels must be visible, at a minimum, during normal nighttime illumination from all three of the following locations:</a:t>
            </a:r>
          </a:p>
          <a:p>
            <a:pPr lvl="2" algn="just"/>
            <a:r>
              <a:rPr lang="en-US" dirty="0"/>
              <a:t>The seats adjacent to (within) the emergency exit space</a:t>
            </a:r>
          </a:p>
          <a:p>
            <a:pPr lvl="2" algn="just"/>
            <a:r>
              <a:rPr lang="en-US" dirty="0"/>
              <a:t>A seat beside the seat adjacent to the exit</a:t>
            </a:r>
          </a:p>
          <a:p>
            <a:pPr lvl="2" algn="just"/>
            <a:r>
              <a:rPr lang="en-US" dirty="0"/>
              <a:t>Standing in the aisle beside these seats, even when they are occupied</a:t>
            </a:r>
          </a:p>
          <a:p>
            <a:pPr lvl="1" algn="just">
              <a:spcBef>
                <a:spcPts val="1000"/>
              </a:spcBef>
              <a:buClr>
                <a:srgbClr val="8E5300"/>
              </a:buClr>
              <a:defRPr/>
            </a:pPr>
            <a:r>
              <a:rPr lang="en-US" sz="2000" dirty="0">
                <a:solidFill>
                  <a:srgbClr val="000000"/>
                </a:solidFill>
              </a:rPr>
              <a:t>If the required emergency exit labels and release instructions are not visible from all three positions, an out-of-service condition is present for “not properly marked” exits.</a:t>
            </a:r>
            <a:endParaRPr kumimoji="0" lang="en-US" sz="2000" b="0" i="0" u="none" strike="noStrike" kern="1200" cap="none" spc="0" normalizeH="0" baseline="0" noProof="0" dirty="0">
              <a:ln>
                <a:noFill/>
              </a:ln>
              <a:solidFill>
                <a:srgbClr val="000000"/>
              </a:solidFill>
              <a:effectLst/>
              <a:uLnTx/>
              <a:uFillTx/>
              <a:ea typeface="+mn-ea"/>
              <a:cs typeface="+mn-cs"/>
            </a:endParaRPr>
          </a:p>
          <a:p>
            <a:pPr lvl="1"/>
            <a:endParaRPr lang="en-US" sz="1400" dirty="0"/>
          </a:p>
        </p:txBody>
      </p:sp>
      <p:sp>
        <p:nvSpPr>
          <p:cNvPr id="4" name="Title 1">
            <a:extLst>
              <a:ext uri="{FF2B5EF4-FFF2-40B4-BE49-F238E27FC236}">
                <a16:creationId xmlns:a16="http://schemas.microsoft.com/office/drawing/2014/main" id="{6B2B3E6E-001E-4AF7-B356-2FA5E01113CD}"/>
              </a:ext>
            </a:extLst>
          </p:cNvPr>
          <p:cNvSpPr>
            <a:spLocks noGrp="1"/>
          </p:cNvSpPr>
          <p:nvPr>
            <p:ph type="title"/>
          </p:nvPr>
        </p:nvSpPr>
        <p:spPr>
          <a:xfrm>
            <a:off x="451416" y="201382"/>
            <a:ext cx="9832383" cy="871538"/>
          </a:xfrm>
        </p:spPr>
        <p:txBody>
          <a:bodyPr>
            <a:normAutofit/>
          </a:bodyPr>
          <a:lstStyle/>
          <a:p>
            <a:r>
              <a:rPr lang="en-US" b="1" dirty="0"/>
              <a:t>Emergency Exit Identification and Labeling</a:t>
            </a:r>
            <a:endParaRPr lang="en-US" dirty="0"/>
          </a:p>
        </p:txBody>
      </p:sp>
    </p:spTree>
    <p:extLst>
      <p:ext uri="{BB962C8B-B14F-4D97-AF65-F5344CB8AC3E}">
        <p14:creationId xmlns:p14="http://schemas.microsoft.com/office/powerpoint/2010/main" val="163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a:t>
            </a:r>
          </a:p>
        </p:txBody>
      </p:sp>
      <p:pic>
        <p:nvPicPr>
          <p:cNvPr id="7" name="Content Placeholder 6">
            <a:extLst>
              <a:ext uri="{FF2B5EF4-FFF2-40B4-BE49-F238E27FC236}">
                <a16:creationId xmlns:a16="http://schemas.microsoft.com/office/drawing/2014/main" id="{8F3BE6F6-CE23-473C-BCC9-A8B62CD322C4}"/>
              </a:ext>
            </a:extLst>
          </p:cNvPr>
          <p:cNvPicPr>
            <a:picLocks noGrp="1" noChangeAspect="1"/>
          </p:cNvPicPr>
          <p:nvPr>
            <p:ph idx="1"/>
          </p:nvPr>
        </p:nvPicPr>
        <p:blipFill>
          <a:blip r:embed="rId2"/>
          <a:stretch>
            <a:fillRect/>
          </a:stretch>
        </p:blipFill>
        <p:spPr>
          <a:xfrm>
            <a:off x="1691993" y="1453514"/>
            <a:ext cx="8808013" cy="4463740"/>
          </a:xfrm>
        </p:spPr>
      </p:pic>
    </p:spTree>
    <p:extLst>
      <p:ext uri="{BB962C8B-B14F-4D97-AF65-F5344CB8AC3E}">
        <p14:creationId xmlns:p14="http://schemas.microsoft.com/office/powerpoint/2010/main" val="221623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F3DC2-604F-43D3-9A06-BE76B5889248}"/>
              </a:ext>
            </a:extLst>
          </p:cNvPr>
          <p:cNvSpPr>
            <a:spLocks noGrp="1"/>
          </p:cNvSpPr>
          <p:nvPr>
            <p:ph idx="1"/>
          </p:nvPr>
        </p:nvSpPr>
        <p:spPr>
          <a:xfrm>
            <a:off x="458559" y="1657525"/>
            <a:ext cx="5305649" cy="4729684"/>
          </a:xfrm>
        </p:spPr>
        <p:txBody>
          <a:bodyPr>
            <a:normAutofit/>
          </a:bodyPr>
          <a:lstStyle/>
          <a:p>
            <a:pPr algn="just"/>
            <a:r>
              <a:rPr lang="en-US" sz="2400" b="1" dirty="0"/>
              <a:t>Markings Used in Addition to Those Required</a:t>
            </a:r>
          </a:p>
          <a:p>
            <a:pPr lvl="1" algn="just"/>
            <a:r>
              <a:rPr lang="en-US" sz="2000" dirty="0"/>
              <a:t>Additional labels that are not required in FMVSS/CMVSS are permissible, as long as they cannot be misconstrued or cause confusion in an emergency</a:t>
            </a:r>
          </a:p>
          <a:p>
            <a:pPr lvl="1" algn="just"/>
            <a:endParaRPr lang="en-US" sz="2000" dirty="0"/>
          </a:p>
          <a:p>
            <a:pPr lvl="1" algn="just"/>
            <a:r>
              <a:rPr lang="en-US" sz="2000" dirty="0"/>
              <a:t>Damage to non-required labels should </a:t>
            </a:r>
            <a:r>
              <a:rPr lang="en-US" sz="2000" b="1" dirty="0"/>
              <a:t>NOT</a:t>
            </a:r>
            <a:r>
              <a:rPr lang="en-US" sz="2000" dirty="0"/>
              <a:t> be documented as a violation</a:t>
            </a:r>
          </a:p>
          <a:p>
            <a:pPr lvl="1" algn="just"/>
            <a:endParaRPr lang="en-US" sz="2000" dirty="0"/>
          </a:p>
          <a:p>
            <a:pPr lvl="1" algn="just"/>
            <a:endParaRPr lang="en-US" sz="2000" dirty="0"/>
          </a:p>
          <a:p>
            <a:pPr lvl="1" algn="just"/>
            <a:endParaRPr lang="en-US" sz="2000" dirty="0"/>
          </a:p>
        </p:txBody>
      </p:sp>
      <p:sp>
        <p:nvSpPr>
          <p:cNvPr id="4" name="Title 1">
            <a:extLst>
              <a:ext uri="{FF2B5EF4-FFF2-40B4-BE49-F238E27FC236}">
                <a16:creationId xmlns:a16="http://schemas.microsoft.com/office/drawing/2014/main" id="{48192CBB-043B-4749-8670-21F4A029099B}"/>
              </a:ext>
            </a:extLst>
          </p:cNvPr>
          <p:cNvSpPr>
            <a:spLocks noGrp="1"/>
          </p:cNvSpPr>
          <p:nvPr>
            <p:ph type="title"/>
          </p:nvPr>
        </p:nvSpPr>
        <p:spPr>
          <a:xfrm>
            <a:off x="458559" y="208525"/>
            <a:ext cx="10959513" cy="871538"/>
          </a:xfrm>
        </p:spPr>
        <p:txBody>
          <a:bodyPr>
            <a:noAutofit/>
          </a:bodyPr>
          <a:lstStyle/>
          <a:p>
            <a:r>
              <a:rPr lang="en-US" sz="4000" b="1" dirty="0"/>
              <a:t>Emergency Exit Identification and Labeling</a:t>
            </a:r>
            <a:endParaRPr lang="en-US" sz="4000" dirty="0"/>
          </a:p>
        </p:txBody>
      </p:sp>
      <p:pic>
        <p:nvPicPr>
          <p:cNvPr id="2" name="docshape73">
            <a:extLst>
              <a:ext uri="{FF2B5EF4-FFF2-40B4-BE49-F238E27FC236}">
                <a16:creationId xmlns:a16="http://schemas.microsoft.com/office/drawing/2014/main" id="{2D6335C3-D104-7E03-C2E4-49354E46BAC3}"/>
              </a:ext>
            </a:extLst>
          </p:cNvPr>
          <p:cNvPicPr>
            <a:picLocks noChangeAspect="1"/>
          </p:cNvPicPr>
          <p:nvPr/>
        </p:nvPicPr>
        <p:blipFill rotWithShape="1">
          <a:blip r:embed="rId3">
            <a:extLst>
              <a:ext uri="{28A0092B-C50C-407E-A947-70E740481C1C}">
                <a14:useLocalDpi xmlns:a14="http://schemas.microsoft.com/office/drawing/2010/main" val="0"/>
              </a:ext>
            </a:extLst>
          </a:blip>
          <a:srcRect l="7069" t="25081" r="5362" b="7031"/>
          <a:stretch/>
        </p:blipFill>
        <p:spPr bwMode="auto">
          <a:xfrm>
            <a:off x="7592060" y="1578539"/>
            <a:ext cx="3982854" cy="2113351"/>
          </a:xfrm>
          <a:prstGeom prst="rect">
            <a:avLst/>
          </a:prstGeom>
          <a:ln>
            <a:noFill/>
          </a:ln>
          <a:effectLst>
            <a:outerShdw blurRad="292100" dist="139700" dir="2700000" algn="tl" rotWithShape="0">
              <a:srgbClr val="333333">
                <a:alpha val="65000"/>
              </a:srgbClr>
            </a:outerShdw>
          </a:effectLst>
        </p:spPr>
      </p:pic>
      <p:pic>
        <p:nvPicPr>
          <p:cNvPr id="5" name="image25.jpeg" descr="A picture containing text&#10;&#10;Description automatically generated">
            <a:extLst>
              <a:ext uri="{FF2B5EF4-FFF2-40B4-BE49-F238E27FC236}">
                <a16:creationId xmlns:a16="http://schemas.microsoft.com/office/drawing/2014/main" id="{F2D3D411-869C-11A1-E2A0-092E24F11E52}"/>
              </a:ext>
            </a:extLst>
          </p:cNvPr>
          <p:cNvPicPr>
            <a:picLocks noChangeAspect="1"/>
          </p:cNvPicPr>
          <p:nvPr/>
        </p:nvPicPr>
        <p:blipFill rotWithShape="1">
          <a:blip r:embed="rId4" cstate="print"/>
          <a:srcRect t="26214" r="22132" b="14555"/>
          <a:stretch/>
        </p:blipFill>
        <p:spPr>
          <a:xfrm>
            <a:off x="7592060" y="4345545"/>
            <a:ext cx="3983990" cy="1938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499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92CBB-043B-4749-8670-21F4A029099B}"/>
              </a:ext>
            </a:extLst>
          </p:cNvPr>
          <p:cNvSpPr>
            <a:spLocks noGrp="1"/>
          </p:cNvSpPr>
          <p:nvPr>
            <p:ph type="title"/>
          </p:nvPr>
        </p:nvSpPr>
        <p:spPr>
          <a:xfrm>
            <a:off x="490375" y="212585"/>
            <a:ext cx="11317312" cy="871538"/>
          </a:xfrm>
        </p:spPr>
        <p:txBody>
          <a:bodyPr>
            <a:normAutofit/>
          </a:bodyPr>
          <a:lstStyle/>
          <a:p>
            <a:r>
              <a:rPr lang="en-US" sz="4000" b="1" dirty="0"/>
              <a:t>Emergency Exit Identification and Labeling</a:t>
            </a:r>
            <a:endParaRPr lang="en-US" sz="4000" dirty="0"/>
          </a:p>
        </p:txBody>
      </p:sp>
      <p:pic>
        <p:nvPicPr>
          <p:cNvPr id="6" name="Picture 5">
            <a:extLst>
              <a:ext uri="{FF2B5EF4-FFF2-40B4-BE49-F238E27FC236}">
                <a16:creationId xmlns:a16="http://schemas.microsoft.com/office/drawing/2014/main" id="{8EA8A31D-EC12-471A-8949-D7FD781ED155}"/>
              </a:ext>
            </a:extLst>
          </p:cNvPr>
          <p:cNvPicPr>
            <a:picLocks noChangeAspect="1"/>
          </p:cNvPicPr>
          <p:nvPr/>
        </p:nvPicPr>
        <p:blipFill>
          <a:blip r:embed="rId3"/>
          <a:stretch>
            <a:fillRect/>
          </a:stretch>
        </p:blipFill>
        <p:spPr>
          <a:xfrm>
            <a:off x="7934263" y="3226335"/>
            <a:ext cx="3619751" cy="2983311"/>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A8B0A58A-4566-0BD3-CC50-AA7AC9203454}"/>
              </a:ext>
            </a:extLst>
          </p:cNvPr>
          <p:cNvSpPr txBox="1">
            <a:spLocks/>
          </p:cNvSpPr>
          <p:nvPr/>
        </p:nvSpPr>
        <p:spPr>
          <a:xfrm>
            <a:off x="490375" y="1565947"/>
            <a:ext cx="9138082" cy="4729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E53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68EDA"/>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sz="2400" b="1" dirty="0"/>
              <a:t>Improper Use of Additional Markings</a:t>
            </a:r>
          </a:p>
          <a:p>
            <a:pPr lvl="1" algn="just"/>
            <a:r>
              <a:rPr lang="en-US" sz="2000" dirty="0"/>
              <a:t>Labels that identify an emergency exit, where no exit is present, are not permitted. A violation should be documented for “inoperative marked emergency exit” and the vehicle should be declared out of service</a:t>
            </a:r>
          </a:p>
          <a:p>
            <a:pPr lvl="1" algn="just"/>
            <a:endParaRPr lang="en-US" sz="2000" dirty="0"/>
          </a:p>
          <a:p>
            <a:pPr lvl="1" algn="just"/>
            <a:endParaRPr lang="en-US" sz="2000" dirty="0"/>
          </a:p>
          <a:p>
            <a:pPr lvl="1" algn="just"/>
            <a:endParaRPr lang="en-US" sz="2000" dirty="0"/>
          </a:p>
          <a:p>
            <a:pPr lvl="1" algn="just"/>
            <a:endParaRPr lang="en-US" sz="2000" dirty="0"/>
          </a:p>
        </p:txBody>
      </p:sp>
      <p:pic>
        <p:nvPicPr>
          <p:cNvPr id="9" name="docshape78">
            <a:extLst>
              <a:ext uri="{FF2B5EF4-FFF2-40B4-BE49-F238E27FC236}">
                <a16:creationId xmlns:a16="http://schemas.microsoft.com/office/drawing/2014/main" id="{449C704E-F7BE-9C37-6C8E-20E3C35F30AB}"/>
              </a:ext>
            </a:extLst>
          </p:cNvPr>
          <p:cNvPicPr>
            <a:picLocks noChangeAspect="1"/>
          </p:cNvPicPr>
          <p:nvPr/>
        </p:nvPicPr>
        <p:blipFill rotWithShape="1">
          <a:blip r:embed="rId4">
            <a:extLst>
              <a:ext uri="{28A0092B-C50C-407E-A947-70E740481C1C}">
                <a14:useLocalDpi xmlns:a14="http://schemas.microsoft.com/office/drawing/2010/main" val="0"/>
              </a:ext>
            </a:extLst>
          </a:blip>
          <a:srcRect l="3598" t="-3" r="2551" b="2"/>
          <a:stretch/>
        </p:blipFill>
        <p:spPr bwMode="auto">
          <a:xfrm>
            <a:off x="948807" y="3226335"/>
            <a:ext cx="5850704" cy="298331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10" name="Straight Arrow Connector 9">
            <a:extLst>
              <a:ext uri="{FF2B5EF4-FFF2-40B4-BE49-F238E27FC236}">
                <a16:creationId xmlns:a16="http://schemas.microsoft.com/office/drawing/2014/main" id="{25F358D8-6DDB-2F01-E1E9-5572F2FEF3F5}"/>
              </a:ext>
            </a:extLst>
          </p:cNvPr>
          <p:cNvCxnSpPr>
            <a:cxnSpLocks/>
          </p:cNvCxnSpPr>
          <p:nvPr/>
        </p:nvCxnSpPr>
        <p:spPr>
          <a:xfrm>
            <a:off x="5631672" y="5416961"/>
            <a:ext cx="833495" cy="4508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68953C-BF60-422C-CCF1-2F5FE90EF877}"/>
              </a:ext>
            </a:extLst>
          </p:cNvPr>
          <p:cNvCxnSpPr>
            <a:cxnSpLocks/>
          </p:cNvCxnSpPr>
          <p:nvPr/>
        </p:nvCxnSpPr>
        <p:spPr>
          <a:xfrm flipH="1" flipV="1">
            <a:off x="1472797" y="5155918"/>
            <a:ext cx="785870" cy="6806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62D7CE6-9A7F-12B3-2B61-46CABEE694A6}"/>
              </a:ext>
            </a:extLst>
          </p:cNvPr>
          <p:cNvSpPr/>
          <p:nvPr/>
        </p:nvSpPr>
        <p:spPr>
          <a:xfrm rot="16200000">
            <a:off x="1566228" y="4276965"/>
            <a:ext cx="742988" cy="1219120"/>
          </a:xfrm>
          <a:prstGeom prst="roundRect">
            <a:avLst/>
          </a:prstGeom>
          <a:noFill/>
          <a:ln w="1905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Rounded Corners 16">
            <a:extLst>
              <a:ext uri="{FF2B5EF4-FFF2-40B4-BE49-F238E27FC236}">
                <a16:creationId xmlns:a16="http://schemas.microsoft.com/office/drawing/2014/main" id="{9DB6549D-FF19-5A16-1AE2-819A36C61CF3}"/>
              </a:ext>
            </a:extLst>
          </p:cNvPr>
          <p:cNvSpPr/>
          <p:nvPr/>
        </p:nvSpPr>
        <p:spPr>
          <a:xfrm rot="16200000">
            <a:off x="5653651" y="4614426"/>
            <a:ext cx="742988" cy="1219118"/>
          </a:xfrm>
          <a:prstGeom prst="roundRect">
            <a:avLst/>
          </a:prstGeom>
          <a:noFill/>
          <a:ln w="1905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53299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072BA-F234-4C0A-80AD-403C5033BD63}"/>
              </a:ext>
            </a:extLst>
          </p:cNvPr>
          <p:cNvSpPr>
            <a:spLocks noGrp="1"/>
          </p:cNvSpPr>
          <p:nvPr>
            <p:ph idx="1"/>
          </p:nvPr>
        </p:nvSpPr>
        <p:spPr/>
        <p:txBody>
          <a:bodyPr>
            <a:normAutofit/>
          </a:bodyPr>
          <a:lstStyle/>
          <a:p>
            <a:pPr lvl="1" algn="just"/>
            <a:r>
              <a:rPr lang="en-US" sz="2000" dirty="0"/>
              <a:t>Determine the applicability of the emergency exit requirements</a:t>
            </a:r>
          </a:p>
          <a:p>
            <a:pPr lvl="1" algn="just"/>
            <a:endParaRPr lang="en-US" sz="2000" dirty="0"/>
          </a:p>
          <a:p>
            <a:pPr lvl="1" algn="just"/>
            <a:r>
              <a:rPr lang="en-US" sz="2000" dirty="0"/>
              <a:t>Ensure the exits comply with </a:t>
            </a:r>
            <a:r>
              <a:rPr lang="en-US" sz="2000" b="1" dirty="0"/>
              <a:t>ANY</a:t>
            </a:r>
            <a:r>
              <a:rPr lang="en-US" sz="2000" dirty="0"/>
              <a:t> one of the three calculation methods</a:t>
            </a:r>
          </a:p>
          <a:p>
            <a:pPr lvl="1" algn="just"/>
            <a:endParaRPr lang="en-US" sz="2000" dirty="0"/>
          </a:p>
          <a:p>
            <a:pPr lvl="1" algn="just"/>
            <a:r>
              <a:rPr lang="en-US" sz="2000" b="1" dirty="0"/>
              <a:t>U.S. Only: </a:t>
            </a:r>
            <a:r>
              <a:rPr lang="en-US" sz="2000" dirty="0"/>
              <a:t>When components exhibit questionable performance (e.g. excessive force is required to unlatch/open emergency exits), submit detailed information to the FMCSA Passenger Carrier Safety Division at </a:t>
            </a:r>
            <a:r>
              <a:rPr lang="en-US" sz="2000" dirty="0">
                <a:hlinkClick r:id="rId3"/>
              </a:rPr>
              <a:t>MCSEP@dot.gov</a:t>
            </a:r>
            <a:r>
              <a:rPr lang="en-US" sz="2000" dirty="0"/>
              <a:t> for further investigation</a:t>
            </a:r>
          </a:p>
          <a:p>
            <a:pPr lvl="1" algn="just"/>
            <a:endParaRPr lang="en-US" sz="2000" dirty="0"/>
          </a:p>
          <a:p>
            <a:pPr lvl="1" algn="just"/>
            <a:r>
              <a:rPr lang="en-US" sz="2000" dirty="0">
                <a:hlinkClick r:id="rId4"/>
              </a:rPr>
              <a:t>Danielle.Smith@dot.gov</a:t>
            </a:r>
            <a:endParaRPr lang="en-US" sz="2000" dirty="0"/>
          </a:p>
          <a:p>
            <a:pPr lvl="1" algn="just"/>
            <a:r>
              <a:rPr lang="en-US" sz="2000" dirty="0">
                <a:hlinkClick r:id="rId5"/>
              </a:rPr>
              <a:t>Jeremy.Disbrow@cvsa.org</a:t>
            </a:r>
            <a:endParaRPr lang="en-US" sz="2000" dirty="0"/>
          </a:p>
          <a:p>
            <a:pPr lvl="1" algn="just"/>
            <a:endParaRPr lang="en-US" sz="2000" dirty="0"/>
          </a:p>
        </p:txBody>
      </p:sp>
      <p:sp>
        <p:nvSpPr>
          <p:cNvPr id="4" name="Title 1">
            <a:extLst>
              <a:ext uri="{FF2B5EF4-FFF2-40B4-BE49-F238E27FC236}">
                <a16:creationId xmlns:a16="http://schemas.microsoft.com/office/drawing/2014/main" id="{BF3388EE-AE94-4D33-95FA-A8A3EBAABC52}"/>
              </a:ext>
            </a:extLst>
          </p:cNvPr>
          <p:cNvSpPr>
            <a:spLocks noGrp="1"/>
          </p:cNvSpPr>
          <p:nvPr>
            <p:ph type="title"/>
          </p:nvPr>
        </p:nvSpPr>
        <p:spPr>
          <a:xfrm>
            <a:off x="457200" y="524785"/>
            <a:ext cx="10677041" cy="871538"/>
          </a:xfrm>
        </p:spPr>
        <p:txBody>
          <a:bodyPr>
            <a:normAutofit fontScale="90000"/>
          </a:bodyPr>
          <a:lstStyle/>
          <a:p>
            <a:r>
              <a:rPr lang="en-US" sz="4900" b="1" dirty="0"/>
              <a:t>Guidance</a:t>
            </a:r>
            <a:br>
              <a:rPr lang="en-US" sz="4400" b="1" dirty="0"/>
            </a:br>
            <a:endParaRPr lang="en-US" dirty="0"/>
          </a:p>
        </p:txBody>
      </p:sp>
    </p:spTree>
    <p:extLst>
      <p:ext uri="{BB962C8B-B14F-4D97-AF65-F5344CB8AC3E}">
        <p14:creationId xmlns:p14="http://schemas.microsoft.com/office/powerpoint/2010/main" val="338252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a:t>
            </a:r>
          </a:p>
        </p:txBody>
      </p:sp>
      <p:pic>
        <p:nvPicPr>
          <p:cNvPr id="6" name="Content Placeholder 5">
            <a:extLst>
              <a:ext uri="{FF2B5EF4-FFF2-40B4-BE49-F238E27FC236}">
                <a16:creationId xmlns:a16="http://schemas.microsoft.com/office/drawing/2014/main" id="{228F6F76-0BDC-4A28-8DB1-DB6FA87B4C15}"/>
              </a:ext>
            </a:extLst>
          </p:cNvPr>
          <p:cNvPicPr>
            <a:picLocks noGrp="1" noChangeAspect="1"/>
          </p:cNvPicPr>
          <p:nvPr>
            <p:ph idx="1"/>
          </p:nvPr>
        </p:nvPicPr>
        <p:blipFill>
          <a:blip r:embed="rId2"/>
          <a:stretch>
            <a:fillRect/>
          </a:stretch>
        </p:blipFill>
        <p:spPr>
          <a:xfrm>
            <a:off x="1808392" y="1484671"/>
            <a:ext cx="8460017" cy="4137460"/>
          </a:xfrm>
        </p:spPr>
      </p:pic>
    </p:spTree>
    <p:extLst>
      <p:ext uri="{BB962C8B-B14F-4D97-AF65-F5344CB8AC3E}">
        <p14:creationId xmlns:p14="http://schemas.microsoft.com/office/powerpoint/2010/main" val="39160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a:t>
            </a:r>
          </a:p>
        </p:txBody>
      </p:sp>
      <p:pic>
        <p:nvPicPr>
          <p:cNvPr id="7" name="Content Placeholder 6">
            <a:extLst>
              <a:ext uri="{FF2B5EF4-FFF2-40B4-BE49-F238E27FC236}">
                <a16:creationId xmlns:a16="http://schemas.microsoft.com/office/drawing/2014/main" id="{0D7182A4-9D5F-4FA1-B9EA-B7B93E4237A4}"/>
              </a:ext>
            </a:extLst>
          </p:cNvPr>
          <p:cNvPicPr>
            <a:picLocks noGrp="1" noChangeAspect="1"/>
          </p:cNvPicPr>
          <p:nvPr>
            <p:ph idx="1"/>
          </p:nvPr>
        </p:nvPicPr>
        <p:blipFill>
          <a:blip r:embed="rId3"/>
          <a:stretch>
            <a:fillRect/>
          </a:stretch>
        </p:blipFill>
        <p:spPr>
          <a:xfrm>
            <a:off x="1730477" y="1882700"/>
            <a:ext cx="8198413" cy="4447968"/>
          </a:xfrm>
        </p:spPr>
      </p:pic>
    </p:spTree>
    <p:extLst>
      <p:ext uri="{BB962C8B-B14F-4D97-AF65-F5344CB8AC3E}">
        <p14:creationId xmlns:p14="http://schemas.microsoft.com/office/powerpoint/2010/main" val="26476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a:t>
            </a:r>
          </a:p>
        </p:txBody>
      </p:sp>
      <p:sp>
        <p:nvSpPr>
          <p:cNvPr id="4" name="Content Placeholder 3">
            <a:extLst>
              <a:ext uri="{FF2B5EF4-FFF2-40B4-BE49-F238E27FC236}">
                <a16:creationId xmlns:a16="http://schemas.microsoft.com/office/drawing/2014/main" id="{344281DA-0265-4442-9760-42F4205A33E2}"/>
              </a:ext>
            </a:extLst>
          </p:cNvPr>
          <p:cNvSpPr>
            <a:spLocks noGrp="1"/>
          </p:cNvSpPr>
          <p:nvPr>
            <p:ph idx="1"/>
          </p:nvPr>
        </p:nvSpPr>
        <p:spPr/>
        <p:txBody>
          <a:bodyPr>
            <a:normAutofit/>
          </a:bodyPr>
          <a:lstStyle/>
          <a:p>
            <a:r>
              <a:rPr lang="en-US" sz="3600" dirty="0"/>
              <a:t>OUT-OF-SERVICE CONDITION</a:t>
            </a:r>
          </a:p>
        </p:txBody>
      </p:sp>
      <p:pic>
        <p:nvPicPr>
          <p:cNvPr id="6" name="Picture 5">
            <a:extLst>
              <a:ext uri="{FF2B5EF4-FFF2-40B4-BE49-F238E27FC236}">
                <a16:creationId xmlns:a16="http://schemas.microsoft.com/office/drawing/2014/main" id="{99237684-C1DB-4ACC-84B0-387F4EDB5612}"/>
              </a:ext>
            </a:extLst>
          </p:cNvPr>
          <p:cNvPicPr>
            <a:picLocks noChangeAspect="1"/>
          </p:cNvPicPr>
          <p:nvPr/>
        </p:nvPicPr>
        <p:blipFill>
          <a:blip r:embed="rId3"/>
          <a:stretch>
            <a:fillRect/>
          </a:stretch>
        </p:blipFill>
        <p:spPr>
          <a:xfrm>
            <a:off x="1156311" y="2472353"/>
            <a:ext cx="9673924" cy="4026771"/>
          </a:xfrm>
          <a:prstGeom prst="rect">
            <a:avLst/>
          </a:prstGeom>
        </p:spPr>
      </p:pic>
    </p:spTree>
    <p:extLst>
      <p:ext uri="{BB962C8B-B14F-4D97-AF65-F5344CB8AC3E}">
        <p14:creationId xmlns:p14="http://schemas.microsoft.com/office/powerpoint/2010/main" val="40555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a:t>
            </a:r>
          </a:p>
        </p:txBody>
      </p:sp>
      <p:sp>
        <p:nvSpPr>
          <p:cNvPr id="4" name="Content Placeholder 3">
            <a:extLst>
              <a:ext uri="{FF2B5EF4-FFF2-40B4-BE49-F238E27FC236}">
                <a16:creationId xmlns:a16="http://schemas.microsoft.com/office/drawing/2014/main" id="{344281DA-0265-4442-9760-42F4205A33E2}"/>
              </a:ext>
            </a:extLst>
          </p:cNvPr>
          <p:cNvSpPr>
            <a:spLocks noGrp="1"/>
          </p:cNvSpPr>
          <p:nvPr>
            <p:ph idx="1"/>
          </p:nvPr>
        </p:nvSpPr>
        <p:spPr/>
        <p:txBody>
          <a:bodyPr>
            <a:normAutofit/>
          </a:bodyPr>
          <a:lstStyle/>
          <a:p>
            <a:r>
              <a:rPr lang="en-US" sz="3600" b="1" dirty="0"/>
              <a:t>NOT an </a:t>
            </a:r>
            <a:r>
              <a:rPr lang="en-US" sz="3600" dirty="0"/>
              <a:t>OUT-OF-SERVICE CONDITION</a:t>
            </a:r>
          </a:p>
        </p:txBody>
      </p:sp>
      <p:pic>
        <p:nvPicPr>
          <p:cNvPr id="5" name="Picture 4">
            <a:extLst>
              <a:ext uri="{FF2B5EF4-FFF2-40B4-BE49-F238E27FC236}">
                <a16:creationId xmlns:a16="http://schemas.microsoft.com/office/drawing/2014/main" id="{C372E7BA-CB63-4FFE-B755-7C7E52B2E122}"/>
              </a:ext>
            </a:extLst>
          </p:cNvPr>
          <p:cNvPicPr>
            <a:picLocks noChangeAspect="1"/>
          </p:cNvPicPr>
          <p:nvPr/>
        </p:nvPicPr>
        <p:blipFill>
          <a:blip r:embed="rId3"/>
          <a:stretch>
            <a:fillRect/>
          </a:stretch>
        </p:blipFill>
        <p:spPr>
          <a:xfrm>
            <a:off x="1104564" y="2371726"/>
            <a:ext cx="9988222" cy="4442030"/>
          </a:xfrm>
          <a:prstGeom prst="rect">
            <a:avLst/>
          </a:prstGeom>
        </p:spPr>
      </p:pic>
    </p:spTree>
    <p:extLst>
      <p:ext uri="{BB962C8B-B14F-4D97-AF65-F5344CB8AC3E}">
        <p14:creationId xmlns:p14="http://schemas.microsoft.com/office/powerpoint/2010/main" val="412084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85A7-B507-49E8-803C-9B2303753C0A}"/>
              </a:ext>
            </a:extLst>
          </p:cNvPr>
          <p:cNvSpPr>
            <a:spLocks noGrp="1"/>
          </p:cNvSpPr>
          <p:nvPr>
            <p:ph type="title"/>
          </p:nvPr>
        </p:nvSpPr>
        <p:spPr/>
        <p:txBody>
          <a:bodyPr/>
          <a:lstStyle/>
          <a:p>
            <a:r>
              <a:rPr lang="en-US" dirty="0"/>
              <a:t>2023 Out-of-Service Criteria Changes</a:t>
            </a:r>
          </a:p>
        </p:txBody>
      </p:sp>
      <p:sp>
        <p:nvSpPr>
          <p:cNvPr id="4" name="Content Placeholder 3">
            <a:extLst>
              <a:ext uri="{FF2B5EF4-FFF2-40B4-BE49-F238E27FC236}">
                <a16:creationId xmlns:a16="http://schemas.microsoft.com/office/drawing/2014/main" id="{344281DA-0265-4442-9760-42F4205A33E2}"/>
              </a:ext>
            </a:extLst>
          </p:cNvPr>
          <p:cNvSpPr>
            <a:spLocks noGrp="1"/>
          </p:cNvSpPr>
          <p:nvPr>
            <p:ph idx="1"/>
          </p:nvPr>
        </p:nvSpPr>
        <p:spPr/>
        <p:txBody>
          <a:bodyPr>
            <a:normAutofit/>
          </a:bodyPr>
          <a:lstStyle/>
          <a:p>
            <a:pPr marL="0" indent="0">
              <a:buNone/>
            </a:pPr>
            <a:endParaRPr lang="en-US" sz="3600" dirty="0"/>
          </a:p>
        </p:txBody>
      </p:sp>
      <p:pic>
        <p:nvPicPr>
          <p:cNvPr id="6" name="Picture 5">
            <a:extLst>
              <a:ext uri="{FF2B5EF4-FFF2-40B4-BE49-F238E27FC236}">
                <a16:creationId xmlns:a16="http://schemas.microsoft.com/office/drawing/2014/main" id="{F0680FAA-F754-4AC6-BE31-2FE2E9A78061}"/>
              </a:ext>
            </a:extLst>
          </p:cNvPr>
          <p:cNvPicPr>
            <a:picLocks noChangeAspect="1"/>
          </p:cNvPicPr>
          <p:nvPr/>
        </p:nvPicPr>
        <p:blipFill>
          <a:blip r:embed="rId2"/>
          <a:stretch>
            <a:fillRect/>
          </a:stretch>
        </p:blipFill>
        <p:spPr>
          <a:xfrm>
            <a:off x="1077209" y="1504336"/>
            <a:ext cx="9898512" cy="4385188"/>
          </a:xfrm>
          <a:prstGeom prst="rect">
            <a:avLst/>
          </a:prstGeom>
        </p:spPr>
      </p:pic>
    </p:spTree>
    <p:extLst>
      <p:ext uri="{BB962C8B-B14F-4D97-AF65-F5344CB8AC3E}">
        <p14:creationId xmlns:p14="http://schemas.microsoft.com/office/powerpoint/2010/main" val="1284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
      <a:dk1>
        <a:srgbClr val="000000"/>
      </a:dk1>
      <a:lt1>
        <a:srgbClr val="FFFFFF"/>
      </a:lt1>
      <a:dk2>
        <a:srgbClr val="000000"/>
      </a:dk2>
      <a:lt2>
        <a:srgbClr val="FFFFFF"/>
      </a:lt2>
      <a:accent1>
        <a:srgbClr val="001647"/>
      </a:accent1>
      <a:accent2>
        <a:srgbClr val="EEB111"/>
      </a:accent2>
      <a:accent3>
        <a:srgbClr val="D7D2CB"/>
      </a:accent3>
      <a:accent4>
        <a:srgbClr val="7F7F7F"/>
      </a:accent4>
      <a:accent5>
        <a:srgbClr val="0070BD"/>
      </a:accent5>
      <a:accent6>
        <a:srgbClr val="FFFFFF"/>
      </a:accent6>
      <a:hlink>
        <a:srgbClr val="205E9E"/>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MCSA PPT Template_External.potx" id="{F54136E0-175E-4D96-A17A-EC56C161663C}" vid="{7BBB1048-88E3-4166-867C-379F2B7F9D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3927</Words>
  <Application>Microsoft Office PowerPoint</Application>
  <PresentationFormat>Widescreen</PresentationFormat>
  <Paragraphs>315</Paragraphs>
  <Slides>42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1_Office Theme</vt:lpstr>
      <vt:lpstr>2023 Out-of-Service Criteria Changes Emergency Exits- Inspection Bulletin Danielle Smith, Transportation Specialist Federal Motor Carrier Safety Administration Passenger Carrier Safety Division </vt:lpstr>
      <vt:lpstr>Topics </vt:lpstr>
      <vt:lpstr>2023 Out-of-Service Criteria Changes</vt:lpstr>
      <vt:lpstr>2023 Out-of-Service Criteria Changes</vt:lpstr>
      <vt:lpstr>2023 Out-of-Service Criteria Changes</vt:lpstr>
      <vt:lpstr>2023 Out-of-Service Criteria Changes</vt:lpstr>
      <vt:lpstr>2023 Out-of-Service Criteria Changes</vt:lpstr>
      <vt:lpstr>2023 Out-of-Service Criteria Changes</vt:lpstr>
      <vt:lpstr>2023 Out-of-Service Criteria Changes</vt:lpstr>
      <vt:lpstr>2023 Out-of-Service Criteria Changes (OPs Policy 15)</vt:lpstr>
      <vt:lpstr>396.3(a)(1) Study</vt:lpstr>
      <vt:lpstr>2022-04 – Passenger Carrier Vehicle Emergency Exit Inspection</vt:lpstr>
      <vt:lpstr>Applicability</vt:lpstr>
      <vt:lpstr>Applicability</vt:lpstr>
      <vt:lpstr>Compliance with Inspection Methods </vt:lpstr>
      <vt:lpstr>Buses 10,000 lbs. or less </vt:lpstr>
      <vt:lpstr>Compliance With Inspection Methods</vt:lpstr>
      <vt:lpstr>Compliance With Inspection Methods</vt:lpstr>
      <vt:lpstr>Method One</vt:lpstr>
      <vt:lpstr>Method One</vt:lpstr>
      <vt:lpstr>Method One</vt:lpstr>
      <vt:lpstr>Method One</vt:lpstr>
      <vt:lpstr>Method One</vt:lpstr>
      <vt:lpstr> Method Two, Option A </vt:lpstr>
      <vt:lpstr> Method Two, Option B  </vt:lpstr>
      <vt:lpstr>Operation of Emergency Exits</vt:lpstr>
      <vt:lpstr>Emergency Exit Release Mechanism</vt:lpstr>
      <vt:lpstr>Emergency Exit Opening </vt:lpstr>
      <vt:lpstr>Unobstructed Access </vt:lpstr>
      <vt:lpstr>Unobstructed Access </vt:lpstr>
      <vt:lpstr>Unobstructed Access </vt:lpstr>
      <vt:lpstr> Emergency Exit Identification and Labeling  Identification and labeling requirements DO NOT apply to buses with a GVWR of 10,000 lbs. (4,536 kg) or less</vt:lpstr>
      <vt:lpstr>Emergency Exit Identification and Labeling </vt:lpstr>
      <vt:lpstr>Emergency Exit Identification and Labeling </vt:lpstr>
      <vt:lpstr>Emergency Exit Identification and Labeling </vt:lpstr>
      <vt:lpstr>Emergency Exit Identification and Labeling</vt:lpstr>
      <vt:lpstr>Emergency Exit Identification and Labeling</vt:lpstr>
      <vt:lpstr>Emergency Exit Identification and Labeling</vt:lpstr>
      <vt:lpstr>Emergency Exit Identification and Labeling</vt:lpstr>
      <vt:lpstr>Emergency Exit Identification and Labeling</vt:lpstr>
      <vt:lpstr>Emergency Exit Identification and Labeling</vt:lpstr>
      <vt:lpstr>Guidance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Motor Carrier Safety Administration</dc:title>
  <dc:creator>Smith, Danielle (FMCSA)</dc:creator>
  <cp:lastModifiedBy>Smith, Danielle (FMCSA)</cp:lastModifiedBy>
  <cp:revision>3</cp:revision>
  <dcterms:created xsi:type="dcterms:W3CDTF">2023-01-31T15:41:52Z</dcterms:created>
  <dcterms:modified xsi:type="dcterms:W3CDTF">2023-02-05T15:47:23Z</dcterms:modified>
</cp:coreProperties>
</file>