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70" r:id="rId5"/>
    <p:sldId id="267" r:id="rId6"/>
    <p:sldId id="569" r:id="rId7"/>
    <p:sldId id="542" r:id="rId8"/>
    <p:sldId id="567" r:id="rId9"/>
    <p:sldId id="549" r:id="rId10"/>
    <p:sldId id="1006" r:id="rId11"/>
    <p:sldId id="999" r:id="rId12"/>
    <p:sldId id="1010" r:id="rId13"/>
    <p:sldId id="566" r:id="rId14"/>
    <p:sldId id="1009" r:id="rId15"/>
    <p:sldId id="1011" r:id="rId16"/>
    <p:sldId id="544" r:id="rId17"/>
    <p:sldId id="1008" r:id="rId18"/>
    <p:sldId id="1012" r:id="rId19"/>
    <p:sldId id="1002" r:id="rId20"/>
    <p:sldId id="1003" r:id="rId21"/>
    <p:sldId id="528" r:id="rId22"/>
    <p:sldId id="574" r:id="rId23"/>
    <p:sldId id="550" r:id="rId24"/>
    <p:sldId id="287" r:id="rId25"/>
    <p:sldId id="552" r:id="rId26"/>
    <p:sldId id="553" r:id="rId27"/>
    <p:sldId id="554" r:id="rId28"/>
    <p:sldId id="289" r:id="rId29"/>
    <p:sldId id="555" r:id="rId30"/>
    <p:sldId id="286" r:id="rId31"/>
    <p:sldId id="998" r:id="rId32"/>
    <p:sldId id="288" r:id="rId33"/>
    <p:sldId id="572" r:id="rId34"/>
    <p:sldId id="573" r:id="rId35"/>
    <p:sldId id="535"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ts, Laurie CTR (Volpe)" initials="BLC(" lastIdx="104" clrIdx="0"/>
  <p:cmAuthor id="2" name="Bitner, Loretta (FMCSA)" initials="BL(" lastIdx="2" clrIdx="1">
    <p:extLst>
      <p:ext uri="{19B8F6BF-5375-455C-9EA6-DF929625EA0E}">
        <p15:presenceInfo xmlns:p15="http://schemas.microsoft.com/office/powerpoint/2012/main" userId="S::loretta.bitner@ad.dot.gov::5806695c-5633-4a15-885c-00310427dc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BC"/>
    <a:srgbClr val="0070BD"/>
    <a:srgbClr val="001647"/>
    <a:srgbClr val="EEB111"/>
    <a:srgbClr val="CCC2BD"/>
    <a:srgbClr val="41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1303C0-2504-5A48-9703-2162AA052A9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3773087-9CBE-C24C-901D-36586F818223}"/>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199BED8-86EC-3C4D-B8E4-7F50E5F44F9D}" type="datetimeFigureOut">
              <a:rPr lang="en-US" smtClean="0"/>
              <a:t>10/25/2022</a:t>
            </a:fld>
            <a:endParaRPr lang="en-US"/>
          </a:p>
        </p:txBody>
      </p:sp>
      <p:sp>
        <p:nvSpPr>
          <p:cNvPr id="4" name="Footer Placeholder 3">
            <a:extLst>
              <a:ext uri="{FF2B5EF4-FFF2-40B4-BE49-F238E27FC236}">
                <a16:creationId xmlns:a16="http://schemas.microsoft.com/office/drawing/2014/main" id="{B159616E-D9C7-5F4E-A394-72B4524D0022}"/>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5F57F0-6EC4-6F49-AE46-06284558DA6D}"/>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6335A4B-207B-F34E-91F2-6377A0B22C18}" type="slidenum">
              <a:rPr lang="en-US" smtClean="0"/>
              <a:t>‹#›</a:t>
            </a:fld>
            <a:endParaRPr lang="en-US"/>
          </a:p>
        </p:txBody>
      </p:sp>
    </p:spTree>
    <p:extLst>
      <p:ext uri="{BB962C8B-B14F-4D97-AF65-F5344CB8AC3E}">
        <p14:creationId xmlns:p14="http://schemas.microsoft.com/office/powerpoint/2010/main" val="2975739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E7600C0-C7AF-9145-9EB7-6A71D282FB00}" type="datetimeFigureOut">
              <a:rPr lang="en-US" smtClean="0"/>
              <a:t>10/25/2022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8FA19A1-701E-9447-83D6-E655EF807974}" type="slidenum">
              <a:rPr lang="en-US" smtClean="0"/>
              <a:t>‹#›</a:t>
            </a:fld>
            <a:endParaRPr lang="en-US"/>
          </a:p>
        </p:txBody>
      </p:sp>
    </p:spTree>
    <p:extLst>
      <p:ext uri="{BB962C8B-B14F-4D97-AF65-F5344CB8AC3E}">
        <p14:creationId xmlns:p14="http://schemas.microsoft.com/office/powerpoint/2010/main" val="29119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Available cover design option. Please delete any unneeded cover page designs.</a:t>
            </a:r>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a:p>
        </p:txBody>
      </p:sp>
    </p:spTree>
    <p:extLst>
      <p:ext uri="{BB962C8B-B14F-4D97-AF65-F5344CB8AC3E}">
        <p14:creationId xmlns:p14="http://schemas.microsoft.com/office/powerpoint/2010/main" val="28733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all providers are changing at the same time.</a:t>
            </a:r>
          </a:p>
        </p:txBody>
      </p:sp>
      <p:sp>
        <p:nvSpPr>
          <p:cNvPr id="4" name="Slide Number Placeholder 3"/>
          <p:cNvSpPr>
            <a:spLocks noGrp="1"/>
          </p:cNvSpPr>
          <p:nvPr>
            <p:ph type="sldNum" sz="quarter" idx="5"/>
          </p:nvPr>
        </p:nvSpPr>
        <p:spPr/>
        <p:txBody>
          <a:bodyPr/>
          <a:lstStyle/>
          <a:p>
            <a:fld id="{98FA19A1-701E-9447-83D6-E655EF807974}" type="slidenum">
              <a:rPr lang="en-US" smtClean="0"/>
              <a:t>10</a:t>
            </a:fld>
            <a:endParaRPr lang="en-US"/>
          </a:p>
        </p:txBody>
      </p:sp>
    </p:spTree>
    <p:extLst>
      <p:ext uri="{BB962C8B-B14F-4D97-AF65-F5344CB8AC3E}">
        <p14:creationId xmlns:p14="http://schemas.microsoft.com/office/powerpoint/2010/main" val="221728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938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all Out Divider ">
    <p:spTree>
      <p:nvGrpSpPr>
        <p:cNvPr id="1" name=""/>
        <p:cNvGrpSpPr/>
        <p:nvPr/>
      </p:nvGrpSpPr>
      <p:grpSpPr>
        <a:xfrm>
          <a:off x="0" y="0"/>
          <a:ext cx="0" cy="0"/>
          <a:chOff x="0" y="0"/>
          <a:chExt cx="0" cy="0"/>
        </a:xfrm>
      </p:grpSpPr>
      <p:sp>
        <p:nvSpPr>
          <p:cNvPr id="9" name="Rectangle 8"/>
          <p:cNvSpPr/>
          <p:nvPr userDrawn="1"/>
        </p:nvSpPr>
        <p:spPr>
          <a:xfrm>
            <a:off x="0" y="0"/>
            <a:ext cx="12192000" cy="6415049"/>
          </a:xfrm>
          <a:prstGeom prst="rect">
            <a:avLst/>
          </a:prstGeom>
          <a:solidFill>
            <a:srgbClr val="00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0999" y="3364890"/>
            <a:ext cx="11546875" cy="761747"/>
          </a:xfrm>
        </p:spPr>
        <p:txBody>
          <a:bodyPr anchor="t" anchorCtr="0"/>
          <a:lstStyle>
            <a:lvl1pPr algn="ctr">
              <a:lnSpc>
                <a:spcPct val="90000"/>
              </a:lnSpc>
              <a:defRPr sz="5500" spc="-150" baseline="0">
                <a:solidFill>
                  <a:srgbClr val="FBB333"/>
                </a:solidFill>
              </a:defRPr>
            </a:lvl1pPr>
          </a:lstStyle>
          <a:p>
            <a:r>
              <a:rPr lang="en-US"/>
              <a:t>Click to add text</a:t>
            </a:r>
          </a:p>
        </p:txBody>
      </p:sp>
      <p:sp>
        <p:nvSpPr>
          <p:cNvPr id="6" name="Slide Number Placeholder 5"/>
          <p:cNvSpPr>
            <a:spLocks noGrp="1"/>
          </p:cNvSpPr>
          <p:nvPr>
            <p:ph type="sldNum" sz="quarter" idx="4"/>
          </p:nvPr>
        </p:nvSpPr>
        <p:spPr>
          <a:xfrm>
            <a:off x="8941050" y="6415049"/>
            <a:ext cx="2986825" cy="365125"/>
          </a:xfrm>
          <a:prstGeom prst="rect">
            <a:avLst/>
          </a:prstGeom>
        </p:spPr>
        <p:txBody>
          <a:bodyPr vert="horz" lIns="91440" tIns="45720" rIns="91440" bIns="45720" rtlCol="0" anchor="ctr"/>
          <a:lstStyle>
            <a:lvl1pPr algn="r">
              <a:defRPr sz="1100" b="1" i="0">
                <a:solidFill>
                  <a:schemeClr val="bg1"/>
                </a:solidFill>
                <a:latin typeface="Arial" charset="0"/>
                <a:ea typeface="Arial" charset="0"/>
                <a:cs typeface="Arial" charset="0"/>
              </a:defRPr>
            </a:lvl1pPr>
          </a:lstStyle>
          <a:p>
            <a:fld id="{A01475F6-15BF-E945-87A6-683076D41687}" type="slidenum">
              <a:rPr lang="en-US" smtClean="0"/>
              <a:pPr/>
              <a:t>‹#›</a:t>
            </a:fld>
            <a:endParaRPr lang="en-US"/>
          </a:p>
        </p:txBody>
      </p:sp>
    </p:spTree>
    <p:extLst>
      <p:ext uri="{BB962C8B-B14F-4D97-AF65-F5344CB8AC3E}">
        <p14:creationId xmlns:p14="http://schemas.microsoft.com/office/powerpoint/2010/main" val="148846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29685" y="849314"/>
            <a:ext cx="5615516" cy="532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849314"/>
            <a:ext cx="5615517" cy="5322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5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9174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1097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821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p>
        </p:txBody>
      </p:sp>
    </p:spTree>
    <p:extLst>
      <p:ext uri="{BB962C8B-B14F-4D97-AF65-F5344CB8AC3E}">
        <p14:creationId xmlns:p14="http://schemas.microsoft.com/office/powerpoint/2010/main" val="6521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1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Tree>
    <p:extLst>
      <p:ext uri="{BB962C8B-B14F-4D97-AF65-F5344CB8AC3E}">
        <p14:creationId xmlns:p14="http://schemas.microsoft.com/office/powerpoint/2010/main" val="17285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7830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60EA-5285-44FD-9BFC-56405325F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72007-4F31-4CD1-92EE-6A02B8AE2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F1E802-DAB3-4CB2-80E0-E94593BF4B57}"/>
              </a:ext>
            </a:extLst>
          </p:cNvPr>
          <p:cNvSpPr>
            <a:spLocks noGrp="1"/>
          </p:cNvSpPr>
          <p:nvPr>
            <p:ph type="dt" sz="half" idx="10"/>
          </p:nvPr>
        </p:nvSpPr>
        <p:spPr/>
        <p:txBody>
          <a:bodyPr/>
          <a:lstStyle/>
          <a:p>
            <a:fld id="{26F429FC-616B-49E8-A357-C90F563153D4}" type="datetimeFigureOut">
              <a:rPr lang="en-US" smtClean="0"/>
              <a:t>10/25/2022</a:t>
            </a:fld>
            <a:endParaRPr lang="en-US"/>
          </a:p>
        </p:txBody>
      </p:sp>
      <p:sp>
        <p:nvSpPr>
          <p:cNvPr id="5" name="Footer Placeholder 4">
            <a:extLst>
              <a:ext uri="{FF2B5EF4-FFF2-40B4-BE49-F238E27FC236}">
                <a16:creationId xmlns:a16="http://schemas.microsoft.com/office/drawing/2014/main" id="{96FAFE13-8880-4C55-BD96-C7890C9A7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AE6A1-B309-4DA1-B9CE-11BABE516A04}"/>
              </a:ext>
            </a:extLst>
          </p:cNvPr>
          <p:cNvSpPr>
            <a:spLocks noGrp="1"/>
          </p:cNvSpPr>
          <p:nvPr>
            <p:ph type="sldNum" sz="quarter" idx="12"/>
          </p:nvPr>
        </p:nvSpPr>
        <p:spPr/>
        <p:txBody>
          <a:bodyPr/>
          <a:lstStyle/>
          <a:p>
            <a:fld id="{3A347F0D-C257-4424-86ED-AAD5841771D2}" type="slidenum">
              <a:rPr lang="en-US" smtClean="0"/>
              <a:t>‹#›</a:t>
            </a:fld>
            <a:endParaRPr lang="en-US"/>
          </a:p>
        </p:txBody>
      </p:sp>
    </p:spTree>
    <p:extLst>
      <p:ext uri="{BB962C8B-B14F-4D97-AF65-F5344CB8AC3E}">
        <p14:creationId xmlns:p14="http://schemas.microsoft.com/office/powerpoint/2010/main" val="241913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47097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 id="2147483665" r:id="rId4"/>
    <p:sldLayoutId id="2147483664" r:id="rId5"/>
    <p:sldLayoutId id="2147483650" r:id="rId6"/>
    <p:sldLayoutId id="2147483661" r:id="rId7"/>
    <p:sldLayoutId id="2147483655" r:id="rId8"/>
    <p:sldLayoutId id="2147483668" r:id="rId9"/>
    <p:sldLayoutId id="2147483670"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ld.fmcsa.dot.gov/List/Revoked"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pr.fmcsa.dot.gov/"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28B348-100A-5048-BE50-9A6EAD00C748}"/>
              </a:ext>
            </a:extLst>
          </p:cNvPr>
          <p:cNvSpPr>
            <a:spLocks noGrp="1"/>
          </p:cNvSpPr>
          <p:nvPr>
            <p:ph type="title"/>
          </p:nvPr>
        </p:nvSpPr>
        <p:spPr>
          <a:xfrm>
            <a:off x="506894" y="459265"/>
            <a:ext cx="8413585" cy="639079"/>
          </a:xfrm>
        </p:spPr>
        <p:txBody>
          <a:bodyPr>
            <a:normAutofit fontScale="90000"/>
          </a:bodyPr>
          <a:lstStyle/>
          <a:p>
            <a:r>
              <a:rPr lang="en-US"/>
              <a:t>Federal Motor Carrier Safety Administration</a:t>
            </a:r>
          </a:p>
        </p:txBody>
      </p:sp>
      <p:sp>
        <p:nvSpPr>
          <p:cNvPr id="28" name="TextBox 27">
            <a:extLst>
              <a:ext uri="{FF2B5EF4-FFF2-40B4-BE49-F238E27FC236}">
                <a16:creationId xmlns:a16="http://schemas.microsoft.com/office/drawing/2014/main" id="{30C65302-BBD8-EA4D-A006-548D720A2C21}"/>
              </a:ext>
            </a:extLst>
          </p:cNvPr>
          <p:cNvSpPr txBox="1"/>
          <p:nvPr/>
        </p:nvSpPr>
        <p:spPr>
          <a:xfrm>
            <a:off x="503521" y="1097744"/>
            <a:ext cx="7951306" cy="369332"/>
          </a:xfrm>
          <a:prstGeom prst="rect">
            <a:avLst/>
          </a:prstGeom>
          <a:noFill/>
        </p:spPr>
        <p:txBody>
          <a:bodyPr wrap="square" lIns="0" rtlCol="0">
            <a:spAutoFit/>
          </a:bodyPr>
          <a:lstStyle/>
          <a:p>
            <a:endParaRPr lang="en-US" dirty="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C2EFE661-D55D-2F49-8D63-937A0D985663}"/>
              </a:ext>
            </a:extLst>
          </p:cNvPr>
          <p:cNvSpPr/>
          <p:nvPr/>
        </p:nvSpPr>
        <p:spPr>
          <a:xfrm>
            <a:off x="13802741" y="-334837"/>
            <a:ext cx="84899" cy="66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afety inspector kneeling and inspecting parked motorcoach wheel, with motorcoach operator standing in background.">
            <a:extLst>
              <a:ext uri="{FF2B5EF4-FFF2-40B4-BE49-F238E27FC236}">
                <a16:creationId xmlns:a16="http://schemas.microsoft.com/office/drawing/2014/main" id="{7CB85840-23FE-7B41-A0AC-43EA340AC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18" y="1922241"/>
            <a:ext cx="3699305" cy="2281237"/>
          </a:xfrm>
          <a:prstGeom prst="rect">
            <a:avLst/>
          </a:prstGeom>
        </p:spPr>
      </p:pic>
      <p:pic>
        <p:nvPicPr>
          <p:cNvPr id="10" name="Picture 9" descr="Blue and black motorcoach parked with scenic background.">
            <a:extLst>
              <a:ext uri="{FF2B5EF4-FFF2-40B4-BE49-F238E27FC236}">
                <a16:creationId xmlns:a16="http://schemas.microsoft.com/office/drawing/2014/main" id="{FBC74CF1-8388-AB4C-8A7A-A45A556CDA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5102" y="4339961"/>
            <a:ext cx="4807193" cy="2057981"/>
          </a:xfrm>
          <a:prstGeom prst="rect">
            <a:avLst/>
          </a:prstGeom>
        </p:spPr>
      </p:pic>
      <p:sp>
        <p:nvSpPr>
          <p:cNvPr id="2" name="TextBox 1">
            <a:extLst>
              <a:ext uri="{FF2B5EF4-FFF2-40B4-BE49-F238E27FC236}">
                <a16:creationId xmlns:a16="http://schemas.microsoft.com/office/drawing/2014/main" id="{93BEBC1C-89E4-024D-B396-485B09B002BC}"/>
              </a:ext>
            </a:extLst>
          </p:cNvPr>
          <p:cNvSpPr txBox="1"/>
          <p:nvPr/>
        </p:nvSpPr>
        <p:spPr>
          <a:xfrm>
            <a:off x="2293257" y="-595086"/>
            <a:ext cx="184731" cy="369332"/>
          </a:xfrm>
          <a:prstGeom prst="rect">
            <a:avLst/>
          </a:prstGeom>
          <a:noFill/>
        </p:spPr>
        <p:txBody>
          <a:bodyPr wrap="none" rtlCol="0">
            <a:spAutoFit/>
          </a:bodyPr>
          <a:lstStyle/>
          <a:p>
            <a:endParaRPr lang="en-US"/>
          </a:p>
        </p:txBody>
      </p:sp>
      <p:pic>
        <p:nvPicPr>
          <p:cNvPr id="11" name="Picture 10" descr="Motorcoach operator standing and giving speech to passengers seated in rows.">
            <a:extLst>
              <a:ext uri="{FF2B5EF4-FFF2-40B4-BE49-F238E27FC236}">
                <a16:creationId xmlns:a16="http://schemas.microsoft.com/office/drawing/2014/main" id="{2AFBBF9C-434F-4A07-9969-EEDCE8014E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54801" y="1922241"/>
            <a:ext cx="3547400" cy="2281237"/>
          </a:xfrm>
          <a:prstGeom prst="rect">
            <a:avLst/>
          </a:prstGeom>
        </p:spPr>
      </p:pic>
    </p:spTree>
    <p:extLst>
      <p:ext uri="{BB962C8B-B14F-4D97-AF65-F5344CB8AC3E}">
        <p14:creationId xmlns:p14="http://schemas.microsoft.com/office/powerpoint/2010/main" val="39728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297712" y="550864"/>
            <a:ext cx="11639933" cy="4308872"/>
          </a:xfrm>
          <a:prstGeom prst="rect">
            <a:avLst/>
          </a:prstGeom>
        </p:spPr>
        <p:txBody>
          <a:bodyPr wrap="square">
            <a:spAutoFit/>
          </a:bodyPr>
          <a:lstStyle/>
          <a:p>
            <a:r>
              <a:rPr lang="en-US" sz="3200" b="1" dirty="0">
                <a:solidFill>
                  <a:srgbClr val="001647"/>
                </a:solidFill>
              </a:rPr>
              <a:t>Technical Notice about ELDs Relying on 3G Network</a:t>
            </a:r>
          </a:p>
          <a:p>
            <a:endParaRPr lang="en-US" dirty="0">
              <a:solidFill>
                <a:srgbClr val="001647"/>
              </a:solidFill>
            </a:endParaRPr>
          </a:p>
          <a:p>
            <a:pPr marL="457200" indent="-457200">
              <a:buFont typeface="Arial" panose="020B0604020202020204" pitchFamily="34" charset="0"/>
              <a:buChar char="•"/>
            </a:pPr>
            <a:r>
              <a:rPr lang="en-US" sz="2800" b="1" dirty="0">
                <a:solidFill>
                  <a:srgbClr val="001647"/>
                </a:solidFill>
              </a:rPr>
              <a:t>3G Sunset Dates</a:t>
            </a:r>
          </a:p>
          <a:p>
            <a:pPr marL="457200" indent="-457200">
              <a:buFont typeface="Arial" panose="020B0604020202020204" pitchFamily="34" charset="0"/>
              <a:buChar char="•"/>
            </a:pPr>
            <a:r>
              <a:rPr lang="en-US" sz="2800" dirty="0">
                <a:solidFill>
                  <a:srgbClr val="001647"/>
                </a:solidFill>
              </a:rPr>
              <a:t>The sunset dates announced* by cellular providers are:</a:t>
            </a:r>
          </a:p>
          <a:p>
            <a:pPr marL="914400" lvl="1" indent="-457200">
              <a:buFont typeface="Arial" panose="020B0604020202020204" pitchFamily="34" charset="0"/>
              <a:buChar char="•"/>
            </a:pPr>
            <a:r>
              <a:rPr lang="en-US" sz="2800" dirty="0">
                <a:solidFill>
                  <a:srgbClr val="001647"/>
                </a:solidFill>
              </a:rPr>
              <a:t>AT&amp;T 3G: February 22, 2022 (completed)</a:t>
            </a:r>
          </a:p>
          <a:p>
            <a:pPr marL="914400" lvl="1" indent="-457200">
              <a:buFont typeface="Arial" panose="020B0604020202020204" pitchFamily="34" charset="0"/>
              <a:buChar char="•"/>
            </a:pPr>
            <a:r>
              <a:rPr lang="en-US" sz="2800" dirty="0">
                <a:solidFill>
                  <a:srgbClr val="001647"/>
                </a:solidFill>
              </a:rPr>
              <a:t>Sprint 3G (T-Mobile): March 31, 2022 (delayed)</a:t>
            </a:r>
          </a:p>
          <a:p>
            <a:pPr marL="914400" lvl="1" indent="-457200">
              <a:buFont typeface="Arial" panose="020B0604020202020204" pitchFamily="34" charset="0"/>
              <a:buChar char="•"/>
            </a:pPr>
            <a:r>
              <a:rPr lang="en-US" sz="2800" dirty="0">
                <a:solidFill>
                  <a:srgbClr val="001647"/>
                </a:solidFill>
              </a:rPr>
              <a:t>Sprint LTE (T-Mobile): June 30, 2022</a:t>
            </a:r>
          </a:p>
          <a:p>
            <a:pPr marL="914400" lvl="1" indent="-457200">
              <a:buFont typeface="Arial" panose="020B0604020202020204" pitchFamily="34" charset="0"/>
              <a:buChar char="•"/>
            </a:pPr>
            <a:r>
              <a:rPr lang="en-US" sz="2800" dirty="0">
                <a:solidFill>
                  <a:srgbClr val="001647"/>
                </a:solidFill>
              </a:rPr>
              <a:t>T-Mobile 3G: July 1, 2022</a:t>
            </a:r>
          </a:p>
          <a:p>
            <a:pPr marL="914400" lvl="1" indent="-457200">
              <a:buFont typeface="Arial" panose="020B0604020202020204" pitchFamily="34" charset="0"/>
              <a:buChar char="•"/>
            </a:pPr>
            <a:r>
              <a:rPr lang="en-US" sz="2800" dirty="0">
                <a:solidFill>
                  <a:srgbClr val="001647"/>
                </a:solidFill>
              </a:rPr>
              <a:t>Verizon 3G: December 31, 2022</a:t>
            </a:r>
          </a:p>
          <a:p>
            <a:pPr marL="914400" lvl="1" indent="-457200">
              <a:buFont typeface="Arial" panose="020B0604020202020204" pitchFamily="34" charset="0"/>
              <a:buChar char="•"/>
            </a:pPr>
            <a:endParaRPr lang="en-US" sz="2800" dirty="0">
              <a:solidFill>
                <a:srgbClr val="001647"/>
              </a:solidFill>
            </a:endParaRPr>
          </a:p>
        </p:txBody>
      </p:sp>
    </p:spTree>
    <p:extLst>
      <p:ext uri="{BB962C8B-B14F-4D97-AF65-F5344CB8AC3E}">
        <p14:creationId xmlns:p14="http://schemas.microsoft.com/office/powerpoint/2010/main" val="122838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AAA1E0-9BF3-4978-ACBF-ED459F293C57}"/>
              </a:ext>
            </a:extLst>
          </p:cNvPr>
          <p:cNvSpPr>
            <a:spLocks noGrp="1"/>
          </p:cNvSpPr>
          <p:nvPr>
            <p:ph type="title"/>
          </p:nvPr>
        </p:nvSpPr>
        <p:spPr/>
        <p:txBody>
          <a:bodyPr/>
          <a:lstStyle/>
          <a:p>
            <a:r>
              <a:rPr lang="en-US" dirty="0"/>
              <a:t>FMCSA Removes </a:t>
            </a:r>
            <a:r>
              <a:rPr lang="en-US" dirty="0" err="1"/>
              <a:t>ArionT</a:t>
            </a:r>
            <a:r>
              <a:rPr lang="en-US" dirty="0"/>
              <a:t> ELD and EL Dorado ELD</a:t>
            </a:r>
          </a:p>
        </p:txBody>
      </p:sp>
      <p:sp>
        <p:nvSpPr>
          <p:cNvPr id="7" name="Content Placeholder 6">
            <a:extLst>
              <a:ext uri="{FF2B5EF4-FFF2-40B4-BE49-F238E27FC236}">
                <a16:creationId xmlns:a16="http://schemas.microsoft.com/office/drawing/2014/main" id="{581C8B76-CA2B-4D56-B39C-B22CE126A311}"/>
              </a:ext>
            </a:extLst>
          </p:cNvPr>
          <p:cNvSpPr>
            <a:spLocks noGrp="1"/>
          </p:cNvSpPr>
          <p:nvPr>
            <p:ph idx="1"/>
          </p:nvPr>
        </p:nvSpPr>
        <p:spPr/>
        <p:txBody>
          <a:bodyPr>
            <a:normAutofit fontScale="85000" lnSpcReduction="20000"/>
          </a:bodyPr>
          <a:lstStyle/>
          <a:p>
            <a:r>
              <a:rPr lang="en-US" dirty="0"/>
              <a:t>FMCSA removed the devices below due to the company's failure to meet the minimum requirements established in 49 CFR part 395, subpart B, appendix A. </a:t>
            </a:r>
            <a:r>
              <a:rPr lang="en-US" dirty="0">
                <a:hlinkClick r:id="rId2"/>
              </a:rPr>
              <a:t>https://eld.fmcsa.dot.gov/List/Revoked</a:t>
            </a:r>
            <a:endParaRPr lang="en-US" dirty="0"/>
          </a:p>
          <a:p>
            <a:endParaRPr lang="en-US" dirty="0"/>
          </a:p>
          <a:p>
            <a:pPr lvl="1"/>
            <a:r>
              <a:rPr lang="en-US" dirty="0"/>
              <a:t>ELD Name: </a:t>
            </a:r>
            <a:r>
              <a:rPr lang="en-US" dirty="0" err="1"/>
              <a:t>ArionT</a:t>
            </a:r>
            <a:r>
              <a:rPr lang="en-US" dirty="0"/>
              <a:t> ELD</a:t>
            </a:r>
          </a:p>
          <a:p>
            <a:pPr lvl="1"/>
            <a:r>
              <a:rPr lang="en-US" dirty="0"/>
              <a:t>Model Number: AT5000</a:t>
            </a:r>
          </a:p>
          <a:p>
            <a:pPr lvl="1"/>
            <a:r>
              <a:rPr lang="en-US" dirty="0"/>
              <a:t>ELD Identified: AR1ONT</a:t>
            </a:r>
          </a:p>
          <a:p>
            <a:pPr lvl="1"/>
            <a:r>
              <a:rPr lang="en-US" dirty="0"/>
              <a:t>ELD Provider: Arion Tech Inc.(Replace by August 24, 2022)</a:t>
            </a:r>
          </a:p>
          <a:p>
            <a:pPr marL="457200" lvl="1" indent="0">
              <a:buNone/>
            </a:pPr>
            <a:endParaRPr lang="en-US" dirty="0"/>
          </a:p>
          <a:p>
            <a:pPr lvl="1"/>
            <a:r>
              <a:rPr lang="en-US" dirty="0"/>
              <a:t>ELD Name: </a:t>
            </a:r>
            <a:r>
              <a:rPr lang="en-US" dirty="0" err="1"/>
              <a:t>ELDorado</a:t>
            </a:r>
            <a:r>
              <a:rPr lang="en-US" dirty="0"/>
              <a:t> ELD</a:t>
            </a:r>
          </a:p>
          <a:p>
            <a:pPr lvl="1"/>
            <a:r>
              <a:rPr lang="en-US" dirty="0"/>
              <a:t>Model number: ERS</a:t>
            </a:r>
          </a:p>
          <a:p>
            <a:pPr lvl="1"/>
            <a:r>
              <a:rPr lang="en-US" dirty="0"/>
              <a:t>ELD Identifier: ERS186</a:t>
            </a:r>
          </a:p>
          <a:p>
            <a:pPr lvl="1"/>
            <a:r>
              <a:rPr lang="en-US" dirty="0"/>
              <a:t>ELD Provider: </a:t>
            </a:r>
            <a:r>
              <a:rPr lang="en-US" dirty="0" err="1"/>
              <a:t>ELDorado</a:t>
            </a:r>
            <a:r>
              <a:rPr lang="en-US" dirty="0"/>
              <a:t> (Replace by November 6, 2022)</a:t>
            </a:r>
          </a:p>
          <a:p>
            <a:pPr marL="0" indent="0">
              <a:buNone/>
            </a:pPr>
            <a:endParaRPr lang="en-US" dirty="0"/>
          </a:p>
          <a:p>
            <a:r>
              <a:rPr lang="en-US" dirty="0"/>
              <a:t>Motor carriers and drivers using the device above must take the following actions:</a:t>
            </a:r>
          </a:p>
          <a:p>
            <a:pPr lvl="1"/>
            <a:r>
              <a:rPr lang="en-US" dirty="0"/>
              <a:t>Discontinue using the revoked device(s) and revert to paper logs or logging software to record required hours of service data.</a:t>
            </a:r>
          </a:p>
          <a:p>
            <a:pPr lvl="1"/>
            <a:r>
              <a:rPr lang="en-US" dirty="0"/>
              <a:t>Replace the revoked device(s) with compliant ELD(s) from the Registered ELDs.</a:t>
            </a:r>
          </a:p>
        </p:txBody>
      </p:sp>
      <p:pic>
        <p:nvPicPr>
          <p:cNvPr id="3" name="Picture 2">
            <a:extLst>
              <a:ext uri="{FF2B5EF4-FFF2-40B4-BE49-F238E27FC236}">
                <a16:creationId xmlns:a16="http://schemas.microsoft.com/office/drawing/2014/main" id="{C9C9A001-AE9F-495D-9BB8-639B62B4AD40}"/>
              </a:ext>
            </a:extLst>
          </p:cNvPr>
          <p:cNvPicPr>
            <a:picLocks noChangeAspect="1"/>
          </p:cNvPicPr>
          <p:nvPr/>
        </p:nvPicPr>
        <p:blipFill>
          <a:blip r:embed="rId3"/>
          <a:stretch>
            <a:fillRect/>
          </a:stretch>
        </p:blipFill>
        <p:spPr>
          <a:xfrm>
            <a:off x="8082480" y="3085456"/>
            <a:ext cx="3124200" cy="1000125"/>
          </a:xfrm>
          <a:prstGeom prst="rect">
            <a:avLst/>
          </a:prstGeom>
        </p:spPr>
      </p:pic>
    </p:spTree>
    <p:extLst>
      <p:ext uri="{BB962C8B-B14F-4D97-AF65-F5344CB8AC3E}">
        <p14:creationId xmlns:p14="http://schemas.microsoft.com/office/powerpoint/2010/main" val="13804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C2C96-3D74-46F5-979E-1BC0D6A4B0A9}"/>
              </a:ext>
            </a:extLst>
          </p:cNvPr>
          <p:cNvSpPr>
            <a:spLocks noGrp="1"/>
          </p:cNvSpPr>
          <p:nvPr>
            <p:ph type="title"/>
          </p:nvPr>
        </p:nvSpPr>
        <p:spPr/>
        <p:txBody>
          <a:bodyPr/>
          <a:lstStyle/>
          <a:p>
            <a:r>
              <a:rPr lang="en-US" dirty="0"/>
              <a:t>Federal Register Publication 9/16/2022</a:t>
            </a:r>
          </a:p>
        </p:txBody>
      </p:sp>
      <p:sp>
        <p:nvSpPr>
          <p:cNvPr id="8" name="Content Placeholder 7">
            <a:extLst>
              <a:ext uri="{FF2B5EF4-FFF2-40B4-BE49-F238E27FC236}">
                <a16:creationId xmlns:a16="http://schemas.microsoft.com/office/drawing/2014/main" id="{1BFD1B47-DD69-4477-96B1-46D1D8E90236}"/>
              </a:ext>
            </a:extLst>
          </p:cNvPr>
          <p:cNvSpPr>
            <a:spLocks noGrp="1"/>
          </p:cNvSpPr>
          <p:nvPr>
            <p:ph idx="1"/>
          </p:nvPr>
        </p:nvSpPr>
        <p:spPr/>
        <p:txBody>
          <a:bodyPr>
            <a:normAutofit fontScale="92500" lnSpcReduction="20000"/>
          </a:bodyPr>
          <a:lstStyle/>
          <a:p>
            <a:pPr>
              <a:spcBef>
                <a:spcPts val="600"/>
              </a:spcBef>
            </a:pPr>
            <a:r>
              <a:rPr lang="en-US" sz="3000" dirty="0">
                <a:latin typeface="+mn-lt"/>
              </a:rPr>
              <a:t>Electronic Logging Device Revisions (ANPRM-Request for comment)</a:t>
            </a:r>
          </a:p>
          <a:p>
            <a:pPr lvl="1">
              <a:spcBef>
                <a:spcPts val="600"/>
              </a:spcBef>
            </a:pPr>
            <a:r>
              <a:rPr lang="en-US" sz="3200" dirty="0">
                <a:latin typeface="+mn-lt"/>
              </a:rPr>
              <a:t>[Docket No. FMCSA–2022–0078] </a:t>
            </a:r>
          </a:p>
          <a:p>
            <a:pPr marL="0" indent="0">
              <a:spcBef>
                <a:spcPts val="600"/>
              </a:spcBef>
              <a:buNone/>
            </a:pPr>
            <a:endParaRPr lang="en-US" sz="1200" dirty="0">
              <a:latin typeface="+mn-lt"/>
            </a:endParaRPr>
          </a:p>
          <a:p>
            <a:pPr marL="457200" lvl="1" indent="0">
              <a:spcBef>
                <a:spcPts val="600"/>
              </a:spcBef>
              <a:buNone/>
            </a:pPr>
            <a:r>
              <a:rPr lang="en-US" sz="2800" dirty="0">
                <a:latin typeface="+mn-lt"/>
              </a:rPr>
              <a:t>FMCSA solicits comment on ways to improve the clarity of current regulations on the use of electronic logging devices (ELD) and address certain concerns about the technical specifications raised by industry stakeholders. There are five specific areas in which the Agency is considering changes: </a:t>
            </a:r>
          </a:p>
          <a:p>
            <a:pPr lvl="1">
              <a:spcBef>
                <a:spcPts val="600"/>
              </a:spcBef>
            </a:pPr>
            <a:r>
              <a:rPr lang="en-US" sz="2800" dirty="0">
                <a:latin typeface="+mn-lt"/>
              </a:rPr>
              <a:t>Applicability to pre-2000 engines </a:t>
            </a:r>
          </a:p>
          <a:p>
            <a:pPr lvl="1">
              <a:spcBef>
                <a:spcPts val="600"/>
              </a:spcBef>
            </a:pPr>
            <a:r>
              <a:rPr lang="en-US" sz="2800" dirty="0">
                <a:latin typeface="+mn-lt"/>
              </a:rPr>
              <a:t>Addressing ELD malfunctions</a:t>
            </a:r>
          </a:p>
          <a:p>
            <a:pPr lvl="1">
              <a:spcBef>
                <a:spcPts val="600"/>
              </a:spcBef>
            </a:pPr>
            <a:r>
              <a:rPr lang="en-US" sz="2800" dirty="0">
                <a:latin typeface="+mn-lt"/>
              </a:rPr>
              <a:t>Removal process for ELD products from FMCSA’s list of certified devices</a:t>
            </a:r>
          </a:p>
          <a:p>
            <a:pPr lvl="1">
              <a:spcBef>
                <a:spcPts val="600"/>
              </a:spcBef>
            </a:pPr>
            <a:r>
              <a:rPr lang="en-US" sz="2800" dirty="0">
                <a:latin typeface="+mn-lt"/>
              </a:rPr>
              <a:t>Technical specifications </a:t>
            </a:r>
          </a:p>
          <a:p>
            <a:pPr lvl="1">
              <a:spcBef>
                <a:spcPts val="600"/>
              </a:spcBef>
            </a:pPr>
            <a:r>
              <a:rPr lang="en-US" sz="2800" dirty="0">
                <a:latin typeface="+mn-lt"/>
              </a:rPr>
              <a:t>ELD certification. </a:t>
            </a:r>
          </a:p>
          <a:p>
            <a:pPr marL="457200" lvl="1" indent="0">
              <a:spcBef>
                <a:spcPts val="600"/>
              </a:spcBef>
              <a:buNone/>
            </a:pPr>
            <a:endParaRPr lang="en-US" sz="2800" dirty="0">
              <a:latin typeface="+mn-lt"/>
            </a:endParaRPr>
          </a:p>
          <a:p>
            <a:pPr marL="457200" lvl="1" indent="0">
              <a:spcBef>
                <a:spcPts val="600"/>
              </a:spcBef>
              <a:buNone/>
            </a:pPr>
            <a:r>
              <a:rPr lang="en-US" sz="2800" dirty="0">
                <a:latin typeface="+mn-lt"/>
              </a:rPr>
              <a:t>Comments must be received on or before November 15, 2022. </a:t>
            </a:r>
          </a:p>
          <a:p>
            <a:pPr lvl="1">
              <a:spcBef>
                <a:spcPts val="600"/>
              </a:spcBef>
            </a:pPr>
            <a:endParaRPr lang="en-US" sz="2800" dirty="0">
              <a:latin typeface="+mn-lt"/>
            </a:endParaRPr>
          </a:p>
        </p:txBody>
      </p:sp>
    </p:spTree>
    <p:extLst>
      <p:ext uri="{BB962C8B-B14F-4D97-AF65-F5344CB8AC3E}">
        <p14:creationId xmlns:p14="http://schemas.microsoft.com/office/powerpoint/2010/main" val="403624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47329" y="1294153"/>
            <a:ext cx="11512343" cy="5109091"/>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1647"/>
                </a:solidFill>
              </a:rPr>
              <a:t>Training providers/prospective training providers should review the</a:t>
            </a:r>
          </a:p>
          <a:p>
            <a:pPr marL="914400" lvl="1" indent="-457200">
              <a:buFont typeface="Arial" panose="020B0604020202020204" pitchFamily="34" charset="0"/>
              <a:buChar char="•"/>
            </a:pPr>
            <a:r>
              <a:rPr lang="en-US" sz="2800" dirty="0">
                <a:solidFill>
                  <a:srgbClr val="001647"/>
                </a:solidFill>
              </a:rPr>
              <a:t>Registration guide, </a:t>
            </a:r>
          </a:p>
          <a:p>
            <a:pPr marL="914400" lvl="1" indent="-457200">
              <a:buFont typeface="Arial" panose="020B0604020202020204" pitchFamily="34" charset="0"/>
              <a:buChar char="•"/>
            </a:pPr>
            <a:r>
              <a:rPr lang="en-US" sz="2800" dirty="0">
                <a:solidFill>
                  <a:srgbClr val="001647"/>
                </a:solidFill>
              </a:rPr>
              <a:t>The registration tutorial video, </a:t>
            </a:r>
          </a:p>
          <a:p>
            <a:pPr marL="914400" lvl="1" indent="-457200">
              <a:buFont typeface="Arial" panose="020B0604020202020204" pitchFamily="34" charset="0"/>
              <a:buChar char="•"/>
            </a:pPr>
            <a:r>
              <a:rPr lang="en-US" sz="2800" dirty="0">
                <a:solidFill>
                  <a:srgbClr val="001647"/>
                </a:solidFill>
              </a:rPr>
              <a:t>The factsheet, </a:t>
            </a:r>
          </a:p>
          <a:p>
            <a:pPr marL="914400" lvl="1" indent="-457200">
              <a:buFont typeface="Arial" panose="020B0604020202020204" pitchFamily="34" charset="0"/>
              <a:buChar char="•"/>
            </a:pPr>
            <a:r>
              <a:rPr lang="en-US" sz="2800" dirty="0">
                <a:solidFill>
                  <a:srgbClr val="001647"/>
                </a:solidFill>
              </a:rPr>
              <a:t>Checklist, </a:t>
            </a:r>
          </a:p>
          <a:p>
            <a:pPr marL="914400" lvl="1" indent="-457200">
              <a:buFont typeface="Arial" panose="020B0604020202020204" pitchFamily="34" charset="0"/>
              <a:buChar char="•"/>
            </a:pPr>
            <a:r>
              <a:rPr lang="en-US" sz="2800" dirty="0">
                <a:solidFill>
                  <a:srgbClr val="001647"/>
                </a:solidFill>
              </a:rPr>
              <a:t>FAQs and more. </a:t>
            </a:r>
          </a:p>
          <a:p>
            <a:pPr marL="914400" lvl="1"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r>
              <a:rPr lang="en-US" sz="2800" dirty="0">
                <a:solidFill>
                  <a:srgbClr val="001647"/>
                </a:solidFill>
                <a:hlinkClick r:id="rId2"/>
              </a:rPr>
              <a:t>https://tpr.fmcsa.dot.gov/</a:t>
            </a:r>
            <a:endParaRPr lang="en-US" sz="2800" dirty="0">
              <a:solidFill>
                <a:srgbClr val="001647"/>
              </a:solidFill>
            </a:endParaRPr>
          </a:p>
          <a:p>
            <a:pPr marL="457200"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endParaRPr lang="en-US" sz="2800" dirty="0">
              <a:solidFill>
                <a:srgbClr val="001647"/>
              </a:solidFill>
            </a:endParaRPr>
          </a:p>
          <a:p>
            <a:pPr lvl="0"/>
            <a:endParaRPr lang="en-US" sz="2800" dirty="0">
              <a:solidFill>
                <a:srgbClr val="000000"/>
              </a:solidFill>
            </a:endParaRPr>
          </a:p>
          <a:p>
            <a:pPr marL="457200" indent="-457200">
              <a:buFont typeface="Arial" panose="020B0604020202020204" pitchFamily="34" charset="0"/>
              <a:buChar char="•"/>
            </a:pPr>
            <a:endParaRPr lang="en-US" dirty="0">
              <a:solidFill>
                <a:srgbClr val="001647"/>
              </a:solidFill>
            </a:endParaRPr>
          </a:p>
        </p:txBody>
      </p:sp>
      <p:sp>
        <p:nvSpPr>
          <p:cNvPr id="3" name="Rectangle 2">
            <a:extLst>
              <a:ext uri="{FF2B5EF4-FFF2-40B4-BE49-F238E27FC236}">
                <a16:creationId xmlns:a16="http://schemas.microsoft.com/office/drawing/2014/main" id="{0FA51243-7BE2-4F24-8579-6CEA9D9819B5}"/>
              </a:ext>
            </a:extLst>
          </p:cNvPr>
          <p:cNvSpPr/>
          <p:nvPr/>
        </p:nvSpPr>
        <p:spPr>
          <a:xfrm>
            <a:off x="347329" y="418313"/>
            <a:ext cx="7584559" cy="584775"/>
          </a:xfrm>
          <a:prstGeom prst="rect">
            <a:avLst/>
          </a:prstGeom>
        </p:spPr>
        <p:txBody>
          <a:bodyPr wrap="square">
            <a:spAutoFit/>
          </a:bodyPr>
          <a:lstStyle/>
          <a:p>
            <a:pPr lvl="0"/>
            <a:r>
              <a:rPr lang="en-US" sz="3200" b="1">
                <a:solidFill>
                  <a:srgbClr val="001647"/>
                </a:solidFill>
              </a:rPr>
              <a:t>ELDT – Training Provider Summary</a:t>
            </a:r>
          </a:p>
        </p:txBody>
      </p:sp>
      <p:pic>
        <p:nvPicPr>
          <p:cNvPr id="4" name="Picture 3">
            <a:extLst>
              <a:ext uri="{FF2B5EF4-FFF2-40B4-BE49-F238E27FC236}">
                <a16:creationId xmlns:a16="http://schemas.microsoft.com/office/drawing/2014/main" id="{621E262C-25B9-49F4-A4FC-F5DB24A3800E}"/>
              </a:ext>
            </a:extLst>
          </p:cNvPr>
          <p:cNvPicPr>
            <a:picLocks noChangeAspect="1"/>
          </p:cNvPicPr>
          <p:nvPr/>
        </p:nvPicPr>
        <p:blipFill>
          <a:blip r:embed="rId3"/>
          <a:stretch>
            <a:fillRect/>
          </a:stretch>
        </p:blipFill>
        <p:spPr>
          <a:xfrm>
            <a:off x="6096000" y="1998920"/>
            <a:ext cx="5610447" cy="4774019"/>
          </a:xfrm>
          <a:prstGeom prst="rect">
            <a:avLst/>
          </a:prstGeom>
        </p:spPr>
      </p:pic>
    </p:spTree>
    <p:extLst>
      <p:ext uri="{BB962C8B-B14F-4D97-AF65-F5344CB8AC3E}">
        <p14:creationId xmlns:p14="http://schemas.microsoft.com/office/powerpoint/2010/main" val="244939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5E77-470E-A336-7311-3D80B4B6EDE9}"/>
              </a:ext>
            </a:extLst>
          </p:cNvPr>
          <p:cNvSpPr>
            <a:spLocks noGrp="1"/>
          </p:cNvSpPr>
          <p:nvPr>
            <p:ph type="title"/>
          </p:nvPr>
        </p:nvSpPr>
        <p:spPr/>
        <p:txBody>
          <a:bodyPr/>
          <a:lstStyle/>
          <a:p>
            <a:r>
              <a:rPr lang="en-US" dirty="0">
                <a:latin typeface="Arial"/>
                <a:cs typeface="Arial"/>
              </a:rPr>
              <a:t>Drug and Alcohol Clearinghouse - Notifications</a:t>
            </a:r>
            <a:endParaRPr lang="en-US" dirty="0"/>
          </a:p>
        </p:txBody>
      </p:sp>
      <p:sp>
        <p:nvSpPr>
          <p:cNvPr id="3" name="Content Placeholder 2">
            <a:extLst>
              <a:ext uri="{FF2B5EF4-FFF2-40B4-BE49-F238E27FC236}">
                <a16:creationId xmlns:a16="http://schemas.microsoft.com/office/drawing/2014/main" id="{0D297195-264E-61AB-1448-9171ED8E76B1}"/>
              </a:ext>
            </a:extLst>
          </p:cNvPr>
          <p:cNvSpPr>
            <a:spLocks noGrp="1"/>
          </p:cNvSpPr>
          <p:nvPr>
            <p:ph idx="1"/>
          </p:nvPr>
        </p:nvSpPr>
        <p:spPr/>
        <p:txBody>
          <a:bodyPr vert="horz" lIns="91440" tIns="45720" rIns="91440" bIns="45720" rtlCol="0" anchor="t">
            <a:normAutofit/>
          </a:bodyPr>
          <a:lstStyle/>
          <a:p>
            <a:r>
              <a:rPr lang="en-US" sz="2800" dirty="0">
                <a:latin typeface="Arial"/>
                <a:cs typeface="Arial"/>
              </a:rPr>
              <a:t>Clearinghouse does not link employers to drivers.</a:t>
            </a:r>
          </a:p>
          <a:p>
            <a:endParaRPr lang="en-US" sz="1200" dirty="0">
              <a:latin typeface="Arial"/>
              <a:cs typeface="Arial"/>
            </a:endParaRPr>
          </a:p>
          <a:p>
            <a:r>
              <a:rPr lang="en-US" sz="2800" dirty="0">
                <a:latin typeface="Arial"/>
                <a:cs typeface="Arial"/>
              </a:rPr>
              <a:t>Notification provided only for pre-employment queries.</a:t>
            </a:r>
            <a:endParaRPr lang="en-US" sz="2800" dirty="0"/>
          </a:p>
          <a:p>
            <a:pPr lvl="1"/>
            <a:r>
              <a:rPr lang="en-US" sz="2800" dirty="0">
                <a:latin typeface="Arial"/>
                <a:cs typeface="Arial"/>
              </a:rPr>
              <a:t>No more than 30 days after the inquiry</a:t>
            </a:r>
          </a:p>
          <a:p>
            <a:pPr lvl="1"/>
            <a:r>
              <a:rPr lang="en-US" sz="2800" dirty="0">
                <a:latin typeface="Arial"/>
                <a:cs typeface="Arial"/>
              </a:rPr>
              <a:t>Notification set up in the Clearinghouse Account</a:t>
            </a:r>
          </a:p>
          <a:p>
            <a:pPr lvl="2"/>
            <a:r>
              <a:rPr lang="en-US" sz="2800" dirty="0">
                <a:latin typeface="Arial"/>
                <a:cs typeface="Arial"/>
              </a:rPr>
              <a:t>Email notification </a:t>
            </a:r>
          </a:p>
          <a:p>
            <a:pPr lvl="2"/>
            <a:r>
              <a:rPr lang="en-US" sz="2800" dirty="0">
                <a:latin typeface="Arial"/>
                <a:cs typeface="Arial"/>
              </a:rPr>
              <a:t>Bell Icon - indicates the number of notifications </a:t>
            </a:r>
          </a:p>
          <a:p>
            <a:pPr lvl="3"/>
            <a:endParaRPr lang="en-US" sz="2800" dirty="0"/>
          </a:p>
          <a:p>
            <a:pPr lvl="2"/>
            <a:endParaRPr lang="en-US" dirty="0"/>
          </a:p>
        </p:txBody>
      </p:sp>
      <p:pic>
        <p:nvPicPr>
          <p:cNvPr id="4" name="Picture 4">
            <a:extLst>
              <a:ext uri="{FF2B5EF4-FFF2-40B4-BE49-F238E27FC236}">
                <a16:creationId xmlns:a16="http://schemas.microsoft.com/office/drawing/2014/main" id="{9F040ED0-206F-C822-92A2-4522ADEDDD01}"/>
              </a:ext>
            </a:extLst>
          </p:cNvPr>
          <p:cNvPicPr>
            <a:picLocks noChangeAspect="1"/>
          </p:cNvPicPr>
          <p:nvPr/>
        </p:nvPicPr>
        <p:blipFill>
          <a:blip r:embed="rId2"/>
          <a:stretch>
            <a:fillRect/>
          </a:stretch>
        </p:blipFill>
        <p:spPr>
          <a:xfrm>
            <a:off x="3267307" y="4638907"/>
            <a:ext cx="5285678" cy="1862254"/>
          </a:xfrm>
          <a:prstGeom prst="rect">
            <a:avLst/>
          </a:prstGeom>
        </p:spPr>
      </p:pic>
    </p:spTree>
    <p:extLst>
      <p:ext uri="{BB962C8B-B14F-4D97-AF65-F5344CB8AC3E}">
        <p14:creationId xmlns:p14="http://schemas.microsoft.com/office/powerpoint/2010/main" val="8188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04404" y="402808"/>
            <a:ext cx="10434286" cy="710963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United States Access Board</a:t>
            </a:r>
            <a:endPar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Formal Agency name is the Architectural and Transportation Barriers Compliance Board which is an independent Federal Agency.</a:t>
            </a: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Known as the "Access Board" for short.</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Access Board Guidelines address access to transportation vehicles.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U.S. Department of Transportation enforces its own accessibility standards for transportation vehicles that are based on the Access Board’s ADA Accessibility Guidelines for transportation vehicles.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The Access Board issued its final rule updating bus and van accessibility standards in December 2016.</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This rule is applicable to over-the-road buses (OTRBs)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327054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04403" y="402808"/>
            <a:ext cx="11504567" cy="797141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Access Board Related Rulemaking</a:t>
            </a:r>
            <a:endPar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Federal Transit Administration will lead a rulemaking to adopt these new accessibility standards into USDOT regulations.</a:t>
            </a: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These regulations will apply to over-the-road buses (OTRBs) operated by private sector entities.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A proposed rule, will be published soon, will address:</a:t>
            </a:r>
          </a:p>
          <a:p>
            <a:pPr marL="971550" marR="0" lvl="1"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Designation of a specific number of priority seats for passengers with disabilities on OTRBs used in fixed route service; </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971550" marR="0" lvl="1"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Required signs about priority seats on OTRBs;</a:t>
            </a:r>
          </a:p>
          <a:p>
            <a:pPr marL="971550" marR="0" lvl="1"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Destination and route sign standards for front and boarding side of OTRBs;</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971550" marR="0" lvl="1"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Automated stop announcement and route identification systems on OTRBs operated in fixed route service with multiple designated stops;</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971550" marR="0" lvl="1"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713820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04404" y="402808"/>
            <a:ext cx="11269520" cy="658641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Access Board Related Rulemaking</a:t>
            </a:r>
            <a:endPar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Continued...</a:t>
            </a:r>
            <a:endPar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5.  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Stop</a:t>
            </a: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 request systems for OTRBs operated in fixed route service with multiple designated stops;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lt"/>
                <a:cs typeface="Calibri" panose="020F0502020204030204"/>
              </a:rPr>
              <a:t>6.  Whether movable seating in wheelchair securement locations on OTRBs is allowed;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7.  Identification of wheelchair securement locations on OTRBs with the International Symbol of Accessibility.</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If you have concerns about any of these proposed standards, it is </a:t>
            </a: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very important</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that you submit comments to the proposed rule docket!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a:p>
            <a:pPr marL="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197874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FBD409-D8E8-4E62-ADEE-87B89B944377}"/>
              </a:ext>
            </a:extLst>
          </p:cNvPr>
          <p:cNvSpPr>
            <a:spLocks noGrp="1"/>
          </p:cNvSpPr>
          <p:nvPr>
            <p:ph type="title"/>
          </p:nvPr>
        </p:nvSpPr>
        <p:spPr>
          <a:xfrm>
            <a:off x="211244" y="2130052"/>
            <a:ext cx="11546875" cy="1523494"/>
          </a:xfrm>
        </p:spPr>
        <p:txBody>
          <a:bodyPr>
            <a:normAutofit fontScale="90000"/>
          </a:bodyPr>
          <a:lstStyle/>
          <a:p>
            <a:r>
              <a:rPr lang="en-US" dirty="0"/>
              <a:t> Emergency Egress Requirements</a:t>
            </a:r>
            <a:br>
              <a:rPr lang="en-US" dirty="0"/>
            </a:br>
            <a:r>
              <a:rPr lang="en-US" dirty="0"/>
              <a:t>and the Out-of-Service Criteria </a:t>
            </a:r>
          </a:p>
        </p:txBody>
      </p:sp>
      <p:sp>
        <p:nvSpPr>
          <p:cNvPr id="2" name="Slide Number Placeholder 1">
            <a:extLst>
              <a:ext uri="{FF2B5EF4-FFF2-40B4-BE49-F238E27FC236}">
                <a16:creationId xmlns:a16="http://schemas.microsoft.com/office/drawing/2014/main" id="{CDD4925A-2BA3-4DE2-AD21-CF54A33C40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F8DE9-BC98-4BFD-A22D-5BE0E6845CD0}" type="slidenum">
              <a:rPr kumimoji="0" lang="en-US" sz="11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69653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BC6A6-59E7-40E9-8474-22BA7A315367}"/>
              </a:ext>
            </a:extLst>
          </p:cNvPr>
          <p:cNvSpPr>
            <a:spLocks noGrp="1"/>
          </p:cNvSpPr>
          <p:nvPr>
            <p:ph type="title"/>
          </p:nvPr>
        </p:nvSpPr>
        <p:spPr/>
        <p:txBody>
          <a:bodyPr/>
          <a:lstStyle/>
          <a:p>
            <a:r>
              <a:rPr lang="en-US" dirty="0">
                <a:latin typeface="+mn-lt"/>
              </a:rPr>
              <a:t>Emergency Egress Compliance</a:t>
            </a:r>
          </a:p>
        </p:txBody>
      </p:sp>
      <p:sp>
        <p:nvSpPr>
          <p:cNvPr id="5" name="Content Placeholder 4">
            <a:extLst>
              <a:ext uri="{FF2B5EF4-FFF2-40B4-BE49-F238E27FC236}">
                <a16:creationId xmlns:a16="http://schemas.microsoft.com/office/drawing/2014/main" id="{65219B28-9FF4-489E-8F49-D71D5257C367}"/>
              </a:ext>
            </a:extLst>
          </p:cNvPr>
          <p:cNvSpPr>
            <a:spLocks noGrp="1"/>
          </p:cNvSpPr>
          <p:nvPr>
            <p:ph idx="1"/>
          </p:nvPr>
        </p:nvSpPr>
        <p:spPr>
          <a:xfrm>
            <a:off x="457200" y="1343443"/>
            <a:ext cx="10994065" cy="5301906"/>
          </a:xfrm>
        </p:spPr>
        <p:txBody>
          <a:bodyPr>
            <a:normAutofit/>
          </a:bodyPr>
          <a:lstStyle/>
          <a:p>
            <a:r>
              <a:rPr lang="en-US" sz="2400" dirty="0">
                <a:latin typeface="+mn-lt"/>
              </a:rPr>
              <a:t>Emergency exits only apply to vehicles that meet the definition of a bus in  FMVSS 571.3: </a:t>
            </a:r>
          </a:p>
          <a:p>
            <a:pPr marL="914400" lvl="2" indent="0">
              <a:buNone/>
            </a:pPr>
            <a:r>
              <a:rPr lang="en-US" sz="2400" dirty="0">
                <a:latin typeface="+mn-lt"/>
              </a:rPr>
              <a:t>“Bus means a motor vehicle with motive power, except a trailer, </a:t>
            </a:r>
          </a:p>
          <a:p>
            <a:pPr marL="914400" lvl="2" indent="0">
              <a:buNone/>
            </a:pPr>
            <a:r>
              <a:rPr lang="en-US" sz="2400" dirty="0">
                <a:latin typeface="+mn-lt"/>
              </a:rPr>
              <a:t> designed for carrying more than 10 persons.”</a:t>
            </a:r>
          </a:p>
          <a:p>
            <a:pPr marL="914400" lvl="2" indent="0">
              <a:buNone/>
            </a:pPr>
            <a:endParaRPr lang="en-US" sz="800" dirty="0">
              <a:latin typeface="+mn-lt"/>
            </a:endParaRPr>
          </a:p>
          <a:p>
            <a:r>
              <a:rPr lang="en-US" sz="2400" dirty="0">
                <a:latin typeface="+mn-lt"/>
              </a:rPr>
              <a:t>Must comply with one of two provisions of emergency egress.</a:t>
            </a:r>
          </a:p>
          <a:p>
            <a:pPr lvl="1"/>
            <a:r>
              <a:rPr lang="en-US" sz="2400" dirty="0">
                <a:latin typeface="+mn-lt"/>
              </a:rPr>
              <a:t>Method One – Buses other than a school bus</a:t>
            </a:r>
          </a:p>
          <a:p>
            <a:pPr lvl="1"/>
            <a:r>
              <a:rPr lang="en-US" sz="2400" dirty="0">
                <a:latin typeface="+mn-lt"/>
              </a:rPr>
              <a:t>Method Two (Option A or Option B) – School bus requirements</a:t>
            </a:r>
          </a:p>
          <a:p>
            <a:pPr lvl="1"/>
            <a:endParaRPr lang="en-US" sz="800" dirty="0">
              <a:latin typeface="+mn-lt"/>
            </a:endParaRPr>
          </a:p>
          <a:p>
            <a:r>
              <a:rPr lang="en-US" sz="2400" dirty="0">
                <a:latin typeface="+mn-lt"/>
              </a:rPr>
              <a:t>Buses with a GVWR of 10,000 or less.</a:t>
            </a:r>
          </a:p>
          <a:p>
            <a:pPr lvl="1"/>
            <a:r>
              <a:rPr lang="en-US" sz="2400" dirty="0">
                <a:latin typeface="+mn-lt"/>
              </a:rPr>
              <a:t>May meet the unobstructed openings requirements of Method One by </a:t>
            </a:r>
          </a:p>
          <a:p>
            <a:pPr lvl="2"/>
            <a:r>
              <a:rPr lang="en-US" sz="2400" dirty="0">
                <a:latin typeface="+mn-lt"/>
              </a:rPr>
              <a:t>Providing emergency exit releases (handles, latches, etc.) without using remote controls or central power.</a:t>
            </a:r>
          </a:p>
          <a:p>
            <a:pPr lvl="2"/>
            <a:r>
              <a:rPr lang="en-US" sz="2400" dirty="0">
                <a:latin typeface="+mn-lt"/>
              </a:rPr>
              <a:t>Manual windows that can open to the required size.</a:t>
            </a:r>
            <a:endParaRPr lang="en-US" dirty="0"/>
          </a:p>
        </p:txBody>
      </p:sp>
    </p:spTree>
    <p:extLst>
      <p:ext uri="{BB962C8B-B14F-4D97-AF65-F5344CB8AC3E}">
        <p14:creationId xmlns:p14="http://schemas.microsoft.com/office/powerpoint/2010/main" val="8720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08D43A-CD7F-421D-9D78-0BCA38EDFD03}"/>
              </a:ext>
            </a:extLst>
          </p:cNvPr>
          <p:cNvSpPr>
            <a:spLocks noGrp="1"/>
          </p:cNvSpPr>
          <p:nvPr>
            <p:ph type="title"/>
          </p:nvPr>
        </p:nvSpPr>
        <p:spPr>
          <a:xfrm>
            <a:off x="1401863" y="2048007"/>
            <a:ext cx="9388274" cy="2719936"/>
          </a:xfrm>
        </p:spPr>
        <p:txBody>
          <a:bodyPr>
            <a:normAutofit/>
          </a:bodyPr>
          <a:lstStyle/>
          <a:p>
            <a:pPr>
              <a:lnSpc>
                <a:spcPct val="100000"/>
              </a:lnSpc>
              <a:spcBef>
                <a:spcPts val="1200"/>
              </a:spcBef>
            </a:pPr>
            <a:r>
              <a:rPr lang="en-US" dirty="0">
                <a:latin typeface="Arial"/>
                <a:cs typeface="Arial"/>
              </a:rPr>
              <a:t>BISC West</a:t>
            </a:r>
            <a:br>
              <a:rPr lang="en-US" dirty="0"/>
            </a:br>
            <a:r>
              <a:rPr lang="en-US" dirty="0"/>
              <a:t>FMCSA Update</a:t>
            </a:r>
            <a:br>
              <a:rPr lang="en-US" dirty="0"/>
            </a:br>
            <a:r>
              <a:rPr lang="en-US" sz="3600" dirty="0">
                <a:latin typeface="Arial"/>
                <a:cs typeface="Arial"/>
              </a:rPr>
              <a:t>Danielle Smith, Transportation Specialist </a:t>
            </a:r>
            <a:br>
              <a:rPr lang="en-US" sz="3600" dirty="0"/>
            </a:br>
            <a:r>
              <a:rPr lang="en-US" sz="3600" dirty="0">
                <a:latin typeface="Arial"/>
                <a:cs typeface="Arial"/>
              </a:rPr>
              <a:t>Passenger Carrier Safety Division</a:t>
            </a:r>
          </a:p>
        </p:txBody>
      </p:sp>
    </p:spTree>
    <p:extLst>
      <p:ext uri="{BB962C8B-B14F-4D97-AF65-F5344CB8AC3E}">
        <p14:creationId xmlns:p14="http://schemas.microsoft.com/office/powerpoint/2010/main" val="1707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BC6A6-59E7-40E9-8474-22BA7A315367}"/>
              </a:ext>
            </a:extLst>
          </p:cNvPr>
          <p:cNvSpPr>
            <a:spLocks noGrp="1"/>
          </p:cNvSpPr>
          <p:nvPr>
            <p:ph type="title"/>
          </p:nvPr>
        </p:nvSpPr>
        <p:spPr/>
        <p:txBody>
          <a:bodyPr/>
          <a:lstStyle/>
          <a:p>
            <a:r>
              <a:rPr lang="en-US" dirty="0"/>
              <a:t>Emergency Egress Compliance</a:t>
            </a:r>
          </a:p>
        </p:txBody>
      </p:sp>
      <p:sp>
        <p:nvSpPr>
          <p:cNvPr id="5" name="Content Placeholder 4">
            <a:extLst>
              <a:ext uri="{FF2B5EF4-FFF2-40B4-BE49-F238E27FC236}">
                <a16:creationId xmlns:a16="http://schemas.microsoft.com/office/drawing/2014/main" id="{65219B28-9FF4-489E-8F49-D71D5257C367}"/>
              </a:ext>
            </a:extLst>
          </p:cNvPr>
          <p:cNvSpPr>
            <a:spLocks noGrp="1"/>
          </p:cNvSpPr>
          <p:nvPr>
            <p:ph idx="1"/>
          </p:nvPr>
        </p:nvSpPr>
        <p:spPr/>
        <p:txBody>
          <a:bodyPr/>
          <a:lstStyle/>
          <a:p>
            <a:r>
              <a:rPr lang="en-US" sz="2400" dirty="0">
                <a:latin typeface="+mn-lt"/>
              </a:rPr>
              <a:t>Required Emergency Exits Must: </a:t>
            </a:r>
          </a:p>
          <a:p>
            <a:pPr lvl="1"/>
            <a:r>
              <a:rPr lang="en-US" sz="2400" dirty="0">
                <a:latin typeface="+mn-lt"/>
              </a:rPr>
              <a:t>Open and close securely as designed.</a:t>
            </a:r>
          </a:p>
          <a:p>
            <a:pPr lvl="1"/>
            <a:r>
              <a:rPr lang="en-US" sz="2400" dirty="0">
                <a:latin typeface="+mn-lt"/>
              </a:rPr>
              <a:t>Allow opening by a single occupant.</a:t>
            </a:r>
          </a:p>
          <a:p>
            <a:pPr lvl="1"/>
            <a:r>
              <a:rPr lang="en-US" sz="2400" dirty="0">
                <a:latin typeface="+mn-lt"/>
              </a:rPr>
              <a:t>Open to allow for passage meeting </a:t>
            </a:r>
          </a:p>
          <a:p>
            <a:pPr marL="457200" lvl="1" indent="0">
              <a:buNone/>
            </a:pPr>
            <a:r>
              <a:rPr lang="en-US" sz="2400" dirty="0">
                <a:latin typeface="+mn-lt"/>
              </a:rPr>
              <a:t>	the required space.</a:t>
            </a:r>
          </a:p>
          <a:p>
            <a:pPr lvl="1"/>
            <a:r>
              <a:rPr lang="en-US" sz="2400" dirty="0">
                <a:latin typeface="+mn-lt"/>
              </a:rPr>
              <a:t>Meet marking and marking visibility</a:t>
            </a:r>
          </a:p>
          <a:p>
            <a:pPr marL="457200" lvl="1" indent="0">
              <a:buNone/>
            </a:pPr>
            <a:r>
              <a:rPr lang="en-US" sz="2400" dirty="0">
                <a:latin typeface="+mn-lt"/>
              </a:rPr>
              <a:t>	requirements.</a:t>
            </a:r>
          </a:p>
          <a:p>
            <a:pPr lvl="1"/>
            <a:endParaRPr lang="en-US" sz="2400" dirty="0">
              <a:latin typeface="+mn-lt"/>
            </a:endParaRPr>
          </a:p>
          <a:p>
            <a:r>
              <a:rPr lang="en-US" sz="2400" dirty="0">
                <a:latin typeface="+mn-lt"/>
              </a:rPr>
              <a:t>What is the required space?</a:t>
            </a:r>
          </a:p>
          <a:p>
            <a:pPr lvl="1"/>
            <a:r>
              <a:rPr lang="en-US" sz="2400" dirty="0">
                <a:latin typeface="+mn-lt"/>
              </a:rPr>
              <a:t>A football shape 19.7” X 13” </a:t>
            </a:r>
          </a:p>
          <a:p>
            <a:pPr marL="914400" lvl="2" indent="0">
              <a:buNone/>
            </a:pPr>
            <a:r>
              <a:rPr lang="en-US" sz="2400" dirty="0">
                <a:latin typeface="+mn-lt"/>
              </a:rPr>
              <a:t>must pass through the opening.</a:t>
            </a:r>
          </a:p>
          <a:p>
            <a:pPr lvl="1"/>
            <a:endParaRPr lang="en-US" dirty="0"/>
          </a:p>
          <a:p>
            <a:endParaRPr lang="en-US" dirty="0"/>
          </a:p>
        </p:txBody>
      </p:sp>
      <p:pic>
        <p:nvPicPr>
          <p:cNvPr id="8" name="Picture 7">
            <a:extLst>
              <a:ext uri="{FF2B5EF4-FFF2-40B4-BE49-F238E27FC236}">
                <a16:creationId xmlns:a16="http://schemas.microsoft.com/office/drawing/2014/main" id="{022BFBD4-2687-426A-BB85-448D872C2D38}"/>
              </a:ext>
            </a:extLst>
          </p:cNvPr>
          <p:cNvPicPr>
            <a:picLocks noChangeAspect="1"/>
          </p:cNvPicPr>
          <p:nvPr/>
        </p:nvPicPr>
        <p:blipFill>
          <a:blip r:embed="rId2"/>
          <a:stretch>
            <a:fillRect/>
          </a:stretch>
        </p:blipFill>
        <p:spPr>
          <a:xfrm>
            <a:off x="6096000" y="1786269"/>
            <a:ext cx="5638800" cy="3487480"/>
          </a:xfrm>
          <a:prstGeom prst="rect">
            <a:avLst/>
          </a:prstGeom>
        </p:spPr>
      </p:pic>
    </p:spTree>
    <p:extLst>
      <p:ext uri="{BB962C8B-B14F-4D97-AF65-F5344CB8AC3E}">
        <p14:creationId xmlns:p14="http://schemas.microsoft.com/office/powerpoint/2010/main" val="277858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0289-1BFA-4BD3-8EDF-1BCCC82DEEEE}"/>
              </a:ext>
            </a:extLst>
          </p:cNvPr>
          <p:cNvSpPr>
            <a:spLocks noGrp="1"/>
          </p:cNvSpPr>
          <p:nvPr>
            <p:ph type="title"/>
          </p:nvPr>
        </p:nvSpPr>
        <p:spPr>
          <a:xfrm>
            <a:off x="457200" y="-90448"/>
            <a:ext cx="10972800" cy="1143000"/>
          </a:xfrm>
        </p:spPr>
        <p:txBody>
          <a:bodyPr>
            <a:normAutofit/>
          </a:bodyPr>
          <a:lstStyle/>
          <a:p>
            <a:r>
              <a:rPr lang="en-US" sz="3200" dirty="0">
                <a:latin typeface="+mn-lt"/>
              </a:rPr>
              <a:t>Emergency Exit Compliance</a:t>
            </a:r>
          </a:p>
        </p:txBody>
      </p:sp>
      <p:sp>
        <p:nvSpPr>
          <p:cNvPr id="3" name="Content Placeholder 2">
            <a:extLst>
              <a:ext uri="{FF2B5EF4-FFF2-40B4-BE49-F238E27FC236}">
                <a16:creationId xmlns:a16="http://schemas.microsoft.com/office/drawing/2014/main" id="{1374C561-77CF-4BE1-AC4A-E9E40F8C3C2D}"/>
              </a:ext>
            </a:extLst>
          </p:cNvPr>
          <p:cNvSpPr>
            <a:spLocks noGrp="1"/>
          </p:cNvSpPr>
          <p:nvPr>
            <p:ph sz="half" idx="1"/>
          </p:nvPr>
        </p:nvSpPr>
        <p:spPr>
          <a:xfrm>
            <a:off x="328084" y="1260477"/>
            <a:ext cx="5412758" cy="5036958"/>
          </a:xfrm>
        </p:spPr>
        <p:txBody>
          <a:bodyPr>
            <a:normAutofit lnSpcReduction="10000"/>
          </a:bodyPr>
          <a:lstStyle/>
          <a:p>
            <a:pPr marL="0" indent="0">
              <a:buNone/>
            </a:pPr>
            <a:r>
              <a:rPr lang="en-US" b="1" dirty="0">
                <a:latin typeface="+mn-lt"/>
              </a:rPr>
              <a:t>Emergency exit release mechanism. </a:t>
            </a:r>
          </a:p>
          <a:p>
            <a:endParaRPr lang="en-US" b="1" dirty="0">
              <a:latin typeface="+mn-lt"/>
            </a:endParaRPr>
          </a:p>
          <a:p>
            <a:r>
              <a:rPr lang="en-US" dirty="0">
                <a:latin typeface="+mn-lt"/>
              </a:rPr>
              <a:t>Must be released by operating one or two mechanisms </a:t>
            </a:r>
            <a:r>
              <a:rPr lang="en-US" b="1" i="1" dirty="0">
                <a:latin typeface="+mn-lt"/>
              </a:rPr>
              <a:t>located above the seat or arm rest </a:t>
            </a:r>
            <a:r>
              <a:rPr lang="en-US" dirty="0">
                <a:latin typeface="+mn-lt"/>
              </a:rPr>
              <a:t>within that exit space, whichever is higher.</a:t>
            </a:r>
          </a:p>
          <a:p>
            <a:endParaRPr lang="en-US" dirty="0">
              <a:latin typeface="+mn-lt"/>
            </a:endParaRPr>
          </a:p>
          <a:p>
            <a:r>
              <a:rPr lang="en-US" dirty="0">
                <a:latin typeface="+mn-lt"/>
              </a:rPr>
              <a:t>An emergency exit </a:t>
            </a:r>
            <a:r>
              <a:rPr lang="en-US" b="1" i="1" dirty="0">
                <a:latin typeface="+mn-lt"/>
              </a:rPr>
              <a:t>may not be opened with a tool</a:t>
            </a:r>
            <a:r>
              <a:rPr lang="en-US" dirty="0">
                <a:latin typeface="+mn-lt"/>
              </a:rPr>
              <a:t> or remote control. </a:t>
            </a:r>
          </a:p>
          <a:p>
            <a:pPr lvl="2">
              <a:buFont typeface="Wingdings" panose="05000000000000000000" pitchFamily="2" charset="2"/>
              <a:buChar char="ü"/>
            </a:pPr>
            <a:endParaRPr lang="en-US" dirty="0"/>
          </a:p>
          <a:p>
            <a:pPr lvl="2"/>
            <a:endParaRPr lang="en-US" dirty="0"/>
          </a:p>
          <a:p>
            <a:pPr lvl="2"/>
            <a:endParaRPr lang="en-US" dirty="0"/>
          </a:p>
          <a:p>
            <a:pPr marL="914400" lvl="2" indent="0">
              <a:buNone/>
            </a:pPr>
            <a:endParaRPr lang="en-US" dirty="0"/>
          </a:p>
          <a:p>
            <a:pPr lvl="1"/>
            <a:endParaRPr lang="en-US" dirty="0"/>
          </a:p>
          <a:p>
            <a:pPr lvl="1"/>
            <a:endParaRPr lang="en-US" i="1" dirty="0"/>
          </a:p>
          <a:p>
            <a:pPr lvl="1"/>
            <a:endParaRPr lang="en-US" dirty="0"/>
          </a:p>
          <a:p>
            <a:endParaRPr lang="en-US" dirty="0"/>
          </a:p>
        </p:txBody>
      </p:sp>
      <p:sp>
        <p:nvSpPr>
          <p:cNvPr id="5" name="Content Placeholder 4">
            <a:extLst>
              <a:ext uri="{FF2B5EF4-FFF2-40B4-BE49-F238E27FC236}">
                <a16:creationId xmlns:a16="http://schemas.microsoft.com/office/drawing/2014/main" id="{A7641537-7261-4789-8BCC-035FEBF0192F}"/>
              </a:ext>
            </a:extLst>
          </p:cNvPr>
          <p:cNvSpPr>
            <a:spLocks noGrp="1"/>
          </p:cNvSpPr>
          <p:nvPr>
            <p:ph sz="half" idx="2"/>
          </p:nvPr>
        </p:nvSpPr>
        <p:spPr>
          <a:xfrm>
            <a:off x="6248401" y="1260476"/>
            <a:ext cx="5615517" cy="5036958"/>
          </a:xfrm>
        </p:spPr>
        <p:txBody>
          <a:bodyPr>
            <a:normAutofit lnSpcReduction="10000"/>
          </a:bodyPr>
          <a:lstStyle/>
          <a:p>
            <a:endParaRPr lang="en-US"/>
          </a:p>
        </p:txBody>
      </p:sp>
      <p:pic>
        <p:nvPicPr>
          <p:cNvPr id="4" name="Picture 3">
            <a:extLst>
              <a:ext uri="{FF2B5EF4-FFF2-40B4-BE49-F238E27FC236}">
                <a16:creationId xmlns:a16="http://schemas.microsoft.com/office/drawing/2014/main" id="{4B1BFAC6-7FA9-4A6B-B0C3-03C7D435BC21}"/>
              </a:ext>
            </a:extLst>
          </p:cNvPr>
          <p:cNvPicPr>
            <a:picLocks noChangeAspect="1"/>
          </p:cNvPicPr>
          <p:nvPr/>
        </p:nvPicPr>
        <p:blipFill>
          <a:blip r:embed="rId2"/>
          <a:stretch>
            <a:fillRect/>
          </a:stretch>
        </p:blipFill>
        <p:spPr>
          <a:xfrm>
            <a:off x="5943600" y="1260476"/>
            <a:ext cx="5991309" cy="5036958"/>
          </a:xfrm>
          <a:prstGeom prst="rect">
            <a:avLst/>
          </a:prstGeom>
        </p:spPr>
      </p:pic>
    </p:spTree>
    <p:extLst>
      <p:ext uri="{BB962C8B-B14F-4D97-AF65-F5344CB8AC3E}">
        <p14:creationId xmlns:p14="http://schemas.microsoft.com/office/powerpoint/2010/main" val="34089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37C8-9149-465F-8D17-C423F7B6803C}"/>
              </a:ext>
            </a:extLst>
          </p:cNvPr>
          <p:cNvSpPr>
            <a:spLocks noGrp="1"/>
          </p:cNvSpPr>
          <p:nvPr>
            <p:ph type="title"/>
          </p:nvPr>
        </p:nvSpPr>
        <p:spPr/>
        <p:txBody>
          <a:bodyPr>
            <a:normAutofit/>
          </a:bodyPr>
          <a:lstStyle/>
          <a:p>
            <a:r>
              <a:rPr lang="en-US" sz="3200" dirty="0">
                <a:latin typeface="+mn-lt"/>
              </a:rPr>
              <a:t>Marking Identification and Labeling</a:t>
            </a:r>
          </a:p>
        </p:txBody>
      </p:sp>
      <p:pic>
        <p:nvPicPr>
          <p:cNvPr id="4" name="Content Placeholder 3">
            <a:extLst>
              <a:ext uri="{FF2B5EF4-FFF2-40B4-BE49-F238E27FC236}">
                <a16:creationId xmlns:a16="http://schemas.microsoft.com/office/drawing/2014/main" id="{F31DE3F4-2CB3-4462-9006-48460266C105}"/>
              </a:ext>
            </a:extLst>
          </p:cNvPr>
          <p:cNvPicPr>
            <a:picLocks noGrp="1" noChangeAspect="1"/>
          </p:cNvPicPr>
          <p:nvPr>
            <p:ph idx="1"/>
          </p:nvPr>
        </p:nvPicPr>
        <p:blipFill>
          <a:blip r:embed="rId2"/>
          <a:stretch>
            <a:fillRect/>
          </a:stretch>
        </p:blipFill>
        <p:spPr>
          <a:xfrm>
            <a:off x="901758" y="2910741"/>
            <a:ext cx="5194242" cy="2810500"/>
          </a:xfrm>
          <a:prstGeom prst="rect">
            <a:avLst/>
          </a:prstGeom>
        </p:spPr>
      </p:pic>
      <p:pic>
        <p:nvPicPr>
          <p:cNvPr id="5" name="Picture 4">
            <a:extLst>
              <a:ext uri="{FF2B5EF4-FFF2-40B4-BE49-F238E27FC236}">
                <a16:creationId xmlns:a16="http://schemas.microsoft.com/office/drawing/2014/main" id="{C7D30897-21E8-4317-9905-AD2208639474}"/>
              </a:ext>
            </a:extLst>
          </p:cNvPr>
          <p:cNvPicPr>
            <a:picLocks noChangeAspect="1"/>
          </p:cNvPicPr>
          <p:nvPr/>
        </p:nvPicPr>
        <p:blipFill>
          <a:blip r:embed="rId3"/>
          <a:stretch>
            <a:fillRect/>
          </a:stretch>
        </p:blipFill>
        <p:spPr>
          <a:xfrm>
            <a:off x="6540558" y="2742020"/>
            <a:ext cx="5194242" cy="3243353"/>
          </a:xfrm>
          <a:prstGeom prst="rect">
            <a:avLst/>
          </a:prstGeom>
        </p:spPr>
      </p:pic>
      <p:sp>
        <p:nvSpPr>
          <p:cNvPr id="6" name="Rectangle 5">
            <a:extLst>
              <a:ext uri="{FF2B5EF4-FFF2-40B4-BE49-F238E27FC236}">
                <a16:creationId xmlns:a16="http://schemas.microsoft.com/office/drawing/2014/main" id="{8FC1656A-97E2-48B2-B9E8-B4D65FFB495C}"/>
              </a:ext>
            </a:extLst>
          </p:cNvPr>
          <p:cNvSpPr/>
          <p:nvPr/>
        </p:nvSpPr>
        <p:spPr>
          <a:xfrm>
            <a:off x="659155" y="1436914"/>
            <a:ext cx="10833042" cy="1384995"/>
          </a:xfrm>
          <a:prstGeom prst="rect">
            <a:avLst/>
          </a:prstGeom>
        </p:spPr>
        <p:txBody>
          <a:bodyPr wrap="square">
            <a:spAutoFit/>
          </a:bodyPr>
          <a:lstStyle/>
          <a:p>
            <a:r>
              <a:rPr lang="en-US" sz="2800" b="1" dirty="0"/>
              <a:t>Requirement 1 - </a:t>
            </a:r>
            <a:r>
              <a:rPr lang="en-US" sz="2800" dirty="0"/>
              <a:t>Each required emergency exit shall have the designation "Emergency Door" or "Emergency Exit" as appropriate.</a:t>
            </a:r>
          </a:p>
          <a:p>
            <a:endParaRPr lang="en-US" sz="2800" dirty="0"/>
          </a:p>
        </p:txBody>
      </p:sp>
      <p:sp>
        <p:nvSpPr>
          <p:cNvPr id="3" name="Rectangle 2">
            <a:extLst>
              <a:ext uri="{FF2B5EF4-FFF2-40B4-BE49-F238E27FC236}">
                <a16:creationId xmlns:a16="http://schemas.microsoft.com/office/drawing/2014/main" id="{10572E8D-8773-44ED-8094-6D2650C066A2}"/>
              </a:ext>
            </a:extLst>
          </p:cNvPr>
          <p:cNvSpPr/>
          <p:nvPr/>
        </p:nvSpPr>
        <p:spPr>
          <a:xfrm>
            <a:off x="1439186" y="5881632"/>
            <a:ext cx="9597224" cy="461665"/>
          </a:xfrm>
          <a:prstGeom prst="rect">
            <a:avLst/>
          </a:prstGeom>
        </p:spPr>
        <p:txBody>
          <a:bodyPr wrap="square">
            <a:spAutoFit/>
          </a:bodyPr>
          <a:lstStyle/>
          <a:p>
            <a:pPr lvl="0"/>
            <a:r>
              <a:rPr lang="en-US" sz="2400" dirty="0">
                <a:solidFill>
                  <a:srgbClr val="000000"/>
                </a:solidFill>
              </a:rPr>
              <a:t>* Buses 10,000 pounds or less are not subject to the marking requirements.</a:t>
            </a:r>
          </a:p>
        </p:txBody>
      </p:sp>
    </p:spTree>
    <p:extLst>
      <p:ext uri="{BB962C8B-B14F-4D97-AF65-F5344CB8AC3E}">
        <p14:creationId xmlns:p14="http://schemas.microsoft.com/office/powerpoint/2010/main" val="30686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37C8-9149-465F-8D17-C423F7B6803C}"/>
              </a:ext>
            </a:extLst>
          </p:cNvPr>
          <p:cNvSpPr>
            <a:spLocks noGrp="1"/>
          </p:cNvSpPr>
          <p:nvPr>
            <p:ph type="title"/>
          </p:nvPr>
        </p:nvSpPr>
        <p:spPr/>
        <p:txBody>
          <a:bodyPr>
            <a:normAutofit/>
          </a:bodyPr>
          <a:lstStyle/>
          <a:p>
            <a:r>
              <a:rPr lang="en-US" sz="3200" dirty="0">
                <a:latin typeface="+mn-lt"/>
              </a:rPr>
              <a:t>Marking Identification and Labeling</a:t>
            </a:r>
          </a:p>
        </p:txBody>
      </p:sp>
      <p:sp>
        <p:nvSpPr>
          <p:cNvPr id="6" name="Rectangle 5">
            <a:extLst>
              <a:ext uri="{FF2B5EF4-FFF2-40B4-BE49-F238E27FC236}">
                <a16:creationId xmlns:a16="http://schemas.microsoft.com/office/drawing/2014/main" id="{8FC1656A-97E2-48B2-B9E8-B4D65FFB495C}"/>
              </a:ext>
            </a:extLst>
          </p:cNvPr>
          <p:cNvSpPr/>
          <p:nvPr/>
        </p:nvSpPr>
        <p:spPr>
          <a:xfrm>
            <a:off x="679479" y="1280375"/>
            <a:ext cx="10833042" cy="1384995"/>
          </a:xfrm>
          <a:prstGeom prst="rect">
            <a:avLst/>
          </a:prstGeom>
        </p:spPr>
        <p:txBody>
          <a:bodyPr wrap="square">
            <a:spAutoFit/>
          </a:bodyPr>
          <a:lstStyle/>
          <a:p>
            <a:r>
              <a:rPr lang="en-US" sz="2800" b="1" dirty="0"/>
              <a:t>Requirement 2 - </a:t>
            </a:r>
            <a:r>
              <a:rPr lang="en-US" sz="2800" dirty="0"/>
              <a:t>Concise operating instructions describing the motions necessary to unlatch and open the emergency exit must be located within 6 inches (16 cm) of the release mechanism. </a:t>
            </a:r>
          </a:p>
        </p:txBody>
      </p:sp>
      <p:pic>
        <p:nvPicPr>
          <p:cNvPr id="8" name="Content Placeholder 7">
            <a:extLst>
              <a:ext uri="{FF2B5EF4-FFF2-40B4-BE49-F238E27FC236}">
                <a16:creationId xmlns:a16="http://schemas.microsoft.com/office/drawing/2014/main" id="{6E87AB64-4B3C-4530-9D5F-D149CF3A7FFC}"/>
              </a:ext>
            </a:extLst>
          </p:cNvPr>
          <p:cNvPicPr>
            <a:picLocks noGrp="1" noChangeAspect="1"/>
          </p:cNvPicPr>
          <p:nvPr>
            <p:ph idx="1"/>
          </p:nvPr>
        </p:nvPicPr>
        <p:blipFill>
          <a:blip r:embed="rId2"/>
          <a:stretch>
            <a:fillRect/>
          </a:stretch>
        </p:blipFill>
        <p:spPr>
          <a:xfrm>
            <a:off x="743248" y="3034691"/>
            <a:ext cx="4595311" cy="2700661"/>
          </a:xfrm>
          <a:prstGeom prst="rect">
            <a:avLst/>
          </a:prstGeom>
        </p:spPr>
      </p:pic>
      <p:pic>
        <p:nvPicPr>
          <p:cNvPr id="9" name="Picture 8">
            <a:extLst>
              <a:ext uri="{FF2B5EF4-FFF2-40B4-BE49-F238E27FC236}">
                <a16:creationId xmlns:a16="http://schemas.microsoft.com/office/drawing/2014/main" id="{6BFEF663-4E1B-4E35-BD0C-4D3D9098CA2F}"/>
              </a:ext>
            </a:extLst>
          </p:cNvPr>
          <p:cNvPicPr>
            <a:picLocks noChangeAspect="1"/>
          </p:cNvPicPr>
          <p:nvPr/>
        </p:nvPicPr>
        <p:blipFill>
          <a:blip r:embed="rId3"/>
          <a:stretch>
            <a:fillRect/>
          </a:stretch>
        </p:blipFill>
        <p:spPr>
          <a:xfrm>
            <a:off x="6853442" y="3715844"/>
            <a:ext cx="4273666" cy="1493649"/>
          </a:xfrm>
          <a:prstGeom prst="rect">
            <a:avLst/>
          </a:prstGeom>
        </p:spPr>
      </p:pic>
      <p:sp>
        <p:nvSpPr>
          <p:cNvPr id="3" name="Rectangle 2">
            <a:extLst>
              <a:ext uri="{FF2B5EF4-FFF2-40B4-BE49-F238E27FC236}">
                <a16:creationId xmlns:a16="http://schemas.microsoft.com/office/drawing/2014/main" id="{6E1907CF-413E-4674-8894-2108EC5BAD6A}"/>
              </a:ext>
            </a:extLst>
          </p:cNvPr>
          <p:cNvSpPr/>
          <p:nvPr/>
        </p:nvSpPr>
        <p:spPr>
          <a:xfrm>
            <a:off x="1367624" y="5948134"/>
            <a:ext cx="9759484" cy="461665"/>
          </a:xfrm>
          <a:prstGeom prst="rect">
            <a:avLst/>
          </a:prstGeom>
        </p:spPr>
        <p:txBody>
          <a:bodyPr wrap="square">
            <a:spAutoFit/>
          </a:bodyPr>
          <a:lstStyle/>
          <a:p>
            <a:pPr lvl="0"/>
            <a:r>
              <a:rPr lang="en-US" sz="2400" dirty="0">
                <a:solidFill>
                  <a:srgbClr val="000000"/>
                </a:solidFill>
              </a:rPr>
              <a:t>* Buses 10,000 pounds or less are not subject to the marking requirements.</a:t>
            </a:r>
          </a:p>
        </p:txBody>
      </p:sp>
    </p:spTree>
    <p:extLst>
      <p:ext uri="{BB962C8B-B14F-4D97-AF65-F5344CB8AC3E}">
        <p14:creationId xmlns:p14="http://schemas.microsoft.com/office/powerpoint/2010/main" val="350383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37C8-9149-465F-8D17-C423F7B6803C}"/>
              </a:ext>
            </a:extLst>
          </p:cNvPr>
          <p:cNvSpPr>
            <a:spLocks noGrp="1"/>
          </p:cNvSpPr>
          <p:nvPr>
            <p:ph type="title"/>
          </p:nvPr>
        </p:nvSpPr>
        <p:spPr/>
        <p:txBody>
          <a:bodyPr>
            <a:normAutofit/>
          </a:bodyPr>
          <a:lstStyle/>
          <a:p>
            <a:r>
              <a:rPr lang="en-US" sz="3200" dirty="0">
                <a:latin typeface="+mn-lt"/>
              </a:rPr>
              <a:t>Marking Identification and Labeling</a:t>
            </a:r>
          </a:p>
        </p:txBody>
      </p:sp>
      <p:sp>
        <p:nvSpPr>
          <p:cNvPr id="6" name="Rectangle 5">
            <a:extLst>
              <a:ext uri="{FF2B5EF4-FFF2-40B4-BE49-F238E27FC236}">
                <a16:creationId xmlns:a16="http://schemas.microsoft.com/office/drawing/2014/main" id="{8FC1656A-97E2-48B2-B9E8-B4D65FFB495C}"/>
              </a:ext>
            </a:extLst>
          </p:cNvPr>
          <p:cNvSpPr/>
          <p:nvPr/>
        </p:nvSpPr>
        <p:spPr>
          <a:xfrm>
            <a:off x="659155" y="1436914"/>
            <a:ext cx="10833042" cy="1815882"/>
          </a:xfrm>
          <a:prstGeom prst="rect">
            <a:avLst/>
          </a:prstGeom>
        </p:spPr>
        <p:txBody>
          <a:bodyPr wrap="square">
            <a:spAutoFit/>
          </a:bodyPr>
          <a:lstStyle/>
          <a:p>
            <a:r>
              <a:rPr lang="en-US" sz="2800" b="1" dirty="0"/>
              <a:t>Requirement 3 - </a:t>
            </a:r>
            <a:r>
              <a:rPr lang="en-US" sz="2800" dirty="0"/>
              <a:t>If a release mechanism is not present </a:t>
            </a:r>
            <a:r>
              <a:rPr lang="en-US" sz="2800" b="1" i="1" dirty="0"/>
              <a:t>in the occupant space of a seat within the emergency exit area</a:t>
            </a:r>
            <a:r>
              <a:rPr lang="en-US" sz="2800" dirty="0"/>
              <a:t>, a label indicating the location of the </a:t>
            </a:r>
            <a:r>
              <a:rPr lang="en-US" sz="2800" b="1" i="1" dirty="0"/>
              <a:t>exit release mechanism</a:t>
            </a:r>
            <a:r>
              <a:rPr lang="en-US" sz="2800" dirty="0"/>
              <a:t>, must be placed within the occupant’s space.</a:t>
            </a:r>
          </a:p>
        </p:txBody>
      </p:sp>
      <p:pic>
        <p:nvPicPr>
          <p:cNvPr id="5" name="Content Placeholder 4">
            <a:extLst>
              <a:ext uri="{FF2B5EF4-FFF2-40B4-BE49-F238E27FC236}">
                <a16:creationId xmlns:a16="http://schemas.microsoft.com/office/drawing/2014/main" id="{0E2A8EE8-5C0D-4EE9-BCEC-15A4568A2DC5}"/>
              </a:ext>
            </a:extLst>
          </p:cNvPr>
          <p:cNvPicPr>
            <a:picLocks noGrp="1" noChangeAspect="1"/>
          </p:cNvPicPr>
          <p:nvPr>
            <p:ph idx="1"/>
          </p:nvPr>
        </p:nvPicPr>
        <p:blipFill>
          <a:blip r:embed="rId2"/>
          <a:stretch>
            <a:fillRect/>
          </a:stretch>
        </p:blipFill>
        <p:spPr>
          <a:xfrm>
            <a:off x="5281583" y="3538320"/>
            <a:ext cx="4682134" cy="2822693"/>
          </a:xfrm>
          <a:prstGeom prst="rect">
            <a:avLst/>
          </a:prstGeom>
        </p:spPr>
      </p:pic>
      <p:pic>
        <p:nvPicPr>
          <p:cNvPr id="7" name="Picture 6">
            <a:extLst>
              <a:ext uri="{FF2B5EF4-FFF2-40B4-BE49-F238E27FC236}">
                <a16:creationId xmlns:a16="http://schemas.microsoft.com/office/drawing/2014/main" id="{1BD3CE8C-91F8-4C9F-8E5D-29F6988A7B19}"/>
              </a:ext>
            </a:extLst>
          </p:cNvPr>
          <p:cNvPicPr>
            <a:picLocks noChangeAspect="1"/>
          </p:cNvPicPr>
          <p:nvPr/>
        </p:nvPicPr>
        <p:blipFill>
          <a:blip r:embed="rId3"/>
          <a:stretch>
            <a:fillRect/>
          </a:stretch>
        </p:blipFill>
        <p:spPr>
          <a:xfrm>
            <a:off x="689959" y="3852481"/>
            <a:ext cx="3944968" cy="924897"/>
          </a:xfrm>
          <a:prstGeom prst="rect">
            <a:avLst/>
          </a:prstGeom>
        </p:spPr>
      </p:pic>
      <p:pic>
        <p:nvPicPr>
          <p:cNvPr id="10" name="Picture 9">
            <a:extLst>
              <a:ext uri="{FF2B5EF4-FFF2-40B4-BE49-F238E27FC236}">
                <a16:creationId xmlns:a16="http://schemas.microsoft.com/office/drawing/2014/main" id="{0F379BE5-14FD-4015-9654-421F0270DF24}"/>
              </a:ext>
            </a:extLst>
          </p:cNvPr>
          <p:cNvPicPr>
            <a:picLocks noChangeAspect="1"/>
          </p:cNvPicPr>
          <p:nvPr/>
        </p:nvPicPr>
        <p:blipFill>
          <a:blip r:embed="rId4"/>
          <a:stretch>
            <a:fillRect/>
          </a:stretch>
        </p:blipFill>
        <p:spPr>
          <a:xfrm>
            <a:off x="5712118" y="5629310"/>
            <a:ext cx="926053" cy="744661"/>
          </a:xfrm>
          <a:prstGeom prst="rect">
            <a:avLst/>
          </a:prstGeom>
        </p:spPr>
      </p:pic>
      <p:pic>
        <p:nvPicPr>
          <p:cNvPr id="12" name="Picture 11">
            <a:extLst>
              <a:ext uri="{FF2B5EF4-FFF2-40B4-BE49-F238E27FC236}">
                <a16:creationId xmlns:a16="http://schemas.microsoft.com/office/drawing/2014/main" id="{14B69B93-02A3-405B-8DBD-364F8AEDD45C}"/>
              </a:ext>
            </a:extLst>
          </p:cNvPr>
          <p:cNvPicPr>
            <a:picLocks noChangeAspect="1"/>
          </p:cNvPicPr>
          <p:nvPr/>
        </p:nvPicPr>
        <p:blipFill>
          <a:blip r:embed="rId5"/>
          <a:stretch>
            <a:fillRect/>
          </a:stretch>
        </p:blipFill>
        <p:spPr>
          <a:xfrm rot="17000094">
            <a:off x="4501634" y="4428135"/>
            <a:ext cx="897757" cy="1826468"/>
          </a:xfrm>
          <a:prstGeom prst="rect">
            <a:avLst/>
          </a:prstGeom>
        </p:spPr>
      </p:pic>
      <p:sp>
        <p:nvSpPr>
          <p:cNvPr id="3" name="Rectangle 2">
            <a:extLst>
              <a:ext uri="{FF2B5EF4-FFF2-40B4-BE49-F238E27FC236}">
                <a16:creationId xmlns:a16="http://schemas.microsoft.com/office/drawing/2014/main" id="{6A827BD0-6BBB-4252-9F88-ED116ABBF830}"/>
              </a:ext>
            </a:extLst>
          </p:cNvPr>
          <p:cNvSpPr/>
          <p:nvPr/>
        </p:nvSpPr>
        <p:spPr>
          <a:xfrm>
            <a:off x="315851" y="5443303"/>
            <a:ext cx="4965732" cy="830997"/>
          </a:xfrm>
          <a:prstGeom prst="rect">
            <a:avLst/>
          </a:prstGeom>
        </p:spPr>
        <p:txBody>
          <a:bodyPr wrap="square">
            <a:spAutoFit/>
          </a:bodyPr>
          <a:lstStyle/>
          <a:p>
            <a:pPr lvl="0"/>
            <a:r>
              <a:rPr lang="en-US" sz="2400" dirty="0">
                <a:solidFill>
                  <a:srgbClr val="000000"/>
                </a:solidFill>
              </a:rPr>
              <a:t>* Buses 10,000 pounds or less are not subject to the marking requirements.</a:t>
            </a:r>
          </a:p>
        </p:txBody>
      </p:sp>
    </p:spTree>
    <p:extLst>
      <p:ext uri="{BB962C8B-B14F-4D97-AF65-F5344CB8AC3E}">
        <p14:creationId xmlns:p14="http://schemas.microsoft.com/office/powerpoint/2010/main" val="182351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2F4E-3FE9-4FBF-B89D-298CF3E81782}"/>
              </a:ext>
            </a:extLst>
          </p:cNvPr>
          <p:cNvSpPr>
            <a:spLocks noGrp="1"/>
          </p:cNvSpPr>
          <p:nvPr>
            <p:ph type="title"/>
          </p:nvPr>
        </p:nvSpPr>
        <p:spPr/>
        <p:txBody>
          <a:bodyPr>
            <a:normAutofit/>
          </a:bodyPr>
          <a:lstStyle/>
          <a:p>
            <a:r>
              <a:rPr lang="en-US" sz="3600" dirty="0">
                <a:latin typeface="+mn-lt"/>
              </a:rPr>
              <a:t>Marking Identification and </a:t>
            </a:r>
            <a:r>
              <a:rPr lang="en-US" sz="3600" dirty="0" err="1">
                <a:latin typeface="+mn-lt"/>
              </a:rPr>
              <a:t>Labeling</a:t>
            </a:r>
            <a:r>
              <a:rPr lang="en-US" sz="3600" dirty="0" err="1">
                <a:solidFill>
                  <a:srgbClr val="FFFFFF"/>
                </a:solidFill>
                <a:latin typeface="+mn-lt"/>
              </a:rPr>
              <a:t>tificatin</a:t>
            </a:r>
            <a:r>
              <a:rPr lang="en-US" sz="3600" dirty="0">
                <a:solidFill>
                  <a:srgbClr val="FFFFFF"/>
                </a:solidFill>
                <a:latin typeface="+mn-lt"/>
              </a:rPr>
              <a:t> </a:t>
            </a:r>
            <a:r>
              <a:rPr lang="en-US" sz="3600" dirty="0">
                <a:solidFill>
                  <a:srgbClr val="FFFFFF"/>
                </a:solidFill>
              </a:rPr>
              <a:t>and Labeling</a:t>
            </a:r>
            <a:endParaRPr lang="en-US" sz="3600" dirty="0"/>
          </a:p>
        </p:txBody>
      </p:sp>
      <p:sp>
        <p:nvSpPr>
          <p:cNvPr id="3" name="Content Placeholder 2">
            <a:extLst>
              <a:ext uri="{FF2B5EF4-FFF2-40B4-BE49-F238E27FC236}">
                <a16:creationId xmlns:a16="http://schemas.microsoft.com/office/drawing/2014/main" id="{5AD62304-893F-4C2A-B318-C014D1B3034D}"/>
              </a:ext>
            </a:extLst>
          </p:cNvPr>
          <p:cNvSpPr>
            <a:spLocks noGrp="1"/>
          </p:cNvSpPr>
          <p:nvPr>
            <p:ph idx="1"/>
          </p:nvPr>
        </p:nvSpPr>
        <p:spPr>
          <a:xfrm>
            <a:off x="437637" y="1260475"/>
            <a:ext cx="11434233" cy="5008245"/>
          </a:xfrm>
        </p:spPr>
        <p:txBody>
          <a:bodyPr>
            <a:normAutofit/>
          </a:bodyPr>
          <a:lstStyle/>
          <a:p>
            <a:r>
              <a:rPr lang="en-US" sz="2800" b="1" dirty="0">
                <a:latin typeface="+mn-lt"/>
              </a:rPr>
              <a:t>Legible Markings. </a:t>
            </a:r>
            <a:r>
              <a:rPr lang="en-US" sz="2800" dirty="0">
                <a:latin typeface="+mn-lt"/>
              </a:rPr>
              <a:t>Each required exit marking must be legible and capable of being read or deciphered when the only source of light is </a:t>
            </a:r>
            <a:r>
              <a:rPr lang="en-US" sz="2800" i="1" dirty="0">
                <a:latin typeface="+mn-lt"/>
              </a:rPr>
              <a:t>normal </a:t>
            </a:r>
            <a:r>
              <a:rPr lang="en-US" sz="2800" b="1" i="1" dirty="0">
                <a:latin typeface="+mn-lt"/>
              </a:rPr>
              <a:t>nighttime illumination </a:t>
            </a:r>
            <a:r>
              <a:rPr lang="en-US" sz="2800" dirty="0">
                <a:latin typeface="+mn-lt"/>
              </a:rPr>
              <a:t>from all specified locations near the emergency exit.  These locations are:</a:t>
            </a:r>
          </a:p>
          <a:p>
            <a:pPr marL="914400" lvl="1" indent="-457200">
              <a:buAutoNum type="arabicPeriod"/>
            </a:pPr>
            <a:r>
              <a:rPr lang="en-US" sz="2800" dirty="0">
                <a:latin typeface="+mn-lt"/>
              </a:rPr>
              <a:t>The seat(s) adjacent to (within) the emergency exit space.</a:t>
            </a:r>
          </a:p>
          <a:p>
            <a:pPr marL="914400" lvl="1" indent="-457200">
              <a:buAutoNum type="arabicPeriod"/>
            </a:pPr>
            <a:r>
              <a:rPr lang="en-US" sz="2800" dirty="0">
                <a:latin typeface="+mn-lt"/>
              </a:rPr>
              <a:t>A seat beside the seat adjacent to the exit, and </a:t>
            </a:r>
          </a:p>
          <a:p>
            <a:pPr marL="914400" lvl="1" indent="-457200">
              <a:buAutoNum type="arabicPeriod"/>
            </a:pPr>
            <a:r>
              <a:rPr lang="en-US" sz="2800" dirty="0">
                <a:latin typeface="+mn-lt"/>
              </a:rPr>
              <a:t>Standing in the isle beside these seats even when they are occupied.</a:t>
            </a:r>
          </a:p>
          <a:p>
            <a:pPr marL="457200" lvl="1" indent="0">
              <a:buNone/>
            </a:pPr>
            <a:endParaRPr lang="en-US" sz="1000" dirty="0">
              <a:latin typeface="+mn-lt"/>
            </a:endParaRPr>
          </a:p>
          <a:p>
            <a:r>
              <a:rPr lang="en-US" sz="2800" dirty="0">
                <a:latin typeface="+mn-lt"/>
              </a:rPr>
              <a:t>If the exit has no seats within the exit space, they must meet the legibility requirements for occupants standing in the aisle nearest to the emergency exit. </a:t>
            </a:r>
          </a:p>
        </p:txBody>
      </p:sp>
      <p:sp>
        <p:nvSpPr>
          <p:cNvPr id="4" name="Rectangle 3">
            <a:extLst>
              <a:ext uri="{FF2B5EF4-FFF2-40B4-BE49-F238E27FC236}">
                <a16:creationId xmlns:a16="http://schemas.microsoft.com/office/drawing/2014/main" id="{81B2DE59-DF6F-4C0D-94EE-B931DD384054}"/>
              </a:ext>
            </a:extLst>
          </p:cNvPr>
          <p:cNvSpPr/>
          <p:nvPr/>
        </p:nvSpPr>
        <p:spPr>
          <a:xfrm>
            <a:off x="1068957" y="5726209"/>
            <a:ext cx="9893211" cy="461665"/>
          </a:xfrm>
          <a:prstGeom prst="rect">
            <a:avLst/>
          </a:prstGeom>
        </p:spPr>
        <p:txBody>
          <a:bodyPr wrap="square">
            <a:spAutoFit/>
          </a:bodyPr>
          <a:lstStyle/>
          <a:p>
            <a:r>
              <a:rPr lang="en-US" dirty="0"/>
              <a:t>* </a:t>
            </a:r>
            <a:r>
              <a:rPr lang="en-US" sz="2400" dirty="0"/>
              <a:t>Buses 10,000 pounds or less are not subject to the marking requirements</a:t>
            </a:r>
            <a:r>
              <a:rPr lang="en-US" dirty="0"/>
              <a:t>.</a:t>
            </a:r>
          </a:p>
        </p:txBody>
      </p:sp>
    </p:spTree>
    <p:extLst>
      <p:ext uri="{BB962C8B-B14F-4D97-AF65-F5344CB8AC3E}">
        <p14:creationId xmlns:p14="http://schemas.microsoft.com/office/powerpoint/2010/main" val="42641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D99B-6CF6-4393-BC4D-1A79CB0D4346}"/>
              </a:ext>
            </a:extLst>
          </p:cNvPr>
          <p:cNvSpPr>
            <a:spLocks noGrp="1"/>
          </p:cNvSpPr>
          <p:nvPr>
            <p:ph type="title"/>
          </p:nvPr>
        </p:nvSpPr>
        <p:spPr/>
        <p:txBody>
          <a:bodyPr>
            <a:normAutofit/>
          </a:bodyPr>
          <a:lstStyle/>
          <a:p>
            <a:r>
              <a:rPr lang="en-US" sz="3200" dirty="0">
                <a:latin typeface="+mn-lt"/>
              </a:rPr>
              <a:t>Marking Identification and Labeling</a:t>
            </a:r>
          </a:p>
        </p:txBody>
      </p:sp>
      <p:pic>
        <p:nvPicPr>
          <p:cNvPr id="4" name="Content Placeholder 3">
            <a:extLst>
              <a:ext uri="{FF2B5EF4-FFF2-40B4-BE49-F238E27FC236}">
                <a16:creationId xmlns:a16="http://schemas.microsoft.com/office/drawing/2014/main" id="{0015A789-AAAB-41E5-996E-B983EE54F099}"/>
              </a:ext>
            </a:extLst>
          </p:cNvPr>
          <p:cNvPicPr>
            <a:picLocks noGrp="1" noChangeAspect="1"/>
          </p:cNvPicPr>
          <p:nvPr>
            <p:ph idx="1"/>
          </p:nvPr>
        </p:nvPicPr>
        <p:blipFill>
          <a:blip r:embed="rId2"/>
          <a:stretch>
            <a:fillRect/>
          </a:stretch>
        </p:blipFill>
        <p:spPr>
          <a:xfrm>
            <a:off x="457200" y="1350244"/>
            <a:ext cx="11277600" cy="4924274"/>
          </a:xfrm>
          <a:prstGeom prst="rect">
            <a:avLst/>
          </a:prstGeom>
        </p:spPr>
      </p:pic>
      <p:pic>
        <p:nvPicPr>
          <p:cNvPr id="5" name="Picture 4">
            <a:extLst>
              <a:ext uri="{FF2B5EF4-FFF2-40B4-BE49-F238E27FC236}">
                <a16:creationId xmlns:a16="http://schemas.microsoft.com/office/drawing/2014/main" id="{698739FD-41CA-4F62-A956-2999216E5EFE}"/>
              </a:ext>
            </a:extLst>
          </p:cNvPr>
          <p:cNvPicPr>
            <a:picLocks noChangeAspect="1"/>
          </p:cNvPicPr>
          <p:nvPr/>
        </p:nvPicPr>
        <p:blipFill>
          <a:blip r:embed="rId3"/>
          <a:stretch>
            <a:fillRect/>
          </a:stretch>
        </p:blipFill>
        <p:spPr>
          <a:xfrm>
            <a:off x="998947" y="3228142"/>
            <a:ext cx="4035902" cy="2883658"/>
          </a:xfrm>
          <a:prstGeom prst="rect">
            <a:avLst/>
          </a:prstGeom>
        </p:spPr>
      </p:pic>
      <p:pic>
        <p:nvPicPr>
          <p:cNvPr id="6" name="Picture 5">
            <a:extLst>
              <a:ext uri="{FF2B5EF4-FFF2-40B4-BE49-F238E27FC236}">
                <a16:creationId xmlns:a16="http://schemas.microsoft.com/office/drawing/2014/main" id="{7C732AB2-4F0F-43E8-93EE-F46943E053F3}"/>
              </a:ext>
            </a:extLst>
          </p:cNvPr>
          <p:cNvPicPr>
            <a:picLocks noChangeAspect="1"/>
          </p:cNvPicPr>
          <p:nvPr/>
        </p:nvPicPr>
        <p:blipFill>
          <a:blip r:embed="rId4"/>
          <a:stretch>
            <a:fillRect/>
          </a:stretch>
        </p:blipFill>
        <p:spPr>
          <a:xfrm>
            <a:off x="7023028" y="3228142"/>
            <a:ext cx="4170025" cy="2883658"/>
          </a:xfrm>
          <a:prstGeom prst="rect">
            <a:avLst/>
          </a:prstGeom>
        </p:spPr>
      </p:pic>
    </p:spTree>
    <p:extLst>
      <p:ext uri="{BB962C8B-B14F-4D97-AF65-F5344CB8AC3E}">
        <p14:creationId xmlns:p14="http://schemas.microsoft.com/office/powerpoint/2010/main" val="19864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0289-1BFA-4BD3-8EDF-1BCCC82DEEEE}"/>
              </a:ext>
            </a:extLst>
          </p:cNvPr>
          <p:cNvSpPr>
            <a:spLocks noGrp="1"/>
          </p:cNvSpPr>
          <p:nvPr>
            <p:ph type="title"/>
          </p:nvPr>
        </p:nvSpPr>
        <p:spPr>
          <a:xfrm>
            <a:off x="446567" y="274638"/>
            <a:ext cx="11135833" cy="806833"/>
          </a:xfrm>
        </p:spPr>
        <p:txBody>
          <a:bodyPr>
            <a:normAutofit/>
          </a:bodyPr>
          <a:lstStyle/>
          <a:p>
            <a:r>
              <a:rPr lang="en-US" sz="3600" dirty="0">
                <a:solidFill>
                  <a:srgbClr val="FFFFFF"/>
                </a:solidFill>
              </a:rPr>
              <a:t> </a:t>
            </a:r>
            <a:r>
              <a:rPr lang="en-US" sz="3600" dirty="0">
                <a:latin typeface="+mn-lt"/>
              </a:rPr>
              <a:t>Marking Identification and </a:t>
            </a:r>
            <a:r>
              <a:rPr lang="en-US" sz="3600" dirty="0" err="1">
                <a:latin typeface="+mn-lt"/>
              </a:rPr>
              <a:t>Labeling</a:t>
            </a:r>
            <a:r>
              <a:rPr lang="en-US" sz="3600" dirty="0" err="1">
                <a:solidFill>
                  <a:srgbClr val="FFFFFF"/>
                </a:solidFill>
                <a:latin typeface="+mn-lt"/>
              </a:rPr>
              <a:t>cti</a:t>
            </a:r>
            <a:r>
              <a:rPr lang="en-US" sz="3600" dirty="0">
                <a:solidFill>
                  <a:srgbClr val="FFFFFF"/>
                </a:solidFill>
                <a:latin typeface="+mn-lt"/>
              </a:rPr>
              <a:t> </a:t>
            </a:r>
            <a:r>
              <a:rPr lang="en-US" sz="3600" dirty="0">
                <a:solidFill>
                  <a:srgbClr val="FFFFFF"/>
                </a:solidFill>
              </a:rPr>
              <a:t>and Labeling</a:t>
            </a:r>
            <a:endParaRPr lang="en-US" sz="3600" dirty="0"/>
          </a:p>
        </p:txBody>
      </p:sp>
      <p:sp>
        <p:nvSpPr>
          <p:cNvPr id="7" name="Oval 6">
            <a:extLst>
              <a:ext uri="{FF2B5EF4-FFF2-40B4-BE49-F238E27FC236}">
                <a16:creationId xmlns:a16="http://schemas.microsoft.com/office/drawing/2014/main" id="{DF049870-A603-42CD-AE8E-EDCE33809414}"/>
              </a:ext>
            </a:extLst>
          </p:cNvPr>
          <p:cNvSpPr/>
          <p:nvPr/>
        </p:nvSpPr>
        <p:spPr bwMode="auto">
          <a:xfrm>
            <a:off x="1598213" y="3244131"/>
            <a:ext cx="2043485" cy="1884459"/>
          </a:xfrm>
          <a:prstGeom prst="ellipse">
            <a:avLst/>
          </a:prstGeom>
          <a:noFill/>
          <a:ln w="76200"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pic>
        <p:nvPicPr>
          <p:cNvPr id="9" name="Picture 8">
            <a:extLst>
              <a:ext uri="{FF2B5EF4-FFF2-40B4-BE49-F238E27FC236}">
                <a16:creationId xmlns:a16="http://schemas.microsoft.com/office/drawing/2014/main" id="{DA2C2A3D-438B-4FA7-BCB7-03E62A9F7C12}"/>
              </a:ext>
            </a:extLst>
          </p:cNvPr>
          <p:cNvPicPr>
            <a:picLocks noChangeAspect="1"/>
          </p:cNvPicPr>
          <p:nvPr/>
        </p:nvPicPr>
        <p:blipFill>
          <a:blip r:embed="rId2"/>
          <a:stretch>
            <a:fillRect/>
          </a:stretch>
        </p:blipFill>
        <p:spPr>
          <a:xfrm>
            <a:off x="8358849" y="3429000"/>
            <a:ext cx="2121592" cy="1963082"/>
          </a:xfrm>
          <a:prstGeom prst="rect">
            <a:avLst/>
          </a:prstGeom>
        </p:spPr>
      </p:pic>
      <p:sp>
        <p:nvSpPr>
          <p:cNvPr id="4" name="Content Placeholder 3">
            <a:extLst>
              <a:ext uri="{FF2B5EF4-FFF2-40B4-BE49-F238E27FC236}">
                <a16:creationId xmlns:a16="http://schemas.microsoft.com/office/drawing/2014/main" id="{E3865197-4FC4-4AC3-A039-05FC2A83EFB7}"/>
              </a:ext>
            </a:extLst>
          </p:cNvPr>
          <p:cNvSpPr>
            <a:spLocks noGrp="1"/>
          </p:cNvSpPr>
          <p:nvPr>
            <p:ph idx="1"/>
          </p:nvPr>
        </p:nvSpPr>
        <p:spPr>
          <a:xfrm>
            <a:off x="148167" y="1332037"/>
            <a:ext cx="11434233" cy="4973347"/>
          </a:xfrm>
        </p:spPr>
        <p:txBody>
          <a:bodyPr>
            <a:normAutofit/>
          </a:bodyPr>
          <a:lstStyle/>
          <a:p>
            <a:pPr marL="0" indent="0">
              <a:buNone/>
            </a:pPr>
            <a:r>
              <a:rPr lang="en-US" sz="2400" dirty="0">
                <a:latin typeface="+mn-lt"/>
              </a:rPr>
              <a:t>Some secondary manufacturers of limousines and custom coaches are placing red lights over emergency exit windows in lieu of the designation marking.  This may be done in addition to the required labeling but does not meet the marking requirements in FMCSRs/FMVSS.</a:t>
            </a:r>
            <a:endParaRPr lang="en-US" sz="2400" b="1" i="1" dirty="0">
              <a:latin typeface="+mn-lt"/>
            </a:endParaRPr>
          </a:p>
        </p:txBody>
      </p:sp>
      <p:pic>
        <p:nvPicPr>
          <p:cNvPr id="3" name="Picture 2">
            <a:extLst>
              <a:ext uri="{FF2B5EF4-FFF2-40B4-BE49-F238E27FC236}">
                <a16:creationId xmlns:a16="http://schemas.microsoft.com/office/drawing/2014/main" id="{801F8E90-5CF8-48B3-A050-7094A3539956}"/>
              </a:ext>
            </a:extLst>
          </p:cNvPr>
          <p:cNvPicPr>
            <a:picLocks noChangeAspect="1"/>
          </p:cNvPicPr>
          <p:nvPr/>
        </p:nvPicPr>
        <p:blipFill>
          <a:blip r:embed="rId3"/>
          <a:stretch>
            <a:fillRect/>
          </a:stretch>
        </p:blipFill>
        <p:spPr>
          <a:xfrm>
            <a:off x="1013740" y="3120186"/>
            <a:ext cx="4459490" cy="2934632"/>
          </a:xfrm>
          <a:prstGeom prst="rect">
            <a:avLst/>
          </a:prstGeom>
        </p:spPr>
      </p:pic>
      <p:sp>
        <p:nvSpPr>
          <p:cNvPr id="5" name="TextBox 4">
            <a:extLst>
              <a:ext uri="{FF2B5EF4-FFF2-40B4-BE49-F238E27FC236}">
                <a16:creationId xmlns:a16="http://schemas.microsoft.com/office/drawing/2014/main" id="{3DE76B17-B364-4A84-A5A7-E5054C3191FC}"/>
              </a:ext>
            </a:extLst>
          </p:cNvPr>
          <p:cNvSpPr txBox="1"/>
          <p:nvPr/>
        </p:nvSpPr>
        <p:spPr>
          <a:xfrm>
            <a:off x="4436828" y="3981807"/>
            <a:ext cx="842838" cy="369332"/>
          </a:xfrm>
          <a:prstGeom prst="rect">
            <a:avLst/>
          </a:prstGeom>
          <a:solidFill>
            <a:schemeClr val="accent4">
              <a:lumMod val="95000"/>
              <a:lumOff val="5000"/>
            </a:schemeClr>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F465B2E1-1F74-48FA-82EF-2BA540596CD2}"/>
              </a:ext>
            </a:extLst>
          </p:cNvPr>
          <p:cNvPicPr>
            <a:picLocks noChangeAspect="1"/>
          </p:cNvPicPr>
          <p:nvPr/>
        </p:nvPicPr>
        <p:blipFill>
          <a:blip r:embed="rId4"/>
          <a:stretch>
            <a:fillRect/>
          </a:stretch>
        </p:blipFill>
        <p:spPr>
          <a:xfrm>
            <a:off x="6338803" y="3244131"/>
            <a:ext cx="4080268" cy="2655737"/>
          </a:xfrm>
          <a:prstGeom prst="rect">
            <a:avLst/>
          </a:prstGeom>
          <a:ln w="19050">
            <a:solidFill>
              <a:schemeClr val="tx1"/>
            </a:solidFill>
          </a:ln>
        </p:spPr>
      </p:pic>
      <p:sp>
        <p:nvSpPr>
          <p:cNvPr id="6" name="Oval 5">
            <a:extLst>
              <a:ext uri="{FF2B5EF4-FFF2-40B4-BE49-F238E27FC236}">
                <a16:creationId xmlns:a16="http://schemas.microsoft.com/office/drawing/2014/main" id="{0911CA77-0090-42FD-B206-C3A96561C820}"/>
              </a:ext>
            </a:extLst>
          </p:cNvPr>
          <p:cNvSpPr/>
          <p:nvPr/>
        </p:nvSpPr>
        <p:spPr bwMode="auto">
          <a:xfrm>
            <a:off x="2107096" y="3848434"/>
            <a:ext cx="723569" cy="572494"/>
          </a:xfrm>
          <a:prstGeom prst="ellipse">
            <a:avLst/>
          </a:prstGeom>
          <a:solidFill>
            <a:schemeClr val="tx1">
              <a:lumMod val="50000"/>
              <a:lumOff val="50000"/>
            </a:schemeClr>
          </a:solidFill>
          <a:ln w="9525" cap="flat" cmpd="sng" algn="ctr">
            <a:solidFill>
              <a:schemeClr val="tx1">
                <a:lumMod val="50000"/>
                <a:lumOff val="50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spTree>
    <p:extLst>
      <p:ext uri="{BB962C8B-B14F-4D97-AF65-F5344CB8AC3E}">
        <p14:creationId xmlns:p14="http://schemas.microsoft.com/office/powerpoint/2010/main" val="19499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2B4C-1ACA-454B-8A1B-15DF9A67EB94}"/>
              </a:ext>
            </a:extLst>
          </p:cNvPr>
          <p:cNvSpPr>
            <a:spLocks noGrp="1"/>
          </p:cNvSpPr>
          <p:nvPr>
            <p:ph type="title"/>
          </p:nvPr>
        </p:nvSpPr>
        <p:spPr>
          <a:xfrm>
            <a:off x="609600" y="274638"/>
            <a:ext cx="10972800" cy="700722"/>
          </a:xfrm>
        </p:spPr>
        <p:txBody>
          <a:bodyPr>
            <a:normAutofit/>
          </a:bodyPr>
          <a:lstStyle/>
          <a:p>
            <a:r>
              <a:rPr lang="en-US" sz="3200" dirty="0">
                <a:latin typeface="+mn-lt"/>
              </a:rPr>
              <a:t>Exit Location, Type, Size and Operation </a:t>
            </a:r>
          </a:p>
        </p:txBody>
      </p:sp>
      <p:sp>
        <p:nvSpPr>
          <p:cNvPr id="3" name="Content Placeholder 2">
            <a:extLst>
              <a:ext uri="{FF2B5EF4-FFF2-40B4-BE49-F238E27FC236}">
                <a16:creationId xmlns:a16="http://schemas.microsoft.com/office/drawing/2014/main" id="{A8D39505-CF9D-443B-B08B-9AAE042DA1F7}"/>
              </a:ext>
            </a:extLst>
          </p:cNvPr>
          <p:cNvSpPr>
            <a:spLocks noGrp="1"/>
          </p:cNvSpPr>
          <p:nvPr>
            <p:ph idx="1"/>
          </p:nvPr>
        </p:nvSpPr>
        <p:spPr>
          <a:xfrm>
            <a:off x="378883" y="1260476"/>
            <a:ext cx="11434233" cy="5039990"/>
          </a:xfrm>
        </p:spPr>
        <p:txBody>
          <a:bodyPr>
            <a:normAutofit/>
          </a:bodyPr>
          <a:lstStyle/>
          <a:p>
            <a:r>
              <a:rPr lang="en-US" sz="2800" dirty="0">
                <a:latin typeface="+mn-lt"/>
              </a:rPr>
              <a:t>If no rear exit, a roof hatch in the rearmost part of the vehicle is required.</a:t>
            </a:r>
          </a:p>
        </p:txBody>
      </p:sp>
      <p:pic>
        <p:nvPicPr>
          <p:cNvPr id="4" name="Picture 3">
            <a:extLst>
              <a:ext uri="{FF2B5EF4-FFF2-40B4-BE49-F238E27FC236}">
                <a16:creationId xmlns:a16="http://schemas.microsoft.com/office/drawing/2014/main" id="{1C9849B0-209E-4B40-8A7B-3A60B7785814}"/>
              </a:ext>
            </a:extLst>
          </p:cNvPr>
          <p:cNvPicPr>
            <a:picLocks noChangeAspect="1"/>
          </p:cNvPicPr>
          <p:nvPr/>
        </p:nvPicPr>
        <p:blipFill>
          <a:blip r:embed="rId2"/>
          <a:stretch>
            <a:fillRect/>
          </a:stretch>
        </p:blipFill>
        <p:spPr>
          <a:xfrm>
            <a:off x="702184" y="2005717"/>
            <a:ext cx="5282001" cy="3570930"/>
          </a:xfrm>
          <a:prstGeom prst="rect">
            <a:avLst/>
          </a:prstGeom>
        </p:spPr>
      </p:pic>
      <p:pic>
        <p:nvPicPr>
          <p:cNvPr id="6" name="Picture 5">
            <a:extLst>
              <a:ext uri="{FF2B5EF4-FFF2-40B4-BE49-F238E27FC236}">
                <a16:creationId xmlns:a16="http://schemas.microsoft.com/office/drawing/2014/main" id="{7DEEEC36-B6D4-4460-B1D4-CC92F39B4B4C}"/>
              </a:ext>
            </a:extLst>
          </p:cNvPr>
          <p:cNvPicPr>
            <a:picLocks noChangeAspect="1"/>
          </p:cNvPicPr>
          <p:nvPr/>
        </p:nvPicPr>
        <p:blipFill>
          <a:blip r:embed="rId3"/>
          <a:stretch>
            <a:fillRect/>
          </a:stretch>
        </p:blipFill>
        <p:spPr>
          <a:xfrm>
            <a:off x="6441747" y="2005717"/>
            <a:ext cx="4610566" cy="3570930"/>
          </a:xfrm>
          <a:prstGeom prst="rect">
            <a:avLst/>
          </a:prstGeom>
        </p:spPr>
      </p:pic>
    </p:spTree>
    <p:extLst>
      <p:ext uri="{BB962C8B-B14F-4D97-AF65-F5344CB8AC3E}">
        <p14:creationId xmlns:p14="http://schemas.microsoft.com/office/powerpoint/2010/main" val="387380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258E-F42E-41BD-909C-31366ACE1271}"/>
              </a:ext>
            </a:extLst>
          </p:cNvPr>
          <p:cNvSpPr>
            <a:spLocks noGrp="1"/>
          </p:cNvSpPr>
          <p:nvPr>
            <p:ph type="title"/>
          </p:nvPr>
        </p:nvSpPr>
        <p:spPr>
          <a:xfrm>
            <a:off x="450574" y="-49766"/>
            <a:ext cx="10972800" cy="1143000"/>
          </a:xfrm>
        </p:spPr>
        <p:txBody>
          <a:bodyPr>
            <a:normAutofit/>
          </a:bodyPr>
          <a:lstStyle/>
          <a:p>
            <a:r>
              <a:rPr lang="en-US" sz="3200" dirty="0">
                <a:latin typeface="+mn-lt"/>
              </a:rPr>
              <a:t>Exit Location, Type, Size and Operation </a:t>
            </a:r>
          </a:p>
        </p:txBody>
      </p:sp>
      <p:pic>
        <p:nvPicPr>
          <p:cNvPr id="5" name="Content Placeholder 4">
            <a:extLst>
              <a:ext uri="{FF2B5EF4-FFF2-40B4-BE49-F238E27FC236}">
                <a16:creationId xmlns:a16="http://schemas.microsoft.com/office/drawing/2014/main" id="{DB3AB15D-85A5-4075-B9F4-9A8667C2FC55}"/>
              </a:ext>
            </a:extLst>
          </p:cNvPr>
          <p:cNvPicPr>
            <a:picLocks noGrp="1" noChangeAspect="1"/>
          </p:cNvPicPr>
          <p:nvPr>
            <p:ph sz="half" idx="1"/>
          </p:nvPr>
        </p:nvPicPr>
        <p:blipFill>
          <a:blip r:embed="rId2"/>
          <a:stretch>
            <a:fillRect/>
          </a:stretch>
        </p:blipFill>
        <p:spPr>
          <a:xfrm>
            <a:off x="755374" y="1922475"/>
            <a:ext cx="4770783" cy="3810897"/>
          </a:xfrm>
          <a:prstGeom prst="rect">
            <a:avLst/>
          </a:prstGeom>
        </p:spPr>
      </p:pic>
      <p:pic>
        <p:nvPicPr>
          <p:cNvPr id="6" name="Content Placeholder 5">
            <a:extLst>
              <a:ext uri="{FF2B5EF4-FFF2-40B4-BE49-F238E27FC236}">
                <a16:creationId xmlns:a16="http://schemas.microsoft.com/office/drawing/2014/main" id="{C5DBB566-83B8-46D4-B938-630087C4B80F}"/>
              </a:ext>
            </a:extLst>
          </p:cNvPr>
          <p:cNvPicPr>
            <a:picLocks noGrp="1" noChangeAspect="1"/>
          </p:cNvPicPr>
          <p:nvPr>
            <p:ph sz="half" idx="2"/>
          </p:nvPr>
        </p:nvPicPr>
        <p:blipFill>
          <a:blip r:embed="rId3"/>
          <a:stretch>
            <a:fillRect/>
          </a:stretch>
        </p:blipFill>
        <p:spPr>
          <a:xfrm>
            <a:off x="6520071" y="1894351"/>
            <a:ext cx="5343114" cy="3839021"/>
          </a:xfrm>
          <a:prstGeom prst="rect">
            <a:avLst/>
          </a:prstGeom>
        </p:spPr>
      </p:pic>
      <p:sp>
        <p:nvSpPr>
          <p:cNvPr id="7" name="Oval 6">
            <a:extLst>
              <a:ext uri="{FF2B5EF4-FFF2-40B4-BE49-F238E27FC236}">
                <a16:creationId xmlns:a16="http://schemas.microsoft.com/office/drawing/2014/main" id="{CE4562CD-BD53-4E4F-A2F2-1B4B5B47805D}"/>
              </a:ext>
            </a:extLst>
          </p:cNvPr>
          <p:cNvSpPr/>
          <p:nvPr/>
        </p:nvSpPr>
        <p:spPr bwMode="auto">
          <a:xfrm>
            <a:off x="7816132" y="2353586"/>
            <a:ext cx="3061252" cy="3021496"/>
          </a:xfrm>
          <a:prstGeom prst="ellipse">
            <a:avLst/>
          </a:prstGeom>
          <a:noFill/>
          <a:ln w="76200"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6699"/>
              </a:solidFill>
              <a:effectLst/>
              <a:latin typeface="Arial" charset="0"/>
            </a:endParaRPr>
          </a:p>
        </p:txBody>
      </p:sp>
      <p:cxnSp>
        <p:nvCxnSpPr>
          <p:cNvPr id="9" name="Straight Connector 8">
            <a:extLst>
              <a:ext uri="{FF2B5EF4-FFF2-40B4-BE49-F238E27FC236}">
                <a16:creationId xmlns:a16="http://schemas.microsoft.com/office/drawing/2014/main" id="{CF43A160-225F-43EC-B2ED-61B9ADEB83D0}"/>
              </a:ext>
            </a:extLst>
          </p:cNvPr>
          <p:cNvCxnSpPr>
            <a:stCxn id="7" idx="1"/>
          </p:cNvCxnSpPr>
          <p:nvPr/>
        </p:nvCxnSpPr>
        <p:spPr bwMode="auto">
          <a:xfrm>
            <a:off x="8264442" y="2796074"/>
            <a:ext cx="2302841" cy="2046270"/>
          </a:xfrm>
          <a:prstGeom prst="line">
            <a:avLst/>
          </a:prstGeom>
          <a:solidFill>
            <a:schemeClr val="accent1"/>
          </a:solidFill>
          <a:ln w="76200" cap="flat" cmpd="sng" algn="ctr">
            <a:solidFill>
              <a:srgbClr val="FFC000"/>
            </a:solidFill>
            <a:prstDash val="solid"/>
            <a:miter lim="800000"/>
            <a:headEnd type="none" w="med" len="med"/>
            <a:tailEnd type="none" w="med" len="med"/>
          </a:ln>
          <a:effectLst/>
        </p:spPr>
      </p:cxnSp>
    </p:spTree>
    <p:extLst>
      <p:ext uri="{BB962C8B-B14F-4D97-AF65-F5344CB8AC3E}">
        <p14:creationId xmlns:p14="http://schemas.microsoft.com/office/powerpoint/2010/main" val="400377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429768" y="338435"/>
            <a:ext cx="11507877" cy="4708981"/>
          </a:xfrm>
          <a:prstGeom prst="rect">
            <a:avLst/>
          </a:prstGeom>
        </p:spPr>
        <p:txBody>
          <a:bodyPr wrap="square">
            <a:spAutoFit/>
          </a:bodyPr>
          <a:lstStyle/>
          <a:p>
            <a:r>
              <a:rPr lang="en-US" sz="3200" b="1" dirty="0">
                <a:solidFill>
                  <a:srgbClr val="001647"/>
                </a:solidFill>
              </a:rPr>
              <a:t>Federal Emergency Declarations by FMCSA</a:t>
            </a:r>
          </a:p>
          <a:p>
            <a:endParaRPr lang="en-US" sz="2400" b="1" dirty="0">
              <a:solidFill>
                <a:srgbClr val="001647"/>
              </a:solidFill>
            </a:endParaRPr>
          </a:p>
          <a:p>
            <a:endParaRPr lang="en-US" sz="2000" dirty="0">
              <a:solidFill>
                <a:srgbClr val="001647"/>
              </a:solidFill>
            </a:endParaRPr>
          </a:p>
          <a:p>
            <a:pPr marL="285750" indent="-285750">
              <a:buFont typeface="Arial" panose="020B0604020202020204" pitchFamily="34" charset="0"/>
              <a:buChar char="•"/>
            </a:pPr>
            <a:r>
              <a:rPr lang="en-US" sz="2800" dirty="0">
                <a:solidFill>
                  <a:srgbClr val="001647"/>
                </a:solidFill>
              </a:rPr>
              <a:t>Extension and Amendment of the Modified Emergency Declaration No. 2020-002 Under 49 CFR § 390.25 (May 27, 2022) </a:t>
            </a:r>
          </a:p>
          <a:p>
            <a:pPr marL="285750" indent="-285750">
              <a:buFont typeface="Arial" panose="020B0604020202020204" pitchFamily="34" charset="0"/>
              <a:buChar char="•"/>
            </a:pPr>
            <a:endParaRPr lang="en-US" sz="2800" dirty="0">
              <a:solidFill>
                <a:srgbClr val="001647"/>
              </a:solidFill>
            </a:endParaRPr>
          </a:p>
          <a:p>
            <a:pPr marL="285750" indent="-285750">
              <a:buFont typeface="Arial" panose="020B0604020202020204" pitchFamily="34" charset="0"/>
              <a:buChar char="•"/>
            </a:pPr>
            <a:r>
              <a:rPr lang="en-US" sz="2800" dirty="0">
                <a:solidFill>
                  <a:srgbClr val="001647"/>
                </a:solidFill>
              </a:rPr>
              <a:t>Effective: 09/01/2022 | Expires on: 10/15/2022 </a:t>
            </a:r>
          </a:p>
          <a:p>
            <a:pPr marL="742950" lvl="1" indent="-285750">
              <a:buFont typeface="Arial" panose="020B0604020202020204" pitchFamily="34" charset="0"/>
              <a:buChar char="•"/>
            </a:pPr>
            <a:r>
              <a:rPr lang="en-US" sz="2800" dirty="0">
                <a:solidFill>
                  <a:srgbClr val="001647"/>
                </a:solidFill>
              </a:rPr>
              <a:t>Amended to address direct emergency assistance for some supply chains arising out of the ongoing emergency. </a:t>
            </a:r>
          </a:p>
          <a:p>
            <a:pPr marL="742950" lvl="1" indent="-285750">
              <a:buFont typeface="Arial" panose="020B0604020202020204" pitchFamily="34" charset="0"/>
              <a:buChar char="•"/>
            </a:pPr>
            <a:r>
              <a:rPr lang="en-US" sz="2800" dirty="0">
                <a:solidFill>
                  <a:srgbClr val="001647"/>
                </a:solidFill>
              </a:rPr>
              <a:t>Continues to be extended because the presidentially declared emergency is still in place.</a:t>
            </a:r>
          </a:p>
        </p:txBody>
      </p:sp>
    </p:spTree>
    <p:extLst>
      <p:ext uri="{BB962C8B-B14F-4D97-AF65-F5344CB8AC3E}">
        <p14:creationId xmlns:p14="http://schemas.microsoft.com/office/powerpoint/2010/main" val="339080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F546-CBAE-4DF2-B0FF-F67C6C401AEB}"/>
              </a:ext>
            </a:extLst>
          </p:cNvPr>
          <p:cNvSpPr>
            <a:spLocks noGrp="1"/>
          </p:cNvSpPr>
          <p:nvPr>
            <p:ph type="title"/>
          </p:nvPr>
        </p:nvSpPr>
        <p:spPr/>
        <p:txBody>
          <a:bodyPr>
            <a:normAutofit/>
          </a:bodyPr>
          <a:lstStyle/>
          <a:p>
            <a:r>
              <a:rPr lang="en-US" sz="3200" dirty="0">
                <a:latin typeface="+mn-lt"/>
              </a:rPr>
              <a:t>Out-of-Service Criteria for Emergency Exits </a:t>
            </a:r>
          </a:p>
        </p:txBody>
      </p:sp>
      <p:sp>
        <p:nvSpPr>
          <p:cNvPr id="3" name="Content Placeholder 2">
            <a:extLst>
              <a:ext uri="{FF2B5EF4-FFF2-40B4-BE49-F238E27FC236}">
                <a16:creationId xmlns:a16="http://schemas.microsoft.com/office/drawing/2014/main" id="{60788744-02CB-4C7B-B790-75135C2145A8}"/>
              </a:ext>
            </a:extLst>
          </p:cNvPr>
          <p:cNvSpPr>
            <a:spLocks noGrp="1"/>
          </p:cNvSpPr>
          <p:nvPr>
            <p:ph idx="1"/>
          </p:nvPr>
        </p:nvSpPr>
        <p:spPr/>
        <p:txBody>
          <a:bodyPr>
            <a:normAutofit lnSpcReduction="10000"/>
          </a:bodyPr>
          <a:lstStyle/>
          <a:p>
            <a:r>
              <a:rPr lang="en-US" sz="2800" dirty="0">
                <a:latin typeface="+mn-lt"/>
              </a:rPr>
              <a:t>A required emergency exit, as determined by the emergency exit calculation/formula, has one of the following conditions:</a:t>
            </a:r>
          </a:p>
          <a:p>
            <a:pPr lvl="1"/>
            <a:r>
              <a:rPr lang="en-US" sz="2800" dirty="0">
                <a:latin typeface="+mn-lt"/>
              </a:rPr>
              <a:t>Missing</a:t>
            </a:r>
          </a:p>
          <a:p>
            <a:pPr lvl="1"/>
            <a:r>
              <a:rPr lang="en-US" sz="2800" dirty="0">
                <a:latin typeface="+mn-lt"/>
              </a:rPr>
              <a:t>Inoperative (does not open, close and/or secure as designed).</a:t>
            </a:r>
          </a:p>
          <a:p>
            <a:pPr lvl="1"/>
            <a:r>
              <a:rPr lang="en-US" sz="2800" dirty="0">
                <a:latin typeface="+mn-lt"/>
              </a:rPr>
              <a:t>Not properly marked.</a:t>
            </a:r>
          </a:p>
          <a:p>
            <a:pPr lvl="1"/>
            <a:r>
              <a:rPr lang="en-US" sz="2800" dirty="0">
                <a:latin typeface="+mn-lt"/>
              </a:rPr>
              <a:t>Obstructed (includes obstructions of the markings, release mechanism and/or the opening of the emergency exit.)</a:t>
            </a:r>
          </a:p>
          <a:p>
            <a:pPr lvl="1"/>
            <a:endParaRPr lang="en-US" sz="2800" dirty="0">
              <a:latin typeface="+mn-lt"/>
            </a:endParaRPr>
          </a:p>
          <a:p>
            <a:r>
              <a:rPr lang="en-US" sz="2800" dirty="0">
                <a:latin typeface="+mn-lt"/>
              </a:rPr>
              <a:t>Also applicable to a marked emergency exit, provided in addition to the required exits.</a:t>
            </a:r>
          </a:p>
          <a:p>
            <a:pPr lvl="1"/>
            <a:r>
              <a:rPr lang="en-US" sz="2800" dirty="0">
                <a:latin typeface="+mn-lt"/>
              </a:rPr>
              <a:t>If marked with the emergency designation, it must comply with requirements. </a:t>
            </a:r>
          </a:p>
          <a:p>
            <a:endParaRPr lang="en-US" dirty="0"/>
          </a:p>
          <a:p>
            <a:endParaRPr lang="en-US" dirty="0"/>
          </a:p>
        </p:txBody>
      </p:sp>
    </p:spTree>
    <p:extLst>
      <p:ext uri="{BB962C8B-B14F-4D97-AF65-F5344CB8AC3E}">
        <p14:creationId xmlns:p14="http://schemas.microsoft.com/office/powerpoint/2010/main" val="37968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9B82-68F0-4B75-B36D-5DE790ACE05F}"/>
              </a:ext>
            </a:extLst>
          </p:cNvPr>
          <p:cNvSpPr>
            <a:spLocks noGrp="1"/>
          </p:cNvSpPr>
          <p:nvPr>
            <p:ph type="title"/>
          </p:nvPr>
        </p:nvSpPr>
        <p:spPr/>
        <p:txBody>
          <a:bodyPr>
            <a:normAutofit/>
          </a:bodyPr>
          <a:lstStyle/>
          <a:p>
            <a:r>
              <a:rPr lang="en-US" sz="3200" dirty="0">
                <a:latin typeface="+mn-lt"/>
              </a:rPr>
              <a:t>Avoiding Out-of-Service Conditions </a:t>
            </a:r>
          </a:p>
        </p:txBody>
      </p:sp>
      <p:sp>
        <p:nvSpPr>
          <p:cNvPr id="3" name="Content Placeholder 2">
            <a:extLst>
              <a:ext uri="{FF2B5EF4-FFF2-40B4-BE49-F238E27FC236}">
                <a16:creationId xmlns:a16="http://schemas.microsoft.com/office/drawing/2014/main" id="{636A4FD3-1680-4E87-8009-D5D67E8F4164}"/>
              </a:ext>
            </a:extLst>
          </p:cNvPr>
          <p:cNvSpPr>
            <a:spLocks noGrp="1"/>
          </p:cNvSpPr>
          <p:nvPr>
            <p:ph idx="1"/>
          </p:nvPr>
        </p:nvSpPr>
        <p:spPr>
          <a:xfrm>
            <a:off x="272143" y="1343443"/>
            <a:ext cx="11462657" cy="4938088"/>
          </a:xfrm>
        </p:spPr>
        <p:txBody>
          <a:bodyPr>
            <a:normAutofit lnSpcReduction="10000"/>
          </a:bodyPr>
          <a:lstStyle/>
          <a:p>
            <a:r>
              <a:rPr lang="en-US" sz="2400" dirty="0"/>
              <a:t>Ensure each emergency exit is properly marked.</a:t>
            </a:r>
          </a:p>
          <a:p>
            <a:pPr lvl="1"/>
            <a:r>
              <a:rPr lang="en-US" sz="2400" dirty="0"/>
              <a:t>Marking meets the visibility requirements.</a:t>
            </a:r>
          </a:p>
          <a:p>
            <a:pPr lvl="1"/>
            <a:r>
              <a:rPr lang="en-US" sz="2400" dirty="0"/>
              <a:t>Marking conveys the proper message.</a:t>
            </a:r>
          </a:p>
          <a:p>
            <a:r>
              <a:rPr lang="en-US" sz="2400" dirty="0"/>
              <a:t>Add Emergency Exits to pre-trip inspections.</a:t>
            </a:r>
          </a:p>
          <a:p>
            <a:pPr lvl="1">
              <a:lnSpc>
                <a:spcPct val="100000"/>
              </a:lnSpc>
              <a:spcBef>
                <a:spcPts val="0"/>
              </a:spcBef>
            </a:pPr>
            <a:r>
              <a:rPr lang="en-US" sz="2400" dirty="0"/>
              <a:t>Ensure all drivers know how to operate each </a:t>
            </a:r>
          </a:p>
          <a:p>
            <a:pPr marL="457200" lvl="1" indent="0">
              <a:lnSpc>
                <a:spcPct val="100000"/>
              </a:lnSpc>
              <a:spcBef>
                <a:spcPts val="0"/>
              </a:spcBef>
              <a:buNone/>
            </a:pPr>
            <a:r>
              <a:rPr lang="en-US" sz="2400" dirty="0"/>
              <a:t>	type of emergency exit. </a:t>
            </a:r>
          </a:p>
          <a:p>
            <a:pPr marL="0" indent="0">
              <a:lnSpc>
                <a:spcPct val="100000"/>
              </a:lnSpc>
              <a:spcBef>
                <a:spcPts val="0"/>
              </a:spcBef>
              <a:buNone/>
            </a:pPr>
            <a:r>
              <a:rPr lang="en-US" sz="2400" dirty="0"/>
              <a:t>	(</a:t>
            </a:r>
            <a:r>
              <a:rPr lang="en-US" sz="2400" i="1" dirty="0"/>
              <a:t>ESPECIALLY ROOF HATCHES!)</a:t>
            </a:r>
          </a:p>
          <a:p>
            <a:pPr lvl="1"/>
            <a:r>
              <a:rPr lang="en-US" sz="2400" i="1" dirty="0"/>
              <a:t>Train drivers </a:t>
            </a:r>
            <a:r>
              <a:rPr lang="en-US" sz="2400" dirty="0"/>
              <a:t>on how to inspect exit condition </a:t>
            </a:r>
          </a:p>
          <a:p>
            <a:pPr marL="457200" lvl="1" indent="0">
              <a:buNone/>
            </a:pPr>
            <a:r>
              <a:rPr lang="en-US" sz="2400" dirty="0"/>
              <a:t>   	(open and close) and markings.</a:t>
            </a:r>
          </a:p>
          <a:p>
            <a:pPr lvl="1"/>
            <a:r>
              <a:rPr lang="en-US" sz="2400" i="1" dirty="0"/>
              <a:t>Require a walk-through inspection of exits </a:t>
            </a:r>
            <a:r>
              <a:rPr lang="en-US" sz="2400" dirty="0"/>
              <a:t>by the driver</a:t>
            </a:r>
          </a:p>
          <a:p>
            <a:pPr marL="457200" lvl="1" indent="0">
              <a:buNone/>
            </a:pPr>
            <a:r>
              <a:rPr lang="en-US" sz="2400" dirty="0"/>
              <a:t>	after dropping off groups.</a:t>
            </a:r>
          </a:p>
          <a:p>
            <a:pPr lvl="1"/>
            <a:r>
              <a:rPr lang="en-US" sz="2400" dirty="0"/>
              <a:t>Ensure each bus/coach has </a:t>
            </a:r>
            <a:r>
              <a:rPr lang="en-US" sz="2400" i="1" dirty="0"/>
              <a:t>a supply of markings on board </a:t>
            </a:r>
            <a:r>
              <a:rPr lang="en-US" sz="2400" dirty="0"/>
              <a:t>to replace </a:t>
            </a:r>
          </a:p>
          <a:p>
            <a:pPr marL="457200" lvl="1" indent="0">
              <a:buNone/>
            </a:pPr>
            <a:r>
              <a:rPr lang="en-US" sz="2400" dirty="0"/>
              <a:t>	missing or damaged markings that may occur during trips. </a:t>
            </a:r>
          </a:p>
          <a:p>
            <a:endParaRPr lang="en-US" dirty="0"/>
          </a:p>
        </p:txBody>
      </p:sp>
      <p:pic>
        <p:nvPicPr>
          <p:cNvPr id="4" name="Picture 3">
            <a:extLst>
              <a:ext uri="{FF2B5EF4-FFF2-40B4-BE49-F238E27FC236}">
                <a16:creationId xmlns:a16="http://schemas.microsoft.com/office/drawing/2014/main" id="{770B1DA9-4D14-4BE5-AA1B-6E10E4E7B30D}"/>
              </a:ext>
            </a:extLst>
          </p:cNvPr>
          <p:cNvPicPr>
            <a:picLocks noChangeAspect="1"/>
          </p:cNvPicPr>
          <p:nvPr/>
        </p:nvPicPr>
        <p:blipFill>
          <a:blip r:embed="rId2"/>
          <a:stretch>
            <a:fillRect/>
          </a:stretch>
        </p:blipFill>
        <p:spPr>
          <a:xfrm>
            <a:off x="8262772" y="1186543"/>
            <a:ext cx="3657085" cy="3200400"/>
          </a:xfrm>
          <a:prstGeom prst="rect">
            <a:avLst/>
          </a:prstGeom>
        </p:spPr>
      </p:pic>
    </p:spTree>
    <p:extLst>
      <p:ext uri="{BB962C8B-B14F-4D97-AF65-F5344CB8AC3E}">
        <p14:creationId xmlns:p14="http://schemas.microsoft.com/office/powerpoint/2010/main" val="235871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50D3-F553-48D6-A766-16BFA68ED6D7}"/>
              </a:ext>
            </a:extLst>
          </p:cNvPr>
          <p:cNvSpPr>
            <a:spLocks noGrp="1"/>
          </p:cNvSpPr>
          <p:nvPr>
            <p:ph type="title"/>
          </p:nvPr>
        </p:nvSpPr>
        <p:spPr>
          <a:xfrm>
            <a:off x="380999" y="1270590"/>
            <a:ext cx="11546875" cy="3556591"/>
          </a:xfrm>
        </p:spPr>
        <p:txBody>
          <a:bodyPr>
            <a:normAutofit fontScale="90000"/>
          </a:bodyPr>
          <a:lstStyle/>
          <a:p>
            <a:br>
              <a:rPr lang="en-US" dirty="0"/>
            </a:br>
            <a:br>
              <a:rPr lang="en-US" dirty="0"/>
            </a:br>
            <a:r>
              <a:rPr lang="en-US" dirty="0"/>
              <a:t>Danielle.Smith@dot.gov</a:t>
            </a:r>
            <a:br>
              <a:rPr lang="en-US" dirty="0"/>
            </a:br>
            <a:br>
              <a:rPr lang="en-US" dirty="0"/>
            </a:br>
            <a:r>
              <a:rPr lang="en-US" dirty="0"/>
              <a:t>MC-SEP@dot.gov</a:t>
            </a:r>
            <a:br>
              <a:rPr lang="en-US" dirty="0"/>
            </a:br>
            <a:br>
              <a:rPr lang="en-US" dirty="0"/>
            </a:br>
            <a:br>
              <a:rPr lang="en-US" dirty="0"/>
            </a:br>
            <a:endParaRPr lang="en-US" dirty="0"/>
          </a:p>
        </p:txBody>
      </p:sp>
      <p:sp>
        <p:nvSpPr>
          <p:cNvPr id="3" name="Slide Number Placeholder 2">
            <a:extLst>
              <a:ext uri="{FF2B5EF4-FFF2-40B4-BE49-F238E27FC236}">
                <a16:creationId xmlns:a16="http://schemas.microsoft.com/office/drawing/2014/main" id="{57396490-4E53-4F7C-97C1-45CA16828355}"/>
              </a:ext>
            </a:extLst>
          </p:cNvPr>
          <p:cNvSpPr>
            <a:spLocks noGrp="1"/>
          </p:cNvSpPr>
          <p:nvPr>
            <p:ph type="sldNum" sz="quarter" idx="4"/>
          </p:nvPr>
        </p:nvSpPr>
        <p:spPr/>
        <p:txBody>
          <a:bodyPr/>
          <a:lstStyle/>
          <a:p>
            <a:fld id="{A01475F6-15BF-E945-87A6-683076D41687}" type="slidenum">
              <a:rPr lang="en-US" smtClean="0"/>
              <a:pPr/>
              <a:t>32</a:t>
            </a:fld>
            <a:endParaRPr lang="en-US"/>
          </a:p>
        </p:txBody>
      </p:sp>
    </p:spTree>
    <p:extLst>
      <p:ext uri="{BB962C8B-B14F-4D97-AF65-F5344CB8AC3E}">
        <p14:creationId xmlns:p14="http://schemas.microsoft.com/office/powerpoint/2010/main" val="395702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60EA85-E193-4D1C-96AC-A214B0070676}"/>
              </a:ext>
            </a:extLst>
          </p:cNvPr>
          <p:cNvSpPr/>
          <p:nvPr/>
        </p:nvSpPr>
        <p:spPr>
          <a:xfrm>
            <a:off x="457200" y="324300"/>
            <a:ext cx="8176437" cy="584775"/>
          </a:xfrm>
          <a:prstGeom prst="rect">
            <a:avLst/>
          </a:prstGeom>
        </p:spPr>
        <p:txBody>
          <a:bodyPr wrap="square">
            <a:spAutoFit/>
          </a:bodyPr>
          <a:lstStyle/>
          <a:p>
            <a:r>
              <a:rPr lang="en-US" sz="3200" b="1" dirty="0">
                <a:solidFill>
                  <a:srgbClr val="001647"/>
                </a:solidFill>
              </a:rPr>
              <a:t>Emergency Related Declarations </a:t>
            </a:r>
          </a:p>
        </p:txBody>
      </p:sp>
      <p:sp>
        <p:nvSpPr>
          <p:cNvPr id="4" name="Rectangle 3">
            <a:extLst>
              <a:ext uri="{FF2B5EF4-FFF2-40B4-BE49-F238E27FC236}">
                <a16:creationId xmlns:a16="http://schemas.microsoft.com/office/drawing/2014/main" id="{5EB52CB2-B903-4594-9FC7-01CAEB8DB9FB}"/>
              </a:ext>
            </a:extLst>
          </p:cNvPr>
          <p:cNvSpPr/>
          <p:nvPr/>
        </p:nvSpPr>
        <p:spPr>
          <a:xfrm>
            <a:off x="457200" y="1428452"/>
            <a:ext cx="11308080" cy="4401205"/>
          </a:xfrm>
          <a:prstGeom prst="rect">
            <a:avLst/>
          </a:prstGeom>
        </p:spPr>
        <p:txBody>
          <a:bodyPr wrap="square">
            <a:spAutoFit/>
          </a:bodyPr>
          <a:lstStyle/>
          <a:p>
            <a:pPr marL="342900" indent="-342900">
              <a:buFont typeface="Arial" panose="020B0604020202020204" pitchFamily="34" charset="0"/>
              <a:buChar char="•"/>
            </a:pPr>
            <a:r>
              <a:rPr lang="en-US" sz="2800" dirty="0"/>
              <a:t>COVID-19 Updates</a:t>
            </a:r>
          </a:p>
          <a:p>
            <a:pPr marL="342900" indent="-342900">
              <a:buFont typeface="Arial" panose="020B0604020202020204" pitchFamily="34" charset="0"/>
              <a:buChar char="•"/>
            </a:pPr>
            <a:r>
              <a:rPr lang="en-US" sz="2800" dirty="0"/>
              <a:t>Federal Emergency Declarations by FMCSA</a:t>
            </a:r>
          </a:p>
          <a:p>
            <a:pPr marL="342900" indent="-342900">
              <a:buFont typeface="Arial" panose="020B0604020202020204" pitchFamily="34" charset="0"/>
              <a:buChar char="•"/>
            </a:pPr>
            <a:r>
              <a:rPr lang="en-US" sz="2800" dirty="0"/>
              <a:t>Federal Emergency Declarations by FMCSA Service Centers</a:t>
            </a:r>
          </a:p>
          <a:p>
            <a:pPr marL="342900" indent="-342900">
              <a:buFont typeface="Arial" panose="020B0604020202020204" pitchFamily="34" charset="0"/>
              <a:buChar char="•"/>
            </a:pPr>
            <a:r>
              <a:rPr lang="en-US" sz="2800" dirty="0"/>
              <a:t>Federal Notice of Enforcement Discretion Determination</a:t>
            </a:r>
          </a:p>
          <a:p>
            <a:pPr marL="342900" indent="-342900">
              <a:buFont typeface="Arial" panose="020B0604020202020204" pitchFamily="34" charset="0"/>
              <a:buChar char="•"/>
            </a:pPr>
            <a:r>
              <a:rPr lang="en-US" sz="2800" dirty="0"/>
              <a:t>Canadian Emergency Declarations</a:t>
            </a:r>
          </a:p>
          <a:p>
            <a:pPr marL="342900" indent="-342900">
              <a:buFont typeface="Arial" panose="020B0604020202020204" pitchFamily="34" charset="0"/>
              <a:buChar char="•"/>
            </a:pPr>
            <a:r>
              <a:rPr lang="en-US" sz="2800" dirty="0"/>
              <a:t>State Emergency Declarations by State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a:t>https://www.fmcsa.dot.gov/emergency-declarations</a:t>
            </a:r>
          </a:p>
          <a:p>
            <a:endParaRPr lang="en-US" sz="2800" dirty="0"/>
          </a:p>
          <a:p>
            <a:pPr marL="342900" indent="-342900">
              <a:buFont typeface="Arial" panose="020B0604020202020204" pitchFamily="34" charset="0"/>
              <a:buChar char="•"/>
            </a:pPr>
            <a:endParaRPr lang="en-US" sz="2800" b="1" dirty="0"/>
          </a:p>
        </p:txBody>
      </p:sp>
      <p:pic>
        <p:nvPicPr>
          <p:cNvPr id="5" name="Picture 4">
            <a:extLst>
              <a:ext uri="{FF2B5EF4-FFF2-40B4-BE49-F238E27FC236}">
                <a16:creationId xmlns:a16="http://schemas.microsoft.com/office/drawing/2014/main" id="{C86732A6-032A-4AA7-99F8-CE8C08028764}"/>
              </a:ext>
            </a:extLst>
          </p:cNvPr>
          <p:cNvPicPr>
            <a:picLocks noChangeAspect="1"/>
          </p:cNvPicPr>
          <p:nvPr/>
        </p:nvPicPr>
        <p:blipFill>
          <a:blip r:embed="rId2"/>
          <a:stretch>
            <a:fillRect/>
          </a:stretch>
        </p:blipFill>
        <p:spPr>
          <a:xfrm>
            <a:off x="2873522" y="5176299"/>
            <a:ext cx="2188478" cy="1358365"/>
          </a:xfrm>
          <a:prstGeom prst="rect">
            <a:avLst/>
          </a:prstGeom>
        </p:spPr>
      </p:pic>
      <p:pic>
        <p:nvPicPr>
          <p:cNvPr id="7" name="Picture 6">
            <a:extLst>
              <a:ext uri="{FF2B5EF4-FFF2-40B4-BE49-F238E27FC236}">
                <a16:creationId xmlns:a16="http://schemas.microsoft.com/office/drawing/2014/main" id="{B4884453-58C7-49EE-963C-7E50D63C70D4}"/>
              </a:ext>
            </a:extLst>
          </p:cNvPr>
          <p:cNvPicPr>
            <a:picLocks noChangeAspect="1"/>
          </p:cNvPicPr>
          <p:nvPr/>
        </p:nvPicPr>
        <p:blipFill>
          <a:blip r:embed="rId3"/>
          <a:stretch>
            <a:fillRect/>
          </a:stretch>
        </p:blipFill>
        <p:spPr>
          <a:xfrm>
            <a:off x="457200" y="5114475"/>
            <a:ext cx="2276475" cy="1419225"/>
          </a:xfrm>
          <a:prstGeom prst="rect">
            <a:avLst/>
          </a:prstGeom>
        </p:spPr>
      </p:pic>
    </p:spTree>
    <p:extLst>
      <p:ext uri="{BB962C8B-B14F-4D97-AF65-F5344CB8AC3E}">
        <p14:creationId xmlns:p14="http://schemas.microsoft.com/office/powerpoint/2010/main" val="153262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E0F0-874A-4F0B-A5F1-4F9EC7F10320}"/>
              </a:ext>
            </a:extLst>
          </p:cNvPr>
          <p:cNvSpPr/>
          <p:nvPr/>
        </p:nvSpPr>
        <p:spPr>
          <a:xfrm>
            <a:off x="396240" y="460355"/>
            <a:ext cx="11541405" cy="7078861"/>
          </a:xfrm>
          <a:prstGeom prst="rect">
            <a:avLst/>
          </a:prstGeom>
        </p:spPr>
        <p:txBody>
          <a:bodyPr wrap="square">
            <a:spAutoFit/>
          </a:bodyPr>
          <a:lstStyle/>
          <a:p>
            <a:r>
              <a:rPr lang="en-US" sz="3200" b="1" dirty="0">
                <a:solidFill>
                  <a:srgbClr val="001647"/>
                </a:solidFill>
              </a:rPr>
              <a:t>CDL Downgrades for Drug &amp; Alcohol Violations  </a:t>
            </a:r>
          </a:p>
          <a:p>
            <a:endParaRPr lang="en-US" sz="2800" b="1" dirty="0">
              <a:solidFill>
                <a:srgbClr val="001647"/>
              </a:solidFill>
            </a:endParaRPr>
          </a:p>
          <a:p>
            <a:pPr marL="457200" indent="-457200">
              <a:buFont typeface="Arial" panose="020B0604020202020204" pitchFamily="34" charset="0"/>
              <a:buChar char="•"/>
            </a:pPr>
            <a:r>
              <a:rPr lang="en-US" sz="2800" dirty="0">
                <a:solidFill>
                  <a:srgbClr val="001647"/>
                </a:solidFill>
              </a:rPr>
              <a:t>FMCSA published a final rule prohibiting State driver’s licensing agencies (SDLAs) from issuing a CDL to individuals prohibited from performing safety-sensitive functions due to drug and alcohol violations, as reported to the Drug and Alcohol Clearinghouse (DACH). (November 18, 2024)</a:t>
            </a:r>
          </a:p>
          <a:p>
            <a:pPr marL="457200" indent="-457200">
              <a:buFont typeface="Arial" panose="020B0604020202020204" pitchFamily="34" charset="0"/>
              <a:buChar char="•"/>
            </a:pPr>
            <a:r>
              <a:rPr lang="en-US" sz="2800" dirty="0">
                <a:solidFill>
                  <a:srgbClr val="001647"/>
                </a:solidFill>
              </a:rPr>
              <a:t>SDLAs must…</a:t>
            </a:r>
          </a:p>
          <a:p>
            <a:pPr marL="914400" lvl="1" indent="-457200">
              <a:buFont typeface="Arial" panose="020B0604020202020204" pitchFamily="34" charset="0"/>
              <a:buChar char="•"/>
            </a:pPr>
            <a:r>
              <a:rPr lang="en-US" sz="2800" dirty="0">
                <a:solidFill>
                  <a:srgbClr val="001647"/>
                </a:solidFill>
              </a:rPr>
              <a:t>Query the DACH prior to issuing, renewing, transferring, or upgrading a CDL or CLP.</a:t>
            </a:r>
          </a:p>
          <a:p>
            <a:pPr marL="914400" lvl="1" indent="-457200">
              <a:buFont typeface="Arial" panose="020B0604020202020204" pitchFamily="34" charset="0"/>
              <a:buChar char="•"/>
            </a:pPr>
            <a:r>
              <a:rPr lang="en-US" sz="2800" dirty="0">
                <a:solidFill>
                  <a:srgbClr val="001647"/>
                </a:solidFill>
              </a:rPr>
              <a:t>Remove a CLP or CDL privilege (downgrade) when notified of a driver’s DACH violation by FMCSA. </a:t>
            </a:r>
          </a:p>
          <a:p>
            <a:pPr marL="457200" indent="-457200">
              <a:buFont typeface="Arial" panose="020B0604020202020204" pitchFamily="34" charset="0"/>
              <a:buChar char="•"/>
            </a:pPr>
            <a:r>
              <a:rPr lang="en-US" sz="2800" dirty="0">
                <a:solidFill>
                  <a:srgbClr val="001647"/>
                </a:solidFill>
              </a:rPr>
              <a:t>FMCSA will notify the SDLA when a driver completes the return to duty requirements and is no longer prohibited.</a:t>
            </a:r>
          </a:p>
          <a:p>
            <a:pPr marL="914400" lvl="1" indent="-457200">
              <a:buFont typeface="Arial" panose="020B0604020202020204" pitchFamily="34" charset="0"/>
              <a:buChar char="•"/>
            </a:pPr>
            <a:endParaRPr lang="en-US" sz="2800" dirty="0">
              <a:solidFill>
                <a:srgbClr val="001647"/>
              </a:solidFill>
            </a:endParaRPr>
          </a:p>
          <a:p>
            <a:pPr marL="914400" lvl="1" indent="-457200">
              <a:buFont typeface="Arial" panose="020B0604020202020204" pitchFamily="34" charset="0"/>
              <a:buChar char="•"/>
            </a:pPr>
            <a:endParaRPr lang="en-US" sz="2800" dirty="0">
              <a:solidFill>
                <a:srgbClr val="001647"/>
              </a:solidFill>
            </a:endParaRPr>
          </a:p>
          <a:p>
            <a:pPr marL="457200" indent="-457200">
              <a:buFont typeface="Arial" panose="020B0604020202020204" pitchFamily="34" charset="0"/>
              <a:buChar char="•"/>
            </a:pPr>
            <a:endParaRPr lang="en-US" sz="1200" dirty="0">
              <a:solidFill>
                <a:srgbClr val="001647"/>
              </a:solidFill>
            </a:endParaRPr>
          </a:p>
          <a:p>
            <a:endParaRPr lang="en-US" dirty="0"/>
          </a:p>
        </p:txBody>
      </p:sp>
    </p:spTree>
    <p:extLst>
      <p:ext uri="{BB962C8B-B14F-4D97-AF65-F5344CB8AC3E}">
        <p14:creationId xmlns:p14="http://schemas.microsoft.com/office/powerpoint/2010/main" val="300883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C2C96-3D74-46F5-979E-1BC0D6A4B0A9}"/>
              </a:ext>
            </a:extLst>
          </p:cNvPr>
          <p:cNvSpPr>
            <a:spLocks noGrp="1"/>
          </p:cNvSpPr>
          <p:nvPr>
            <p:ph type="title"/>
          </p:nvPr>
        </p:nvSpPr>
        <p:spPr/>
        <p:txBody>
          <a:bodyPr/>
          <a:lstStyle/>
          <a:p>
            <a:r>
              <a:rPr lang="en-US" dirty="0"/>
              <a:t>Federal Register Publication 3/09/2022</a:t>
            </a:r>
          </a:p>
        </p:txBody>
      </p:sp>
      <p:sp>
        <p:nvSpPr>
          <p:cNvPr id="8" name="Content Placeholder 7">
            <a:extLst>
              <a:ext uri="{FF2B5EF4-FFF2-40B4-BE49-F238E27FC236}">
                <a16:creationId xmlns:a16="http://schemas.microsoft.com/office/drawing/2014/main" id="{1BFD1B47-DD69-4477-96B1-46D1D8E90236}"/>
              </a:ext>
            </a:extLst>
          </p:cNvPr>
          <p:cNvSpPr>
            <a:spLocks noGrp="1"/>
          </p:cNvSpPr>
          <p:nvPr>
            <p:ph idx="1"/>
          </p:nvPr>
        </p:nvSpPr>
        <p:spPr/>
        <p:txBody>
          <a:bodyPr>
            <a:normAutofit/>
          </a:bodyPr>
          <a:lstStyle/>
          <a:p>
            <a:pPr>
              <a:spcBef>
                <a:spcPts val="600"/>
              </a:spcBef>
            </a:pPr>
            <a:r>
              <a:rPr lang="en-US" sz="3200" dirty="0"/>
              <a:t> </a:t>
            </a:r>
            <a:r>
              <a:rPr lang="en-US" sz="3200" dirty="0">
                <a:latin typeface="+mn-lt"/>
              </a:rPr>
              <a:t>Record of Violations [Docket No. FMCSA-2018-0224] </a:t>
            </a:r>
          </a:p>
          <a:p>
            <a:pPr>
              <a:spcBef>
                <a:spcPts val="600"/>
              </a:spcBef>
            </a:pPr>
            <a:endParaRPr lang="en-US" sz="1200" dirty="0">
              <a:latin typeface="+mn-lt"/>
            </a:endParaRPr>
          </a:p>
          <a:p>
            <a:pPr lvl="1">
              <a:spcBef>
                <a:spcPts val="600"/>
              </a:spcBef>
            </a:pPr>
            <a:r>
              <a:rPr lang="en-US" sz="2800" dirty="0">
                <a:latin typeface="+mn-lt"/>
              </a:rPr>
              <a:t>FMCSA amends its regulations to eliminate the requirement that </a:t>
            </a:r>
            <a:r>
              <a:rPr lang="en-US" sz="2800" b="1" dirty="0">
                <a:latin typeface="+mn-lt"/>
              </a:rPr>
              <a:t>drivers </a:t>
            </a:r>
            <a:r>
              <a:rPr lang="en-US" sz="2800" dirty="0">
                <a:latin typeface="+mn-lt"/>
              </a:rPr>
              <a:t>prepare and submit a list of their convictions for traffic violations to their employers annually.</a:t>
            </a:r>
          </a:p>
          <a:p>
            <a:pPr lvl="1">
              <a:spcBef>
                <a:spcPts val="600"/>
              </a:spcBef>
            </a:pPr>
            <a:endParaRPr lang="en-US" sz="800" dirty="0">
              <a:latin typeface="+mn-lt"/>
            </a:endParaRPr>
          </a:p>
          <a:p>
            <a:pPr lvl="1">
              <a:spcBef>
                <a:spcPts val="600"/>
              </a:spcBef>
            </a:pPr>
            <a:r>
              <a:rPr lang="en-US" sz="2800" dirty="0">
                <a:latin typeface="+mn-lt"/>
              </a:rPr>
              <a:t>Requires motor carriers to make an annual inquiry to each driver’s licensing authority.</a:t>
            </a:r>
          </a:p>
          <a:p>
            <a:pPr lvl="1">
              <a:spcBef>
                <a:spcPts val="600"/>
              </a:spcBef>
            </a:pPr>
            <a:endParaRPr lang="en-US" sz="800" dirty="0">
              <a:latin typeface="+mn-lt"/>
            </a:endParaRPr>
          </a:p>
          <a:p>
            <a:pPr lvl="1">
              <a:spcBef>
                <a:spcPts val="600"/>
              </a:spcBef>
            </a:pPr>
            <a:r>
              <a:rPr lang="en-US" sz="2800" dirty="0">
                <a:latin typeface="+mn-lt"/>
              </a:rPr>
              <a:t>Removes 391.27</a:t>
            </a:r>
          </a:p>
          <a:p>
            <a:pPr lvl="1">
              <a:spcBef>
                <a:spcPts val="600"/>
              </a:spcBef>
            </a:pPr>
            <a:endParaRPr lang="en-US" sz="800" dirty="0">
              <a:latin typeface="+mn-lt"/>
            </a:endParaRPr>
          </a:p>
          <a:p>
            <a:pPr lvl="1">
              <a:spcBef>
                <a:spcPts val="600"/>
              </a:spcBef>
            </a:pPr>
            <a:r>
              <a:rPr lang="en-US" sz="2800" b="1" dirty="0">
                <a:latin typeface="+mn-lt"/>
              </a:rPr>
              <a:t>Effective</a:t>
            </a:r>
            <a:r>
              <a:rPr lang="en-US" sz="2800" dirty="0">
                <a:latin typeface="+mn-lt"/>
              </a:rPr>
              <a:t> </a:t>
            </a:r>
            <a:r>
              <a:rPr lang="en-US" sz="2800" b="1" dirty="0">
                <a:latin typeface="+mn-lt"/>
              </a:rPr>
              <a:t>May 9, 2022</a:t>
            </a:r>
            <a:r>
              <a:rPr lang="en-US" sz="2800" dirty="0">
                <a:latin typeface="+mn-lt"/>
              </a:rPr>
              <a:t>.</a:t>
            </a:r>
          </a:p>
        </p:txBody>
      </p:sp>
    </p:spTree>
    <p:extLst>
      <p:ext uri="{BB962C8B-B14F-4D97-AF65-F5344CB8AC3E}">
        <p14:creationId xmlns:p14="http://schemas.microsoft.com/office/powerpoint/2010/main" val="24149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60EA85-E193-4D1C-96AC-A214B0070676}"/>
              </a:ext>
            </a:extLst>
          </p:cNvPr>
          <p:cNvSpPr/>
          <p:nvPr/>
        </p:nvSpPr>
        <p:spPr>
          <a:xfrm>
            <a:off x="457200" y="324300"/>
            <a:ext cx="8176437" cy="584775"/>
          </a:xfrm>
          <a:prstGeom prst="rect">
            <a:avLst/>
          </a:prstGeom>
        </p:spPr>
        <p:txBody>
          <a:bodyPr wrap="square">
            <a:spAutoFit/>
          </a:bodyPr>
          <a:lstStyle/>
          <a:p>
            <a:r>
              <a:rPr lang="en-US" sz="3200" b="1" dirty="0">
                <a:solidFill>
                  <a:srgbClr val="001647"/>
                </a:solidFill>
              </a:rPr>
              <a:t> Speed Limiting Devices</a:t>
            </a:r>
          </a:p>
        </p:txBody>
      </p:sp>
      <p:sp>
        <p:nvSpPr>
          <p:cNvPr id="4" name="Rectangle 3">
            <a:extLst>
              <a:ext uri="{FF2B5EF4-FFF2-40B4-BE49-F238E27FC236}">
                <a16:creationId xmlns:a16="http://schemas.microsoft.com/office/drawing/2014/main" id="{5EB52CB2-B903-4594-9FC7-01CAEB8DB9FB}"/>
              </a:ext>
            </a:extLst>
          </p:cNvPr>
          <p:cNvSpPr/>
          <p:nvPr/>
        </p:nvSpPr>
        <p:spPr>
          <a:xfrm>
            <a:off x="457200" y="1428452"/>
            <a:ext cx="11308080" cy="541686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800" dirty="0"/>
              <a:t>FMCSA published an advance notice of supplemental proposed rulemaking </a:t>
            </a:r>
            <a:r>
              <a:rPr lang="en-US" sz="2800" dirty="0">
                <a:ea typeface="+mn-lt"/>
                <a:cs typeface="+mn-lt"/>
              </a:rPr>
              <a:t>announcing its intent to proceed with a speed limiter rulemaking. A </a:t>
            </a:r>
            <a:r>
              <a:rPr lang="en-US" sz="2800" dirty="0"/>
              <a:t>follow-up to </a:t>
            </a:r>
            <a:r>
              <a:rPr lang="en-US" sz="2800" dirty="0">
                <a:ea typeface="+mn-lt"/>
                <a:cs typeface="+mn-lt"/>
              </a:rPr>
              <a:t>FMCSA's and </a:t>
            </a:r>
            <a:r>
              <a:rPr lang="en-US" sz="2800" dirty="0"/>
              <a:t>NHTSA's joint action in 2016. </a:t>
            </a:r>
          </a:p>
          <a:p>
            <a:pPr marL="800100" lvl="1" indent="-342900">
              <a:buFont typeface="Arial" panose="020B0604020202020204" pitchFamily="34" charset="0"/>
              <a:buChar char="•"/>
            </a:pPr>
            <a:r>
              <a:rPr lang="en-US" sz="2800" dirty="0">
                <a:cs typeface="Calibri" panose="020F0502020204030204"/>
              </a:rPr>
              <a:t>Questions are asked to obtain relevant information.</a:t>
            </a:r>
          </a:p>
          <a:p>
            <a:pPr marL="800100" lvl="1" indent="-342900">
              <a:buFont typeface="Arial" panose="020B0604020202020204" pitchFamily="34" charset="0"/>
              <a:buChar char="•"/>
            </a:pPr>
            <a:r>
              <a:rPr lang="en-US" sz="2800" dirty="0">
                <a:ea typeface="+mn-lt"/>
                <a:cs typeface="+mn-lt"/>
              </a:rPr>
              <a:t>Comment period was extended to July 18, 2022. </a:t>
            </a:r>
            <a:endParaRPr lang="en-US" sz="2800" dirty="0">
              <a:cs typeface="Calibri"/>
            </a:endParaRPr>
          </a:p>
          <a:p>
            <a:pPr marL="800100" lvl="1" indent="-342900">
              <a:buFont typeface="Arial" panose="020B0604020202020204" pitchFamily="34" charset="0"/>
              <a:buChar char="•"/>
            </a:pPr>
            <a:endParaRPr lang="en-US" sz="2800" dirty="0">
              <a:cs typeface="Calibri"/>
            </a:endParaRPr>
          </a:p>
          <a:p>
            <a:pPr marL="342900" indent="-342900">
              <a:buFont typeface="Arial" panose="020B0604020202020204" pitchFamily="34" charset="0"/>
              <a:buChar char="•"/>
            </a:pPr>
            <a:r>
              <a:rPr lang="en-US" sz="2800" dirty="0">
                <a:cs typeface="Calibri"/>
              </a:rPr>
              <a:t>Comments will be requested about draft regulatory standards in a future publication. </a:t>
            </a:r>
          </a:p>
          <a:p>
            <a:endParaRPr lang="en-US" sz="2800" dirty="0">
              <a:cs typeface="Calibri"/>
            </a:endParaRP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cs typeface="Calibri" panose="020F0502020204030204"/>
            </a:endParaRPr>
          </a:p>
          <a:p>
            <a:pPr marL="342900" indent="-342900">
              <a:buFont typeface="Arial" panose="020B0604020202020204" pitchFamily="34" charset="0"/>
              <a:buChar char="•"/>
            </a:pPr>
            <a:endParaRPr lang="en-US" sz="1000" dirty="0">
              <a:cs typeface="Calibri" panose="020F0502020204030204"/>
            </a:endParaRPr>
          </a:p>
        </p:txBody>
      </p:sp>
    </p:spTree>
    <p:extLst>
      <p:ext uri="{BB962C8B-B14F-4D97-AF65-F5344CB8AC3E}">
        <p14:creationId xmlns:p14="http://schemas.microsoft.com/office/powerpoint/2010/main" val="130821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C2C96-3D74-46F5-979E-1BC0D6A4B0A9}"/>
              </a:ext>
            </a:extLst>
          </p:cNvPr>
          <p:cNvSpPr>
            <a:spLocks noGrp="1"/>
          </p:cNvSpPr>
          <p:nvPr>
            <p:ph type="title"/>
          </p:nvPr>
        </p:nvSpPr>
        <p:spPr/>
        <p:txBody>
          <a:bodyPr/>
          <a:lstStyle/>
          <a:p>
            <a:r>
              <a:rPr lang="en-US" dirty="0"/>
              <a:t>Federal Register Publication 8/11/2022</a:t>
            </a:r>
          </a:p>
        </p:txBody>
      </p:sp>
      <p:sp>
        <p:nvSpPr>
          <p:cNvPr id="8" name="Content Placeholder 7">
            <a:extLst>
              <a:ext uri="{FF2B5EF4-FFF2-40B4-BE49-F238E27FC236}">
                <a16:creationId xmlns:a16="http://schemas.microsoft.com/office/drawing/2014/main" id="{1BFD1B47-DD69-4477-96B1-46D1D8E90236}"/>
              </a:ext>
            </a:extLst>
          </p:cNvPr>
          <p:cNvSpPr>
            <a:spLocks noGrp="1"/>
          </p:cNvSpPr>
          <p:nvPr>
            <p:ph idx="1"/>
          </p:nvPr>
        </p:nvSpPr>
        <p:spPr/>
        <p:txBody>
          <a:bodyPr>
            <a:normAutofit fontScale="85000" lnSpcReduction="20000"/>
          </a:bodyPr>
          <a:lstStyle/>
          <a:p>
            <a:pPr>
              <a:spcBef>
                <a:spcPts val="600"/>
              </a:spcBef>
            </a:pPr>
            <a:r>
              <a:rPr lang="en-US" sz="3000" dirty="0">
                <a:latin typeface="+mn-lt"/>
              </a:rPr>
              <a:t>Waiver of Certain Pre-trip Vehicle Inspection Skills Test Requirements for Certain School Bus Drivers (June 30, 2022)</a:t>
            </a:r>
          </a:p>
          <a:p>
            <a:pPr lvl="1">
              <a:spcBef>
                <a:spcPts val="600"/>
              </a:spcBef>
            </a:pPr>
            <a:r>
              <a:rPr lang="en-US" sz="2800" dirty="0">
                <a:latin typeface="+mn-lt"/>
              </a:rPr>
              <a:t>Expires on September 30, 2022</a:t>
            </a:r>
          </a:p>
          <a:p>
            <a:pPr lvl="1">
              <a:spcBef>
                <a:spcPts val="600"/>
              </a:spcBef>
            </a:pPr>
            <a:endParaRPr lang="en-US" sz="2600" dirty="0">
              <a:latin typeface="+mn-lt"/>
            </a:endParaRPr>
          </a:p>
          <a:p>
            <a:pPr>
              <a:spcBef>
                <a:spcPts val="600"/>
              </a:spcBef>
            </a:pPr>
            <a:r>
              <a:rPr lang="en-US" sz="3200" dirty="0">
                <a:latin typeface="+mn-lt"/>
              </a:rPr>
              <a:t>Commercial Driver’s License: Application for Exemption; National</a:t>
            </a:r>
          </a:p>
          <a:p>
            <a:pPr marL="0" indent="0">
              <a:spcBef>
                <a:spcPts val="600"/>
              </a:spcBef>
              <a:buNone/>
            </a:pPr>
            <a:r>
              <a:rPr lang="en-US" sz="3200" dirty="0">
                <a:latin typeface="+mn-lt"/>
              </a:rPr>
              <a:t>	School Transportation Association </a:t>
            </a:r>
          </a:p>
          <a:p>
            <a:pPr marL="0" indent="0">
              <a:spcBef>
                <a:spcPts val="600"/>
              </a:spcBef>
              <a:buNone/>
            </a:pPr>
            <a:r>
              <a:rPr lang="en-US" sz="3200" dirty="0">
                <a:latin typeface="+mn-lt"/>
              </a:rPr>
              <a:t>	[Docket No. FMCSA–2022–0148] </a:t>
            </a:r>
          </a:p>
          <a:p>
            <a:pPr marL="0" indent="0">
              <a:spcBef>
                <a:spcPts val="600"/>
              </a:spcBef>
              <a:buNone/>
            </a:pPr>
            <a:endParaRPr lang="en-US" sz="1200" dirty="0">
              <a:latin typeface="+mn-lt"/>
            </a:endParaRPr>
          </a:p>
          <a:p>
            <a:pPr lvl="1">
              <a:spcBef>
                <a:spcPts val="600"/>
              </a:spcBef>
            </a:pPr>
            <a:r>
              <a:rPr lang="en-US" sz="2800" dirty="0">
                <a:latin typeface="+mn-lt"/>
              </a:rPr>
              <a:t>National School Transportation Association (NSTA) has applied for an exemption for commercial driver’s license (CDL) applicants seeking a school bus endorsement, from the engine compartment portion of the </a:t>
            </a:r>
            <a:r>
              <a:rPr lang="en-US" sz="2800" dirty="0" err="1">
                <a:latin typeface="+mn-lt"/>
              </a:rPr>
              <a:t>pretrip</a:t>
            </a:r>
            <a:r>
              <a:rPr lang="en-US" sz="2800" dirty="0">
                <a:latin typeface="+mn-lt"/>
              </a:rPr>
              <a:t> vehicle inspection skills testing requirement. </a:t>
            </a:r>
          </a:p>
          <a:p>
            <a:pPr lvl="1">
              <a:spcBef>
                <a:spcPts val="600"/>
              </a:spcBef>
            </a:pPr>
            <a:r>
              <a:rPr lang="en-US" sz="2800" dirty="0">
                <a:latin typeface="+mn-lt"/>
              </a:rPr>
              <a:t>Drivers issued a CDL under the exemption would be restricted to intrastate operation of school buses only. </a:t>
            </a:r>
          </a:p>
          <a:p>
            <a:pPr lvl="1">
              <a:spcBef>
                <a:spcPts val="600"/>
              </a:spcBef>
            </a:pPr>
            <a:r>
              <a:rPr lang="en-US" sz="2800" dirty="0">
                <a:latin typeface="+mn-lt"/>
              </a:rPr>
              <a:t>FMCSA requests public comment. Comments must be received on or before September 12, 2022.</a:t>
            </a:r>
          </a:p>
        </p:txBody>
      </p:sp>
    </p:spTree>
    <p:extLst>
      <p:ext uri="{BB962C8B-B14F-4D97-AF65-F5344CB8AC3E}">
        <p14:creationId xmlns:p14="http://schemas.microsoft.com/office/powerpoint/2010/main" val="292372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C2C96-3D74-46F5-979E-1BC0D6A4B0A9}"/>
              </a:ext>
            </a:extLst>
          </p:cNvPr>
          <p:cNvSpPr>
            <a:spLocks noGrp="1"/>
          </p:cNvSpPr>
          <p:nvPr>
            <p:ph type="title"/>
          </p:nvPr>
        </p:nvSpPr>
        <p:spPr/>
        <p:txBody>
          <a:bodyPr/>
          <a:lstStyle/>
          <a:p>
            <a:r>
              <a:rPr lang="en-US" dirty="0"/>
              <a:t>Federal Register Publication 8/16/2022</a:t>
            </a:r>
          </a:p>
        </p:txBody>
      </p:sp>
      <p:sp>
        <p:nvSpPr>
          <p:cNvPr id="8" name="Content Placeholder 7">
            <a:extLst>
              <a:ext uri="{FF2B5EF4-FFF2-40B4-BE49-F238E27FC236}">
                <a16:creationId xmlns:a16="http://schemas.microsoft.com/office/drawing/2014/main" id="{1BFD1B47-DD69-4477-96B1-46D1D8E90236}"/>
              </a:ext>
            </a:extLst>
          </p:cNvPr>
          <p:cNvSpPr>
            <a:spLocks noGrp="1"/>
          </p:cNvSpPr>
          <p:nvPr>
            <p:ph idx="1"/>
          </p:nvPr>
        </p:nvSpPr>
        <p:spPr/>
        <p:txBody>
          <a:bodyPr>
            <a:normAutofit lnSpcReduction="10000"/>
          </a:bodyPr>
          <a:lstStyle/>
          <a:p>
            <a:pPr>
              <a:spcBef>
                <a:spcPts val="600"/>
              </a:spcBef>
            </a:pPr>
            <a:r>
              <a:rPr lang="en-US" sz="3000" dirty="0">
                <a:latin typeface="+mn-lt"/>
              </a:rPr>
              <a:t>Qualifications of Drivers: Medical Examiner's Handbook and Medical Advisory Criteria Proposed Regulatory Guidance</a:t>
            </a:r>
          </a:p>
          <a:p>
            <a:pPr lvl="1">
              <a:spcBef>
                <a:spcPts val="600"/>
              </a:spcBef>
            </a:pPr>
            <a:r>
              <a:rPr lang="en-US" sz="3200" dirty="0">
                <a:latin typeface="+mn-lt"/>
              </a:rPr>
              <a:t>[Docket No. FMCSA–2022–0148] </a:t>
            </a:r>
          </a:p>
          <a:p>
            <a:pPr marL="0" indent="0">
              <a:spcBef>
                <a:spcPts val="600"/>
              </a:spcBef>
              <a:buNone/>
            </a:pPr>
            <a:endParaRPr lang="en-US" sz="1200" dirty="0">
              <a:latin typeface="+mn-lt"/>
            </a:endParaRPr>
          </a:p>
          <a:p>
            <a:pPr lvl="1">
              <a:spcBef>
                <a:spcPts val="600"/>
              </a:spcBef>
            </a:pPr>
            <a:r>
              <a:rPr lang="en-US" sz="2800" dirty="0">
                <a:latin typeface="+mn-lt"/>
              </a:rPr>
              <a:t>FMCSA announces the draft Medical Examiner's Handbook (MEH) with proposed changes to the Medical Advisory Criteria</a:t>
            </a:r>
          </a:p>
          <a:p>
            <a:pPr lvl="1">
              <a:spcBef>
                <a:spcPts val="600"/>
              </a:spcBef>
            </a:pPr>
            <a:r>
              <a:rPr lang="en-US" sz="2800" dirty="0">
                <a:latin typeface="+mn-lt"/>
              </a:rPr>
              <a:t>The MEH and Medical Advisory Criteria provide information about regulatory requirements and guidance to medical examiners (ME) listed on FMCSA's National Registry of Certified Medical Examiners (National Registry) who perform physical qualification examinations of interstate commercial motor vehicle (CMV) drivers. </a:t>
            </a:r>
          </a:p>
          <a:p>
            <a:pPr lvl="1">
              <a:spcBef>
                <a:spcPts val="600"/>
              </a:spcBef>
            </a:pPr>
            <a:r>
              <a:rPr lang="en-US" sz="2800" dirty="0">
                <a:latin typeface="+mn-lt"/>
              </a:rPr>
              <a:t>Comments must be received by September 30, 2022. </a:t>
            </a:r>
          </a:p>
          <a:p>
            <a:pPr lvl="1">
              <a:spcBef>
                <a:spcPts val="600"/>
              </a:spcBef>
            </a:pPr>
            <a:endParaRPr lang="en-US" sz="2800" dirty="0">
              <a:latin typeface="+mn-lt"/>
            </a:endParaRPr>
          </a:p>
        </p:txBody>
      </p:sp>
    </p:spTree>
    <p:extLst>
      <p:ext uri="{BB962C8B-B14F-4D97-AF65-F5344CB8AC3E}">
        <p14:creationId xmlns:p14="http://schemas.microsoft.com/office/powerpoint/2010/main" val="4737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CSA PPT Template_External.potx" id="{F54136E0-175E-4D96-A17A-EC56C161663C}" vid="{7BBB1048-88E3-4166-867C-379F2B7F9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8f509ee-0e07-4739-86e5-4c23e80f2294">
      <UserInfo>
        <DisplayName>Bitner, Loretta (FMCSA)</DisplayName>
        <AccountId>148</AccountId>
        <AccountType/>
      </UserInfo>
      <UserInfo>
        <DisplayName>Chandler, Peter (FMCSA)</DisplayName>
        <AccountId>152</AccountId>
        <AccountType/>
      </UserInfo>
    </SharedWithUser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B186211783E6AA4393FBC2BD1A06FCD5" ma:contentTypeVersion="13" ma:contentTypeDescription="Create a new document." ma:contentTypeScope="" ma:versionID="817e8584293a6774d96155ea753fa4f7">
  <xsd:schema xmlns:xsd="http://www.w3.org/2001/XMLSchema" xmlns:xs="http://www.w3.org/2001/XMLSchema" xmlns:p="http://schemas.microsoft.com/office/2006/metadata/properties" xmlns:ns2="b3f359bb-9ea2-46d1-aa75-8ea2c5b2edf9" xmlns:ns3="58f509ee-0e07-4739-86e5-4c23e80f2294" targetNamespace="http://schemas.microsoft.com/office/2006/metadata/properties" ma:root="true" ma:fieldsID="60dd0c501a837b92b4e24a60e1325728" ns2:_="" ns3:_="">
    <xsd:import namespace="b3f359bb-9ea2-46d1-aa75-8ea2c5b2edf9"/>
    <xsd:import namespace="58f509ee-0e07-4739-86e5-4c23e80f22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359bb-9ea2-46d1-aa75-8ea2c5b2ed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f509ee-0e07-4739-86e5-4c23e80f22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146215-12DD-48C2-A680-996F10A45420}">
  <ds:schemaRefs>
    <ds:schemaRef ds:uri="http://schemas.microsoft.com/office/2006/metadata/properties"/>
    <ds:schemaRef ds:uri="http://schemas.microsoft.com/office/2006/documentManagement/types"/>
    <ds:schemaRef ds:uri="http://purl.org/dc/terms/"/>
    <ds:schemaRef ds:uri="58f509ee-0e07-4739-86e5-4c23e80f2294"/>
    <ds:schemaRef ds:uri="b3f359bb-9ea2-46d1-aa75-8ea2c5b2edf9"/>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F95611-D50B-4C15-BCB0-DACE603B1A25}">
  <ds:schemaRefs>
    <ds:schemaRef ds:uri="http://schemas.microsoft.com/sharepoint/v3/contenttype/forms"/>
  </ds:schemaRefs>
</ds:datastoreItem>
</file>

<file path=customXml/itemProps3.xml><?xml version="1.0" encoding="utf-8"?>
<ds:datastoreItem xmlns:ds="http://schemas.openxmlformats.org/officeDocument/2006/customXml" ds:itemID="{2F0A1D3A-4043-4DCC-B449-16EE26D15C69}">
  <ds:schemaRefs>
    <ds:schemaRef ds:uri="58f509ee-0e07-4739-86e5-4c23e80f2294"/>
    <ds:schemaRef ds:uri="b3f359bb-9ea2-46d1-aa75-8ea2c5b2e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FMCSA PPT Template_External</Template>
  <TotalTime>654</TotalTime>
  <Words>2160</Words>
  <Application>Microsoft Office PowerPoint</Application>
  <PresentationFormat>Widescreen</PresentationFormat>
  <Paragraphs>242</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Federal Motor Carrier Safety Administration</vt:lpstr>
      <vt:lpstr>BISC West FMCSA Update Danielle Smith, Transportation Specialist  Passenger Carrier Safety Division</vt:lpstr>
      <vt:lpstr>PowerPoint Presentation</vt:lpstr>
      <vt:lpstr>PowerPoint Presentation</vt:lpstr>
      <vt:lpstr>PowerPoint Presentation</vt:lpstr>
      <vt:lpstr>Federal Register Publication 3/09/2022</vt:lpstr>
      <vt:lpstr>PowerPoint Presentation</vt:lpstr>
      <vt:lpstr>Federal Register Publication 8/11/2022</vt:lpstr>
      <vt:lpstr>Federal Register Publication 8/16/2022</vt:lpstr>
      <vt:lpstr>PowerPoint Presentation</vt:lpstr>
      <vt:lpstr>FMCSA Removes ArionT ELD and EL Dorado ELD</vt:lpstr>
      <vt:lpstr>Federal Register Publication 9/16/2022</vt:lpstr>
      <vt:lpstr>PowerPoint Presentation</vt:lpstr>
      <vt:lpstr>Drug and Alcohol Clearinghouse - Notifications</vt:lpstr>
      <vt:lpstr>PowerPoint Presentation</vt:lpstr>
      <vt:lpstr>PowerPoint Presentation</vt:lpstr>
      <vt:lpstr>PowerPoint Presentation</vt:lpstr>
      <vt:lpstr> Emergency Egress Requirements and the Out-of-Service Criteria </vt:lpstr>
      <vt:lpstr>Emergency Egress Compliance</vt:lpstr>
      <vt:lpstr>Emergency Egress Compliance</vt:lpstr>
      <vt:lpstr>Emergency Exit Compliance</vt:lpstr>
      <vt:lpstr>Marking Identification and Labeling</vt:lpstr>
      <vt:lpstr>Marking Identification and Labeling</vt:lpstr>
      <vt:lpstr>Marking Identification and Labeling</vt:lpstr>
      <vt:lpstr>Marking Identification and Labelingtificatin and Labeling</vt:lpstr>
      <vt:lpstr>Marking Identification and Labeling</vt:lpstr>
      <vt:lpstr> Marking Identification and Labelingcti and Labeling</vt:lpstr>
      <vt:lpstr>Exit Location, Type, Size and Operation </vt:lpstr>
      <vt:lpstr>Exit Location, Type, Size and Operation </vt:lpstr>
      <vt:lpstr>Out-of-Service Criteria for Emergency Exits </vt:lpstr>
      <vt:lpstr>Avoiding Out-of-Service Conditions </vt:lpstr>
      <vt:lpstr>  Danielle.Smith@dot.gov  MC-SEP@dot.gov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Bitner, Loretta (FMCSA)</dc:creator>
  <cp:lastModifiedBy>Smith, Danielle (FMCSA)</cp:lastModifiedBy>
  <cp:revision>65</cp:revision>
  <cp:lastPrinted>2022-03-23T20:42:26Z</cp:lastPrinted>
  <dcterms:created xsi:type="dcterms:W3CDTF">2021-12-28T16:26:32Z</dcterms:created>
  <dcterms:modified xsi:type="dcterms:W3CDTF">2022-10-25T15:40:07Z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0x010100B186211783E6AA4393FBC2BD1A06FCD5</vt:lpwstr>
  </property>
</Properties>
</file>