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87" r:id="rId3"/>
    <p:sldId id="297" r:id="rId4"/>
    <p:sldId id="298" r:id="rId5"/>
    <p:sldId id="256" r:id="rId6"/>
    <p:sldId id="258" r:id="rId7"/>
    <p:sldId id="301" r:id="rId8"/>
    <p:sldId id="296" r:id="rId9"/>
    <p:sldId id="299" r:id="rId10"/>
    <p:sldId id="300" r:id="rId11"/>
    <p:sldId id="294" r:id="rId12"/>
    <p:sldId id="295" r:id="rId13"/>
    <p:sldId id="29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4" autoAdjust="0"/>
    <p:restoredTop sz="94691"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67D3F-52AC-4990-B0EE-1246A96E5243}" type="datetimeFigureOut">
              <a:rPr lang="en-US" smtClean="0"/>
              <a:t>7/26/2016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D4711-CDC2-4E0A-BACC-20776AACBFE5}" type="slidenum">
              <a:rPr lang="en-US" smtClean="0"/>
              <a:t>‹#›</a:t>
            </a:fld>
            <a:endParaRPr lang="en-US"/>
          </a:p>
        </p:txBody>
      </p:sp>
    </p:spTree>
    <p:extLst>
      <p:ext uri="{BB962C8B-B14F-4D97-AF65-F5344CB8AC3E}">
        <p14:creationId xmlns:p14="http://schemas.microsoft.com/office/powerpoint/2010/main" val="251562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D4711-CDC2-4E0A-BACC-20776AACBFE5}" type="slidenum">
              <a:rPr lang="en-US" smtClean="0"/>
              <a:t>2</a:t>
            </a:fld>
            <a:endParaRPr lang="en-US"/>
          </a:p>
        </p:txBody>
      </p:sp>
    </p:spTree>
    <p:extLst>
      <p:ext uri="{BB962C8B-B14F-4D97-AF65-F5344CB8AC3E}">
        <p14:creationId xmlns:p14="http://schemas.microsoft.com/office/powerpoint/2010/main" val="5297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D4711-CDC2-4E0A-BACC-20776AACBFE5}" type="slidenum">
              <a:rPr lang="en-US" smtClean="0"/>
              <a:t>3</a:t>
            </a:fld>
            <a:endParaRPr lang="en-US"/>
          </a:p>
        </p:txBody>
      </p:sp>
    </p:spTree>
    <p:extLst>
      <p:ext uri="{BB962C8B-B14F-4D97-AF65-F5344CB8AC3E}">
        <p14:creationId xmlns:p14="http://schemas.microsoft.com/office/powerpoint/2010/main" val="66750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D4711-CDC2-4E0A-BACC-20776AACBFE5}" type="slidenum">
              <a:rPr lang="en-US" smtClean="0"/>
              <a:t>4</a:t>
            </a:fld>
            <a:endParaRPr lang="en-US"/>
          </a:p>
        </p:txBody>
      </p:sp>
    </p:spTree>
    <p:extLst>
      <p:ext uri="{BB962C8B-B14F-4D97-AF65-F5344CB8AC3E}">
        <p14:creationId xmlns:p14="http://schemas.microsoft.com/office/powerpoint/2010/main" val="6634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323082C6-5151-4A96-B85E-BDAB68E3A4F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600" y="6356350"/>
            <a:ext cx="2133600" cy="365125"/>
          </a:xfrm>
          <a:prstGeom prst="rect">
            <a:avLst/>
          </a:prstGeom>
        </p:spPr>
        <p:txBody>
          <a:bodyPr/>
          <a:lstStyle>
            <a:lvl1pPr fontAlgn="auto">
              <a:spcBef>
                <a:spcPts val="0"/>
              </a:spcBef>
              <a:spcAft>
                <a:spcPts val="0"/>
              </a:spcAft>
              <a:defRPr>
                <a:latin typeface="+mn-lt"/>
              </a:defRPr>
            </a:lvl1pPr>
          </a:lstStyle>
          <a:p>
            <a:pPr>
              <a:defRPr/>
            </a:pPr>
            <a:fld id="{3B307C87-0176-4EFC-B4DA-4C756BC230E3}" type="datetimeFigureOut">
              <a:rPr lang="en-US"/>
              <a:pPr>
                <a:defRPr/>
              </a:pPr>
              <a:t>7/26/2016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43749720-412A-4FD4-ADC1-1844C5C92C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0600" y="6356350"/>
            <a:ext cx="2133600" cy="365125"/>
          </a:xfrm>
          <a:prstGeom prst="rect">
            <a:avLst/>
          </a:prstGeom>
        </p:spPr>
        <p:txBody>
          <a:bodyPr/>
          <a:lstStyle>
            <a:lvl1pPr fontAlgn="auto">
              <a:spcBef>
                <a:spcPts val="0"/>
              </a:spcBef>
              <a:spcAft>
                <a:spcPts val="0"/>
              </a:spcAft>
              <a:defRPr>
                <a:latin typeface="+mn-lt"/>
              </a:defRPr>
            </a:lvl1pPr>
          </a:lstStyle>
          <a:p>
            <a:pPr>
              <a:defRPr/>
            </a:pPr>
            <a:fld id="{6728EF31-B572-4401-8D92-79BACA10A1CC}" type="datetimeFigureOut">
              <a:rPr lang="en-US"/>
              <a:pPr>
                <a:defRPr/>
              </a:pPr>
              <a:t>7/26/2016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756B558E-9478-4AF1-8B16-593FE50A9A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3505200" y="6570663"/>
            <a:ext cx="2133600" cy="287337"/>
          </a:xfrm>
          <a:prstGeom prst="rect">
            <a:avLst/>
          </a:prstGeom>
        </p:spPr>
        <p:txBody>
          <a:bodyPr lIns="0" tIns="0" rIns="0" bIns="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BFC56AC-A991-4E56-A7E2-CFE159D10692}" type="slidenum">
              <a:rPr lang="en-US" smtClean="0"/>
              <a:pPr algn="ctr" fontAlgn="auto">
                <a:spcBef>
                  <a:spcPts val="0"/>
                </a:spcBef>
                <a:spcAft>
                  <a:spcPts val="0"/>
                </a:spcAft>
                <a:defRPr/>
              </a:pPr>
              <a:t>‹#›</a:t>
            </a:fld>
            <a:endParaRPr lang="en-US"/>
          </a:p>
        </p:txBody>
      </p:sp>
      <p:sp>
        <p:nvSpPr>
          <p:cNvPr id="3" name="Content Placeholder 2"/>
          <p:cNvSpPr>
            <a:spLocks noGrp="1"/>
          </p:cNvSpPr>
          <p:nvPr>
            <p:ph idx="1"/>
          </p:nvPr>
        </p:nvSpPr>
        <p:spPr/>
        <p:txBody>
          <a:bodyPr/>
          <a:lstStyle>
            <a:lvl1pPr>
              <a:buClr>
                <a:srgbClr val="C000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90600" y="6356350"/>
            <a:ext cx="2133600" cy="365125"/>
          </a:xfrm>
          <a:prstGeom prst="rect">
            <a:avLst/>
          </a:prstGeom>
        </p:spPr>
        <p:txBody>
          <a:bodyPr/>
          <a:lstStyle>
            <a:lvl1pPr fontAlgn="auto">
              <a:spcBef>
                <a:spcPts val="0"/>
              </a:spcBef>
              <a:spcAft>
                <a:spcPts val="0"/>
              </a:spcAft>
              <a:defRPr>
                <a:latin typeface="+mn-lt"/>
              </a:defRPr>
            </a:lvl1pPr>
          </a:lstStyle>
          <a:p>
            <a:pPr>
              <a:defRPr/>
            </a:pPr>
            <a:fld id="{05A3346D-453A-40FE-8D9C-54BB8F02A7DF}" type="datetimeFigureOut">
              <a:rPr lang="en-US"/>
              <a:pPr>
                <a:defRPr/>
              </a:pPr>
              <a:t>7/26/2016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pPr>
              <a:defRPr/>
            </a:pPr>
            <a:fld id="{B1F2343A-F024-45D9-A364-6B6015AB0A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90600" y="6356350"/>
            <a:ext cx="2133600" cy="365125"/>
          </a:xfrm>
          <a:prstGeom prst="rect">
            <a:avLst/>
          </a:prstGeom>
        </p:spPr>
        <p:txBody>
          <a:bodyPr/>
          <a:lstStyle>
            <a:lvl1pPr fontAlgn="auto">
              <a:spcBef>
                <a:spcPts val="0"/>
              </a:spcBef>
              <a:spcAft>
                <a:spcPts val="0"/>
              </a:spcAft>
              <a:defRPr>
                <a:latin typeface="+mn-lt"/>
              </a:defRPr>
            </a:lvl1pPr>
          </a:lstStyle>
          <a:p>
            <a:pPr>
              <a:defRPr/>
            </a:pPr>
            <a:fld id="{8E10AD09-368F-4CE7-A3EC-70DA68E893E9}" type="datetimeFigureOut">
              <a:rPr lang="en-US"/>
              <a:pPr>
                <a:defRPr/>
              </a:pPr>
              <a:t>7/26/2016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lgn="r">
              <a:defRPr/>
            </a:lvl1pPr>
          </a:lstStyle>
          <a:p>
            <a:pPr>
              <a:defRPr/>
            </a:pPr>
            <a:fld id="{2BB45914-511F-4A10-AB06-A043F5F20D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90600" y="6356350"/>
            <a:ext cx="2133600" cy="365125"/>
          </a:xfrm>
          <a:prstGeom prst="rect">
            <a:avLst/>
          </a:prstGeom>
        </p:spPr>
        <p:txBody>
          <a:bodyPr/>
          <a:lstStyle>
            <a:lvl1pPr fontAlgn="auto">
              <a:spcBef>
                <a:spcPts val="0"/>
              </a:spcBef>
              <a:spcAft>
                <a:spcPts val="0"/>
              </a:spcAft>
              <a:defRPr>
                <a:latin typeface="+mn-lt"/>
              </a:defRPr>
            </a:lvl1pPr>
          </a:lstStyle>
          <a:p>
            <a:pPr>
              <a:defRPr/>
            </a:pPr>
            <a:fld id="{9F6AA533-5CB1-4C58-82C2-514E03D4A6CB}" type="datetimeFigureOut">
              <a:rPr lang="en-US"/>
              <a:pPr>
                <a:defRPr/>
              </a:pPr>
              <a:t>7/26/2016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lgn="r">
              <a:defRPr/>
            </a:lvl1pPr>
          </a:lstStyle>
          <a:p>
            <a:pPr>
              <a:defRPr/>
            </a:pPr>
            <a:fld id="{4DAB1CDC-C6BC-46DA-B884-C13BE7054B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90600" y="6356350"/>
            <a:ext cx="2133600" cy="365125"/>
          </a:xfrm>
          <a:prstGeom prst="rect">
            <a:avLst/>
          </a:prstGeom>
        </p:spPr>
        <p:txBody>
          <a:bodyPr/>
          <a:lstStyle>
            <a:lvl1pPr fontAlgn="auto">
              <a:spcBef>
                <a:spcPts val="0"/>
              </a:spcBef>
              <a:spcAft>
                <a:spcPts val="0"/>
              </a:spcAft>
              <a:defRPr>
                <a:latin typeface="+mn-lt"/>
              </a:defRPr>
            </a:lvl1pPr>
          </a:lstStyle>
          <a:p>
            <a:pPr>
              <a:defRPr/>
            </a:pPr>
            <a:fld id="{CE991311-6324-40F9-B54D-B0FBF8E54C72}" type="datetimeFigureOut">
              <a:rPr lang="en-US"/>
              <a:pPr>
                <a:defRPr/>
              </a:pPr>
              <a:t>7/26/2016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pPr>
              <a:defRPr/>
            </a:pPr>
            <a:fld id="{0674E6AE-3720-4DFE-A1D1-3C473F14CB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90600" y="6356350"/>
            <a:ext cx="2133600" cy="365125"/>
          </a:xfrm>
          <a:prstGeom prst="rect">
            <a:avLst/>
          </a:prstGeom>
        </p:spPr>
        <p:txBody>
          <a:bodyPr/>
          <a:lstStyle>
            <a:lvl1pPr fontAlgn="auto">
              <a:spcBef>
                <a:spcPts val="0"/>
              </a:spcBef>
              <a:spcAft>
                <a:spcPts val="0"/>
              </a:spcAft>
              <a:defRPr>
                <a:latin typeface="+mn-lt"/>
              </a:defRPr>
            </a:lvl1pPr>
          </a:lstStyle>
          <a:p>
            <a:pPr>
              <a:defRPr/>
            </a:pPr>
            <a:fld id="{A2E57C6D-4008-4BD0-BE3C-0C60EE8B2EB6}" type="datetimeFigureOut">
              <a:rPr lang="en-US"/>
              <a:pPr>
                <a:defRPr/>
              </a:pPr>
              <a:t>7/26/2016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pPr>
              <a:defRPr/>
            </a:pPr>
            <a:fld id="{07078E39-87E8-4E7A-BE1B-C3EE89B215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248400"/>
            <a:ext cx="9144000" cy="609600"/>
          </a:xfrm>
          <a:prstGeom prst="rect">
            <a:avLst/>
          </a:prstGeom>
          <a:gradFill rotWithShape="1">
            <a:gsLst>
              <a:gs pos="5000">
                <a:schemeClr val="tx1"/>
              </a:gs>
              <a:gs pos="48000">
                <a:srgbClr val="003358"/>
              </a:gs>
              <a:gs pos="100000">
                <a:srgbClr val="0070C0"/>
              </a:gs>
            </a:gsLst>
            <a:lin ang="5400000" scaled="0"/>
          </a:gradFill>
          <a:ln>
            <a:noFill/>
          </a:ln>
          <a:effectLst/>
          <a:extLst/>
        </p:spPr>
        <p:txBody>
          <a:bodyPr wrap="none" anchor="ctr"/>
          <a:lstStyle/>
          <a:p>
            <a:pPr algn="ctr" fontAlgn="auto">
              <a:spcBef>
                <a:spcPts val="0"/>
              </a:spcBef>
              <a:spcAft>
                <a:spcPts val="0"/>
              </a:spcAft>
              <a:defRPr/>
            </a:pPr>
            <a:endParaRPr lang="en-US">
              <a:latin typeface="+mn-lt"/>
            </a:endParaRPr>
          </a:p>
        </p:txBody>
      </p:sp>
      <p:sp>
        <p:nvSpPr>
          <p:cNvPr id="1027" name="Title Placeholder 1"/>
          <p:cNvSpPr>
            <a:spLocks noGrp="1"/>
          </p:cNvSpPr>
          <p:nvPr>
            <p:ph type="title"/>
          </p:nvPr>
        </p:nvSpPr>
        <p:spPr bwMode="auto">
          <a:xfrm>
            <a:off x="457200" y="381000"/>
            <a:ext cx="8229600" cy="884238"/>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a:t>Heading</a:t>
            </a:r>
          </a:p>
        </p:txBody>
      </p:sp>
      <p:sp>
        <p:nvSpPr>
          <p:cNvPr id="1028" name="Text Placeholder 2"/>
          <p:cNvSpPr>
            <a:spLocks noGrp="1"/>
          </p:cNvSpPr>
          <p:nvPr>
            <p:ph type="body" idx="1"/>
          </p:nvPr>
        </p:nvSpPr>
        <p:spPr bwMode="auto">
          <a:xfrm>
            <a:off x="457200" y="12954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505200" y="6570663"/>
            <a:ext cx="2133600" cy="287337"/>
          </a:xfrm>
          <a:prstGeom prst="rect">
            <a:avLst/>
          </a:prstGeom>
        </p:spPr>
        <p:txBody>
          <a:bodyPr vert="horz" lIns="0" tIns="0" rIns="0" bIns="0" rtlCol="0" anchor="t" anchorCtr="0"/>
          <a:lstStyle>
            <a:lvl1pPr algn="ctr" fontAlgn="auto">
              <a:spcBef>
                <a:spcPts val="0"/>
              </a:spcBef>
              <a:spcAft>
                <a:spcPts val="0"/>
              </a:spcAft>
              <a:defRPr sz="1200">
                <a:solidFill>
                  <a:schemeClr val="tx1">
                    <a:tint val="75000"/>
                  </a:schemeClr>
                </a:solidFill>
                <a:latin typeface="+mn-lt"/>
              </a:defRPr>
            </a:lvl1pPr>
          </a:lstStyle>
          <a:p>
            <a:pPr>
              <a:defRPr/>
            </a:pPr>
            <a:fld id="{ADCF252E-1B77-4889-B93B-813267022A9B}" type="slidenum">
              <a:rPr lang="en-US"/>
              <a:pPr>
                <a:defRPr/>
              </a:pPr>
              <a:t>‹#›</a:t>
            </a:fld>
            <a:endParaRPr lang="en-US" dirty="0"/>
          </a:p>
        </p:txBody>
      </p:sp>
      <p:sp>
        <p:nvSpPr>
          <p:cNvPr id="7" name="Rectangle 6"/>
          <p:cNvSpPr>
            <a:spLocks noChangeArrowheads="1"/>
          </p:cNvSpPr>
          <p:nvPr userDrawn="1"/>
        </p:nvSpPr>
        <p:spPr bwMode="auto">
          <a:xfrm>
            <a:off x="0" y="0"/>
            <a:ext cx="9144000" cy="342900"/>
          </a:xfrm>
          <a:prstGeom prst="rect">
            <a:avLst/>
          </a:prstGeom>
          <a:solidFill>
            <a:schemeClr val="tx1"/>
          </a:solidFill>
          <a:ln>
            <a:noFill/>
          </a:ln>
          <a:effectLst/>
          <a:extLst/>
        </p:spPr>
        <p:txBody>
          <a:bodyPr wrap="none" anchor="ctr"/>
          <a:lstStyle/>
          <a:p>
            <a:pPr algn="ctr" fontAlgn="auto">
              <a:spcBef>
                <a:spcPts val="0"/>
              </a:spcBef>
              <a:spcAft>
                <a:spcPts val="0"/>
              </a:spcAft>
              <a:defRPr/>
            </a:pPr>
            <a:endParaRPr lang="en-US">
              <a:latin typeface="+mn-lt"/>
            </a:endParaRPr>
          </a:p>
        </p:txBody>
      </p:sp>
      <p:sp>
        <p:nvSpPr>
          <p:cNvPr id="9" name="Rectangle 5"/>
          <p:cNvSpPr txBox="1">
            <a:spLocks noChangeArrowheads="1"/>
          </p:cNvSpPr>
          <p:nvPr userDrawn="1"/>
        </p:nvSpPr>
        <p:spPr bwMode="auto">
          <a:xfrm>
            <a:off x="4038600" y="38100"/>
            <a:ext cx="4953000" cy="342900"/>
          </a:xfrm>
          <a:prstGeom prst="rect">
            <a:avLst/>
          </a:prstGeom>
          <a:noFill/>
          <a:ln>
            <a:noFill/>
          </a:ln>
          <a:effectLst/>
          <a:extLst/>
        </p:spPr>
        <p:txBody>
          <a:bodyPr/>
          <a:lstStyle>
            <a:defPPr>
              <a:defRPr lang="en-US"/>
            </a:defPPr>
            <a:lvl1pPr algn="ctr" rtl="0" fontAlgn="base">
              <a:spcBef>
                <a:spcPct val="0"/>
              </a:spcBef>
              <a:spcAft>
                <a:spcPct val="0"/>
              </a:spcAft>
              <a:defRPr sz="1400" kern="1200" smtClean="0">
                <a:solidFill>
                  <a:schemeClr val="tx1"/>
                </a:solidFill>
                <a:latin typeface="Arial" charset="0"/>
                <a:ea typeface="+mn-ea"/>
                <a:cs typeface="+mn-cs"/>
              </a:defRPr>
            </a:lvl1pPr>
            <a:lvl2pPr marL="457200" algn="ctr" rtl="0" fontAlgn="base">
              <a:spcBef>
                <a:spcPct val="0"/>
              </a:spcBef>
              <a:spcAft>
                <a:spcPct val="0"/>
              </a:spcAft>
              <a:defRPr sz="3200" kern="1200">
                <a:solidFill>
                  <a:schemeClr val="tx2"/>
                </a:solidFill>
                <a:latin typeface="Arial" charset="0"/>
                <a:ea typeface="+mn-ea"/>
                <a:cs typeface="+mn-cs"/>
              </a:defRPr>
            </a:lvl2pPr>
            <a:lvl3pPr marL="914400" algn="ctr" rtl="0" fontAlgn="base">
              <a:spcBef>
                <a:spcPct val="0"/>
              </a:spcBef>
              <a:spcAft>
                <a:spcPct val="0"/>
              </a:spcAft>
              <a:defRPr sz="3200" kern="1200">
                <a:solidFill>
                  <a:schemeClr val="tx2"/>
                </a:solidFill>
                <a:latin typeface="Arial" charset="0"/>
                <a:ea typeface="+mn-ea"/>
                <a:cs typeface="+mn-cs"/>
              </a:defRPr>
            </a:lvl3pPr>
            <a:lvl4pPr marL="1371600" algn="ctr" rtl="0" fontAlgn="base">
              <a:spcBef>
                <a:spcPct val="0"/>
              </a:spcBef>
              <a:spcAft>
                <a:spcPct val="0"/>
              </a:spcAft>
              <a:defRPr sz="3200" kern="1200">
                <a:solidFill>
                  <a:schemeClr val="tx2"/>
                </a:solidFill>
                <a:latin typeface="Arial" charset="0"/>
                <a:ea typeface="+mn-ea"/>
                <a:cs typeface="+mn-cs"/>
              </a:defRPr>
            </a:lvl4pPr>
            <a:lvl5pPr marL="1828800" algn="ctr" rtl="0" fontAlgn="base">
              <a:spcBef>
                <a:spcPct val="0"/>
              </a:spcBef>
              <a:spcAft>
                <a:spcPct val="0"/>
              </a:spcAft>
              <a:defRPr sz="3200" kern="1200">
                <a:solidFill>
                  <a:schemeClr val="tx2"/>
                </a:solidFill>
                <a:latin typeface="Arial" charset="0"/>
                <a:ea typeface="+mn-ea"/>
                <a:cs typeface="+mn-cs"/>
              </a:defRPr>
            </a:lvl5pPr>
            <a:lvl6pPr marL="2286000" algn="l" defTabSz="914400" rtl="0" eaLnBrk="1" latinLnBrk="0" hangingPunct="1">
              <a:defRPr sz="3200" kern="1200">
                <a:solidFill>
                  <a:schemeClr val="tx2"/>
                </a:solidFill>
                <a:latin typeface="Arial" charset="0"/>
                <a:ea typeface="+mn-ea"/>
                <a:cs typeface="+mn-cs"/>
              </a:defRPr>
            </a:lvl6pPr>
            <a:lvl7pPr marL="2743200" algn="l" defTabSz="914400" rtl="0" eaLnBrk="1" latinLnBrk="0" hangingPunct="1">
              <a:defRPr sz="3200" kern="1200">
                <a:solidFill>
                  <a:schemeClr val="tx2"/>
                </a:solidFill>
                <a:latin typeface="Arial" charset="0"/>
                <a:ea typeface="+mn-ea"/>
                <a:cs typeface="+mn-cs"/>
              </a:defRPr>
            </a:lvl7pPr>
            <a:lvl8pPr marL="3200400" algn="l" defTabSz="914400" rtl="0" eaLnBrk="1" latinLnBrk="0" hangingPunct="1">
              <a:defRPr sz="3200" kern="1200">
                <a:solidFill>
                  <a:schemeClr val="tx2"/>
                </a:solidFill>
                <a:latin typeface="Arial" charset="0"/>
                <a:ea typeface="+mn-ea"/>
                <a:cs typeface="+mn-cs"/>
              </a:defRPr>
            </a:lvl8pPr>
            <a:lvl9pPr marL="3657600" algn="l" defTabSz="914400" rtl="0" eaLnBrk="1" latinLnBrk="0" hangingPunct="1">
              <a:defRPr sz="3200" kern="1200">
                <a:solidFill>
                  <a:schemeClr val="tx2"/>
                </a:solidFill>
                <a:latin typeface="Arial" charset="0"/>
                <a:ea typeface="+mn-ea"/>
                <a:cs typeface="+mn-cs"/>
              </a:defRPr>
            </a:lvl9pPr>
          </a:lstStyle>
          <a:p>
            <a:pPr algn="r">
              <a:defRPr/>
            </a:pPr>
            <a:endParaRPr lang="en-US" sz="1100" b="1" dirty="0">
              <a:solidFill>
                <a:schemeClr val="bg1"/>
              </a:solidFill>
              <a:latin typeface="+mn-lt"/>
            </a:endParaRPr>
          </a:p>
        </p:txBody>
      </p:sp>
      <p:pic>
        <p:nvPicPr>
          <p:cNvPr id="1033" name="Picture 3"/>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428625" y="6270625"/>
            <a:ext cx="1787525" cy="525463"/>
          </a:xfrm>
          <a:prstGeom prst="rect">
            <a:avLst/>
          </a:prstGeom>
          <a:noFill/>
          <a:ln w="9525">
            <a:noFill/>
            <a:miter lim="800000"/>
            <a:headEnd/>
            <a:tailEnd/>
          </a:ln>
        </p:spPr>
      </p:pic>
      <p:pic>
        <p:nvPicPr>
          <p:cNvPr id="1034" name="Picture 6" descr="\\abcmnfile01\marketing\MNARC1 Files\ABC-1\Logos\_ABC Companies\_ABC logo without globe lines 5-10\ABC-VH_new 2011_white+red.tif"/>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6934200" y="6300788"/>
            <a:ext cx="1885950" cy="495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0" fontAlgn="base" hangingPunct="0">
        <a:spcBef>
          <a:spcPct val="0"/>
        </a:spcBef>
        <a:spcAft>
          <a:spcPct val="0"/>
        </a:spcAft>
        <a:defRPr sz="4400" b="1" kern="1200">
          <a:solidFill>
            <a:srgbClr val="C00000"/>
          </a:solidFill>
          <a:latin typeface="+mj-lt"/>
          <a:ea typeface="+mj-ea"/>
          <a:cs typeface="+mj-cs"/>
        </a:defRPr>
      </a:lvl1pPr>
      <a:lvl2pPr algn="l" rtl="0" eaLnBrk="0" fontAlgn="base" hangingPunct="0">
        <a:spcBef>
          <a:spcPct val="0"/>
        </a:spcBef>
        <a:spcAft>
          <a:spcPct val="0"/>
        </a:spcAft>
        <a:defRPr sz="4400" b="1">
          <a:solidFill>
            <a:srgbClr val="C00000"/>
          </a:solidFill>
          <a:latin typeface="Calibri" pitchFamily="34" charset="0"/>
        </a:defRPr>
      </a:lvl2pPr>
      <a:lvl3pPr algn="l" rtl="0" eaLnBrk="0" fontAlgn="base" hangingPunct="0">
        <a:spcBef>
          <a:spcPct val="0"/>
        </a:spcBef>
        <a:spcAft>
          <a:spcPct val="0"/>
        </a:spcAft>
        <a:defRPr sz="4400" b="1">
          <a:solidFill>
            <a:srgbClr val="C00000"/>
          </a:solidFill>
          <a:latin typeface="Calibri" pitchFamily="34" charset="0"/>
        </a:defRPr>
      </a:lvl3pPr>
      <a:lvl4pPr algn="l" rtl="0" eaLnBrk="0" fontAlgn="base" hangingPunct="0">
        <a:spcBef>
          <a:spcPct val="0"/>
        </a:spcBef>
        <a:spcAft>
          <a:spcPct val="0"/>
        </a:spcAft>
        <a:defRPr sz="4400" b="1">
          <a:solidFill>
            <a:srgbClr val="C00000"/>
          </a:solidFill>
          <a:latin typeface="Calibri" pitchFamily="34" charset="0"/>
        </a:defRPr>
      </a:lvl4pPr>
      <a:lvl5pPr algn="l" rtl="0" eaLnBrk="0" fontAlgn="base" hangingPunct="0">
        <a:spcBef>
          <a:spcPct val="0"/>
        </a:spcBef>
        <a:spcAft>
          <a:spcPct val="0"/>
        </a:spcAft>
        <a:defRPr sz="4400" b="1">
          <a:solidFill>
            <a:srgbClr val="C00000"/>
          </a:solidFill>
          <a:latin typeface="Calibri" pitchFamily="34" charset="0"/>
        </a:defRPr>
      </a:lvl5pPr>
      <a:lvl6pPr marL="457200" algn="l" rtl="0" fontAlgn="base">
        <a:spcBef>
          <a:spcPct val="0"/>
        </a:spcBef>
        <a:spcAft>
          <a:spcPct val="0"/>
        </a:spcAft>
        <a:defRPr sz="4400" b="1">
          <a:solidFill>
            <a:srgbClr val="C00000"/>
          </a:solidFill>
          <a:latin typeface="Calibri" pitchFamily="34" charset="0"/>
        </a:defRPr>
      </a:lvl6pPr>
      <a:lvl7pPr marL="914400" algn="l" rtl="0" fontAlgn="base">
        <a:spcBef>
          <a:spcPct val="0"/>
        </a:spcBef>
        <a:spcAft>
          <a:spcPct val="0"/>
        </a:spcAft>
        <a:defRPr sz="4400" b="1">
          <a:solidFill>
            <a:srgbClr val="C00000"/>
          </a:solidFill>
          <a:latin typeface="Calibri" pitchFamily="34" charset="0"/>
        </a:defRPr>
      </a:lvl7pPr>
      <a:lvl8pPr marL="1371600" algn="l" rtl="0" fontAlgn="base">
        <a:spcBef>
          <a:spcPct val="0"/>
        </a:spcBef>
        <a:spcAft>
          <a:spcPct val="0"/>
        </a:spcAft>
        <a:defRPr sz="4400" b="1">
          <a:solidFill>
            <a:srgbClr val="C00000"/>
          </a:solidFill>
          <a:latin typeface="Calibri" pitchFamily="34" charset="0"/>
        </a:defRPr>
      </a:lvl8pPr>
      <a:lvl9pPr marL="1828800" algn="l"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mailto:Lhotard@abc-companies.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6248400"/>
            <a:ext cx="9144000" cy="609600"/>
          </a:xfrm>
          <a:prstGeom prst="rect">
            <a:avLst/>
          </a:prstGeom>
          <a:solidFill>
            <a:schemeClr val="bg1"/>
          </a:solidFill>
          <a:ln w="9525">
            <a:noFill/>
            <a:miter lim="800000"/>
            <a:headEnd/>
            <a:tailEnd/>
          </a:ln>
        </p:spPr>
        <p:txBody>
          <a:bodyPr anchor="ctr"/>
          <a:lstStyle/>
          <a:p>
            <a:pPr algn="ctr"/>
            <a:endParaRPr lang="en-US" dirty="0">
              <a:latin typeface="Calibri" pitchFamily="34" charset="0"/>
            </a:endParaRPr>
          </a:p>
        </p:txBody>
      </p:sp>
      <p:sp>
        <p:nvSpPr>
          <p:cNvPr id="13315" name="Rectangle 3"/>
          <p:cNvSpPr>
            <a:spLocks noChangeArrowheads="1"/>
          </p:cNvSpPr>
          <p:nvPr/>
        </p:nvSpPr>
        <p:spPr bwMode="auto">
          <a:xfrm>
            <a:off x="0" y="1752600"/>
            <a:ext cx="9144000" cy="3600986"/>
          </a:xfrm>
          <a:prstGeom prst="rect">
            <a:avLst/>
          </a:prstGeom>
          <a:noFill/>
          <a:ln w="9525">
            <a:noFill/>
            <a:miter lim="800000"/>
            <a:headEnd/>
            <a:tailEnd/>
          </a:ln>
        </p:spPr>
        <p:txBody>
          <a:bodyPr>
            <a:spAutoFit/>
          </a:bodyPr>
          <a:lstStyle/>
          <a:p>
            <a:pPr algn="ctr"/>
            <a:r>
              <a:rPr lang="en-US" sz="5400" b="1" dirty="0">
                <a:latin typeface="Calibri" pitchFamily="34" charset="0"/>
              </a:rPr>
              <a:t>BISC </a:t>
            </a:r>
            <a:r>
              <a:rPr lang="en-US" sz="5400" b="1" dirty="0" smtClean="0">
                <a:latin typeface="Calibri" pitchFamily="34" charset="0"/>
              </a:rPr>
              <a:t>West Summer </a:t>
            </a:r>
            <a:r>
              <a:rPr lang="en-US" sz="5400" b="1" dirty="0">
                <a:latin typeface="Calibri" pitchFamily="34" charset="0"/>
              </a:rPr>
              <a:t>Meeting</a:t>
            </a:r>
          </a:p>
          <a:p>
            <a:pPr algn="ctr"/>
            <a:r>
              <a:rPr lang="en-US" sz="5400" b="1" dirty="0">
                <a:latin typeface="Calibri" pitchFamily="34" charset="0"/>
              </a:rPr>
              <a:t>2016</a:t>
            </a:r>
          </a:p>
          <a:p>
            <a:pPr algn="ctr"/>
            <a:r>
              <a:rPr lang="en-US" sz="4000" b="1" dirty="0">
                <a:latin typeface="Calibri" pitchFamily="34" charset="0"/>
              </a:rPr>
              <a:t>State Lawmaking Proposals Impacting </a:t>
            </a:r>
          </a:p>
          <a:p>
            <a:pPr algn="ctr"/>
            <a:r>
              <a:rPr lang="en-US" sz="4000" b="1" dirty="0">
                <a:latin typeface="Calibri" pitchFamily="34" charset="0"/>
              </a:rPr>
              <a:t>Vehicle Improvements</a:t>
            </a:r>
          </a:p>
          <a:p>
            <a:pPr algn="ctr"/>
            <a:endParaRPr lang="en-US" sz="4000" b="1" dirty="0">
              <a:latin typeface="Calibri" pitchFamily="34" charset="0"/>
            </a:endParaRPr>
          </a:p>
        </p:txBody>
      </p:sp>
      <p:pic>
        <p:nvPicPr>
          <p:cNvPr id="13316" name="Picture 6" descr="ABC_new 2011_2c copy"/>
          <p:cNvPicPr>
            <a:picLocks noChangeAspect="1" noChangeArrowheads="1"/>
          </p:cNvPicPr>
          <p:nvPr/>
        </p:nvPicPr>
        <p:blipFill>
          <a:blip r:embed="rId2"/>
          <a:srcRect/>
          <a:stretch>
            <a:fillRect/>
          </a:stretch>
        </p:blipFill>
        <p:spPr bwMode="auto">
          <a:xfrm>
            <a:off x="381000" y="5326208"/>
            <a:ext cx="3349051" cy="797789"/>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553200" y="5181600"/>
            <a:ext cx="2219325" cy="11044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24781"/>
            <a:ext cx="6096000" cy="4267200"/>
          </a:xfrm>
        </p:spPr>
      </p:pic>
      <p:sp>
        <p:nvSpPr>
          <p:cNvPr id="4" name="Title 3"/>
          <p:cNvSpPr>
            <a:spLocks noGrp="1"/>
          </p:cNvSpPr>
          <p:nvPr>
            <p:ph type="title"/>
          </p:nvPr>
        </p:nvSpPr>
        <p:spPr/>
        <p:txBody>
          <a:bodyPr/>
          <a:lstStyle/>
          <a:p>
            <a:pPr algn="ctr"/>
            <a:r>
              <a:rPr lang="en-US" dirty="0">
                <a:solidFill>
                  <a:schemeClr val="tx1"/>
                </a:solidFill>
              </a:rPr>
              <a:t>Child Check-Mate System</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934200" y="5851524"/>
            <a:ext cx="1732402" cy="736828"/>
          </a:xfrm>
          <a:prstGeom prst="rect">
            <a:avLst/>
          </a:prstGeom>
        </p:spPr>
      </p:pic>
      <p:pic>
        <p:nvPicPr>
          <p:cNvPr id="7" name="Picture 6" descr="ABC_new 2011_2c copy"/>
          <p:cNvPicPr>
            <a:picLocks noChangeAspect="1" noChangeArrowheads="1"/>
          </p:cNvPicPr>
          <p:nvPr/>
        </p:nvPicPr>
        <p:blipFill>
          <a:blip r:embed="rId4"/>
          <a:srcRect/>
          <a:stretch>
            <a:fillRect/>
          </a:stretch>
        </p:blipFill>
        <p:spPr bwMode="auto">
          <a:xfrm>
            <a:off x="838200" y="5803214"/>
            <a:ext cx="2286000" cy="544556"/>
          </a:xfrm>
          <a:prstGeom prst="rect">
            <a:avLst/>
          </a:prstGeom>
          <a:noFill/>
          <a:ln w="9525">
            <a:noFill/>
            <a:miter lim="800000"/>
            <a:headEnd/>
            <a:tailEnd/>
          </a:ln>
        </p:spPr>
      </p:pic>
    </p:spTree>
    <p:extLst>
      <p:ext uri="{BB962C8B-B14F-4D97-AF65-F5344CB8AC3E}">
        <p14:creationId xmlns:p14="http://schemas.microsoft.com/office/powerpoint/2010/main" val="3796415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381000"/>
            <a:ext cx="8209402" cy="1219200"/>
          </a:xfrm>
        </p:spPr>
        <p:txBody>
          <a:bodyPr/>
          <a:lstStyle/>
          <a:p>
            <a:pPr algn="ctr"/>
            <a:r>
              <a:rPr lang="en-US" dirty="0">
                <a:solidFill>
                  <a:schemeClr val="tx1"/>
                </a:solidFill>
              </a:rPr>
              <a:t>NHTSA Initiatives</a:t>
            </a:r>
            <a:br>
              <a:rPr lang="en-US" dirty="0">
                <a:solidFill>
                  <a:schemeClr val="tx1"/>
                </a:solidFill>
              </a:rPr>
            </a:br>
            <a:endParaRPr lang="en-US" sz="2800" dirty="0">
              <a:solidFill>
                <a:schemeClr val="tx1"/>
              </a:solidFill>
            </a:endParaRPr>
          </a:p>
        </p:txBody>
      </p:sp>
      <p:sp>
        <p:nvSpPr>
          <p:cNvPr id="14338" name="Rectangle 3"/>
          <p:cNvSpPr>
            <a:spLocks noGrp="1"/>
          </p:cNvSpPr>
          <p:nvPr>
            <p:ph idx="1"/>
          </p:nvPr>
        </p:nvSpPr>
        <p:spPr>
          <a:xfrm>
            <a:off x="457200" y="1066799"/>
            <a:ext cx="8209402" cy="4712757"/>
          </a:xfrm>
        </p:spPr>
        <p:txBody>
          <a:bodyPr/>
          <a:lstStyle/>
          <a:p>
            <a:pPr lvl="0"/>
            <a:r>
              <a:rPr lang="en-US" sz="1800" b="1" dirty="0">
                <a:solidFill>
                  <a:prstClr val="black"/>
                </a:solidFill>
              </a:rPr>
              <a:t>Three point FMVSS 210 passenger seat belts. </a:t>
            </a:r>
          </a:p>
          <a:p>
            <a:pPr lvl="1"/>
            <a:r>
              <a:rPr lang="en-US" sz="1800" b="1" dirty="0">
                <a:solidFill>
                  <a:prstClr val="black"/>
                </a:solidFill>
              </a:rPr>
              <a:t>Effective November 2016</a:t>
            </a:r>
            <a:endParaRPr lang="en-US" sz="1800" b="1" dirty="0"/>
          </a:p>
          <a:p>
            <a:r>
              <a:rPr lang="en-US" sz="1800" b="1" dirty="0"/>
              <a:t>Final rule for Roll Over Standards </a:t>
            </a:r>
          </a:p>
          <a:p>
            <a:pPr lvl="1"/>
            <a:r>
              <a:rPr lang="en-US" sz="1800" b="1" dirty="0"/>
              <a:t>Date unknown</a:t>
            </a:r>
          </a:p>
          <a:p>
            <a:r>
              <a:rPr lang="en-US" sz="1800" b="1" dirty="0"/>
              <a:t>NPRM for new Bus Emergency Exits and Window Retention and Release, and Anti Ejection Glazing</a:t>
            </a:r>
          </a:p>
          <a:p>
            <a:pPr lvl="1"/>
            <a:r>
              <a:rPr lang="en-US" sz="1800" b="1" dirty="0"/>
              <a:t>Still open for comments</a:t>
            </a:r>
          </a:p>
          <a:p>
            <a:r>
              <a:rPr lang="en-US" sz="1800" b="1" dirty="0"/>
              <a:t>Electronic Stability Control</a:t>
            </a:r>
          </a:p>
          <a:p>
            <a:pPr lvl="1"/>
            <a:r>
              <a:rPr lang="en-US" sz="1800" b="1" dirty="0"/>
              <a:t>Effective Fall 2015</a:t>
            </a:r>
          </a:p>
          <a:p>
            <a:r>
              <a:rPr lang="en-US" sz="1800" b="1" dirty="0"/>
              <a:t>GHG Phase 2 Emission Standards </a:t>
            </a:r>
          </a:p>
          <a:p>
            <a:pPr lvl="1"/>
            <a:r>
              <a:rPr lang="en-US" sz="1800" b="1" dirty="0" smtClean="0"/>
              <a:t>HVAC Systems</a:t>
            </a:r>
          </a:p>
          <a:p>
            <a:pPr lvl="1"/>
            <a:r>
              <a:rPr lang="en-US" sz="1800" b="1" dirty="0" smtClean="0"/>
              <a:t>Low Rolling Resistance Tires</a:t>
            </a:r>
          </a:p>
          <a:p>
            <a:pPr lvl="1"/>
            <a:r>
              <a:rPr lang="en-US" sz="1800" b="1" dirty="0" smtClean="0"/>
              <a:t>Aerodynamic Body Designs</a:t>
            </a:r>
          </a:p>
          <a:p>
            <a:pPr lvl="1"/>
            <a:r>
              <a:rPr lang="en-US" sz="2000" b="1" dirty="0" smtClean="0"/>
              <a:t>Weight Reduction</a:t>
            </a:r>
            <a:endParaRPr lang="en-US" sz="2000" b="1" dirty="0"/>
          </a:p>
          <a:p>
            <a:pPr lvl="1"/>
            <a:endParaRPr lang="en-US" sz="2400" b="1" dirty="0"/>
          </a:p>
          <a:p>
            <a:pPr lvl="1"/>
            <a:endParaRPr lang="en-US" sz="2400" b="1" dirty="0"/>
          </a:p>
          <a:p>
            <a:pPr marL="0" indent="0">
              <a:buNone/>
            </a:pPr>
            <a:endParaRPr lang="en-US" sz="2800" b="1" dirty="0"/>
          </a:p>
          <a:p>
            <a:endParaRPr lang="en-US" sz="40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86600" y="5779557"/>
            <a:ext cx="1685925" cy="820460"/>
          </a:xfrm>
          <a:prstGeom prst="rect">
            <a:avLst/>
          </a:prstGeom>
        </p:spPr>
      </p:pic>
      <p:pic>
        <p:nvPicPr>
          <p:cNvPr id="5" name="Picture 6" descr="ABC_new 2011_2c copy"/>
          <p:cNvPicPr>
            <a:picLocks noChangeAspect="1" noChangeArrowheads="1"/>
          </p:cNvPicPr>
          <p:nvPr/>
        </p:nvPicPr>
        <p:blipFill>
          <a:blip r:embed="rId3"/>
          <a:srcRect/>
          <a:stretch>
            <a:fillRect/>
          </a:stretch>
        </p:blipFill>
        <p:spPr bwMode="auto">
          <a:xfrm>
            <a:off x="609601" y="5867400"/>
            <a:ext cx="2590800" cy="617164"/>
          </a:xfrm>
          <a:prstGeom prst="rect">
            <a:avLst/>
          </a:prstGeom>
          <a:noFill/>
          <a:ln w="9525">
            <a:noFill/>
            <a:miter lim="800000"/>
            <a:headEnd/>
            <a:tailEnd/>
          </a:ln>
        </p:spPr>
      </p:pic>
    </p:spTree>
    <p:extLst>
      <p:ext uri="{BB962C8B-B14F-4D97-AF65-F5344CB8AC3E}">
        <p14:creationId xmlns:p14="http://schemas.microsoft.com/office/powerpoint/2010/main" val="808587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381000"/>
            <a:ext cx="8209402" cy="1219200"/>
          </a:xfrm>
        </p:spPr>
        <p:txBody>
          <a:bodyPr/>
          <a:lstStyle/>
          <a:p>
            <a:pPr algn="ctr"/>
            <a:r>
              <a:rPr lang="en-US" dirty="0">
                <a:solidFill>
                  <a:schemeClr val="tx1"/>
                </a:solidFill>
              </a:rPr>
              <a:t>Future/Current Options</a:t>
            </a:r>
            <a:br>
              <a:rPr lang="en-US" dirty="0">
                <a:solidFill>
                  <a:schemeClr val="tx1"/>
                </a:solidFill>
              </a:rPr>
            </a:br>
            <a:endParaRPr lang="en-US" sz="2800" dirty="0">
              <a:solidFill>
                <a:schemeClr val="tx1"/>
              </a:solidFill>
            </a:endParaRPr>
          </a:p>
        </p:txBody>
      </p:sp>
      <p:sp>
        <p:nvSpPr>
          <p:cNvPr id="14338" name="Rectangle 3"/>
          <p:cNvSpPr>
            <a:spLocks noGrp="1"/>
          </p:cNvSpPr>
          <p:nvPr>
            <p:ph idx="1"/>
          </p:nvPr>
        </p:nvSpPr>
        <p:spPr>
          <a:xfrm>
            <a:off x="457200" y="1415437"/>
            <a:ext cx="8209402" cy="4147163"/>
          </a:xfrm>
        </p:spPr>
        <p:txBody>
          <a:bodyPr/>
          <a:lstStyle/>
          <a:p>
            <a:pPr lvl="0"/>
            <a:r>
              <a:rPr lang="en-US" sz="2800" b="1" dirty="0">
                <a:solidFill>
                  <a:prstClr val="black"/>
                </a:solidFill>
              </a:rPr>
              <a:t>Electronic Braking</a:t>
            </a:r>
            <a:endParaRPr lang="en-US" sz="2400" b="1" dirty="0"/>
          </a:p>
          <a:p>
            <a:r>
              <a:rPr lang="en-US" sz="2800" b="1" dirty="0"/>
              <a:t>Adaptive Cruise Control </a:t>
            </a:r>
          </a:p>
          <a:p>
            <a:r>
              <a:rPr lang="en-US" sz="2800" b="1" dirty="0"/>
              <a:t>Adaptive Cruise Braking</a:t>
            </a:r>
          </a:p>
          <a:p>
            <a:r>
              <a:rPr lang="en-US" sz="2800" b="1" dirty="0"/>
              <a:t>Fatigue Management Systems</a:t>
            </a:r>
          </a:p>
          <a:p>
            <a:r>
              <a:rPr lang="en-US" sz="2800" b="1" dirty="0"/>
              <a:t>LDW (Lane Departure Warning)</a:t>
            </a:r>
          </a:p>
          <a:p>
            <a:r>
              <a:rPr lang="en-US" sz="2800" b="1" dirty="0"/>
              <a:t>ELD Provisions </a:t>
            </a:r>
            <a:endParaRPr lang="en-US" sz="2800" b="1" dirty="0" smtClean="0"/>
          </a:p>
          <a:p>
            <a:r>
              <a:rPr lang="en-US" sz="2800" b="1" dirty="0" smtClean="0"/>
              <a:t>Telematics Vehicle Monitoring</a:t>
            </a:r>
          </a:p>
          <a:p>
            <a:endParaRPr lang="en-US" sz="2800" b="1" dirty="0"/>
          </a:p>
          <a:p>
            <a:pPr marL="0" indent="0">
              <a:buNone/>
            </a:pPr>
            <a:endParaRPr lang="en-US" sz="2800" b="1" dirty="0"/>
          </a:p>
          <a:p>
            <a:endParaRPr lang="en-US" sz="4000" b="1" dirty="0"/>
          </a:p>
        </p:txBody>
      </p:sp>
      <p:pic>
        <p:nvPicPr>
          <p:cNvPr id="4" name="Picture 6" descr="ABC_new 2011_2c copy"/>
          <p:cNvPicPr>
            <a:picLocks noChangeAspect="1" noChangeArrowheads="1"/>
          </p:cNvPicPr>
          <p:nvPr/>
        </p:nvPicPr>
        <p:blipFill>
          <a:blip r:embed="rId2"/>
          <a:srcRect/>
          <a:stretch>
            <a:fillRect/>
          </a:stretch>
        </p:blipFill>
        <p:spPr bwMode="auto">
          <a:xfrm>
            <a:off x="762000" y="5752641"/>
            <a:ext cx="2590800" cy="617164"/>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086600" y="5715000"/>
            <a:ext cx="1685925" cy="702622"/>
          </a:xfrm>
          <a:prstGeom prst="rect">
            <a:avLst/>
          </a:prstGeom>
        </p:spPr>
      </p:pic>
    </p:spTree>
    <p:extLst>
      <p:ext uri="{BB962C8B-B14F-4D97-AF65-F5344CB8AC3E}">
        <p14:creationId xmlns:p14="http://schemas.microsoft.com/office/powerpoint/2010/main" val="127877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a:xfrm>
            <a:off x="533400" y="1932252"/>
            <a:ext cx="8077200" cy="2743200"/>
          </a:xfrm>
        </p:spPr>
        <p:txBody>
          <a:bodyPr/>
          <a:lstStyle/>
          <a:p>
            <a:pPr marL="0" indent="0" algn="ctr">
              <a:buNone/>
            </a:pPr>
            <a:r>
              <a:rPr lang="en-US" sz="4800" b="1" dirty="0"/>
              <a:t>Thank You</a:t>
            </a:r>
          </a:p>
          <a:p>
            <a:pPr marL="0" indent="0" algn="ctr">
              <a:buNone/>
            </a:pPr>
            <a:r>
              <a:rPr lang="en-US" sz="2000" b="1" dirty="0"/>
              <a:t>Louis </a:t>
            </a:r>
            <a:r>
              <a:rPr lang="en-US" sz="2000" b="1" dirty="0" err="1"/>
              <a:t>Hotard</a:t>
            </a:r>
            <a:endParaRPr lang="en-US" sz="2000" b="1" dirty="0"/>
          </a:p>
          <a:p>
            <a:pPr marL="0" indent="0" algn="ctr">
              <a:buNone/>
            </a:pPr>
            <a:r>
              <a:rPr lang="en-US" sz="2000" b="1" dirty="0"/>
              <a:t>Director of Technical Service</a:t>
            </a:r>
          </a:p>
          <a:p>
            <a:pPr marL="0" indent="0" algn="ctr">
              <a:buNone/>
            </a:pPr>
            <a:r>
              <a:rPr lang="en-US" sz="2000" b="1" dirty="0"/>
              <a:t>ABC Companies</a:t>
            </a:r>
          </a:p>
          <a:p>
            <a:pPr marL="0" indent="0" algn="ctr">
              <a:buNone/>
            </a:pPr>
            <a:r>
              <a:rPr lang="en-US" sz="2000" b="1" dirty="0">
                <a:hlinkClick r:id="rId2"/>
              </a:rPr>
              <a:t>Lhotard@abc-companies.com</a:t>
            </a:r>
            <a:endParaRPr lang="en-US" sz="2000" b="1" dirty="0"/>
          </a:p>
          <a:p>
            <a:pPr marL="0" indent="0" algn="ctr">
              <a:buNone/>
            </a:pPr>
            <a:r>
              <a:rPr lang="en-US" sz="2000" b="1" dirty="0"/>
              <a:t>407-287-3032</a:t>
            </a:r>
          </a:p>
          <a:p>
            <a:pPr marL="0" indent="0" algn="ctr">
              <a:buNone/>
            </a:pPr>
            <a:endParaRPr lang="en-US" sz="2400" b="1" dirty="0"/>
          </a:p>
          <a:p>
            <a:pPr marL="0" indent="0" algn="ctr">
              <a:buNone/>
            </a:pPr>
            <a:endParaRPr lang="en-US" sz="4800" b="1" dirty="0"/>
          </a:p>
          <a:p>
            <a:pPr marL="0" indent="0" algn="ctr">
              <a:buNone/>
            </a:pPr>
            <a:endParaRPr lang="en-US" sz="4800" b="1" dirty="0"/>
          </a:p>
          <a:p>
            <a:pPr marL="0" indent="0">
              <a:buNone/>
            </a:pPr>
            <a:endParaRPr lang="en-US"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654746" y="5388504"/>
            <a:ext cx="2066925" cy="1028241"/>
          </a:xfrm>
          <a:prstGeom prst="rect">
            <a:avLst/>
          </a:prstGeom>
        </p:spPr>
      </p:pic>
      <p:pic>
        <p:nvPicPr>
          <p:cNvPr id="5" name="Picture 6" descr="ABC_new 2011_2c copy"/>
          <p:cNvPicPr>
            <a:picLocks noChangeAspect="1" noChangeArrowheads="1"/>
          </p:cNvPicPr>
          <p:nvPr/>
        </p:nvPicPr>
        <p:blipFill>
          <a:blip r:embed="rId4"/>
          <a:srcRect/>
          <a:stretch>
            <a:fillRect/>
          </a:stretch>
        </p:blipFill>
        <p:spPr bwMode="auto">
          <a:xfrm>
            <a:off x="880049" y="5764171"/>
            <a:ext cx="2739451" cy="652574"/>
          </a:xfrm>
          <a:prstGeom prst="rect">
            <a:avLst/>
          </a:prstGeom>
          <a:noFill/>
          <a:ln w="9525">
            <a:noFill/>
            <a:miter lim="800000"/>
            <a:headEnd/>
            <a:tailEnd/>
          </a:ln>
        </p:spPr>
      </p:pic>
    </p:spTree>
    <p:extLst>
      <p:ext uri="{BB962C8B-B14F-4D97-AF65-F5344CB8AC3E}">
        <p14:creationId xmlns:p14="http://schemas.microsoft.com/office/powerpoint/2010/main" val="314146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381000"/>
            <a:ext cx="8209402" cy="1219200"/>
          </a:xfrm>
        </p:spPr>
        <p:txBody>
          <a:bodyPr/>
          <a:lstStyle/>
          <a:p>
            <a:pPr algn="ctr"/>
            <a:r>
              <a:rPr lang="en-US" dirty="0">
                <a:solidFill>
                  <a:schemeClr val="tx1"/>
                </a:solidFill>
              </a:rPr>
              <a:t>California Legislative Initiatives</a:t>
            </a:r>
            <a:br>
              <a:rPr lang="en-US" dirty="0">
                <a:solidFill>
                  <a:schemeClr val="tx1"/>
                </a:solidFill>
              </a:rPr>
            </a:br>
            <a:r>
              <a:rPr lang="en-US" sz="2800" dirty="0">
                <a:solidFill>
                  <a:schemeClr val="tx1"/>
                </a:solidFill>
              </a:rPr>
              <a:t>Effective July 1, 2020</a:t>
            </a:r>
          </a:p>
        </p:txBody>
      </p:sp>
      <p:sp>
        <p:nvSpPr>
          <p:cNvPr id="14338" name="Rectangle 3"/>
          <p:cNvSpPr>
            <a:spLocks noGrp="1"/>
          </p:cNvSpPr>
          <p:nvPr>
            <p:ph idx="1"/>
          </p:nvPr>
        </p:nvSpPr>
        <p:spPr>
          <a:xfrm>
            <a:off x="457200" y="1752600"/>
            <a:ext cx="8458200" cy="4343400"/>
          </a:xfrm>
        </p:spPr>
        <p:txBody>
          <a:bodyPr/>
          <a:lstStyle/>
          <a:p>
            <a:pPr lvl="0"/>
            <a:r>
              <a:rPr lang="en-US" sz="2400" b="1" dirty="0">
                <a:solidFill>
                  <a:prstClr val="black"/>
                </a:solidFill>
              </a:rPr>
              <a:t>SB 247, Goal to mandate NTSB coach recommendations for motorcoach construction and operation from the Orland CA crash. </a:t>
            </a:r>
          </a:p>
          <a:p>
            <a:pPr lvl="0"/>
            <a:r>
              <a:rPr lang="en-US" sz="2400" b="1" dirty="0">
                <a:solidFill>
                  <a:prstClr val="black"/>
                </a:solidFill>
              </a:rPr>
              <a:t>Requested items:</a:t>
            </a:r>
          </a:p>
          <a:p>
            <a:pPr lvl="1"/>
            <a:r>
              <a:rPr lang="en-US" sz="2000" b="1" dirty="0">
                <a:solidFill>
                  <a:prstClr val="black"/>
                </a:solidFill>
              </a:rPr>
              <a:t>Mandate Driver Safety Announcements</a:t>
            </a:r>
            <a:endParaRPr lang="en-US" sz="2000" b="1" dirty="0"/>
          </a:p>
          <a:p>
            <a:pPr lvl="1"/>
            <a:r>
              <a:rPr lang="en-US" sz="2000" b="1" dirty="0"/>
              <a:t>Reflective emergency exit markings</a:t>
            </a:r>
          </a:p>
          <a:p>
            <a:pPr lvl="1"/>
            <a:r>
              <a:rPr lang="en-US" sz="2000" b="1" dirty="0"/>
              <a:t>Secondary rear door</a:t>
            </a:r>
          </a:p>
          <a:p>
            <a:pPr lvl="1"/>
            <a:r>
              <a:rPr lang="en-US" sz="2000" b="1" dirty="0"/>
              <a:t>Emergency windows that stay open once unlatched</a:t>
            </a:r>
          </a:p>
          <a:p>
            <a:pPr lvl="1"/>
            <a:r>
              <a:rPr lang="en-US" sz="2000" b="1" dirty="0"/>
              <a:t>Emergency light fixtures that will turn on in the event of a collision</a:t>
            </a:r>
          </a:p>
          <a:p>
            <a:endParaRPr lang="en-US" sz="4000" b="1"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858000" y="5786971"/>
            <a:ext cx="1830558" cy="707923"/>
          </a:xfrm>
          <a:prstGeom prst="rect">
            <a:avLst/>
          </a:prstGeom>
        </p:spPr>
      </p:pic>
      <p:pic>
        <p:nvPicPr>
          <p:cNvPr id="9" name="Picture 6" descr="ABC_new 2011_2c copy"/>
          <p:cNvPicPr>
            <a:picLocks noChangeAspect="1" noChangeArrowheads="1"/>
          </p:cNvPicPr>
          <p:nvPr/>
        </p:nvPicPr>
        <p:blipFill>
          <a:blip r:embed="rId4"/>
          <a:srcRect/>
          <a:stretch>
            <a:fillRect/>
          </a:stretch>
        </p:blipFill>
        <p:spPr bwMode="auto">
          <a:xfrm>
            <a:off x="685800" y="5786971"/>
            <a:ext cx="2971800" cy="707923"/>
          </a:xfrm>
          <a:prstGeom prst="rect">
            <a:avLst/>
          </a:prstGeom>
          <a:noFill/>
          <a:ln w="9525">
            <a:noFill/>
            <a:miter lim="800000"/>
            <a:headEnd/>
            <a:tailEnd/>
          </a:ln>
        </p:spPr>
      </p:pic>
    </p:spTree>
    <p:extLst>
      <p:ext uri="{BB962C8B-B14F-4D97-AF65-F5344CB8AC3E}">
        <p14:creationId xmlns:p14="http://schemas.microsoft.com/office/powerpoint/2010/main" val="123881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381000"/>
            <a:ext cx="8209402" cy="1219200"/>
          </a:xfrm>
        </p:spPr>
        <p:txBody>
          <a:bodyPr/>
          <a:lstStyle/>
          <a:p>
            <a:pPr algn="ctr"/>
            <a:r>
              <a:rPr lang="en-US" dirty="0">
                <a:solidFill>
                  <a:schemeClr val="tx1"/>
                </a:solidFill>
              </a:rPr>
              <a:t>California Legislative Initiatives</a:t>
            </a:r>
            <a:br>
              <a:rPr lang="en-US" dirty="0">
                <a:solidFill>
                  <a:schemeClr val="tx1"/>
                </a:solidFill>
              </a:rPr>
            </a:br>
            <a:r>
              <a:rPr lang="en-US" sz="2800" dirty="0">
                <a:solidFill>
                  <a:schemeClr val="tx1"/>
                </a:solidFill>
              </a:rPr>
              <a:t>Effective July 1, 2019</a:t>
            </a:r>
          </a:p>
        </p:txBody>
      </p:sp>
      <p:sp>
        <p:nvSpPr>
          <p:cNvPr id="14338" name="Rectangle 3"/>
          <p:cNvSpPr>
            <a:spLocks noGrp="1"/>
          </p:cNvSpPr>
          <p:nvPr>
            <p:ph idx="1"/>
          </p:nvPr>
        </p:nvSpPr>
        <p:spPr>
          <a:xfrm>
            <a:off x="457200" y="1752600"/>
            <a:ext cx="8458200" cy="4343400"/>
          </a:xfrm>
        </p:spPr>
        <p:txBody>
          <a:bodyPr/>
          <a:lstStyle/>
          <a:p>
            <a:pPr lvl="0"/>
            <a:r>
              <a:rPr lang="en-US" sz="2400" b="1" dirty="0">
                <a:solidFill>
                  <a:prstClr val="black"/>
                </a:solidFill>
              </a:rPr>
              <a:t>SB 247</a:t>
            </a:r>
          </a:p>
          <a:p>
            <a:pPr lvl="0"/>
            <a:r>
              <a:rPr lang="en-US" sz="2400" b="1" dirty="0">
                <a:solidFill>
                  <a:prstClr val="black"/>
                </a:solidFill>
              </a:rPr>
              <a:t>Summary items:</a:t>
            </a:r>
          </a:p>
          <a:p>
            <a:pPr lvl="1"/>
            <a:r>
              <a:rPr lang="en-US" sz="2000" b="1" dirty="0">
                <a:solidFill>
                  <a:prstClr val="black"/>
                </a:solidFill>
              </a:rPr>
              <a:t>Mandate Driver Safety Announcements</a:t>
            </a:r>
            <a:endParaRPr lang="en-US" sz="2000" b="1" dirty="0"/>
          </a:p>
          <a:p>
            <a:pPr lvl="1"/>
            <a:r>
              <a:rPr lang="en-US" sz="2000" b="1" dirty="0"/>
              <a:t>Reflective emergency exit markings</a:t>
            </a:r>
          </a:p>
          <a:p>
            <a:r>
              <a:rPr lang="en-US" sz="2400" b="1" dirty="0">
                <a:solidFill>
                  <a:schemeClr val="accent3">
                    <a:lumMod val="50000"/>
                  </a:schemeClr>
                </a:solidFill>
              </a:rPr>
              <a:t>The requirements stated </a:t>
            </a:r>
            <a:r>
              <a:rPr lang="en-US" sz="2400" b="1" dirty="0" smtClean="0">
                <a:solidFill>
                  <a:schemeClr val="accent3">
                    <a:lumMod val="50000"/>
                  </a:schemeClr>
                </a:solidFill>
              </a:rPr>
              <a:t>above, </a:t>
            </a:r>
            <a:r>
              <a:rPr lang="en-US" sz="2400" b="1" dirty="0">
                <a:solidFill>
                  <a:schemeClr val="accent3">
                    <a:lumMod val="50000"/>
                  </a:schemeClr>
                </a:solidFill>
              </a:rPr>
              <a:t>have been agreed to by CBA </a:t>
            </a:r>
            <a:r>
              <a:rPr lang="en-US" sz="2400" b="1" dirty="0" smtClean="0">
                <a:solidFill>
                  <a:schemeClr val="accent3">
                    <a:lumMod val="50000"/>
                  </a:schemeClr>
                </a:solidFill>
              </a:rPr>
              <a:t>leadership, </a:t>
            </a:r>
            <a:r>
              <a:rPr lang="en-US" sz="2400" b="1" dirty="0">
                <a:solidFill>
                  <a:schemeClr val="accent3">
                    <a:lumMod val="50000"/>
                  </a:schemeClr>
                </a:solidFill>
              </a:rPr>
              <a:t>as they felt that these items can be implemented on current coaches and/or by amended company policies.</a:t>
            </a:r>
          </a:p>
          <a:p>
            <a:r>
              <a:rPr lang="en-US" sz="2400" b="1" dirty="0">
                <a:solidFill>
                  <a:schemeClr val="accent3">
                    <a:lumMod val="50000"/>
                  </a:schemeClr>
                </a:solidFill>
              </a:rPr>
              <a:t>Standards to be developed by the CHP.</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858000" y="5786971"/>
            <a:ext cx="1830558" cy="707923"/>
          </a:xfrm>
          <a:prstGeom prst="rect">
            <a:avLst/>
          </a:prstGeom>
        </p:spPr>
      </p:pic>
      <p:pic>
        <p:nvPicPr>
          <p:cNvPr id="9" name="Picture 6" descr="ABC_new 2011_2c copy"/>
          <p:cNvPicPr>
            <a:picLocks noChangeAspect="1" noChangeArrowheads="1"/>
          </p:cNvPicPr>
          <p:nvPr/>
        </p:nvPicPr>
        <p:blipFill>
          <a:blip r:embed="rId4"/>
          <a:srcRect/>
          <a:stretch>
            <a:fillRect/>
          </a:stretch>
        </p:blipFill>
        <p:spPr bwMode="auto">
          <a:xfrm>
            <a:off x="685800" y="5786971"/>
            <a:ext cx="2971800" cy="707923"/>
          </a:xfrm>
          <a:prstGeom prst="rect">
            <a:avLst/>
          </a:prstGeom>
          <a:noFill/>
          <a:ln w="9525">
            <a:noFill/>
            <a:miter lim="800000"/>
            <a:headEnd/>
            <a:tailEnd/>
          </a:ln>
        </p:spPr>
      </p:pic>
    </p:spTree>
    <p:extLst>
      <p:ext uri="{BB962C8B-B14F-4D97-AF65-F5344CB8AC3E}">
        <p14:creationId xmlns:p14="http://schemas.microsoft.com/office/powerpoint/2010/main" val="14798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anim calcmode="lin" valueType="num">
                                      <p:cBhvr additive="base">
                                        <p:cTn id="17" dur="500" fill="hold"/>
                                        <p:tgtEl>
                                          <p:spTgt spid="14338">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8">
                                            <p:txEl>
                                              <p:pRg st="5" end="5"/>
                                            </p:txEl>
                                          </p:spTgt>
                                        </p:tgtEl>
                                        <p:attrNameLst>
                                          <p:attrName>style.visibility</p:attrName>
                                        </p:attrNameLst>
                                      </p:cBhvr>
                                      <p:to>
                                        <p:strVal val="visible"/>
                                      </p:to>
                                    </p:set>
                                    <p:anim calcmode="lin" valueType="num">
                                      <p:cBhvr additive="base">
                                        <p:cTn id="23" dur="500" fill="hold"/>
                                        <p:tgtEl>
                                          <p:spTgt spid="14338">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381000"/>
            <a:ext cx="8209402" cy="1219200"/>
          </a:xfrm>
        </p:spPr>
        <p:txBody>
          <a:bodyPr/>
          <a:lstStyle/>
          <a:p>
            <a:pPr algn="ctr"/>
            <a:r>
              <a:rPr lang="en-US">
                <a:solidFill>
                  <a:schemeClr val="tx1"/>
                </a:solidFill>
              </a:rPr>
              <a:t>California Legislative Initiatives</a:t>
            </a:r>
            <a:br>
              <a:rPr lang="en-US">
                <a:solidFill>
                  <a:schemeClr val="tx1"/>
                </a:solidFill>
              </a:rPr>
            </a:br>
            <a:r>
              <a:rPr lang="en-US" sz="2800">
                <a:solidFill>
                  <a:schemeClr val="tx1"/>
                </a:solidFill>
              </a:rPr>
              <a:t>Effective July 1, 2020</a:t>
            </a:r>
            <a:endParaRPr lang="en-US" sz="2800" dirty="0">
              <a:solidFill>
                <a:schemeClr val="tx1"/>
              </a:solidFill>
            </a:endParaRPr>
          </a:p>
        </p:txBody>
      </p:sp>
      <p:sp>
        <p:nvSpPr>
          <p:cNvPr id="14338" name="Rectangle 3"/>
          <p:cNvSpPr>
            <a:spLocks noGrp="1"/>
          </p:cNvSpPr>
          <p:nvPr>
            <p:ph idx="1"/>
          </p:nvPr>
        </p:nvSpPr>
        <p:spPr>
          <a:xfrm>
            <a:off x="457200" y="1752600"/>
            <a:ext cx="8458200" cy="4343400"/>
          </a:xfrm>
        </p:spPr>
        <p:txBody>
          <a:bodyPr/>
          <a:lstStyle/>
          <a:p>
            <a:pPr lvl="0"/>
            <a:r>
              <a:rPr lang="en-US" sz="2400" b="1" dirty="0">
                <a:solidFill>
                  <a:prstClr val="black"/>
                </a:solidFill>
              </a:rPr>
              <a:t>SB 247</a:t>
            </a:r>
          </a:p>
          <a:p>
            <a:pPr lvl="0"/>
            <a:r>
              <a:rPr lang="en-US" sz="2400" b="1" dirty="0">
                <a:solidFill>
                  <a:prstClr val="black"/>
                </a:solidFill>
              </a:rPr>
              <a:t>Summary items:</a:t>
            </a:r>
            <a:endParaRPr lang="en-US" sz="2000" b="1" dirty="0"/>
          </a:p>
          <a:p>
            <a:pPr lvl="1"/>
            <a:r>
              <a:rPr lang="en-US" sz="2000" b="1" dirty="0"/>
              <a:t>Secondary rear door</a:t>
            </a:r>
          </a:p>
          <a:p>
            <a:pPr lvl="1"/>
            <a:r>
              <a:rPr lang="en-US" sz="2000" b="1" dirty="0"/>
              <a:t>Emergency windows that stay open once unlatched</a:t>
            </a:r>
          </a:p>
          <a:p>
            <a:pPr lvl="1"/>
            <a:r>
              <a:rPr lang="en-US" sz="2000" b="1" dirty="0"/>
              <a:t>Emergency light fixtures that will turn on in the event of a collision</a:t>
            </a:r>
          </a:p>
          <a:p>
            <a:r>
              <a:rPr lang="en-US" sz="1800" b="1" dirty="0">
                <a:solidFill>
                  <a:schemeClr val="accent3">
                    <a:lumMod val="50000"/>
                  </a:schemeClr>
                </a:solidFill>
              </a:rPr>
              <a:t>The consensus of the manufacturers present, were that the items stated above come under the jurisdiction of the NHTSA, and therefore opposed these items in the bill. It was felt that the state of CA could not match the ability of NHTSA in providing the necessary testing, protocol, and vetting of uniform standards for the remaining 49 states. </a:t>
            </a:r>
            <a:endParaRPr lang="en-US" sz="1800" b="1" dirty="0" smtClean="0">
              <a:solidFill>
                <a:schemeClr val="accent3">
                  <a:lumMod val="50000"/>
                </a:schemeClr>
              </a:solidFill>
            </a:endParaRPr>
          </a:p>
          <a:p>
            <a:r>
              <a:rPr lang="en-US" sz="1800" b="1" dirty="0" smtClean="0">
                <a:solidFill>
                  <a:schemeClr val="accent3">
                    <a:lumMod val="50000"/>
                  </a:schemeClr>
                </a:solidFill>
              </a:rPr>
              <a:t>In </a:t>
            </a:r>
            <a:r>
              <a:rPr lang="en-US" sz="1800" b="1" dirty="0">
                <a:solidFill>
                  <a:schemeClr val="accent3">
                    <a:lumMod val="50000"/>
                  </a:schemeClr>
                </a:solidFill>
              </a:rPr>
              <a:t>addition, the ability for states to mandate these types of requirements as opposed the </a:t>
            </a:r>
            <a:r>
              <a:rPr lang="en-US" sz="1800" b="1" dirty="0" smtClean="0">
                <a:solidFill>
                  <a:schemeClr val="accent3">
                    <a:lumMod val="50000"/>
                  </a:schemeClr>
                </a:solidFill>
              </a:rPr>
              <a:t>NHTSA, </a:t>
            </a:r>
            <a:r>
              <a:rPr lang="en-US" sz="1800" b="1" dirty="0">
                <a:solidFill>
                  <a:schemeClr val="accent3">
                    <a:lumMod val="50000"/>
                  </a:schemeClr>
                </a:solidFill>
              </a:rPr>
              <a:t>was not clear.</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858000" y="5786971"/>
            <a:ext cx="1830558" cy="707923"/>
          </a:xfrm>
          <a:prstGeom prst="rect">
            <a:avLst/>
          </a:prstGeom>
        </p:spPr>
      </p:pic>
      <p:pic>
        <p:nvPicPr>
          <p:cNvPr id="9" name="Picture 6" descr="ABC_new 2011_2c copy"/>
          <p:cNvPicPr>
            <a:picLocks noChangeAspect="1" noChangeArrowheads="1"/>
          </p:cNvPicPr>
          <p:nvPr/>
        </p:nvPicPr>
        <p:blipFill>
          <a:blip r:embed="rId4"/>
          <a:srcRect/>
          <a:stretch>
            <a:fillRect/>
          </a:stretch>
        </p:blipFill>
        <p:spPr bwMode="auto">
          <a:xfrm>
            <a:off x="685800" y="5786971"/>
            <a:ext cx="2971800" cy="707923"/>
          </a:xfrm>
          <a:prstGeom prst="rect">
            <a:avLst/>
          </a:prstGeom>
          <a:noFill/>
          <a:ln w="9525">
            <a:noFill/>
            <a:miter lim="800000"/>
            <a:headEnd/>
            <a:tailEnd/>
          </a:ln>
        </p:spPr>
      </p:pic>
    </p:spTree>
    <p:extLst>
      <p:ext uri="{BB962C8B-B14F-4D97-AF65-F5344CB8AC3E}">
        <p14:creationId xmlns:p14="http://schemas.microsoft.com/office/powerpoint/2010/main" val="38577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8">
                                            <p:txEl>
                                              <p:pRg st="5" end="5"/>
                                            </p:txEl>
                                          </p:spTgt>
                                        </p:tgtEl>
                                        <p:attrNameLst>
                                          <p:attrName>style.visibility</p:attrName>
                                        </p:attrNameLst>
                                      </p:cBhvr>
                                      <p:to>
                                        <p:strVal val="visible"/>
                                      </p:to>
                                    </p:set>
                                    <p:anim calcmode="lin" valueType="num">
                                      <p:cBhvr additive="base">
                                        <p:cTn id="7" dur="500" fill="hold"/>
                                        <p:tgtEl>
                                          <p:spTgt spid="14338">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38">
                                            <p:txEl>
                                              <p:pRg st="6" end="6"/>
                                            </p:txEl>
                                          </p:spTgt>
                                        </p:tgtEl>
                                        <p:attrNameLst>
                                          <p:attrName>style.visibility</p:attrName>
                                        </p:attrNameLst>
                                      </p:cBhvr>
                                      <p:to>
                                        <p:strVal val="visible"/>
                                      </p:to>
                                    </p:set>
                                    <p:anim calcmode="lin" valueType="num">
                                      <p:cBhvr additive="base">
                                        <p:cTn id="13" dur="500" fill="hold"/>
                                        <p:tgtEl>
                                          <p:spTgt spid="14338">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457200"/>
            <a:ext cx="8229600" cy="762000"/>
          </a:xfrm>
        </p:spPr>
        <p:txBody>
          <a:bodyPr/>
          <a:lstStyle/>
          <a:p>
            <a:pPr algn="ctr" eaLnBrk="1" hangingPunct="1"/>
            <a:r>
              <a:rPr lang="en-US" dirty="0"/>
              <a:t>TX 45 With Rear Door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295400"/>
            <a:ext cx="7620000" cy="50804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57200"/>
            <a:ext cx="8229600" cy="762000"/>
          </a:xfrm>
        </p:spPr>
        <p:txBody>
          <a:bodyPr/>
          <a:lstStyle/>
          <a:p>
            <a:pPr algn="ctr" eaLnBrk="1" hangingPunct="1"/>
            <a:r>
              <a:rPr lang="en-US" dirty="0"/>
              <a:t>TX45 With Rear Door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 y="1232971"/>
            <a:ext cx="7696200" cy="51313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57200"/>
            <a:ext cx="8229600" cy="762000"/>
          </a:xfrm>
        </p:spPr>
        <p:txBody>
          <a:bodyPr/>
          <a:lstStyle/>
          <a:p>
            <a:pPr algn="ctr" eaLnBrk="1" hangingPunct="1"/>
            <a:r>
              <a:rPr lang="en-US" dirty="0"/>
              <a:t>C2045 With Lift Door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66800"/>
            <a:ext cx="7259197" cy="5444398"/>
          </a:xfrm>
          <a:prstGeom prst="rect">
            <a:avLst/>
          </a:prstGeom>
        </p:spPr>
      </p:pic>
    </p:spTree>
    <p:extLst>
      <p:ext uri="{BB962C8B-B14F-4D97-AF65-F5344CB8AC3E}">
        <p14:creationId xmlns:p14="http://schemas.microsoft.com/office/powerpoint/2010/main" val="871414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381000"/>
            <a:ext cx="8209402" cy="1219200"/>
          </a:xfrm>
        </p:spPr>
        <p:txBody>
          <a:bodyPr/>
          <a:lstStyle/>
          <a:p>
            <a:pPr algn="ctr"/>
            <a:r>
              <a:rPr lang="en-US" dirty="0">
                <a:solidFill>
                  <a:schemeClr val="tx1"/>
                </a:solidFill>
              </a:rPr>
              <a:t>California Legislative Initiatives</a:t>
            </a:r>
            <a:br>
              <a:rPr lang="en-US" dirty="0">
                <a:solidFill>
                  <a:schemeClr val="tx1"/>
                </a:solidFill>
              </a:rPr>
            </a:br>
            <a:endParaRPr lang="en-US" sz="2800" dirty="0">
              <a:solidFill>
                <a:schemeClr val="tx1"/>
              </a:solidFill>
            </a:endParaRPr>
          </a:p>
        </p:txBody>
      </p:sp>
      <p:sp>
        <p:nvSpPr>
          <p:cNvPr id="14338" name="Rectangle 3"/>
          <p:cNvSpPr>
            <a:spLocks noGrp="1"/>
          </p:cNvSpPr>
          <p:nvPr>
            <p:ph idx="1"/>
          </p:nvPr>
        </p:nvSpPr>
        <p:spPr>
          <a:xfrm>
            <a:off x="457200" y="1285907"/>
            <a:ext cx="8458200" cy="4343400"/>
          </a:xfrm>
        </p:spPr>
        <p:txBody>
          <a:bodyPr/>
          <a:lstStyle/>
          <a:p>
            <a:pPr lvl="0"/>
            <a:r>
              <a:rPr lang="en-US" sz="2800" b="1" dirty="0">
                <a:solidFill>
                  <a:prstClr val="black"/>
                </a:solidFill>
              </a:rPr>
              <a:t>SB </a:t>
            </a:r>
            <a:r>
              <a:rPr lang="en-US" sz="2800" b="1" dirty="0" smtClean="0">
                <a:solidFill>
                  <a:prstClr val="black"/>
                </a:solidFill>
              </a:rPr>
              <a:t>1072 </a:t>
            </a:r>
            <a:r>
              <a:rPr lang="en-US" sz="2800" b="1" dirty="0">
                <a:solidFill>
                  <a:prstClr val="black"/>
                </a:solidFill>
              </a:rPr>
              <a:t>School bus Safety</a:t>
            </a:r>
          </a:p>
          <a:p>
            <a:pPr lvl="0"/>
            <a:r>
              <a:rPr lang="en-US" sz="2800" b="1" dirty="0">
                <a:solidFill>
                  <a:prstClr val="black"/>
                </a:solidFill>
              </a:rPr>
              <a:t>Bill requires a Child Safety Alarm System. This system requires a driver after a run, to proceed to the rear of the bus to activate a switch that will disarm certain attention signals if an interior inspection for remaining children is not performed.</a:t>
            </a:r>
            <a:endParaRPr lang="en-US" sz="2800" b="1" dirty="0"/>
          </a:p>
          <a:p>
            <a:r>
              <a:rPr lang="en-US" sz="2800" b="1" dirty="0"/>
              <a:t>Proposal also called for this safety device in all school buses and motorcoaches that transport school kids.</a:t>
            </a:r>
          </a:p>
          <a:p>
            <a:endParaRPr lang="en-US" sz="40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10400" y="5785063"/>
            <a:ext cx="1656202" cy="803289"/>
          </a:xfrm>
          <a:prstGeom prst="rect">
            <a:avLst/>
          </a:prstGeom>
        </p:spPr>
      </p:pic>
      <p:pic>
        <p:nvPicPr>
          <p:cNvPr id="5" name="Picture 6" descr="ABC_new 2011_2c copy"/>
          <p:cNvPicPr>
            <a:picLocks noChangeAspect="1" noChangeArrowheads="1"/>
          </p:cNvPicPr>
          <p:nvPr/>
        </p:nvPicPr>
        <p:blipFill>
          <a:blip r:embed="rId3"/>
          <a:srcRect/>
          <a:stretch>
            <a:fillRect/>
          </a:stretch>
        </p:blipFill>
        <p:spPr bwMode="auto">
          <a:xfrm>
            <a:off x="838200" y="5785063"/>
            <a:ext cx="2362200" cy="562707"/>
          </a:xfrm>
          <a:prstGeom prst="rect">
            <a:avLst/>
          </a:prstGeom>
          <a:noFill/>
          <a:ln w="9525">
            <a:noFill/>
            <a:miter lim="800000"/>
            <a:headEnd/>
            <a:tailEnd/>
          </a:ln>
        </p:spPr>
      </p:pic>
    </p:spTree>
    <p:extLst>
      <p:ext uri="{BB962C8B-B14F-4D97-AF65-F5344CB8AC3E}">
        <p14:creationId xmlns:p14="http://schemas.microsoft.com/office/powerpoint/2010/main" val="516193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457200" y="381000"/>
            <a:ext cx="8209402" cy="1219200"/>
          </a:xfrm>
        </p:spPr>
        <p:txBody>
          <a:bodyPr/>
          <a:lstStyle/>
          <a:p>
            <a:pPr algn="ctr"/>
            <a:r>
              <a:rPr lang="en-US" dirty="0">
                <a:solidFill>
                  <a:schemeClr val="tx1"/>
                </a:solidFill>
              </a:rPr>
              <a:t>California Legislative Initiatives</a:t>
            </a:r>
            <a:br>
              <a:rPr lang="en-US" dirty="0">
                <a:solidFill>
                  <a:schemeClr val="tx1"/>
                </a:solidFill>
              </a:rPr>
            </a:br>
            <a:endParaRPr lang="en-US" sz="2800" dirty="0">
              <a:solidFill>
                <a:schemeClr val="tx1"/>
              </a:solidFill>
            </a:endParaRPr>
          </a:p>
        </p:txBody>
      </p:sp>
      <p:sp>
        <p:nvSpPr>
          <p:cNvPr id="14338" name="Rectangle 3"/>
          <p:cNvSpPr>
            <a:spLocks noGrp="1"/>
          </p:cNvSpPr>
          <p:nvPr>
            <p:ph idx="1"/>
          </p:nvPr>
        </p:nvSpPr>
        <p:spPr>
          <a:xfrm>
            <a:off x="457200" y="1285907"/>
            <a:ext cx="8458200" cy="4343400"/>
          </a:xfrm>
        </p:spPr>
        <p:txBody>
          <a:bodyPr/>
          <a:lstStyle/>
          <a:p>
            <a:pPr lvl="0"/>
            <a:r>
              <a:rPr lang="en-US" sz="2800" b="1" dirty="0">
                <a:solidFill>
                  <a:prstClr val="black"/>
                </a:solidFill>
              </a:rPr>
              <a:t>SB </a:t>
            </a:r>
            <a:r>
              <a:rPr lang="en-US" sz="2800" b="1" dirty="0" smtClean="0">
                <a:solidFill>
                  <a:prstClr val="black"/>
                </a:solidFill>
              </a:rPr>
              <a:t>1072 </a:t>
            </a:r>
            <a:r>
              <a:rPr lang="en-US" sz="2800" b="1" dirty="0">
                <a:solidFill>
                  <a:prstClr val="black"/>
                </a:solidFill>
              </a:rPr>
              <a:t>School Bus Safety</a:t>
            </a:r>
          </a:p>
          <a:p>
            <a:pPr lvl="0"/>
            <a:r>
              <a:rPr lang="en-US" sz="2000" b="1" dirty="0">
                <a:solidFill>
                  <a:schemeClr val="accent3">
                    <a:lumMod val="50000"/>
                  </a:schemeClr>
                </a:solidFill>
              </a:rPr>
              <a:t>The CBA leadership agreed with the implementation of this system in school buses, however opposed the it in motorcoaches. Motorcoaches, unlike school buses, have restrooms, parcel racks, as well as parcel rack doors, and baggage compartments. It was felt that this system would not be effective in motorcoaches as it would be in school buses.</a:t>
            </a:r>
          </a:p>
          <a:p>
            <a:pPr lvl="0"/>
            <a:r>
              <a:rPr lang="en-US" sz="2000" b="1" dirty="0">
                <a:solidFill>
                  <a:schemeClr val="accent3">
                    <a:lumMod val="50000"/>
                  </a:schemeClr>
                </a:solidFill>
              </a:rPr>
              <a:t>The CBA recommended that adult chaperones be required on field trips taken with motorcoaches.</a:t>
            </a:r>
          </a:p>
          <a:p>
            <a:endParaRPr lang="en-US" sz="40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010400" y="5791200"/>
            <a:ext cx="1905000" cy="711480"/>
          </a:xfrm>
          <a:prstGeom prst="rect">
            <a:avLst/>
          </a:prstGeom>
        </p:spPr>
      </p:pic>
      <p:pic>
        <p:nvPicPr>
          <p:cNvPr id="5" name="Picture 6" descr="ABC_new 2011_2c copy"/>
          <p:cNvPicPr>
            <a:picLocks noChangeAspect="1" noChangeArrowheads="1"/>
          </p:cNvPicPr>
          <p:nvPr/>
        </p:nvPicPr>
        <p:blipFill>
          <a:blip r:embed="rId3"/>
          <a:srcRect/>
          <a:stretch>
            <a:fillRect/>
          </a:stretch>
        </p:blipFill>
        <p:spPr bwMode="auto">
          <a:xfrm>
            <a:off x="838200" y="5880009"/>
            <a:ext cx="2590800" cy="617163"/>
          </a:xfrm>
          <a:prstGeom prst="rect">
            <a:avLst/>
          </a:prstGeom>
          <a:noFill/>
          <a:ln w="9525">
            <a:noFill/>
            <a:miter lim="800000"/>
            <a:headEnd/>
            <a:tailEnd/>
          </a:ln>
        </p:spPr>
      </p:pic>
    </p:spTree>
    <p:extLst>
      <p:ext uri="{BB962C8B-B14F-4D97-AF65-F5344CB8AC3E}">
        <p14:creationId xmlns:p14="http://schemas.microsoft.com/office/powerpoint/2010/main" val="104723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4476</TotalTime>
  <Words>517</Words>
  <Application>Microsoft Office PowerPoint</Application>
  <PresentationFormat>On-screen Show (4:3)</PresentationFormat>
  <Paragraphs>75</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California Legislative Initiatives Effective July 1, 2020</vt:lpstr>
      <vt:lpstr>California Legislative Initiatives Effective July 1, 2019</vt:lpstr>
      <vt:lpstr>California Legislative Initiatives Effective July 1, 2020</vt:lpstr>
      <vt:lpstr>TX 45 With Rear Door</vt:lpstr>
      <vt:lpstr>TX45 With Rear Door</vt:lpstr>
      <vt:lpstr>C2045 With Lift Door</vt:lpstr>
      <vt:lpstr>California Legislative Initiatives </vt:lpstr>
      <vt:lpstr>California Legislative Initiatives </vt:lpstr>
      <vt:lpstr>Child Check-Mate System</vt:lpstr>
      <vt:lpstr>NHTSA Initiatives </vt:lpstr>
      <vt:lpstr>Future/Current Options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Bisping, Denise (ABC MN)</dc:creator>
  <cp:lastModifiedBy>Brandon Buchanan</cp:lastModifiedBy>
  <cp:revision>117</cp:revision>
  <dcterms:created xsi:type="dcterms:W3CDTF">2012-07-02T15:04:02Z</dcterms:created>
  <dcterms:modified xsi:type="dcterms:W3CDTF">2016-07-26T20:18:18Z</dcterms:modified>
</cp:coreProperties>
</file>