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25"/>
  </p:notesMasterIdLst>
  <p:handoutMasterIdLst>
    <p:handoutMasterId r:id="rId26"/>
  </p:handoutMasterIdLst>
  <p:sldIdLst>
    <p:sldId id="373" r:id="rId5"/>
    <p:sldId id="440" r:id="rId6"/>
    <p:sldId id="454" r:id="rId7"/>
    <p:sldId id="455" r:id="rId8"/>
    <p:sldId id="453" r:id="rId9"/>
    <p:sldId id="442" r:id="rId10"/>
    <p:sldId id="376" r:id="rId11"/>
    <p:sldId id="383" r:id="rId12"/>
    <p:sldId id="416" r:id="rId13"/>
    <p:sldId id="464" r:id="rId14"/>
    <p:sldId id="467" r:id="rId15"/>
    <p:sldId id="457" r:id="rId16"/>
    <p:sldId id="458" r:id="rId17"/>
    <p:sldId id="417" r:id="rId18"/>
    <p:sldId id="452" r:id="rId19"/>
    <p:sldId id="392" r:id="rId20"/>
    <p:sldId id="433" r:id="rId21"/>
    <p:sldId id="459" r:id="rId22"/>
    <p:sldId id="428" r:id="rId23"/>
    <p:sldId id="431" r:id="rId24"/>
  </p:sldIdLst>
  <p:sldSz cx="9144000" cy="5143500" type="screen16x9"/>
  <p:notesSz cx="6858000" cy="9144000"/>
  <p:defaultTextStyle>
    <a:defPPr>
      <a:defRPr lang="sv-SE"/>
    </a:defPPr>
    <a:lvl1pPr marL="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03" userDrawn="1">
          <p15:clr>
            <a:srgbClr val="A4A3A4"/>
          </p15:clr>
        </p15:guide>
        <p15:guide id="2" orient="horz" pos="620" userDrawn="1">
          <p15:clr>
            <a:srgbClr val="A4A3A4"/>
          </p15:clr>
        </p15:guide>
        <p15:guide id="3" orient="horz" pos="3091" userDrawn="1">
          <p15:clr>
            <a:srgbClr val="A4A3A4"/>
          </p15:clr>
        </p15:guide>
        <p15:guide id="4" orient="horz" pos="2928" userDrawn="1">
          <p15:clr>
            <a:srgbClr val="A4A3A4"/>
          </p15:clr>
        </p15:guide>
        <p15:guide id="5" orient="horz" pos="282" userDrawn="1">
          <p15:clr>
            <a:srgbClr val="A4A3A4"/>
          </p15:clr>
        </p15:guide>
        <p15:guide id="6" orient="horz" pos="987" userDrawn="1">
          <p15:clr>
            <a:srgbClr val="A4A3A4"/>
          </p15:clr>
        </p15:guide>
        <p15:guide id="7" orient="horz" pos="804" userDrawn="1">
          <p15:clr>
            <a:srgbClr val="A4A3A4"/>
          </p15:clr>
        </p15:guide>
        <p15:guide id="8" orient="horz" pos="1825" userDrawn="1">
          <p15:clr>
            <a:srgbClr val="A4A3A4"/>
          </p15:clr>
        </p15:guide>
        <p15:guide id="9" orient="horz" pos="28" userDrawn="1">
          <p15:clr>
            <a:srgbClr val="A4A3A4"/>
          </p15:clr>
        </p15:guide>
        <p15:guide id="10" orient="horz" pos="824" userDrawn="1">
          <p15:clr>
            <a:srgbClr val="A4A3A4"/>
          </p15:clr>
        </p15:guide>
        <p15:guide id="11" orient="horz" pos="2152" userDrawn="1">
          <p15:clr>
            <a:srgbClr val="A4A3A4"/>
          </p15:clr>
        </p15:guide>
        <p15:guide id="12" pos="3107" userDrawn="1">
          <p15:clr>
            <a:srgbClr val="A4A3A4"/>
          </p15:clr>
        </p15:guide>
        <p15:guide id="13" pos="136" userDrawn="1">
          <p15:clr>
            <a:srgbClr val="A4A3A4"/>
          </p15:clr>
        </p15:guide>
        <p15:guide id="14" pos="5602" userDrawn="1">
          <p15:clr>
            <a:srgbClr val="A4A3A4"/>
          </p15:clr>
        </p15:guide>
        <p15:guide id="15" pos="680" userDrawn="1">
          <p15:clr>
            <a:srgbClr val="A4A3A4"/>
          </p15:clr>
        </p15:guide>
        <p15:guide id="16" pos="3175" userDrawn="1">
          <p15:clr>
            <a:srgbClr val="A4A3A4"/>
          </p15:clr>
        </p15:guide>
        <p15:guide id="17" pos="68" userDrawn="1">
          <p15:clr>
            <a:srgbClr val="A4A3A4"/>
          </p15:clr>
        </p15:guide>
        <p15:guide id="18" pos="5080" userDrawn="1">
          <p15:clr>
            <a:srgbClr val="A4A3A4"/>
          </p15:clr>
        </p15:guide>
        <p15:guide id="19" pos="5692" userDrawn="1">
          <p15:clr>
            <a:srgbClr val="A4A3A4"/>
          </p15:clr>
        </p15:guide>
        <p15:guide id="20" pos="5647" userDrawn="1">
          <p15:clr>
            <a:srgbClr val="A4A3A4"/>
          </p15:clr>
        </p15:guide>
        <p15:guide id="21" pos="113" userDrawn="1">
          <p15:clr>
            <a:srgbClr val="A4A3A4"/>
          </p15:clr>
        </p15:guide>
        <p15:guide id="22" pos="1837" userDrawn="1">
          <p15:clr>
            <a:srgbClr val="A4A3A4"/>
          </p15:clr>
        </p15:guide>
        <p15:guide id="23" pos="725" userDrawn="1">
          <p15:clr>
            <a:srgbClr val="A4A3A4"/>
          </p15:clr>
        </p15:guide>
        <p15:guide id="24" pos="3674" userDrawn="1">
          <p15:clr>
            <a:srgbClr val="A4A3A4"/>
          </p15:clr>
        </p15:guide>
        <p15:guide id="25" pos="3651" userDrawn="1">
          <p15:clr>
            <a:srgbClr val="A4A3A4"/>
          </p15:clr>
        </p15:guide>
        <p15:guide id="26" pos="975" userDrawn="1">
          <p15:clr>
            <a:srgbClr val="A4A3A4"/>
          </p15:clr>
        </p15:guide>
        <p15:guide id="27" pos="3923" userDrawn="1">
          <p15:clr>
            <a:srgbClr val="A4A3A4"/>
          </p15:clr>
        </p15:guide>
        <p15:guide id="28" pos="2268" userDrawn="1">
          <p15:clr>
            <a:srgbClr val="A4A3A4"/>
          </p15:clr>
        </p15:guide>
        <p15:guide id="29" pos="2358" userDrawn="1">
          <p15:clr>
            <a:srgbClr val="A4A3A4"/>
          </p15:clr>
        </p15:guide>
        <p15:guide id="30" pos="4014" userDrawn="1">
          <p15:clr>
            <a:srgbClr val="A4A3A4"/>
          </p15:clr>
        </p15:guide>
        <p15:guide id="31" orient="horz" pos="2907" userDrawn="1">
          <p15:clr>
            <a:srgbClr val="A4A3A4"/>
          </p15:clr>
        </p15:guide>
        <p15:guide id="32" pos="63" userDrawn="1">
          <p15:clr>
            <a:srgbClr val="A4A3A4"/>
          </p15:clr>
        </p15:guide>
        <p15:guide id="33" pos="5697" userDrawn="1">
          <p15:clr>
            <a:srgbClr val="A4A3A4"/>
          </p15:clr>
        </p15:guide>
        <p15:guide id="34" orient="horz" pos="2028">
          <p15:clr>
            <a:srgbClr val="A4A3A4"/>
          </p15:clr>
        </p15:guide>
        <p15:guide id="35" orient="horz" pos="3094">
          <p15:clr>
            <a:srgbClr val="A4A3A4"/>
          </p15:clr>
        </p15:guide>
        <p15:guide id="36" orient="horz" pos="2935">
          <p15:clr>
            <a:srgbClr val="A4A3A4"/>
          </p15:clr>
        </p15:guide>
        <p15:guide id="37" orient="horz" pos="237">
          <p15:clr>
            <a:srgbClr val="A4A3A4"/>
          </p15:clr>
        </p15:guide>
        <p15:guide id="38" orient="horz" pos="985">
          <p15:clr>
            <a:srgbClr val="A4A3A4"/>
          </p15:clr>
        </p15:guide>
        <p15:guide id="39" orient="horz" pos="1824">
          <p15:clr>
            <a:srgbClr val="A4A3A4"/>
          </p15:clr>
        </p15:guide>
        <p15:guide id="40" orient="horz" pos="146">
          <p15:clr>
            <a:srgbClr val="A4A3A4"/>
          </p15:clr>
        </p15:guide>
        <p15:guide id="41" orient="horz" pos="2142">
          <p15:clr>
            <a:srgbClr val="A4A3A4"/>
          </p15:clr>
        </p15:guide>
        <p15:guide id="42" orient="horz" pos="2913">
          <p15:clr>
            <a:srgbClr val="A4A3A4"/>
          </p15:clr>
        </p15:guide>
        <p15:guide id="43" pos="4921">
          <p15:clr>
            <a:srgbClr val="A4A3A4"/>
          </p15:clr>
        </p15:guide>
        <p15:guide id="44" pos="1769">
          <p15:clr>
            <a:srgbClr val="A4A3A4"/>
          </p15:clr>
        </p15:guide>
        <p15:guide id="45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99CCFF"/>
    <a:srgbClr val="009FE3"/>
    <a:srgbClr val="C933A9"/>
    <a:srgbClr val="DA2167"/>
    <a:srgbClr val="777373"/>
    <a:srgbClr val="77739B"/>
    <a:srgbClr val="9F4939"/>
    <a:srgbClr val="727A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77" autoAdjust="0"/>
    <p:restoredTop sz="90991" autoAdjust="0"/>
  </p:normalViewPr>
  <p:slideViewPr>
    <p:cSldViewPr snapToObjects="1" showGuides="1">
      <p:cViewPr>
        <p:scale>
          <a:sx n="90" d="100"/>
          <a:sy n="90" d="100"/>
        </p:scale>
        <p:origin x="471" y="39"/>
      </p:cViewPr>
      <p:guideLst>
        <p:guide orient="horz" pos="1703"/>
        <p:guide orient="horz" pos="620"/>
        <p:guide orient="horz" pos="3091"/>
        <p:guide orient="horz" pos="2928"/>
        <p:guide orient="horz" pos="282"/>
        <p:guide orient="horz" pos="987"/>
        <p:guide orient="horz" pos="804"/>
        <p:guide orient="horz" pos="1825"/>
        <p:guide orient="horz" pos="28"/>
        <p:guide orient="horz" pos="824"/>
        <p:guide orient="horz" pos="2152"/>
        <p:guide pos="3107"/>
        <p:guide pos="136"/>
        <p:guide pos="5602"/>
        <p:guide pos="680"/>
        <p:guide pos="3175"/>
        <p:guide pos="68"/>
        <p:guide pos="5080"/>
        <p:guide pos="5692"/>
        <p:guide pos="5647"/>
        <p:guide pos="113"/>
        <p:guide pos="1837"/>
        <p:guide pos="725"/>
        <p:guide pos="3674"/>
        <p:guide pos="3651"/>
        <p:guide pos="975"/>
        <p:guide pos="3923"/>
        <p:guide pos="2268"/>
        <p:guide pos="2358"/>
        <p:guide pos="4014"/>
        <p:guide orient="horz" pos="2907"/>
        <p:guide pos="63"/>
        <p:guide pos="5697"/>
        <p:guide orient="horz" pos="2028"/>
        <p:guide orient="horz" pos="3094"/>
        <p:guide orient="horz" pos="2935"/>
        <p:guide orient="horz" pos="237"/>
        <p:guide orient="horz" pos="985"/>
        <p:guide orient="horz" pos="1824"/>
        <p:guide orient="horz" pos="146"/>
        <p:guide orient="horz" pos="2142"/>
        <p:guide orient="horz" pos="2913"/>
        <p:guide pos="4921"/>
        <p:guide pos="176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napToObjects="1" showGuides="1">
      <p:cViewPr varScale="1">
        <p:scale>
          <a:sx n="101" d="100"/>
          <a:sy n="101" d="100"/>
        </p:scale>
        <p:origin x="-3576" y="-90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7200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7200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r">
              <a:defRPr sz="1200"/>
            </a:lvl1pPr>
          </a:lstStyle>
          <a:p>
            <a:fld id="{91A2A1F0-1713-45C7-AB45-3E4A43DD5881}" type="datetimeFigureOut">
              <a:rPr lang="sv-SE" smtClean="0"/>
              <a:pPr/>
              <a:t>2016-07-19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4"/>
            <a:ext cx="2971800" cy="457200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r">
              <a:defRPr sz="1200"/>
            </a:lvl1pPr>
          </a:lstStyle>
          <a:p>
            <a:fld id="{6B3E0425-A577-4F33-8D8A-03F4B0A6D8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268990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7200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7200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r">
              <a:defRPr sz="1200"/>
            </a:lvl1pPr>
          </a:lstStyle>
          <a:p>
            <a:fld id="{D70FC5E1-9AC5-4ED0-9B26-F91DE0C6D791}" type="datetimeFigureOut">
              <a:rPr lang="sv-SE" smtClean="0"/>
              <a:pPr/>
              <a:t>2016-07-19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6" rIns="91431" bIns="45716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31" tIns="45716" rIns="91431" bIns="45716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7200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r">
              <a:defRPr sz="1200"/>
            </a:lvl1pPr>
          </a:lstStyle>
          <a:p>
            <a:fld id="{C49A4125-26CD-4450-8042-9CBD15FB7312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3279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2296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82296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82296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82296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82296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82296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82296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82296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82296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2F04C-D95F-A248-ABA3-5A22B83CAE20}" type="slidenum">
              <a:rPr lang="sv-SE" smtClean="0"/>
              <a:pPr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3745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2F04C-D95F-A248-ABA3-5A22B83CAE20}" type="slidenum">
              <a:rPr lang="sv-SE" smtClean="0"/>
              <a:pPr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2245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A4125-26CD-4450-8042-9CBD15FB7312}" type="slidenum">
              <a:rPr lang="sv-SE" smtClean="0"/>
              <a:pPr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35022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A4125-26CD-4450-8042-9CBD15FB7312}" type="slidenum">
              <a:rPr lang="sv-SE" smtClean="0"/>
              <a:pPr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63219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A4125-26CD-4450-8042-9CBD15FB7312}" type="slidenum">
              <a:rPr lang="sv-SE" smtClean="0"/>
              <a:pPr/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70389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2" descr="C:\Users\stenakej\Desktop\Tvagrodeforsok38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7" r="14230" b="32462"/>
          <a:stretch/>
        </p:blipFill>
        <p:spPr bwMode="auto">
          <a:xfrm flipH="1">
            <a:off x="1" y="2615589"/>
            <a:ext cx="5501959" cy="20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Bildobjekt 90"/>
          <p:cNvPicPr>
            <a:picLocks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0" y="1276388"/>
            <a:ext cx="4580094" cy="1403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Picture 2" descr="C:\Users\stenakej\Desktop\Affärsområde_bygg_mindre.jpg"/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5" r="1774" b="388"/>
          <a:stretch/>
        </p:blipFill>
        <p:spPr bwMode="auto">
          <a:xfrm>
            <a:off x="4572998" y="3285187"/>
            <a:ext cx="4571004" cy="133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Bildobjekt 93" descr="iStock_000016579755Large.jpg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" t="9360" r="1177" b="2562"/>
          <a:stretch/>
        </p:blipFill>
        <p:spPr>
          <a:xfrm flipH="1">
            <a:off x="4570853" y="1276387"/>
            <a:ext cx="4573145" cy="2008801"/>
          </a:xfrm>
          <a:prstGeom prst="rect">
            <a:avLst/>
          </a:prstGeom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143092" y="3954789"/>
            <a:ext cx="5718508" cy="669600"/>
          </a:xfrm>
        </p:spPr>
        <p:txBody>
          <a:bodyPr lIns="180000" tIns="36000"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532440" y="5149657"/>
            <a:ext cx="360734" cy="110800"/>
          </a:xfrm>
        </p:spPr>
        <p:txBody>
          <a:bodyPr/>
          <a:lstStyle/>
          <a:p>
            <a:fld id="{15E64212-AF21-4074-AD51-21ACBD25B45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45" name="Rubrik 1"/>
          <p:cNvSpPr>
            <a:spLocks noGrp="1"/>
          </p:cNvSpPr>
          <p:nvPr>
            <p:ph type="ctrTitle"/>
          </p:nvPr>
        </p:nvSpPr>
        <p:spPr>
          <a:xfrm>
            <a:off x="1144800" y="3285188"/>
            <a:ext cx="5718508" cy="669600"/>
          </a:xfr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>
            <a:normAutofit/>
          </a:bodyPr>
          <a:lstStyle>
            <a:lvl1pPr marL="0" algn="l" defTabSz="822960" rtl="0" eaLnBrk="1" latinLnBrk="0" hangingPunct="1">
              <a:defRPr lang="sv-SE" sz="216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sv-SE" dirty="0"/>
              <a:t>Klicka här för att ändra</a:t>
            </a:r>
          </a:p>
        </p:txBody>
      </p:sp>
      <p:sp>
        <p:nvSpPr>
          <p:cNvPr id="84" name="Rektangel 83"/>
          <p:cNvSpPr/>
          <p:nvPr userDrawn="1"/>
        </p:nvSpPr>
        <p:spPr>
          <a:xfrm>
            <a:off x="8002800" y="3954790"/>
            <a:ext cx="1141200" cy="66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620" dirty="0"/>
          </a:p>
        </p:txBody>
      </p:sp>
      <p:sp>
        <p:nvSpPr>
          <p:cNvPr id="85" name="Rektangel 84"/>
          <p:cNvSpPr/>
          <p:nvPr userDrawn="1"/>
        </p:nvSpPr>
        <p:spPr>
          <a:xfrm>
            <a:off x="8002800" y="3954786"/>
            <a:ext cx="1141200" cy="1188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620" dirty="0"/>
          </a:p>
        </p:txBody>
      </p:sp>
      <p:grpSp>
        <p:nvGrpSpPr>
          <p:cNvPr id="2" name="Grupp 1"/>
          <p:cNvGrpSpPr/>
          <p:nvPr userDrawn="1"/>
        </p:nvGrpSpPr>
        <p:grpSpPr>
          <a:xfrm>
            <a:off x="4570857" y="1276351"/>
            <a:ext cx="4573144" cy="3348038"/>
            <a:chOff x="4570856" y="1276351"/>
            <a:chExt cx="4573144" cy="3348038"/>
          </a:xfrm>
        </p:grpSpPr>
        <p:sp>
          <p:nvSpPr>
            <p:cNvPr id="79" name="Rektangel 78"/>
            <p:cNvSpPr/>
            <p:nvPr userDrawn="1"/>
          </p:nvSpPr>
          <p:spPr>
            <a:xfrm>
              <a:off x="8000451" y="1945988"/>
              <a:ext cx="1141200" cy="669600"/>
            </a:xfrm>
            <a:prstGeom prst="rect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620" dirty="0"/>
            </a:p>
          </p:txBody>
        </p:sp>
        <p:sp>
          <p:nvSpPr>
            <p:cNvPr id="80" name="Rektangel 79"/>
            <p:cNvSpPr/>
            <p:nvPr userDrawn="1"/>
          </p:nvSpPr>
          <p:spPr>
            <a:xfrm>
              <a:off x="8000451" y="1276351"/>
              <a:ext cx="1141200" cy="669600"/>
            </a:xfrm>
            <a:prstGeom prst="rect">
              <a:avLst/>
            </a:prstGeom>
            <a:solidFill>
              <a:schemeClr val="accent4">
                <a:alpha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620" dirty="0"/>
            </a:p>
          </p:txBody>
        </p:sp>
        <p:sp>
          <p:nvSpPr>
            <p:cNvPr id="81" name="Rektangel 80"/>
            <p:cNvSpPr/>
            <p:nvPr userDrawn="1"/>
          </p:nvSpPr>
          <p:spPr>
            <a:xfrm>
              <a:off x="6861600" y="1951887"/>
              <a:ext cx="1141200" cy="669600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620" dirty="0"/>
            </a:p>
          </p:txBody>
        </p:sp>
        <p:sp>
          <p:nvSpPr>
            <p:cNvPr id="82" name="Rektangel 81"/>
            <p:cNvSpPr/>
            <p:nvPr userDrawn="1"/>
          </p:nvSpPr>
          <p:spPr>
            <a:xfrm>
              <a:off x="5721294" y="2615588"/>
              <a:ext cx="1141200" cy="66960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620" dirty="0"/>
            </a:p>
          </p:txBody>
        </p:sp>
        <p:sp>
          <p:nvSpPr>
            <p:cNvPr id="83" name="Rektangel 82"/>
            <p:cNvSpPr/>
            <p:nvPr userDrawn="1"/>
          </p:nvSpPr>
          <p:spPr>
            <a:xfrm>
              <a:off x="4570856" y="3954789"/>
              <a:ext cx="1141200" cy="669600"/>
            </a:xfrm>
            <a:prstGeom prst="rect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620" dirty="0"/>
            </a:p>
          </p:txBody>
        </p:sp>
        <p:sp>
          <p:nvSpPr>
            <p:cNvPr id="87" name="Rektangel 86"/>
            <p:cNvSpPr/>
            <p:nvPr userDrawn="1"/>
          </p:nvSpPr>
          <p:spPr>
            <a:xfrm>
              <a:off x="6861600" y="2621487"/>
              <a:ext cx="1141200" cy="663701"/>
            </a:xfrm>
            <a:prstGeom prst="rect">
              <a:avLst/>
            </a:prstGeom>
            <a:solidFill>
              <a:schemeClr val="accent3">
                <a:alpha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620" dirty="0"/>
            </a:p>
          </p:txBody>
        </p:sp>
        <p:sp>
          <p:nvSpPr>
            <p:cNvPr id="88" name="Rektangel 87"/>
            <p:cNvSpPr/>
            <p:nvPr userDrawn="1"/>
          </p:nvSpPr>
          <p:spPr>
            <a:xfrm>
              <a:off x="5721294" y="1276388"/>
              <a:ext cx="1141200" cy="66960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620" dirty="0"/>
            </a:p>
          </p:txBody>
        </p:sp>
        <p:sp>
          <p:nvSpPr>
            <p:cNvPr id="89" name="Rektangel 88"/>
            <p:cNvSpPr/>
            <p:nvPr userDrawn="1"/>
          </p:nvSpPr>
          <p:spPr>
            <a:xfrm>
              <a:off x="4580094" y="1945951"/>
              <a:ext cx="1141200" cy="669600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620" dirty="0"/>
            </a:p>
          </p:txBody>
        </p:sp>
        <p:sp>
          <p:nvSpPr>
            <p:cNvPr id="90" name="Rektangel 89"/>
            <p:cNvSpPr/>
            <p:nvPr userDrawn="1"/>
          </p:nvSpPr>
          <p:spPr>
            <a:xfrm>
              <a:off x="8000451" y="2615587"/>
              <a:ext cx="1141200" cy="684000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620" dirty="0"/>
            </a:p>
          </p:txBody>
        </p:sp>
        <p:sp>
          <p:nvSpPr>
            <p:cNvPr id="25" name="Rektangel 24"/>
            <p:cNvSpPr/>
            <p:nvPr userDrawn="1"/>
          </p:nvSpPr>
          <p:spPr>
            <a:xfrm>
              <a:off x="8002800" y="3291087"/>
              <a:ext cx="1141200" cy="66959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620" dirty="0"/>
            </a:p>
          </p:txBody>
        </p:sp>
      </p:grpSp>
      <p:sp>
        <p:nvSpPr>
          <p:cNvPr id="26" name="Rektangel 25"/>
          <p:cNvSpPr/>
          <p:nvPr userDrawn="1"/>
        </p:nvSpPr>
        <p:spPr>
          <a:xfrm flipH="1">
            <a:off x="0" y="3285188"/>
            <a:ext cx="1143092" cy="66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620" dirty="0"/>
          </a:p>
        </p:txBody>
      </p:sp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13" y="4048390"/>
            <a:ext cx="390776" cy="576000"/>
          </a:xfrm>
          <a:prstGeom prst="rect">
            <a:avLst/>
          </a:prstGeom>
        </p:spPr>
      </p:pic>
      <p:sp>
        <p:nvSpPr>
          <p:cNvPr id="28" name="Rektangel 27"/>
          <p:cNvSpPr/>
          <p:nvPr userDrawn="1"/>
        </p:nvSpPr>
        <p:spPr>
          <a:xfrm>
            <a:off x="8002801" y="3285188"/>
            <a:ext cx="1141200" cy="6695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620" dirty="0"/>
          </a:p>
        </p:txBody>
      </p:sp>
    </p:spTree>
    <p:extLst>
      <p:ext uri="{BB962C8B-B14F-4D97-AF65-F5344CB8AC3E}">
        <p14:creationId xmlns:p14="http://schemas.microsoft.com/office/powerpoint/2010/main" val="3816165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4212-AF21-4074-AD51-21ACBD25B45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Rektangel 6"/>
          <p:cNvSpPr/>
          <p:nvPr userDrawn="1"/>
        </p:nvSpPr>
        <p:spPr>
          <a:xfrm>
            <a:off x="0" y="1405581"/>
            <a:ext cx="5706428" cy="79185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58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1079502" y="1563640"/>
            <a:ext cx="7813676" cy="306075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403770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: Frågeställning, vår insats och resuta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5832475" y="1563640"/>
            <a:ext cx="3060703" cy="3091256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22" name="Rektangel 21"/>
          <p:cNvSpPr/>
          <p:nvPr userDrawn="1"/>
        </p:nvSpPr>
        <p:spPr>
          <a:xfrm>
            <a:off x="1082556" y="2623924"/>
            <a:ext cx="827047" cy="98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4212-AF21-4074-AD51-21ACBD25B45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Rektangel 14"/>
          <p:cNvSpPr/>
          <p:nvPr userDrawn="1"/>
        </p:nvSpPr>
        <p:spPr>
          <a:xfrm>
            <a:off x="1080657" y="1562052"/>
            <a:ext cx="827047" cy="98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8"/>
          </p:nvPr>
        </p:nvSpPr>
        <p:spPr>
          <a:xfrm>
            <a:off x="1655676" y="1562052"/>
            <a:ext cx="4136224" cy="986400"/>
          </a:xfrm>
          <a:solidFill>
            <a:schemeClr val="accent3"/>
          </a:solidFill>
        </p:spPr>
        <p:txBody>
          <a:bodyPr lIns="144000" tIns="144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975" indent="-180975">
              <a:buNone/>
              <a:defRPr>
                <a:solidFill>
                  <a:schemeClr val="bg1"/>
                </a:solidFill>
              </a:defRPr>
            </a:lvl2pPr>
            <a:lvl3pPr marL="180975" indent="-180975">
              <a:buNone/>
              <a:defRPr>
                <a:solidFill>
                  <a:schemeClr val="bg1"/>
                </a:solidFill>
              </a:defRPr>
            </a:lvl3pPr>
            <a:lvl4pPr marL="538163" indent="0">
              <a:buNone/>
              <a:defRPr>
                <a:solidFill>
                  <a:schemeClr val="bg1"/>
                </a:solidFill>
              </a:defRPr>
            </a:lvl4pPr>
            <a:lvl5pPr marL="7191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1"/>
            <a:r>
              <a:rPr lang="sv-SE" dirty="0"/>
              <a:t>Klicka här för att ändra format på bakgrundstexten</a:t>
            </a:r>
          </a:p>
          <a:p>
            <a:pPr lvl="2"/>
            <a:r>
              <a:rPr lang="sv-SE" dirty="0"/>
              <a:t>Nivå två</a:t>
            </a:r>
          </a:p>
        </p:txBody>
      </p:sp>
      <p:sp>
        <p:nvSpPr>
          <p:cNvPr id="24" name="Platshållare för text 8"/>
          <p:cNvSpPr>
            <a:spLocks noGrp="1"/>
          </p:cNvSpPr>
          <p:nvPr>
            <p:ph type="body" sz="quarter" idx="19"/>
          </p:nvPr>
        </p:nvSpPr>
        <p:spPr>
          <a:xfrm>
            <a:off x="1659739" y="2623924"/>
            <a:ext cx="4136224" cy="986400"/>
          </a:xfrm>
          <a:solidFill>
            <a:schemeClr val="accent4"/>
          </a:solidFill>
        </p:spPr>
        <p:txBody>
          <a:bodyPr lIns="144000" tIns="144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975" indent="-180975">
              <a:buNone/>
              <a:defRPr>
                <a:solidFill>
                  <a:schemeClr val="bg1"/>
                </a:solidFill>
              </a:defRPr>
            </a:lvl2pPr>
            <a:lvl3pPr marL="180975" indent="-180975">
              <a:buNone/>
              <a:defRPr>
                <a:solidFill>
                  <a:schemeClr val="bg1"/>
                </a:solidFill>
              </a:defRPr>
            </a:lvl3pPr>
            <a:lvl4pPr marL="538163" indent="0">
              <a:buNone/>
              <a:defRPr>
                <a:solidFill>
                  <a:schemeClr val="bg1"/>
                </a:solidFill>
              </a:defRPr>
            </a:lvl4pPr>
            <a:lvl5pPr marL="7191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1"/>
            <a:r>
              <a:rPr lang="sv-SE" dirty="0"/>
              <a:t>Klicka här för att ändra format på bakgrundstexten</a:t>
            </a:r>
          </a:p>
          <a:p>
            <a:pPr lvl="2"/>
            <a:r>
              <a:rPr lang="sv-SE" dirty="0"/>
              <a:t>Nivå två</a:t>
            </a:r>
          </a:p>
        </p:txBody>
      </p:sp>
      <p:sp>
        <p:nvSpPr>
          <p:cNvPr id="28" name="Rektangel 27"/>
          <p:cNvSpPr/>
          <p:nvPr userDrawn="1"/>
        </p:nvSpPr>
        <p:spPr>
          <a:xfrm>
            <a:off x="1082556" y="3668496"/>
            <a:ext cx="827047" cy="98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Ellips 12"/>
          <p:cNvSpPr/>
          <p:nvPr userDrawn="1"/>
        </p:nvSpPr>
        <p:spPr>
          <a:xfrm>
            <a:off x="1158855" y="3725039"/>
            <a:ext cx="424813" cy="42468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sv-SE" sz="2880" b="1" dirty="0"/>
              <a:t>=</a:t>
            </a:r>
          </a:p>
        </p:txBody>
      </p:sp>
      <p:sp>
        <p:nvSpPr>
          <p:cNvPr id="12" name="Ellips 11"/>
          <p:cNvSpPr/>
          <p:nvPr userDrawn="1"/>
        </p:nvSpPr>
        <p:spPr>
          <a:xfrm>
            <a:off x="1158855" y="2680864"/>
            <a:ext cx="424813" cy="42468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880" b="1" dirty="0"/>
              <a:t>!</a:t>
            </a:r>
          </a:p>
        </p:txBody>
      </p:sp>
      <p:sp>
        <p:nvSpPr>
          <p:cNvPr id="23" name="Rubrik 22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11" name="Ellips 10"/>
          <p:cNvSpPr/>
          <p:nvPr userDrawn="1"/>
        </p:nvSpPr>
        <p:spPr>
          <a:xfrm>
            <a:off x="1158855" y="1638771"/>
            <a:ext cx="424813" cy="42468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880" b="1" dirty="0"/>
              <a:t>?</a:t>
            </a:r>
          </a:p>
        </p:txBody>
      </p:sp>
      <p:sp>
        <p:nvSpPr>
          <p:cNvPr id="29" name="Platshållare för text 8"/>
          <p:cNvSpPr>
            <a:spLocks noGrp="1"/>
          </p:cNvSpPr>
          <p:nvPr>
            <p:ph type="body" sz="quarter" idx="20"/>
          </p:nvPr>
        </p:nvSpPr>
        <p:spPr>
          <a:xfrm>
            <a:off x="1659739" y="3668496"/>
            <a:ext cx="4136224" cy="986400"/>
          </a:xfrm>
          <a:solidFill>
            <a:schemeClr val="accent2"/>
          </a:solidFill>
        </p:spPr>
        <p:txBody>
          <a:bodyPr lIns="144000" tIns="144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975" indent="-180975">
              <a:buNone/>
              <a:defRPr>
                <a:solidFill>
                  <a:schemeClr val="bg1"/>
                </a:solidFill>
              </a:defRPr>
            </a:lvl2pPr>
            <a:lvl3pPr marL="180975" indent="-180975">
              <a:buNone/>
              <a:defRPr>
                <a:solidFill>
                  <a:schemeClr val="bg1"/>
                </a:solidFill>
              </a:defRPr>
            </a:lvl3pPr>
            <a:lvl4pPr marL="538163" indent="0">
              <a:buNone/>
              <a:defRPr>
                <a:solidFill>
                  <a:schemeClr val="bg1"/>
                </a:solidFill>
              </a:defRPr>
            </a:lvl4pPr>
            <a:lvl5pPr marL="7191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1"/>
            <a:r>
              <a:rPr lang="sv-SE" dirty="0"/>
              <a:t>Klicka här för att ändra format på bakgrundstexten</a:t>
            </a:r>
          </a:p>
          <a:p>
            <a:pPr lvl="2"/>
            <a:r>
              <a:rPr lang="sv-SE" dirty="0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2350906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79501" y="3305177"/>
            <a:ext cx="6985001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079501" y="2180035"/>
            <a:ext cx="6985001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4212-AF21-4074-AD51-21ACBD25B45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8526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4212-AF21-4074-AD51-21ACBD25B45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14170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4212-AF21-4074-AD51-21ACBD25B45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4519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tshållare för bild 4"/>
          <p:cNvSpPr>
            <a:spLocks noGrp="1"/>
          </p:cNvSpPr>
          <p:nvPr>
            <p:ph type="pic" sz="quarter" idx="15"/>
          </p:nvPr>
        </p:nvSpPr>
        <p:spPr>
          <a:xfrm>
            <a:off x="1079500" y="990687"/>
            <a:ext cx="1649564" cy="1712345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</a:lstStyle>
          <a:p>
            <a:endParaRPr lang="sv-SE"/>
          </a:p>
        </p:txBody>
      </p:sp>
      <p:sp>
        <p:nvSpPr>
          <p:cNvPr id="61" name="Platshållare för text 60"/>
          <p:cNvSpPr>
            <a:spLocks noGrp="1"/>
          </p:cNvSpPr>
          <p:nvPr>
            <p:ph type="body" sz="quarter" idx="28" hasCustomPrompt="1"/>
          </p:nvPr>
        </p:nvSpPr>
        <p:spPr>
          <a:xfrm>
            <a:off x="1079500" y="2333624"/>
            <a:ext cx="1652588" cy="369408"/>
          </a:xfrm>
          <a:solidFill>
            <a:schemeClr val="accent4">
              <a:alpha val="75000"/>
            </a:schemeClr>
          </a:solidFill>
        </p:spPr>
        <p:txBody>
          <a:bodyPr lIns="72000" rIns="0" anchor="ctr">
            <a:noAutofit/>
          </a:bodyPr>
          <a:lstStyle>
            <a:lvl1pPr marL="0" indent="0">
              <a:buNone/>
              <a:defRPr sz="900" b="1">
                <a:solidFill>
                  <a:schemeClr val="bg1"/>
                </a:solidFill>
              </a:defRPr>
            </a:lvl1pPr>
            <a:lvl2pPr>
              <a:defRPr sz="900" b="1">
                <a:solidFill>
                  <a:schemeClr val="bg1"/>
                </a:solidFill>
              </a:defRPr>
            </a:lvl2pPr>
            <a:lvl3pPr>
              <a:defRPr sz="900" b="1">
                <a:solidFill>
                  <a:schemeClr val="bg1"/>
                </a:solidFill>
              </a:defRPr>
            </a:lvl3pPr>
            <a:lvl4pPr>
              <a:defRPr sz="900" b="1">
                <a:solidFill>
                  <a:schemeClr val="bg1"/>
                </a:solidFill>
              </a:defRPr>
            </a:lvl4pPr>
            <a:lvl5pPr>
              <a:defRPr sz="9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62" name="Platshållare för bild 4"/>
          <p:cNvSpPr>
            <a:spLocks noGrp="1"/>
          </p:cNvSpPr>
          <p:nvPr>
            <p:ph type="pic" sz="quarter" idx="29"/>
          </p:nvPr>
        </p:nvSpPr>
        <p:spPr>
          <a:xfrm>
            <a:off x="2879812" y="990688"/>
            <a:ext cx="1649564" cy="1712344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</a:lstStyle>
          <a:p>
            <a:endParaRPr lang="sv-SE"/>
          </a:p>
        </p:txBody>
      </p:sp>
      <p:sp>
        <p:nvSpPr>
          <p:cNvPr id="63" name="Platshållare för text 60"/>
          <p:cNvSpPr>
            <a:spLocks noGrp="1"/>
          </p:cNvSpPr>
          <p:nvPr>
            <p:ph type="body" sz="quarter" idx="30" hasCustomPrompt="1"/>
          </p:nvPr>
        </p:nvSpPr>
        <p:spPr>
          <a:xfrm>
            <a:off x="2879812" y="2333624"/>
            <a:ext cx="1652588" cy="369408"/>
          </a:xfrm>
          <a:solidFill>
            <a:schemeClr val="accent2">
              <a:alpha val="75000"/>
            </a:schemeClr>
          </a:solidFill>
        </p:spPr>
        <p:txBody>
          <a:bodyPr lIns="72000" rIns="0" anchor="ctr">
            <a:noAutofit/>
          </a:bodyPr>
          <a:lstStyle>
            <a:lvl1pPr marL="0" indent="0">
              <a:buNone/>
              <a:defRPr sz="900" b="1">
                <a:solidFill>
                  <a:schemeClr val="bg1"/>
                </a:solidFill>
              </a:defRPr>
            </a:lvl1pPr>
            <a:lvl2pPr>
              <a:defRPr sz="900" b="1">
                <a:solidFill>
                  <a:schemeClr val="bg1"/>
                </a:solidFill>
              </a:defRPr>
            </a:lvl2pPr>
            <a:lvl3pPr>
              <a:defRPr sz="900" b="1">
                <a:solidFill>
                  <a:schemeClr val="bg1"/>
                </a:solidFill>
              </a:defRPr>
            </a:lvl3pPr>
            <a:lvl4pPr>
              <a:defRPr sz="900" b="1">
                <a:solidFill>
                  <a:schemeClr val="bg1"/>
                </a:solidFill>
              </a:defRPr>
            </a:lvl4pPr>
            <a:lvl5pPr>
              <a:defRPr sz="9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64" name="Platshållare för bild 4"/>
          <p:cNvSpPr>
            <a:spLocks noGrp="1"/>
          </p:cNvSpPr>
          <p:nvPr>
            <p:ph type="pic" sz="quarter" idx="31"/>
          </p:nvPr>
        </p:nvSpPr>
        <p:spPr>
          <a:xfrm>
            <a:off x="4665328" y="984251"/>
            <a:ext cx="1649564" cy="1718781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</a:lstStyle>
          <a:p>
            <a:endParaRPr lang="sv-SE"/>
          </a:p>
        </p:txBody>
      </p:sp>
      <p:sp>
        <p:nvSpPr>
          <p:cNvPr id="65" name="Platshållare för text 60"/>
          <p:cNvSpPr>
            <a:spLocks noGrp="1"/>
          </p:cNvSpPr>
          <p:nvPr>
            <p:ph type="body" sz="quarter" idx="32" hasCustomPrompt="1"/>
          </p:nvPr>
        </p:nvSpPr>
        <p:spPr>
          <a:xfrm>
            <a:off x="4665328" y="2333624"/>
            <a:ext cx="1652588" cy="369408"/>
          </a:xfrm>
          <a:solidFill>
            <a:schemeClr val="accent1">
              <a:alpha val="75000"/>
            </a:schemeClr>
          </a:solidFill>
        </p:spPr>
        <p:txBody>
          <a:bodyPr lIns="72000" rIns="0" anchor="ctr">
            <a:noAutofit/>
          </a:bodyPr>
          <a:lstStyle>
            <a:lvl1pPr marL="0" indent="0">
              <a:buNone/>
              <a:defRPr sz="900" b="1">
                <a:solidFill>
                  <a:schemeClr val="bg1"/>
                </a:solidFill>
              </a:defRPr>
            </a:lvl1pPr>
            <a:lvl2pPr>
              <a:defRPr sz="900" b="1">
                <a:solidFill>
                  <a:schemeClr val="bg1"/>
                </a:solidFill>
              </a:defRPr>
            </a:lvl2pPr>
            <a:lvl3pPr>
              <a:defRPr sz="900" b="1">
                <a:solidFill>
                  <a:schemeClr val="bg1"/>
                </a:solidFill>
              </a:defRPr>
            </a:lvl3pPr>
            <a:lvl4pPr>
              <a:defRPr sz="900" b="1">
                <a:solidFill>
                  <a:schemeClr val="bg1"/>
                </a:solidFill>
              </a:defRPr>
            </a:lvl4pPr>
            <a:lvl5pPr>
              <a:defRPr sz="9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66" name="Platshållare för bild 4"/>
          <p:cNvSpPr>
            <a:spLocks noGrp="1"/>
          </p:cNvSpPr>
          <p:nvPr>
            <p:ph type="pic" sz="quarter" idx="33"/>
          </p:nvPr>
        </p:nvSpPr>
        <p:spPr>
          <a:xfrm>
            <a:off x="6445606" y="984251"/>
            <a:ext cx="1649564" cy="1718781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</a:lstStyle>
          <a:p>
            <a:endParaRPr lang="sv-SE"/>
          </a:p>
        </p:txBody>
      </p:sp>
      <p:sp>
        <p:nvSpPr>
          <p:cNvPr id="67" name="Platshållare för text 60"/>
          <p:cNvSpPr>
            <a:spLocks noGrp="1"/>
          </p:cNvSpPr>
          <p:nvPr>
            <p:ph type="body" sz="quarter" idx="34" hasCustomPrompt="1"/>
          </p:nvPr>
        </p:nvSpPr>
        <p:spPr>
          <a:xfrm>
            <a:off x="6445606" y="2333624"/>
            <a:ext cx="1652588" cy="369408"/>
          </a:xfrm>
          <a:solidFill>
            <a:schemeClr val="accent5">
              <a:alpha val="75000"/>
            </a:schemeClr>
          </a:solidFill>
        </p:spPr>
        <p:txBody>
          <a:bodyPr lIns="72000" rIns="0" anchor="ctr">
            <a:noAutofit/>
          </a:bodyPr>
          <a:lstStyle>
            <a:lvl1pPr marL="0" indent="0">
              <a:buNone/>
              <a:defRPr sz="900" b="1">
                <a:solidFill>
                  <a:schemeClr val="bg1"/>
                </a:solidFill>
              </a:defRPr>
            </a:lvl1pPr>
            <a:lvl2pPr>
              <a:defRPr sz="900" b="1">
                <a:solidFill>
                  <a:schemeClr val="bg1"/>
                </a:solidFill>
              </a:defRPr>
            </a:lvl2pPr>
            <a:lvl3pPr>
              <a:defRPr sz="900" b="1">
                <a:solidFill>
                  <a:schemeClr val="bg1"/>
                </a:solidFill>
              </a:defRPr>
            </a:lvl3pPr>
            <a:lvl4pPr>
              <a:defRPr sz="900" b="1">
                <a:solidFill>
                  <a:schemeClr val="bg1"/>
                </a:solidFill>
              </a:defRPr>
            </a:lvl4pPr>
            <a:lvl5pPr>
              <a:defRPr sz="9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68" name="Platshållare för bild 4"/>
          <p:cNvSpPr>
            <a:spLocks noGrp="1"/>
          </p:cNvSpPr>
          <p:nvPr>
            <p:ph type="pic" sz="quarter" idx="35"/>
          </p:nvPr>
        </p:nvSpPr>
        <p:spPr>
          <a:xfrm>
            <a:off x="1079500" y="2895787"/>
            <a:ext cx="1649564" cy="1712345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</a:lstStyle>
          <a:p>
            <a:endParaRPr lang="sv-SE"/>
          </a:p>
        </p:txBody>
      </p:sp>
      <p:sp>
        <p:nvSpPr>
          <p:cNvPr id="69" name="Platshållare för text 60"/>
          <p:cNvSpPr>
            <a:spLocks noGrp="1"/>
          </p:cNvSpPr>
          <p:nvPr>
            <p:ph type="body" sz="quarter" idx="36" hasCustomPrompt="1"/>
          </p:nvPr>
        </p:nvSpPr>
        <p:spPr>
          <a:xfrm>
            <a:off x="1079500" y="4238724"/>
            <a:ext cx="1652588" cy="369408"/>
          </a:xfrm>
          <a:solidFill>
            <a:schemeClr val="accent1">
              <a:lumMod val="40000"/>
              <a:lumOff val="60000"/>
              <a:alpha val="75000"/>
            </a:schemeClr>
          </a:solidFill>
        </p:spPr>
        <p:txBody>
          <a:bodyPr lIns="72000" rIns="0" anchor="ctr">
            <a:noAutofit/>
          </a:bodyPr>
          <a:lstStyle>
            <a:lvl1pPr marL="0" indent="0">
              <a:buNone/>
              <a:defRPr sz="900" b="1">
                <a:solidFill>
                  <a:schemeClr val="bg1"/>
                </a:solidFill>
              </a:defRPr>
            </a:lvl1pPr>
            <a:lvl2pPr>
              <a:defRPr sz="900" b="1">
                <a:solidFill>
                  <a:schemeClr val="bg1"/>
                </a:solidFill>
              </a:defRPr>
            </a:lvl2pPr>
            <a:lvl3pPr>
              <a:defRPr sz="900" b="1">
                <a:solidFill>
                  <a:schemeClr val="bg1"/>
                </a:solidFill>
              </a:defRPr>
            </a:lvl3pPr>
            <a:lvl4pPr>
              <a:defRPr sz="900" b="1">
                <a:solidFill>
                  <a:schemeClr val="bg1"/>
                </a:solidFill>
              </a:defRPr>
            </a:lvl4pPr>
            <a:lvl5pPr>
              <a:defRPr sz="9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70" name="Platshållare för bild 4"/>
          <p:cNvSpPr>
            <a:spLocks noGrp="1"/>
          </p:cNvSpPr>
          <p:nvPr>
            <p:ph type="pic" sz="quarter" idx="37"/>
          </p:nvPr>
        </p:nvSpPr>
        <p:spPr>
          <a:xfrm>
            <a:off x="4668352" y="2895787"/>
            <a:ext cx="1649564" cy="1712345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</a:lstStyle>
          <a:p>
            <a:endParaRPr lang="sv-SE"/>
          </a:p>
        </p:txBody>
      </p:sp>
      <p:sp>
        <p:nvSpPr>
          <p:cNvPr id="71" name="Platshållare för text 60"/>
          <p:cNvSpPr>
            <a:spLocks noGrp="1"/>
          </p:cNvSpPr>
          <p:nvPr>
            <p:ph type="body" sz="quarter" idx="38" hasCustomPrompt="1"/>
          </p:nvPr>
        </p:nvSpPr>
        <p:spPr>
          <a:xfrm>
            <a:off x="4668352" y="4238724"/>
            <a:ext cx="1652588" cy="369408"/>
          </a:xfrm>
          <a:solidFill>
            <a:schemeClr val="accent4">
              <a:alpha val="75000"/>
            </a:schemeClr>
          </a:solidFill>
        </p:spPr>
        <p:txBody>
          <a:bodyPr lIns="72000" rIns="0" anchor="ctr">
            <a:noAutofit/>
          </a:bodyPr>
          <a:lstStyle>
            <a:lvl1pPr marL="0" indent="0">
              <a:buNone/>
              <a:defRPr sz="900" b="1">
                <a:solidFill>
                  <a:schemeClr val="bg1"/>
                </a:solidFill>
              </a:defRPr>
            </a:lvl1pPr>
            <a:lvl2pPr>
              <a:defRPr sz="900" b="1">
                <a:solidFill>
                  <a:schemeClr val="bg1"/>
                </a:solidFill>
              </a:defRPr>
            </a:lvl2pPr>
            <a:lvl3pPr>
              <a:defRPr sz="900" b="1">
                <a:solidFill>
                  <a:schemeClr val="bg1"/>
                </a:solidFill>
              </a:defRPr>
            </a:lvl3pPr>
            <a:lvl4pPr>
              <a:defRPr sz="900" b="1">
                <a:solidFill>
                  <a:schemeClr val="bg1"/>
                </a:solidFill>
              </a:defRPr>
            </a:lvl4pPr>
            <a:lvl5pPr>
              <a:defRPr sz="9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72" name="Platshållare för bild 4"/>
          <p:cNvSpPr>
            <a:spLocks noGrp="1"/>
          </p:cNvSpPr>
          <p:nvPr>
            <p:ph type="pic" sz="quarter" idx="39"/>
          </p:nvPr>
        </p:nvSpPr>
        <p:spPr>
          <a:xfrm>
            <a:off x="6456511" y="2895787"/>
            <a:ext cx="1649564" cy="1712345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</a:lstStyle>
          <a:p>
            <a:endParaRPr lang="sv-SE"/>
          </a:p>
        </p:txBody>
      </p:sp>
      <p:sp>
        <p:nvSpPr>
          <p:cNvPr id="73" name="Platshållare för text 60"/>
          <p:cNvSpPr>
            <a:spLocks noGrp="1"/>
          </p:cNvSpPr>
          <p:nvPr>
            <p:ph type="body" sz="quarter" idx="40" hasCustomPrompt="1"/>
          </p:nvPr>
        </p:nvSpPr>
        <p:spPr>
          <a:xfrm>
            <a:off x="6456511" y="4238724"/>
            <a:ext cx="1652588" cy="369408"/>
          </a:xfrm>
          <a:solidFill>
            <a:schemeClr val="accent3">
              <a:alpha val="75000"/>
            </a:schemeClr>
          </a:solidFill>
        </p:spPr>
        <p:txBody>
          <a:bodyPr lIns="72000" rIns="0" anchor="ctr">
            <a:noAutofit/>
          </a:bodyPr>
          <a:lstStyle>
            <a:lvl1pPr marL="0" indent="0">
              <a:buNone/>
              <a:defRPr sz="900" b="1">
                <a:solidFill>
                  <a:schemeClr val="bg1"/>
                </a:solidFill>
              </a:defRPr>
            </a:lvl1pPr>
            <a:lvl2pPr>
              <a:defRPr sz="900" b="1">
                <a:solidFill>
                  <a:schemeClr val="bg1"/>
                </a:solidFill>
              </a:defRPr>
            </a:lvl2pPr>
            <a:lvl3pPr>
              <a:defRPr sz="900" b="1">
                <a:solidFill>
                  <a:schemeClr val="bg1"/>
                </a:solidFill>
              </a:defRPr>
            </a:lvl3pPr>
            <a:lvl4pPr>
              <a:defRPr sz="900" b="1">
                <a:solidFill>
                  <a:schemeClr val="bg1"/>
                </a:solidFill>
              </a:defRPr>
            </a:lvl4pPr>
            <a:lvl5pPr>
              <a:defRPr sz="9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74" name="Platshållare för bild 4"/>
          <p:cNvSpPr>
            <a:spLocks noGrp="1"/>
          </p:cNvSpPr>
          <p:nvPr>
            <p:ph type="pic" sz="quarter" idx="41"/>
          </p:nvPr>
        </p:nvSpPr>
        <p:spPr>
          <a:xfrm>
            <a:off x="2871313" y="2895787"/>
            <a:ext cx="1649564" cy="1712345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</a:lstStyle>
          <a:p>
            <a:endParaRPr lang="sv-SE"/>
          </a:p>
        </p:txBody>
      </p:sp>
      <p:sp>
        <p:nvSpPr>
          <p:cNvPr id="75" name="Platshållare för text 60"/>
          <p:cNvSpPr>
            <a:spLocks noGrp="1"/>
          </p:cNvSpPr>
          <p:nvPr>
            <p:ph type="body" sz="quarter" idx="42" hasCustomPrompt="1"/>
          </p:nvPr>
        </p:nvSpPr>
        <p:spPr>
          <a:xfrm>
            <a:off x="2871313" y="4238724"/>
            <a:ext cx="1652588" cy="369408"/>
          </a:xfrm>
          <a:solidFill>
            <a:schemeClr val="accent5">
              <a:alpha val="75000"/>
            </a:schemeClr>
          </a:solidFill>
        </p:spPr>
        <p:txBody>
          <a:bodyPr lIns="72000" rIns="0" anchor="ctr">
            <a:noAutofit/>
          </a:bodyPr>
          <a:lstStyle>
            <a:lvl1pPr marL="0" indent="0">
              <a:buNone/>
              <a:defRPr sz="900" b="1">
                <a:solidFill>
                  <a:schemeClr val="bg1"/>
                </a:solidFill>
              </a:defRPr>
            </a:lvl1pPr>
            <a:lvl2pPr>
              <a:defRPr sz="900" b="1">
                <a:solidFill>
                  <a:schemeClr val="bg1"/>
                </a:solidFill>
              </a:defRPr>
            </a:lvl2pPr>
            <a:lvl3pPr>
              <a:defRPr sz="900" b="1">
                <a:solidFill>
                  <a:schemeClr val="bg1"/>
                </a:solidFill>
              </a:defRPr>
            </a:lvl3pPr>
            <a:lvl4pPr>
              <a:defRPr sz="900" b="1">
                <a:solidFill>
                  <a:schemeClr val="bg1"/>
                </a:solidFill>
              </a:defRPr>
            </a:lvl4pPr>
            <a:lvl5pPr>
              <a:defRPr sz="9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4212-AF21-4074-AD51-21ACBD25B45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7590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6264278" y="1405221"/>
            <a:ext cx="2628899" cy="3219169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079502" y="1563640"/>
            <a:ext cx="5076676" cy="306075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4212-AF21-4074-AD51-21ACBD25B45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Rektangel 6"/>
          <p:cNvSpPr/>
          <p:nvPr userDrawn="1"/>
        </p:nvSpPr>
        <p:spPr>
          <a:xfrm>
            <a:off x="0" y="1405581"/>
            <a:ext cx="5706428" cy="79185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58"/>
          </a:p>
        </p:txBody>
      </p:sp>
    </p:spTree>
    <p:extLst>
      <p:ext uri="{BB962C8B-B14F-4D97-AF65-F5344CB8AC3E}">
        <p14:creationId xmlns:p14="http://schemas.microsoft.com/office/powerpoint/2010/main" val="4221087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och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6264278" y="1405221"/>
            <a:ext cx="2628899" cy="1598577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079502" y="1563640"/>
            <a:ext cx="5076676" cy="306075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4212-AF21-4074-AD51-21ACBD25B45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bild 7"/>
          <p:cNvSpPr>
            <a:spLocks noGrp="1"/>
          </p:cNvSpPr>
          <p:nvPr>
            <p:ph type="pic" sz="quarter" idx="14"/>
          </p:nvPr>
        </p:nvSpPr>
        <p:spPr>
          <a:xfrm>
            <a:off x="6266234" y="3052849"/>
            <a:ext cx="2628899" cy="1598577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Rektangel 9"/>
          <p:cNvSpPr/>
          <p:nvPr userDrawn="1"/>
        </p:nvSpPr>
        <p:spPr>
          <a:xfrm>
            <a:off x="0" y="1405581"/>
            <a:ext cx="5706428" cy="79185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58"/>
          </a:p>
        </p:txBody>
      </p:sp>
    </p:spTree>
    <p:extLst>
      <p:ext uri="{BB962C8B-B14F-4D97-AF65-F5344CB8AC3E}">
        <p14:creationId xmlns:p14="http://schemas.microsoft.com/office/powerpoint/2010/main" val="1452103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och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6264278" y="1405221"/>
            <a:ext cx="2628899" cy="1051200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079502" y="1563640"/>
            <a:ext cx="5076676" cy="306075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4212-AF21-4074-AD51-21ACBD25B45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4"/>
          </p:nvPr>
        </p:nvSpPr>
        <p:spPr>
          <a:xfrm>
            <a:off x="6264278" y="2504052"/>
            <a:ext cx="2628899" cy="1051200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Platshållare för bild 7"/>
          <p:cNvSpPr>
            <a:spLocks noGrp="1"/>
          </p:cNvSpPr>
          <p:nvPr>
            <p:ph type="pic" sz="quarter" idx="15"/>
          </p:nvPr>
        </p:nvSpPr>
        <p:spPr>
          <a:xfrm>
            <a:off x="6264278" y="3602884"/>
            <a:ext cx="2628899" cy="1051200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1" name="Rektangel 10"/>
          <p:cNvSpPr/>
          <p:nvPr userDrawn="1"/>
        </p:nvSpPr>
        <p:spPr>
          <a:xfrm>
            <a:off x="0" y="1405581"/>
            <a:ext cx="5706428" cy="79185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58"/>
          </a:p>
        </p:txBody>
      </p:sp>
    </p:spTree>
    <p:extLst>
      <p:ext uri="{BB962C8B-B14F-4D97-AF65-F5344CB8AC3E}">
        <p14:creationId xmlns:p14="http://schemas.microsoft.com/office/powerpoint/2010/main" val="1554876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och br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5040313" y="1563640"/>
            <a:ext cx="3852865" cy="3060750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4212-AF21-4074-AD51-21ACBD25B45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4" name="Rektangel 13"/>
          <p:cNvSpPr/>
          <p:nvPr userDrawn="1"/>
        </p:nvSpPr>
        <p:spPr>
          <a:xfrm>
            <a:off x="0" y="1405581"/>
            <a:ext cx="5706428" cy="79185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58"/>
          </a:p>
        </p:txBody>
      </p:sp>
      <p:sp>
        <p:nvSpPr>
          <p:cNvPr id="15" name="Platshållare för innehåll 2"/>
          <p:cNvSpPr>
            <a:spLocks noGrp="1"/>
          </p:cNvSpPr>
          <p:nvPr>
            <p:ph idx="1"/>
          </p:nvPr>
        </p:nvSpPr>
        <p:spPr>
          <a:xfrm>
            <a:off x="1079502" y="1563640"/>
            <a:ext cx="3852861" cy="306075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034559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och bild, transpar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1079502" y="1563053"/>
            <a:ext cx="3852863" cy="30613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620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79502" y="1563637"/>
            <a:ext cx="3852863" cy="3060751"/>
          </a:xfrm>
          <a:solidFill>
            <a:schemeClr val="bg1">
              <a:alpha val="85000"/>
            </a:schemeClr>
          </a:solidFill>
        </p:spPr>
        <p:txBody>
          <a:bodyPr vert="horz" lIns="144000" tIns="108000" rIns="144000" bIns="108000" rtlCol="0">
            <a:normAutofit/>
          </a:bodyPr>
          <a:lstStyle>
            <a:lvl1pPr>
              <a:defRPr lang="sv-SE" sz="1440" dirty="0" smtClean="0"/>
            </a:lvl1pPr>
            <a:lvl2pPr>
              <a:defRPr lang="sv-SE" sz="1260" dirty="0" smtClean="0"/>
            </a:lvl2pPr>
            <a:lvl3pPr>
              <a:defRPr lang="sv-SE" sz="1080" dirty="0" smtClean="0"/>
            </a:lvl3pPr>
            <a:lvl4pPr>
              <a:defRPr lang="sv-SE" sz="990" dirty="0" smtClean="0"/>
            </a:lvl4pPr>
            <a:lvl5pPr>
              <a:defRPr lang="sv-SE" sz="990" dirty="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4212-AF21-4074-AD51-21ACBD25B453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/>
          <p:cNvSpPr/>
          <p:nvPr userDrawn="1"/>
        </p:nvSpPr>
        <p:spPr>
          <a:xfrm>
            <a:off x="1079500" y="4623754"/>
            <a:ext cx="7813675" cy="140781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58"/>
          </a:p>
        </p:txBody>
      </p:sp>
    </p:spTree>
    <p:extLst>
      <p:ext uri="{BB962C8B-B14F-4D97-AF65-F5344CB8AC3E}">
        <p14:creationId xmlns:p14="http://schemas.microsoft.com/office/powerpoint/2010/main" val="2638471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79502" y="1563637"/>
            <a:ext cx="3852863" cy="3060751"/>
          </a:xfrm>
        </p:spPr>
        <p:txBody>
          <a:bodyPr>
            <a:normAutofit/>
          </a:bodyPr>
          <a:lstStyle>
            <a:lvl1pPr>
              <a:defRPr sz="1620"/>
            </a:lvl1pPr>
            <a:lvl2pPr>
              <a:defRPr sz="1440"/>
            </a:lvl2pPr>
            <a:lvl3pPr>
              <a:defRPr sz="1260"/>
            </a:lvl3pPr>
            <a:lvl4pPr>
              <a:defRPr sz="1080"/>
            </a:lvl4pPr>
            <a:lvl5pPr>
              <a:defRPr sz="108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040316" y="1563637"/>
            <a:ext cx="3852863" cy="3060751"/>
          </a:xfrm>
        </p:spPr>
        <p:txBody>
          <a:bodyPr>
            <a:normAutofit/>
          </a:bodyPr>
          <a:lstStyle>
            <a:lvl1pPr>
              <a:defRPr sz="1620"/>
            </a:lvl1pPr>
            <a:lvl2pPr>
              <a:defRPr sz="1440"/>
            </a:lvl2pPr>
            <a:lvl3pPr>
              <a:defRPr sz="1260"/>
            </a:lvl3pPr>
            <a:lvl4pPr>
              <a:defRPr sz="1080"/>
            </a:lvl4pPr>
            <a:lvl5pPr>
              <a:defRPr sz="108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4212-AF21-4074-AD51-21ACBD25B45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Rektangel 7"/>
          <p:cNvSpPr/>
          <p:nvPr userDrawn="1"/>
        </p:nvSpPr>
        <p:spPr>
          <a:xfrm>
            <a:off x="0" y="1405581"/>
            <a:ext cx="5706428" cy="79185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58"/>
          </a:p>
        </p:txBody>
      </p:sp>
    </p:spTree>
    <p:extLst>
      <p:ext uri="{BB962C8B-B14F-4D97-AF65-F5344CB8AC3E}">
        <p14:creationId xmlns:p14="http://schemas.microsoft.com/office/powerpoint/2010/main" val="3390756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079501" y="1563637"/>
            <a:ext cx="3852865" cy="47982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62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1079501" y="2043459"/>
            <a:ext cx="3852865" cy="2580930"/>
          </a:xfrm>
        </p:spPr>
        <p:txBody>
          <a:bodyPr/>
          <a:lstStyle>
            <a:lvl1pPr>
              <a:defRPr sz="1620"/>
            </a:lvl1pPr>
            <a:lvl2pPr>
              <a:defRPr sz="1440"/>
            </a:lvl2pPr>
            <a:lvl3pPr>
              <a:defRPr sz="1260"/>
            </a:lvl3pPr>
            <a:lvl4pPr>
              <a:defRPr sz="1080"/>
            </a:lvl4pPr>
            <a:lvl5pPr>
              <a:defRPr sz="108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040314" y="1563637"/>
            <a:ext cx="3852861" cy="47982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62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040314" y="2043459"/>
            <a:ext cx="3852861" cy="2580930"/>
          </a:xfrm>
        </p:spPr>
        <p:txBody>
          <a:bodyPr/>
          <a:lstStyle>
            <a:lvl1pPr>
              <a:defRPr sz="1620"/>
            </a:lvl1pPr>
            <a:lvl2pPr>
              <a:defRPr sz="1440"/>
            </a:lvl2pPr>
            <a:lvl3pPr>
              <a:defRPr sz="1260"/>
            </a:lvl3pPr>
            <a:lvl4pPr>
              <a:defRPr sz="1080"/>
            </a:lvl4pPr>
            <a:lvl5pPr>
              <a:defRPr sz="108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4212-AF21-4074-AD51-21ACBD25B45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11" name="Rektangel 10"/>
          <p:cNvSpPr/>
          <p:nvPr userDrawn="1"/>
        </p:nvSpPr>
        <p:spPr>
          <a:xfrm>
            <a:off x="0" y="1405581"/>
            <a:ext cx="5706428" cy="79185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58"/>
          </a:p>
        </p:txBody>
      </p:sp>
    </p:spTree>
    <p:extLst>
      <p:ext uri="{BB962C8B-B14F-4D97-AF65-F5344CB8AC3E}">
        <p14:creationId xmlns:p14="http://schemas.microsoft.com/office/powerpoint/2010/main" val="3183953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1079503" y="987427"/>
            <a:ext cx="7813675" cy="57621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079503" y="1563640"/>
            <a:ext cx="7813675" cy="30607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532440" y="4828157"/>
            <a:ext cx="360734" cy="11080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7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5E64212-AF21-4074-AD51-21ACBD25B45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81544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53" r:id="rId2"/>
    <p:sldLayoutId id="2147483748" r:id="rId3"/>
    <p:sldLayoutId id="2147483749" r:id="rId4"/>
    <p:sldLayoutId id="2147483750" r:id="rId5"/>
    <p:sldLayoutId id="2147483737" r:id="rId6"/>
    <p:sldLayoutId id="2147483754" r:id="rId7"/>
    <p:sldLayoutId id="2147483688" r:id="rId8"/>
    <p:sldLayoutId id="2147483689" r:id="rId9"/>
    <p:sldLayoutId id="2147483686" r:id="rId10"/>
    <p:sldLayoutId id="2147483752" r:id="rId11"/>
    <p:sldLayoutId id="2147483687" r:id="rId12"/>
    <p:sldLayoutId id="2147483690" r:id="rId13"/>
    <p:sldLayoutId id="2147483691" r:id="rId14"/>
  </p:sldLayoutIdLst>
  <p:hf sldNum="0" hdr="0" dt="0"/>
  <p:txStyles>
    <p:titleStyle>
      <a:lvl1pPr algn="l" defTabSz="822960" rtl="0" eaLnBrk="1" latinLnBrk="0" hangingPunct="1">
        <a:lnSpc>
          <a:spcPct val="100000"/>
        </a:lnSpc>
        <a:spcBef>
          <a:spcPct val="0"/>
        </a:spcBef>
        <a:buNone/>
        <a:defRPr sz="252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822960" rtl="0" eaLnBrk="1" latinLnBrk="0" hangingPunct="1">
        <a:lnSpc>
          <a:spcPct val="110000"/>
        </a:lnSpc>
        <a:spcBef>
          <a:spcPts val="360"/>
        </a:spcBef>
        <a:spcAft>
          <a:spcPts val="360"/>
        </a:spcAft>
        <a:buClr>
          <a:schemeClr val="accent2"/>
        </a:buClr>
        <a:buFont typeface="Wingdings" panose="05000000000000000000" pitchFamily="2" charset="2"/>
        <a:buChar char="§"/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4625" algn="l" defTabSz="822960" rtl="0" eaLnBrk="1" latinLnBrk="0" hangingPunct="1">
        <a:lnSpc>
          <a:spcPct val="110000"/>
        </a:lnSpc>
        <a:spcBef>
          <a:spcPts val="0"/>
        </a:spcBef>
        <a:spcAft>
          <a:spcPts val="360"/>
        </a:spcAft>
        <a:buClr>
          <a:schemeClr val="accent2"/>
        </a:buClr>
        <a:buFont typeface="Wingdings" panose="05000000000000000000" pitchFamily="2" charset="2"/>
        <a:buChar char="§"/>
        <a:tabLst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538163" indent="-174625" algn="l" defTabSz="822960" rtl="0" eaLnBrk="1" latinLnBrk="0" hangingPunct="1">
        <a:lnSpc>
          <a:spcPct val="110000"/>
        </a:lnSpc>
        <a:spcBef>
          <a:spcPts val="0"/>
        </a:spcBef>
        <a:spcAft>
          <a:spcPts val="360"/>
        </a:spcAft>
        <a:buClr>
          <a:schemeClr val="accent2"/>
        </a:buClr>
        <a:buFont typeface="Wingdings" panose="05000000000000000000" pitchFamily="2" charset="2"/>
        <a:buChar char="§"/>
        <a:tabLst>
          <a:tab pos="180975" algn="l"/>
        </a:tabLst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719138" indent="-180975" algn="l" defTabSz="822960" rtl="0" eaLnBrk="1" latinLnBrk="0" hangingPunct="1">
        <a:lnSpc>
          <a:spcPct val="110000"/>
        </a:lnSpc>
        <a:spcBef>
          <a:spcPts val="0"/>
        </a:spcBef>
        <a:spcAft>
          <a:spcPts val="360"/>
        </a:spcAft>
        <a:buClr>
          <a:schemeClr val="accent2"/>
        </a:buClr>
        <a:buFont typeface="Wingdings" panose="05000000000000000000" pitchFamily="2" charset="2"/>
        <a:buChar char="§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893763" indent="-174625" algn="l" defTabSz="822960" rtl="0" eaLnBrk="1" latinLnBrk="0" hangingPunct="1">
        <a:lnSpc>
          <a:spcPct val="110000"/>
        </a:lnSpc>
        <a:spcBef>
          <a:spcPts val="0"/>
        </a:spcBef>
        <a:spcAft>
          <a:spcPts val="360"/>
        </a:spcAft>
        <a:buClr>
          <a:schemeClr val="accent2"/>
        </a:buClr>
        <a:buFont typeface="Wingdings" panose="05000000000000000000" pitchFamily="2" charset="2"/>
        <a:buChar char="§"/>
        <a:tabLst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usfireguy@gmail.com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9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image" Target="../media/image51.jpeg"/><Relationship Id="rId7" Type="http://schemas.openxmlformats.org/officeDocument/2006/relationships/image" Target="../media/image55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1.jpeg"/><Relationship Id="rId7" Type="http://schemas.openxmlformats.org/officeDocument/2006/relationships/image" Target="../media/image56.gif"/><Relationship Id="rId12" Type="http://schemas.openxmlformats.org/officeDocument/2006/relationships/image" Target="../media/image5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gif"/><Relationship Id="rId11" Type="http://schemas.openxmlformats.org/officeDocument/2006/relationships/image" Target="../media/image61.gif"/><Relationship Id="rId5" Type="http://schemas.openxmlformats.org/officeDocument/2006/relationships/image" Target="../media/image53.png"/><Relationship Id="rId10" Type="http://schemas.openxmlformats.org/officeDocument/2006/relationships/image" Target="../media/image60.png"/><Relationship Id="rId4" Type="http://schemas.openxmlformats.org/officeDocument/2006/relationships/image" Target="../media/image52.png"/><Relationship Id="rId9" Type="http://schemas.openxmlformats.org/officeDocument/2006/relationships/image" Target="../media/image5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12" Type="http://schemas.openxmlformats.org/officeDocument/2006/relationships/image" Target="../media/image7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jpeg"/><Relationship Id="rId11" Type="http://schemas.openxmlformats.org/officeDocument/2006/relationships/image" Target="../media/image78.gif"/><Relationship Id="rId5" Type="http://schemas.openxmlformats.org/officeDocument/2006/relationships/image" Target="../media/image72.jpeg"/><Relationship Id="rId10" Type="http://schemas.openxmlformats.org/officeDocument/2006/relationships/image" Target="../media/image77.pn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0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jpe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548604"/>
            <a:ext cx="4591125" cy="3060750"/>
          </a:xfr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719573" y="987427"/>
            <a:ext cx="8352928" cy="576213"/>
          </a:xfrm>
        </p:spPr>
        <p:txBody>
          <a:bodyPr>
            <a:normAutofit/>
          </a:bodyPr>
          <a:lstStyle/>
          <a:p>
            <a:r>
              <a:rPr lang="en-US" dirty="0"/>
              <a:t>An Overview of the Epidemic of Bus Fires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1"/>
          </p:nvPr>
        </p:nvSpPr>
        <p:spPr>
          <a:xfrm>
            <a:off x="1079612" y="1542397"/>
            <a:ext cx="3852863" cy="3060751"/>
          </a:xfrm>
        </p:spPr>
        <p:txBody>
          <a:bodyPr>
            <a:normAutofit/>
          </a:bodyPr>
          <a:lstStyle/>
          <a:p>
            <a:r>
              <a:rPr lang="en-US" dirty="0"/>
              <a:t>BISC West – July 19, 2016</a:t>
            </a:r>
          </a:p>
          <a:p>
            <a:pPr marL="0" indent="0">
              <a:buNone/>
            </a:pPr>
            <a:r>
              <a:rPr lang="en-US" dirty="0"/>
              <a:t>Joseph Peoples</a:t>
            </a:r>
          </a:p>
          <a:p>
            <a:pPr marL="0" indent="0">
              <a:buNone/>
            </a:pPr>
            <a:r>
              <a:rPr lang="en-US" dirty="0"/>
              <a:t>Vehicle Fire Consultant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busfireguy@gmail.com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919 608-3878</a:t>
            </a:r>
            <a:br>
              <a:rPr lang="en-US" dirty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8868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428959"/>
            <a:ext cx="3772677" cy="19924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335" y="952356"/>
            <a:ext cx="7813675" cy="576213"/>
          </a:xfrm>
        </p:spPr>
        <p:txBody>
          <a:bodyPr/>
          <a:lstStyle/>
          <a:p>
            <a:r>
              <a:rPr lang="en-US" dirty="0"/>
              <a:t>Fire Risk Management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57999" y="2763306"/>
            <a:ext cx="151817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Dispatch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911 Style </a:t>
            </a:r>
            <a:r>
              <a:rPr lang="en-US" sz="1200" dirty="0" err="1"/>
              <a:t>Flipcards</a:t>
            </a:r>
            <a:endParaRPr lang="en-US" sz="1200" dirty="0"/>
          </a:p>
        </p:txBody>
      </p:sp>
      <p:sp>
        <p:nvSpPr>
          <p:cNvPr id="18" name="Rectangle 17"/>
          <p:cNvSpPr/>
          <p:nvPr/>
        </p:nvSpPr>
        <p:spPr>
          <a:xfrm>
            <a:off x="5974563" y="661905"/>
            <a:ext cx="3348372" cy="948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6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Management Policy</a:t>
            </a:r>
          </a:p>
          <a:p>
            <a:pPr>
              <a:lnSpc>
                <a:spcPct val="107000"/>
              </a:lnSpc>
            </a:pPr>
            <a:r>
              <a:rPr lang="en-US" sz="12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-Highest level of safety</a:t>
            </a:r>
            <a:endParaRPr lang="en-US" sz="12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2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-Minimize Bus Fire Risks</a:t>
            </a:r>
            <a:endParaRPr lang="en-US" sz="12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2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-Meet or exceed safety objectives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68475" y="1690335"/>
            <a:ext cx="205147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Increase Concern</a:t>
            </a:r>
          </a:p>
          <a:p>
            <a:r>
              <a:rPr lang="en-US" sz="1200" i="1" dirty="0"/>
              <a:t>well-informed interest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796136" y="2721564"/>
            <a:ext cx="138390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Maintenance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Fire Causes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Risk Assessment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Best Practices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9396" y="2787774"/>
            <a:ext cx="2502288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Drivers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200" dirty="0"/>
              <a:t>Knowledge of early fire indicators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200" dirty="0"/>
              <a:t>Passenger Safety</a:t>
            </a:r>
          </a:p>
          <a:p>
            <a:pPr marL="64008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Briefings</a:t>
            </a:r>
          </a:p>
          <a:p>
            <a:pPr marL="64008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Emergency Evacuations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200" dirty="0"/>
              <a:t>Fire Actions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38791" y="1665551"/>
            <a:ext cx="200607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/>
              <a:t>Increase Awareness </a:t>
            </a:r>
          </a:p>
          <a:p>
            <a:r>
              <a:rPr lang="en-US" sz="1200" i="1" dirty="0"/>
              <a:t>knowledge or perception</a:t>
            </a:r>
          </a:p>
          <a:p>
            <a:r>
              <a:rPr lang="en-US" sz="12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2391730"/>
            <a:ext cx="2360150" cy="2350064"/>
          </a:xfrm>
          <a:prstGeom prst="rect">
            <a:avLst/>
          </a:prstGeom>
        </p:spPr>
      </p:pic>
      <p:pic>
        <p:nvPicPr>
          <p:cNvPr id="20" name="Picture 4" descr="http://images.clipartpanda.com/graph-clipart-clipart-graph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994" y="876045"/>
            <a:ext cx="456771" cy="45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4914901" y="1191269"/>
            <a:ext cx="53572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Baseline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364876" y="1610563"/>
            <a:ext cx="80288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/>
              <a:t>monitor the effectiveness </a:t>
            </a:r>
            <a:r>
              <a:rPr lang="en-US" sz="1200" i="1" dirty="0"/>
              <a:t>of safety risk controls</a:t>
            </a:r>
          </a:p>
        </p:txBody>
      </p:sp>
    </p:spTree>
    <p:extLst>
      <p:ext uri="{BB962C8B-B14F-4D97-AF65-F5344CB8AC3E}">
        <p14:creationId xmlns:p14="http://schemas.microsoft.com/office/powerpoint/2010/main" val="99780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/>
      <p:bldP spid="22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arallelogram 70"/>
          <p:cNvSpPr/>
          <p:nvPr/>
        </p:nvSpPr>
        <p:spPr>
          <a:xfrm rot="16200000" flipH="1" flipV="1">
            <a:off x="5559856" y="1210599"/>
            <a:ext cx="1061433" cy="5375430"/>
          </a:xfrm>
          <a:prstGeom prst="parallelogram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49" name="Parallelogram 2048"/>
          <p:cNvSpPr/>
          <p:nvPr/>
        </p:nvSpPr>
        <p:spPr>
          <a:xfrm rot="16200000" flipH="1" flipV="1">
            <a:off x="5517628" y="1255"/>
            <a:ext cx="1143804" cy="5377516"/>
          </a:xfrm>
          <a:prstGeom prst="parallelogram">
            <a:avLst/>
          </a:prstGeom>
          <a:ln w="3175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501" y="937643"/>
            <a:ext cx="7813675" cy="576213"/>
          </a:xfrm>
        </p:spPr>
        <p:txBody>
          <a:bodyPr>
            <a:normAutofit fontScale="90000"/>
          </a:bodyPr>
          <a:lstStyle/>
          <a:p>
            <a:r>
              <a:rPr lang="en-US" dirty="0"/>
              <a:t>Fire Risk Assessment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4959253" y="3083440"/>
            <a:ext cx="2825380" cy="46166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tx2">
                    <a:lumMod val="50000"/>
                  </a:schemeClr>
                </a:solidFill>
              </a:rPr>
              <a:t>Highest level of safety practical </a:t>
            </a:r>
            <a:br>
              <a:rPr lang="en-US" sz="12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1200" b="1" dirty="0">
                <a:solidFill>
                  <a:schemeClr val="tx2">
                    <a:lumMod val="50000"/>
                  </a:schemeClr>
                </a:solidFill>
              </a:rPr>
              <a:t>Keep risks as low as reasonably practical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60752" y="1817669"/>
            <a:ext cx="22381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Hazard Areas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Engine Compartment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000" kern="0" dirty="0">
                <a:solidFill>
                  <a:schemeClr val="tx2">
                    <a:lumMod val="50000"/>
                  </a:schemeClr>
                </a:solidFill>
              </a:rPr>
              <a:t>Luggage Compartment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Lavatory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000" kern="0" dirty="0">
                <a:solidFill>
                  <a:schemeClr val="tx2">
                    <a:lumMod val="50000"/>
                  </a:schemeClr>
                </a:solidFill>
              </a:rPr>
              <a:t>Wheel wells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555231" y="2335278"/>
            <a:ext cx="200861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Improved Specifications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Temperature Rating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Training</a:t>
            </a:r>
          </a:p>
          <a:p>
            <a:pPr defTabSz="914400"/>
            <a:r>
              <a:rPr lang="en-US" sz="1000" kern="0" dirty="0">
                <a:solidFill>
                  <a:schemeClr val="tx2">
                    <a:lumMod val="50000"/>
                  </a:schemeClr>
                </a:solidFill>
              </a:rPr>
              <a:t>Repair /Replacement Procedures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551971" y="3715650"/>
            <a:ext cx="25332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</a:rPr>
              <a:t>Emergency Exits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</a:rPr>
              <a:t>Firewalls/Fire Resistance methods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</a:rPr>
              <a:t>Fire Detection and Suppression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618689" y="3171323"/>
            <a:ext cx="2180832" cy="1215164"/>
            <a:chOff x="498122" y="3233335"/>
            <a:chExt cx="2180832" cy="1215164"/>
          </a:xfrm>
        </p:grpSpPr>
        <p:pic>
          <p:nvPicPr>
            <p:cNvPr id="16" name="Picture 2" descr="http://www.bbc.co.uk/staticarchive/8f7337d8becddf59a4e3aa4bbf134bd074d605ee.gif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18" t="3752" r="53586" b="14124"/>
            <a:stretch/>
          </p:blipFill>
          <p:spPr bwMode="auto">
            <a:xfrm rot="3370900">
              <a:off x="1090286" y="2859830"/>
              <a:ext cx="1215164" cy="1962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122" y="3389535"/>
              <a:ext cx="722965" cy="730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" name="Rectangle 54"/>
          <p:cNvSpPr/>
          <p:nvPr/>
        </p:nvSpPr>
        <p:spPr>
          <a:xfrm>
            <a:off x="1468548" y="3651033"/>
            <a:ext cx="19445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1000" b="1" kern="0" dirty="0">
                <a:solidFill>
                  <a:schemeClr val="tx2">
                    <a:lumMod val="50000"/>
                  </a:schemeClr>
                </a:solidFill>
              </a:rPr>
              <a:t>Fuel</a:t>
            </a:r>
          </a:p>
          <a:p>
            <a:pPr lvl="0" defTabSz="914400">
              <a:defRPr/>
            </a:pPr>
            <a:r>
              <a:rPr lang="en-US" sz="1000" kern="0" dirty="0">
                <a:solidFill>
                  <a:schemeClr val="tx2">
                    <a:lumMod val="50000"/>
                  </a:schemeClr>
                </a:solidFill>
              </a:rPr>
              <a:t>Liquid/Gaseous</a:t>
            </a:r>
          </a:p>
          <a:p>
            <a:pPr lvl="0" defTabSz="914400">
              <a:defRPr/>
            </a:pPr>
            <a:r>
              <a:rPr lang="en-US" sz="1000" kern="0" dirty="0">
                <a:solidFill>
                  <a:schemeClr val="tx2">
                    <a:lumMod val="50000"/>
                  </a:schemeClr>
                </a:solidFill>
              </a:rPr>
              <a:t>Solids (Plastics/Insulation)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506075" y="2188499"/>
            <a:ext cx="19445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1000" b="1" kern="0" dirty="0">
                <a:solidFill>
                  <a:schemeClr val="tx2">
                    <a:lumMod val="50000"/>
                  </a:schemeClr>
                </a:solidFill>
              </a:rPr>
              <a:t>Fire Risk Causes</a:t>
            </a:r>
          </a:p>
          <a:p>
            <a:pPr lvl="0" defTabSz="914400">
              <a:defRPr/>
            </a:pPr>
            <a:r>
              <a:rPr lang="en-US" sz="1000" kern="0" dirty="0">
                <a:solidFill>
                  <a:schemeClr val="tx2">
                    <a:lumMod val="50000"/>
                  </a:schemeClr>
                </a:solidFill>
              </a:rPr>
              <a:t>Duty Cycle</a:t>
            </a:r>
          </a:p>
          <a:p>
            <a:pPr lvl="0" defTabSz="914400">
              <a:defRPr/>
            </a:pPr>
            <a:r>
              <a:rPr lang="en-US" sz="1000" kern="0" dirty="0">
                <a:solidFill>
                  <a:schemeClr val="tx2">
                    <a:lumMod val="50000"/>
                  </a:schemeClr>
                </a:solidFill>
              </a:rPr>
              <a:t>Aging (temperature)</a:t>
            </a:r>
          </a:p>
          <a:p>
            <a:pPr lvl="0" defTabSz="914400">
              <a:defRPr/>
            </a:pPr>
            <a:r>
              <a:rPr lang="en-US" sz="1000" kern="0" dirty="0">
                <a:solidFill>
                  <a:schemeClr val="tx2">
                    <a:lumMod val="50000"/>
                  </a:schemeClr>
                </a:solidFill>
              </a:rPr>
              <a:t>Mechanical Damage (abrasion)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446501" y="342161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>
              <a:defRPr/>
            </a:pPr>
            <a:r>
              <a:rPr lang="en-US" sz="1000" b="1" kern="0" dirty="0">
                <a:solidFill>
                  <a:schemeClr val="tx2">
                    <a:lumMod val="50000"/>
                  </a:schemeClr>
                </a:solidFill>
              </a:rPr>
              <a:t>Passenger injury/fatality</a:t>
            </a:r>
          </a:p>
          <a:p>
            <a:pPr lvl="0" defTabSz="914400">
              <a:defRPr/>
            </a:pPr>
            <a:r>
              <a:rPr lang="en-US" sz="1000" kern="0" dirty="0">
                <a:solidFill>
                  <a:schemeClr val="tx2">
                    <a:lumMod val="50000"/>
                  </a:schemeClr>
                </a:solidFill>
              </a:rPr>
              <a:t>    </a:t>
            </a:r>
            <a:r>
              <a:rPr lang="en-US" sz="900" i="1" kern="0" dirty="0">
                <a:solidFill>
                  <a:schemeClr val="tx2">
                    <a:lumMod val="50000"/>
                  </a:schemeClr>
                </a:solidFill>
              </a:rPr>
              <a:t>By-Products/Evacuation</a:t>
            </a:r>
          </a:p>
          <a:p>
            <a:pPr lvl="0" defTabSz="914400">
              <a:defRPr/>
            </a:pPr>
            <a:r>
              <a:rPr lang="en-US" sz="1000" b="1" kern="0" dirty="0">
                <a:solidFill>
                  <a:schemeClr val="tx2">
                    <a:lumMod val="50000"/>
                  </a:schemeClr>
                </a:solidFill>
              </a:rPr>
              <a:t>Vehicle Damage $$$$$$</a:t>
            </a:r>
          </a:p>
          <a:p>
            <a:pPr lvl="0" defTabSz="914400">
              <a:defRPr/>
            </a:pPr>
            <a:r>
              <a:rPr lang="en-US" sz="1000" kern="0" dirty="0">
                <a:solidFill>
                  <a:schemeClr val="tx2">
                    <a:lumMod val="50000"/>
                  </a:schemeClr>
                </a:solidFill>
              </a:rPr>
              <a:t>    </a:t>
            </a:r>
            <a:r>
              <a:rPr lang="en-US" sz="900" i="1" kern="0" dirty="0">
                <a:solidFill>
                  <a:schemeClr val="tx2">
                    <a:lumMod val="50000"/>
                  </a:schemeClr>
                </a:solidFill>
              </a:rPr>
              <a:t>Growth and spread of fire</a:t>
            </a:r>
          </a:p>
        </p:txBody>
      </p:sp>
      <p:sp>
        <p:nvSpPr>
          <p:cNvPr id="2048" name="Rectangle 2047"/>
          <p:cNvSpPr/>
          <p:nvPr/>
        </p:nvSpPr>
        <p:spPr>
          <a:xfrm>
            <a:off x="3434401" y="1858887"/>
            <a:ext cx="8835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1200" b="1" kern="0" dirty="0">
                <a:solidFill>
                  <a:schemeClr val="tx2">
                    <a:lumMod val="50000"/>
                  </a:schemeClr>
                </a:solidFill>
              </a:rPr>
              <a:t>Likelihood</a:t>
            </a:r>
          </a:p>
        </p:txBody>
      </p:sp>
      <p:sp>
        <p:nvSpPr>
          <p:cNvPr id="67" name="Rectangle 66"/>
          <p:cNvSpPr/>
          <p:nvPr/>
        </p:nvSpPr>
        <p:spPr>
          <a:xfrm>
            <a:off x="3462176" y="3128311"/>
            <a:ext cx="10390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1200" b="1" kern="0" dirty="0">
                <a:solidFill>
                  <a:schemeClr val="tx2">
                    <a:lumMod val="50000"/>
                  </a:schemeClr>
                </a:solidFill>
              </a:rPr>
              <a:t>Consequence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t="11673" r="51400" b="48789"/>
          <a:stretch/>
        </p:blipFill>
        <p:spPr>
          <a:xfrm>
            <a:off x="1705907" y="1647257"/>
            <a:ext cx="1523697" cy="9607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67288" y="2704048"/>
            <a:ext cx="22243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1000" kern="0" dirty="0">
                <a:solidFill>
                  <a:srgbClr val="A1A2A5">
                    <a:lumMod val="50000"/>
                  </a:srgbClr>
                </a:solidFill>
              </a:rPr>
              <a:t>Geometry, Clutter</a:t>
            </a:r>
          </a:p>
          <a:p>
            <a:pPr lvl="0" defTabSz="914400">
              <a:defRPr/>
            </a:pPr>
            <a:r>
              <a:rPr lang="en-US" sz="1000" kern="0" dirty="0">
                <a:solidFill>
                  <a:srgbClr val="A1A2A5">
                    <a:lumMod val="50000"/>
                  </a:srgbClr>
                </a:solidFill>
              </a:rPr>
              <a:t>Ventilation/Penetration</a:t>
            </a:r>
          </a:p>
        </p:txBody>
      </p:sp>
      <p:sp>
        <p:nvSpPr>
          <p:cNvPr id="58" name="Rectangle 57"/>
          <p:cNvSpPr/>
          <p:nvPr/>
        </p:nvSpPr>
        <p:spPr>
          <a:xfrm>
            <a:off x="469502" y="4233779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>
              <a:defRPr/>
            </a:pPr>
            <a:r>
              <a:rPr lang="en-US" sz="1000" b="1" kern="0" dirty="0">
                <a:solidFill>
                  <a:schemeClr val="tx2">
                    <a:lumMod val="50000"/>
                  </a:schemeClr>
                </a:solidFill>
              </a:rPr>
              <a:t>Ignition Sources</a:t>
            </a:r>
          </a:p>
          <a:p>
            <a:pPr lvl="0" defTabSz="914400">
              <a:defRPr/>
            </a:pPr>
            <a:r>
              <a:rPr lang="en-US" sz="1000" kern="0" dirty="0">
                <a:solidFill>
                  <a:schemeClr val="tx2">
                    <a:lumMod val="50000"/>
                  </a:schemeClr>
                </a:solidFill>
              </a:rPr>
              <a:t>Turbocharger/Exhaust</a:t>
            </a:r>
          </a:p>
        </p:txBody>
      </p:sp>
      <p:sp>
        <p:nvSpPr>
          <p:cNvPr id="8" name="Rectangle 7"/>
          <p:cNvSpPr/>
          <p:nvPr/>
        </p:nvSpPr>
        <p:spPr>
          <a:xfrm>
            <a:off x="138780" y="1483989"/>
            <a:ext cx="10123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Identify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25970" y="1482751"/>
            <a:ext cx="88036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Assess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561156" y="1562499"/>
            <a:ext cx="9710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Control</a:t>
            </a:r>
          </a:p>
        </p:txBody>
      </p:sp>
    </p:spTree>
    <p:extLst>
      <p:ext uri="{BB962C8B-B14F-4D97-AF65-F5344CB8AC3E}">
        <p14:creationId xmlns:p14="http://schemas.microsoft.com/office/powerpoint/2010/main" val="17773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2049" grpId="0" animBg="1"/>
      <p:bldP spid="29" grpId="0" animBg="1"/>
      <p:bldP spid="33" grpId="0"/>
      <p:bldP spid="38" grpId="0"/>
      <p:bldP spid="54" grpId="0"/>
      <p:bldP spid="55" grpId="0"/>
      <p:bldP spid="61" grpId="0"/>
      <p:bldP spid="62" grpId="0"/>
      <p:bldP spid="2048" grpId="0"/>
      <p:bldP spid="67" grpId="0"/>
      <p:bldP spid="7" grpId="0"/>
      <p:bldP spid="58" grpId="0"/>
      <p:bldP spid="8" grpId="0"/>
      <p:bldP spid="39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79504" y="303499"/>
            <a:ext cx="7813675" cy="576213"/>
          </a:xfrm>
        </p:spPr>
        <p:txBody>
          <a:bodyPr/>
          <a:lstStyle/>
          <a:p>
            <a:r>
              <a:rPr lang="sv-SE" dirty="0"/>
              <a:t>The </a:t>
            </a:r>
            <a:r>
              <a:rPr lang="sv-SE" dirty="0" err="1"/>
              <a:t>fire</a:t>
            </a:r>
            <a:r>
              <a:rPr lang="sv-SE" dirty="0"/>
              <a:t> event</a:t>
            </a:r>
          </a:p>
        </p:txBody>
      </p:sp>
      <p:pic>
        <p:nvPicPr>
          <p:cNvPr id="3" name="Picture 18" descr="http://flylib.com/books/3/65/1/html/2/images/03fig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433" y="2775152"/>
            <a:ext cx="4990097" cy="154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7" b="45539"/>
          <a:stretch/>
        </p:blipFill>
        <p:spPr>
          <a:xfrm>
            <a:off x="2164354" y="2793943"/>
            <a:ext cx="2576198" cy="1020840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5615951"/>
            <a:ext cx="2133600" cy="110800"/>
          </a:xfrm>
        </p:spPr>
        <p:txBody>
          <a:bodyPr/>
          <a:lstStyle/>
          <a:p>
            <a:fld id="{2B0EE8AC-AEE7-6D47-9229-1C5CD95789F0}" type="slidenum">
              <a:rPr lang="nl-NL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12</a:t>
            </a:fld>
            <a:endParaRPr lang="nl-NL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7" name="Picture 2" descr="https://d30y9cdsu7xlg0.cloudfront.net/png/56032-2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86963" y="3137943"/>
            <a:ext cx="596971" cy="59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4756" y="3320098"/>
            <a:ext cx="897972" cy="797713"/>
          </a:xfrm>
          <a:prstGeom prst="rect">
            <a:avLst/>
          </a:prstGeom>
        </p:spPr>
      </p:pic>
      <p:pic>
        <p:nvPicPr>
          <p:cNvPr id="9" name="Picture 5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8" t="29163" r="29528" b="31988"/>
          <a:stretch/>
        </p:blipFill>
        <p:spPr>
          <a:xfrm>
            <a:off x="5587717" y="3568572"/>
            <a:ext cx="421275" cy="396228"/>
          </a:xfrm>
          <a:prstGeom prst="rect">
            <a:avLst/>
          </a:prstGeom>
        </p:spPr>
      </p:pic>
      <p:sp>
        <p:nvSpPr>
          <p:cNvPr id="10" name="TextBox 63"/>
          <p:cNvSpPr txBox="1"/>
          <p:nvPr/>
        </p:nvSpPr>
        <p:spPr>
          <a:xfrm>
            <a:off x="1118231" y="815917"/>
            <a:ext cx="6033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2940"/>
            <a:r>
              <a:rPr lang="en-US" sz="1200" b="1" dirty="0">
                <a:solidFill>
                  <a:prstClr val="black"/>
                </a:solidFill>
              </a:rPr>
              <a:t>Detect</a:t>
            </a:r>
          </a:p>
        </p:txBody>
      </p:sp>
      <p:sp>
        <p:nvSpPr>
          <p:cNvPr id="11" name="TextBox 73"/>
          <p:cNvSpPr txBox="1"/>
          <p:nvPr/>
        </p:nvSpPr>
        <p:spPr>
          <a:xfrm>
            <a:off x="5446601" y="818400"/>
            <a:ext cx="21893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2940"/>
            <a:r>
              <a:rPr lang="en-US" sz="1200" b="1" dirty="0">
                <a:solidFill>
                  <a:prstClr val="black"/>
                </a:solidFill>
              </a:rPr>
              <a:t>Control</a:t>
            </a:r>
          </a:p>
          <a:p>
            <a:pPr defTabSz="822940"/>
            <a:r>
              <a:rPr lang="en-US" sz="1200" dirty="0">
                <a:solidFill>
                  <a:prstClr val="black"/>
                </a:solidFill>
              </a:rPr>
              <a:t>Fire growth (engine/cooling fan)</a:t>
            </a:r>
          </a:p>
          <a:p>
            <a:pPr marL="411470" lvl="1" defTabSz="822940"/>
            <a:r>
              <a:rPr lang="en-US" sz="1200" dirty="0">
                <a:solidFill>
                  <a:prstClr val="black"/>
                </a:solidFill>
              </a:rPr>
              <a:t>Shutdown Engine</a:t>
            </a:r>
          </a:p>
          <a:p>
            <a:pPr marL="411470" lvl="1" defTabSz="822940"/>
            <a:r>
              <a:rPr lang="en-US" sz="1200" dirty="0">
                <a:solidFill>
                  <a:prstClr val="black"/>
                </a:solidFill>
              </a:rPr>
              <a:t>Shut Off Batteries</a:t>
            </a:r>
          </a:p>
        </p:txBody>
      </p:sp>
      <p:sp>
        <p:nvSpPr>
          <p:cNvPr id="12" name="TextBox 74"/>
          <p:cNvSpPr txBox="1"/>
          <p:nvPr/>
        </p:nvSpPr>
        <p:spPr>
          <a:xfrm>
            <a:off x="2811907" y="810061"/>
            <a:ext cx="25125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40"/>
            <a:r>
              <a:rPr lang="en-US" sz="1200" b="1" dirty="0">
                <a:solidFill>
                  <a:prstClr val="black"/>
                </a:solidFill>
              </a:rPr>
              <a:t>Safety of Passengers</a:t>
            </a:r>
          </a:p>
          <a:p>
            <a:pPr defTabSz="822940"/>
            <a:r>
              <a:rPr lang="en-US" sz="1200" dirty="0">
                <a:solidFill>
                  <a:prstClr val="black"/>
                </a:solidFill>
              </a:rPr>
              <a:t>Prevent introduction of toxic fumes </a:t>
            </a:r>
          </a:p>
          <a:p>
            <a:pPr marL="411470" lvl="1" defTabSz="822940"/>
            <a:r>
              <a:rPr lang="en-US" sz="1200" dirty="0">
                <a:solidFill>
                  <a:prstClr val="black"/>
                </a:solidFill>
              </a:rPr>
              <a:t>Shutdown (HVAC)</a:t>
            </a:r>
          </a:p>
          <a:p>
            <a:pPr defTabSz="822940"/>
            <a:r>
              <a:rPr lang="en-US" sz="1200" dirty="0">
                <a:solidFill>
                  <a:prstClr val="black"/>
                </a:solidFill>
              </a:rPr>
              <a:t>Safely Stop Bus</a:t>
            </a:r>
          </a:p>
          <a:p>
            <a:pPr defTabSz="822940"/>
            <a:r>
              <a:rPr lang="en-US" sz="1200" dirty="0">
                <a:solidFill>
                  <a:prstClr val="black"/>
                </a:solidFill>
              </a:rPr>
              <a:t>Evacuate Passengers</a:t>
            </a:r>
          </a:p>
        </p:txBody>
      </p:sp>
      <p:sp>
        <p:nvSpPr>
          <p:cNvPr id="13" name="Rectangle 64"/>
          <p:cNvSpPr/>
          <p:nvPr/>
        </p:nvSpPr>
        <p:spPr>
          <a:xfrm>
            <a:off x="1118232" y="1031106"/>
            <a:ext cx="9061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2940"/>
            <a:r>
              <a:rPr lang="en-US" sz="1200" dirty="0">
                <a:solidFill>
                  <a:prstClr val="black"/>
                </a:solidFill>
              </a:rPr>
              <a:t>Alert Driver</a:t>
            </a:r>
          </a:p>
        </p:txBody>
      </p:sp>
      <p:sp>
        <p:nvSpPr>
          <p:cNvPr id="14" name="Rectangle 65"/>
          <p:cNvSpPr/>
          <p:nvPr/>
        </p:nvSpPr>
        <p:spPr>
          <a:xfrm>
            <a:off x="1118233" y="1246295"/>
            <a:ext cx="13081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2940"/>
            <a:r>
              <a:rPr lang="en-US" sz="1200" dirty="0">
                <a:solidFill>
                  <a:prstClr val="black"/>
                </a:solidFill>
              </a:rPr>
              <a:t>Acknowledge Risk</a:t>
            </a:r>
          </a:p>
        </p:txBody>
      </p:sp>
      <p:sp>
        <p:nvSpPr>
          <p:cNvPr id="15" name="Rounded Rectangular Callout 78"/>
          <p:cNvSpPr/>
          <p:nvPr/>
        </p:nvSpPr>
        <p:spPr>
          <a:xfrm>
            <a:off x="2855375" y="2349685"/>
            <a:ext cx="936105" cy="597729"/>
          </a:xfrm>
          <a:prstGeom prst="wedgeRoundRectCallout">
            <a:avLst>
              <a:gd name="adj1" fmla="val 55328"/>
              <a:gd name="adj2" fmla="val 8846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40"/>
            <a:r>
              <a:rPr lang="en-US" sz="800" dirty="0">
                <a:solidFill>
                  <a:srgbClr val="C00000"/>
                </a:solidFill>
              </a:rPr>
              <a:t>I SMELL SOMETHING BURNING</a:t>
            </a:r>
          </a:p>
        </p:txBody>
      </p:sp>
      <p:pic>
        <p:nvPicPr>
          <p:cNvPr id="16" name="Picture 6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513" y="2793944"/>
            <a:ext cx="972742" cy="972742"/>
          </a:xfrm>
          <a:prstGeom prst="rect">
            <a:avLst/>
          </a:prstGeom>
        </p:spPr>
      </p:pic>
      <p:pic>
        <p:nvPicPr>
          <p:cNvPr id="17" name="Picture 8" descr="http://media.giphy.com/media/RcW4tCntkBIgU/giphy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23" y="2846630"/>
            <a:ext cx="487462" cy="86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d30y9cdsu7xlg0.cloudfront.net/png/56032-2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5290" y="1283323"/>
            <a:ext cx="202941" cy="2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d30y9cdsu7xlg0.cloudfront.net/png/56032-2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81373" y="1200778"/>
            <a:ext cx="202941" cy="2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d30y9cdsu7xlg0.cloudfront.net/png/56032-2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91068" y="1403719"/>
            <a:ext cx="202941" cy="2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d30y9cdsu7xlg0.cloudfront.net/png/56032-2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62798" y="1625452"/>
            <a:ext cx="202941" cy="2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d30y9cdsu7xlg0.cloudfront.net/png/56032-2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34660" y="1290881"/>
            <a:ext cx="202941" cy="2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67"/>
          <p:cNvSpPr txBox="1"/>
          <p:nvPr/>
        </p:nvSpPr>
        <p:spPr>
          <a:xfrm>
            <a:off x="883391" y="963924"/>
            <a:ext cx="32057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40"/>
            <a:r>
              <a:rPr lang="en-US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4" name="Picture 22" descr="https://encrypted-tbn2.gstatic.com/images?q=tbn:ANd9GcSpat6ureC1aASfp5_tjpDWGabEwUavZNhSmMzIQ56GVJtx4ezf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3453544"/>
            <a:ext cx="2561773" cy="109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ular Callout 88"/>
          <p:cNvSpPr/>
          <p:nvPr/>
        </p:nvSpPr>
        <p:spPr>
          <a:xfrm>
            <a:off x="2826028" y="2969340"/>
            <a:ext cx="873083" cy="517082"/>
          </a:xfrm>
          <a:prstGeom prst="wedgeRoundRectCallout">
            <a:avLst>
              <a:gd name="adj1" fmla="val -50991"/>
              <a:gd name="adj2" fmla="val 8684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40"/>
            <a:r>
              <a:rPr lang="en-US" sz="800" dirty="0">
                <a:solidFill>
                  <a:srgbClr val="C00000"/>
                </a:solidFill>
              </a:rPr>
              <a:t>YOUR BUS IS ON FIRE</a:t>
            </a:r>
          </a:p>
        </p:txBody>
      </p:sp>
      <p:sp>
        <p:nvSpPr>
          <p:cNvPr id="33" name="Rubrik 1"/>
          <p:cNvSpPr txBox="1">
            <a:spLocks/>
          </p:cNvSpPr>
          <p:nvPr/>
        </p:nvSpPr>
        <p:spPr>
          <a:xfrm>
            <a:off x="4283969" y="24166"/>
            <a:ext cx="3708413" cy="2073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82296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2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900" b="0" dirty="0">
                <a:solidFill>
                  <a:prstClr val="black">
                    <a:lumMod val="75000"/>
                    <a:lumOff val="25000"/>
                  </a:prstClr>
                </a:solidFill>
              </a:rPr>
              <a:t>5. </a:t>
            </a:r>
            <a:r>
              <a:rPr lang="en-US" sz="900" b="0" dirty="0">
                <a:solidFill>
                  <a:prstClr val="black">
                    <a:lumMod val="75000"/>
                    <a:lumOff val="25000"/>
                  </a:prstClr>
                </a:solidFill>
              </a:rPr>
              <a:t>Preventive fire safety – Safety features</a:t>
            </a:r>
          </a:p>
        </p:txBody>
      </p:sp>
      <p:pic>
        <p:nvPicPr>
          <p:cNvPr id="26" name="Picture 8" descr="http://media.giphy.com/media/RcW4tCntkBIgU/giphy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773" y="3282481"/>
            <a:ext cx="1040287" cy="47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http://media.giphy.com/media/RcW4tCntkBIgU/giphy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791" y="3430363"/>
            <a:ext cx="1040287" cy="47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50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54028 4.81481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68 -0.00602 L -0.1408 -0.06111 L -0.13924 -0.1868 L 0.37917 -0.15578 " pathEditMode="relative" rAng="0" ptsTypes="AAAA">
                                      <p:cBhvr>
                                        <p:cTn id="9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78" y="-9051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500"/>
                            </p:stCondLst>
                            <p:childTnLst>
                              <p:par>
                                <p:cTn id="95" presetID="30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5" grpId="1" animBg="1"/>
      <p:bldP spid="23" grpId="0"/>
      <p:bldP spid="25" grpId="0" animBg="1"/>
      <p:bldP spid="2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79504" y="195338"/>
            <a:ext cx="7813675" cy="576213"/>
          </a:xfrm>
        </p:spPr>
        <p:txBody>
          <a:bodyPr/>
          <a:lstStyle/>
          <a:p>
            <a:r>
              <a:rPr lang="sv-SE" dirty="0" err="1"/>
              <a:t>Automatic</a:t>
            </a:r>
            <a:r>
              <a:rPr lang="sv-SE" dirty="0"/>
              <a:t> </a:t>
            </a:r>
            <a:r>
              <a:rPr lang="sv-SE" dirty="0" err="1"/>
              <a:t>detection</a:t>
            </a:r>
            <a:r>
              <a:rPr lang="sv-SE" dirty="0"/>
              <a:t> and </a:t>
            </a:r>
            <a:r>
              <a:rPr lang="sv-SE" dirty="0" err="1"/>
              <a:t>suppression</a:t>
            </a:r>
            <a:endParaRPr lang="sv-SE" dirty="0"/>
          </a:p>
        </p:txBody>
      </p:sp>
      <p:pic>
        <p:nvPicPr>
          <p:cNvPr id="3" name="Picture 18" descr="http://flylib.com/books/3/65/1/html/2/images/03fig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169" y="2723357"/>
            <a:ext cx="4990097" cy="154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7" b="45539"/>
          <a:stretch/>
        </p:blipFill>
        <p:spPr>
          <a:xfrm>
            <a:off x="2874091" y="2742148"/>
            <a:ext cx="2576198" cy="1020840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62936" y="5183904"/>
            <a:ext cx="2133600" cy="110800"/>
          </a:xfrm>
        </p:spPr>
        <p:txBody>
          <a:bodyPr/>
          <a:lstStyle/>
          <a:p>
            <a:fld id="{2B0EE8AC-AEE7-6D47-9229-1C5CD95789F0}" type="slidenum">
              <a:rPr lang="nl-NL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13</a:t>
            </a:fld>
            <a:endParaRPr lang="nl-NL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7" name="Picture 2" descr="https://d30y9cdsu7xlg0.cloudfront.net/png/56032-2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96699" y="3086148"/>
            <a:ext cx="596971" cy="59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4676" y="3271902"/>
            <a:ext cx="897972" cy="797713"/>
          </a:xfrm>
          <a:prstGeom prst="rect">
            <a:avLst/>
          </a:prstGeom>
        </p:spPr>
      </p:pic>
      <p:sp>
        <p:nvSpPr>
          <p:cNvPr id="10" name="TextBox 63"/>
          <p:cNvSpPr txBox="1"/>
          <p:nvPr/>
        </p:nvSpPr>
        <p:spPr>
          <a:xfrm>
            <a:off x="1827967" y="764122"/>
            <a:ext cx="6033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2940"/>
            <a:r>
              <a:rPr lang="en-US" sz="1200" b="1" dirty="0">
                <a:solidFill>
                  <a:prstClr val="black"/>
                </a:solidFill>
              </a:rPr>
              <a:t>Detect</a:t>
            </a:r>
          </a:p>
        </p:txBody>
      </p:sp>
      <p:sp>
        <p:nvSpPr>
          <p:cNvPr id="11" name="TextBox 73"/>
          <p:cNvSpPr txBox="1"/>
          <p:nvPr/>
        </p:nvSpPr>
        <p:spPr>
          <a:xfrm>
            <a:off x="6156337" y="766605"/>
            <a:ext cx="2189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2940"/>
            <a:r>
              <a:rPr lang="en-US" sz="1200" b="1" dirty="0">
                <a:solidFill>
                  <a:prstClr val="black"/>
                </a:solidFill>
              </a:rPr>
              <a:t>Control</a:t>
            </a:r>
          </a:p>
          <a:p>
            <a:pPr defTabSz="822940"/>
            <a:r>
              <a:rPr lang="en-US" sz="1200" dirty="0">
                <a:solidFill>
                  <a:prstClr val="black"/>
                </a:solidFill>
              </a:rPr>
              <a:t>Fire growth (engine/cooling fan)</a:t>
            </a:r>
          </a:p>
        </p:txBody>
      </p:sp>
      <p:sp>
        <p:nvSpPr>
          <p:cNvPr id="12" name="TextBox 74"/>
          <p:cNvSpPr txBox="1"/>
          <p:nvPr/>
        </p:nvSpPr>
        <p:spPr>
          <a:xfrm>
            <a:off x="3521642" y="758265"/>
            <a:ext cx="251250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40"/>
            <a:r>
              <a:rPr lang="en-US" sz="1200" b="1" dirty="0">
                <a:solidFill>
                  <a:prstClr val="black"/>
                </a:solidFill>
              </a:rPr>
              <a:t>Safety of Passengers</a:t>
            </a:r>
          </a:p>
          <a:p>
            <a:pPr marL="171446" indent="-171446" defTabSz="822940"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prstClr val="black"/>
                </a:solidFill>
              </a:rPr>
              <a:t>Shutdown (HVAC)</a:t>
            </a:r>
          </a:p>
          <a:p>
            <a:pPr defTabSz="822940"/>
            <a:r>
              <a:rPr lang="en-US" sz="900" dirty="0">
                <a:solidFill>
                  <a:prstClr val="black"/>
                </a:solidFill>
              </a:rPr>
              <a:t>Prevent introduction of toxic fumes </a:t>
            </a:r>
          </a:p>
          <a:p>
            <a:pPr defTabSz="822940"/>
            <a:endParaRPr lang="en-US" sz="1200" dirty="0">
              <a:solidFill>
                <a:prstClr val="black"/>
              </a:solidFill>
            </a:endParaRPr>
          </a:p>
          <a:p>
            <a:pPr defTabSz="822940"/>
            <a:r>
              <a:rPr lang="en-US" sz="1200" dirty="0">
                <a:solidFill>
                  <a:prstClr val="black"/>
                </a:solidFill>
              </a:rPr>
              <a:t>Safely Stop Bus</a:t>
            </a:r>
          </a:p>
          <a:p>
            <a:pPr defTabSz="822940"/>
            <a:endParaRPr lang="en-US" sz="1200" dirty="0">
              <a:solidFill>
                <a:prstClr val="black"/>
              </a:solidFill>
            </a:endParaRPr>
          </a:p>
          <a:p>
            <a:pPr defTabSz="822940"/>
            <a:r>
              <a:rPr lang="en-US" sz="1200" dirty="0">
                <a:solidFill>
                  <a:prstClr val="black"/>
                </a:solidFill>
              </a:rPr>
              <a:t>Evacuate Passengers</a:t>
            </a:r>
          </a:p>
        </p:txBody>
      </p:sp>
      <p:sp>
        <p:nvSpPr>
          <p:cNvPr id="13" name="Rectangle 64"/>
          <p:cNvSpPr/>
          <p:nvPr/>
        </p:nvSpPr>
        <p:spPr>
          <a:xfrm>
            <a:off x="1827967" y="979311"/>
            <a:ext cx="11369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594" indent="-228594" defTabSz="822940"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prstClr val="black"/>
                </a:solidFill>
              </a:rPr>
              <a:t>Alert Driver</a:t>
            </a:r>
          </a:p>
        </p:txBody>
      </p:sp>
      <p:pic>
        <p:nvPicPr>
          <p:cNvPr id="14" name="Picture 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248" y="2742149"/>
            <a:ext cx="972742" cy="972742"/>
          </a:xfrm>
          <a:prstGeom prst="rect">
            <a:avLst/>
          </a:prstGeom>
        </p:spPr>
      </p:pic>
      <p:pic>
        <p:nvPicPr>
          <p:cNvPr id="15" name="Picture 8" descr="http://media.giphy.com/media/RcW4tCntkBIgU/giphy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258" y="2677308"/>
            <a:ext cx="565883" cy="100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d30y9cdsu7xlg0.cloudfront.net/png/56032-20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9077" y="1473566"/>
            <a:ext cx="202941" cy="2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d30y9cdsu7xlg0.cloudfront.net/png/56032-20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72533" y="1857428"/>
            <a:ext cx="202941" cy="2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653" y="2855872"/>
            <a:ext cx="191831" cy="412431"/>
          </a:xfrm>
          <a:prstGeom prst="rect">
            <a:avLst/>
          </a:prstGeom>
        </p:spPr>
      </p:pic>
      <p:sp>
        <p:nvSpPr>
          <p:cNvPr id="23" name="Rectangle 5">
            <a:hlinkHover r:id="" action="ppaction://hlinkshowjump?jump=nextslide"/>
          </p:cNvPr>
          <p:cNvSpPr/>
          <p:nvPr/>
        </p:nvSpPr>
        <p:spPr>
          <a:xfrm>
            <a:off x="773597" y="4876006"/>
            <a:ext cx="7821363" cy="43053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40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ubrik 1"/>
          <p:cNvSpPr txBox="1">
            <a:spLocks/>
          </p:cNvSpPr>
          <p:nvPr/>
        </p:nvSpPr>
        <p:spPr>
          <a:xfrm>
            <a:off x="4283969" y="24166"/>
            <a:ext cx="3708413" cy="2073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82296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2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900" b="0" dirty="0">
                <a:solidFill>
                  <a:prstClr val="black">
                    <a:lumMod val="75000"/>
                    <a:lumOff val="25000"/>
                  </a:prstClr>
                </a:solidFill>
              </a:rPr>
              <a:t>5. </a:t>
            </a:r>
            <a:r>
              <a:rPr lang="en-US" sz="900" b="0" dirty="0">
                <a:solidFill>
                  <a:prstClr val="black">
                    <a:lumMod val="75000"/>
                    <a:lumOff val="25000"/>
                  </a:prstClr>
                </a:solidFill>
              </a:rPr>
              <a:t>Preventive fire safety – Safety features</a:t>
            </a:r>
          </a:p>
          <a:p>
            <a:endParaRPr lang="en-US" sz="900" b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6" name="TextBox 73"/>
          <p:cNvSpPr txBox="1"/>
          <p:nvPr/>
        </p:nvSpPr>
        <p:spPr>
          <a:xfrm>
            <a:off x="6330057" y="1239919"/>
            <a:ext cx="1727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8588" indent="-128588">
              <a:buFont typeface="Wingdings" panose="05000000000000000000" pitchFamily="2" charset="2"/>
              <a:buChar char="ü"/>
            </a:pPr>
            <a:r>
              <a:rPr lang="en-US" sz="1200" dirty="0"/>
              <a:t>Shutdown Engine</a:t>
            </a:r>
          </a:p>
          <a:p>
            <a:pPr marL="128588" indent="-128588">
              <a:buFont typeface="Wingdings" panose="05000000000000000000" pitchFamily="2" charset="2"/>
              <a:buChar char="ü"/>
            </a:pPr>
            <a:r>
              <a:rPr lang="en-US" sz="1200" dirty="0"/>
              <a:t>Shut Off Batteries</a:t>
            </a:r>
          </a:p>
          <a:p>
            <a:pPr marL="128588" indent="-128588">
              <a:buFont typeface="Wingdings" panose="05000000000000000000" pitchFamily="2" charset="2"/>
              <a:buChar char="ü"/>
            </a:pPr>
            <a:r>
              <a:rPr lang="en-US" sz="1200" dirty="0"/>
              <a:t>Discharge Extinguisher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23281" y="3272959"/>
            <a:ext cx="900762" cy="795597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211" y="2999277"/>
            <a:ext cx="1092719" cy="672023"/>
          </a:xfrm>
          <a:prstGeom prst="rect">
            <a:avLst/>
          </a:prstGeom>
        </p:spPr>
      </p:pic>
      <p:pic>
        <p:nvPicPr>
          <p:cNvPr id="9" name="Picture 5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8" t="29163" r="29528" b="31988"/>
          <a:stretch/>
        </p:blipFill>
        <p:spPr>
          <a:xfrm>
            <a:off x="6317903" y="3464820"/>
            <a:ext cx="421275" cy="3962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18210" y="3466322"/>
            <a:ext cx="420661" cy="39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0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5868 -0.00602 L -0.1408 -0.06111 L -0.13924 -0.1868 L 0.37917 -0.15578 " pathEditMode="relative" rAng="0" ptsTypes="AAAA">
                                      <p:cBhvr>
                                        <p:cTn id="8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78" y="-9051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500"/>
                            </p:stCondLst>
                            <p:childTnLst>
                              <p:par>
                                <p:cTn id="87" presetID="30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4000"/>
                            </p:stCondLst>
                            <p:childTnLst>
                              <p:par>
                                <p:cTn id="93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79503" y="555526"/>
            <a:ext cx="7813675" cy="576213"/>
          </a:xfrm>
        </p:spPr>
        <p:txBody>
          <a:bodyPr/>
          <a:lstStyle/>
          <a:p>
            <a:r>
              <a:rPr lang="sv-SE" dirty="0"/>
              <a:t>Benefits</a:t>
            </a:r>
          </a:p>
        </p:txBody>
      </p:sp>
      <p:pic>
        <p:nvPicPr>
          <p:cNvPr id="3" name="Picture 18" descr="http://flylib.com/books/3/65/1/html/2/images/03fig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86" y="3682194"/>
            <a:ext cx="4158013" cy="128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74"/>
          <p:cNvSpPr txBox="1"/>
          <p:nvPr/>
        </p:nvSpPr>
        <p:spPr>
          <a:xfrm>
            <a:off x="5985920" y="2130662"/>
            <a:ext cx="25125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Safety of Passengers</a:t>
            </a:r>
          </a:p>
          <a:p>
            <a:endParaRPr lang="en-US" sz="1200" dirty="0"/>
          </a:p>
          <a:p>
            <a:r>
              <a:rPr lang="en-US" sz="1200" dirty="0"/>
              <a:t>Safely Stop Bus</a:t>
            </a:r>
          </a:p>
          <a:p>
            <a:endParaRPr lang="en-US" sz="1200" dirty="0"/>
          </a:p>
          <a:p>
            <a:r>
              <a:rPr lang="en-US" sz="1200" dirty="0"/>
              <a:t>Evacuate Passengers</a:t>
            </a:r>
          </a:p>
        </p:txBody>
      </p:sp>
      <p:sp>
        <p:nvSpPr>
          <p:cNvPr id="7" name="Rectangle 64"/>
          <p:cNvSpPr/>
          <p:nvPr/>
        </p:nvSpPr>
        <p:spPr>
          <a:xfrm>
            <a:off x="2010124" y="2311686"/>
            <a:ext cx="17702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200" dirty="0"/>
              <a:t>Alert Driver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200" dirty="0"/>
              <a:t>Shutdown (HVAC)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200" dirty="0"/>
              <a:t>Shutdown Engine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200" dirty="0"/>
              <a:t>Shut Off Batteries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200" dirty="0"/>
              <a:t>Discharge Extinguisher</a:t>
            </a:r>
          </a:p>
          <a:p>
            <a:pPr marL="228600" indent="-228600">
              <a:buFont typeface="Wingdings" panose="05000000000000000000" pitchFamily="2" charset="2"/>
              <a:buChar char="ü"/>
            </a:pPr>
            <a:endParaRPr lang="en-US" sz="1200" dirty="0"/>
          </a:p>
        </p:txBody>
      </p:sp>
      <p:pic>
        <p:nvPicPr>
          <p:cNvPr id="8" name="Picture 2" descr="https://d30y9cdsu7xlg0.cloudfront.net/png/56032-2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04348" y="2538731"/>
            <a:ext cx="202941" cy="2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d30y9cdsu7xlg0.cloudfront.net/png/56032-2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81498" y="2911851"/>
            <a:ext cx="202941" cy="2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/>
          <p:cNvSpPr txBox="1">
            <a:spLocks/>
          </p:cNvSpPr>
          <p:nvPr/>
        </p:nvSpPr>
        <p:spPr bwMode="auto">
          <a:xfrm>
            <a:off x="5436377" y="1208862"/>
            <a:ext cx="2375637" cy="1236032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vert="horz" wrap="square" lIns="68854" tIns="34427" rIns="68854" bIns="34427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A4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A4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A4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A4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A4"/>
                </a:solidFill>
                <a:latin typeface="Arial" charset="0"/>
              </a:defRPr>
            </a:lvl5pPr>
            <a:lvl6pPr marL="344272" algn="l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A4"/>
                </a:solidFill>
                <a:latin typeface="Arial" charset="0"/>
              </a:defRPr>
            </a:lvl6pPr>
            <a:lvl7pPr marL="688543" algn="l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A4"/>
                </a:solidFill>
                <a:latin typeface="Arial" charset="0"/>
              </a:defRPr>
            </a:lvl7pPr>
            <a:lvl8pPr marL="1032815" algn="l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A4"/>
                </a:solidFill>
                <a:latin typeface="Arial" charset="0"/>
              </a:defRPr>
            </a:lvl8pPr>
            <a:lvl9pPr marL="1377086" algn="l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A4"/>
                </a:solidFill>
                <a:latin typeface="Arial" charset="0"/>
              </a:defRPr>
            </a:lvl9pPr>
          </a:lstStyle>
          <a:p>
            <a:pPr algn="ctr"/>
            <a:r>
              <a:rPr lang="en-US" sz="1800" b="0" kern="0" dirty="0"/>
              <a:t>ALLOW THE DRIVER TO FOCUS ON THE SAFETY OF THE PASSENGERS</a:t>
            </a:r>
          </a:p>
        </p:txBody>
      </p:sp>
      <p:sp>
        <p:nvSpPr>
          <p:cNvPr id="11" name="Rectangle 2"/>
          <p:cNvSpPr/>
          <p:nvPr/>
        </p:nvSpPr>
        <p:spPr>
          <a:xfrm>
            <a:off x="1436105" y="1322047"/>
            <a:ext cx="31159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kern="0" dirty="0"/>
              <a:t>AUTOMATIC FIRE SUPPRESSION SYSTEMS</a:t>
            </a:r>
            <a:br>
              <a:rPr lang="en-US" kern="0" dirty="0"/>
            </a:br>
            <a:r>
              <a:rPr lang="en-US" kern="0" dirty="0"/>
              <a:t>REMOVE THE HUMAN FACTOR</a:t>
            </a:r>
          </a:p>
        </p:txBody>
      </p:sp>
      <p:sp>
        <p:nvSpPr>
          <p:cNvPr id="13" name="Rubrik 1"/>
          <p:cNvSpPr txBox="1">
            <a:spLocks/>
          </p:cNvSpPr>
          <p:nvPr/>
        </p:nvSpPr>
        <p:spPr>
          <a:xfrm>
            <a:off x="4283968" y="24166"/>
            <a:ext cx="3708413" cy="2073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82296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2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900" b="0" dirty="0"/>
              <a:t>5. </a:t>
            </a:r>
            <a:r>
              <a:rPr lang="en-US" sz="900" b="0" dirty="0"/>
              <a:t>Preventive fire safety – Safety features</a:t>
            </a:r>
          </a:p>
          <a:p>
            <a:endParaRPr lang="en-US" sz="900" b="0" dirty="0"/>
          </a:p>
        </p:txBody>
      </p:sp>
    </p:spTree>
    <p:extLst>
      <p:ext uri="{BB962C8B-B14F-4D97-AF65-F5344CB8AC3E}">
        <p14:creationId xmlns:p14="http://schemas.microsoft.com/office/powerpoint/2010/main" val="2735074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Fire Suppression Systems Effective</a:t>
            </a:r>
          </a:p>
        </p:txBody>
      </p:sp>
      <p:sp>
        <p:nvSpPr>
          <p:cNvPr id="3" name="Rectangle 2"/>
          <p:cNvSpPr/>
          <p:nvPr/>
        </p:nvSpPr>
        <p:spPr>
          <a:xfrm>
            <a:off x="5196654" y="1563640"/>
            <a:ext cx="2423099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harsh environments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Required maintenance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4473" y="1647063"/>
            <a:ext cx="4241867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Fast Detection with minimal nuisance alarms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6618" y="2403870"/>
            <a:ext cx="4027218" cy="183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Suppression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Sufficient </a:t>
            </a:r>
            <a:r>
              <a:rPr lang="en-US" dirty="0" err="1"/>
              <a:t>qty</a:t>
            </a:r>
            <a:r>
              <a:rPr lang="en-US" dirty="0"/>
              <a:t> of extinguishing agent and </a:t>
            </a:r>
            <a:r>
              <a:rPr lang="en-US" dirty="0" err="1"/>
              <a:t>nozzzles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Re-Ignition Protection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Effective during all operation modes (high airflow, low airflow)</a:t>
            </a:r>
          </a:p>
          <a:p>
            <a:endParaRPr lang="en-US" dirty="0"/>
          </a:p>
        </p:txBody>
      </p:sp>
      <p:pic>
        <p:nvPicPr>
          <p:cNvPr id="7" name="Bildobjekt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567" y="2535746"/>
            <a:ext cx="2736304" cy="1824202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3075806"/>
            <a:ext cx="754052" cy="125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23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err="1"/>
              <a:t>Voluntary</a:t>
            </a:r>
            <a:r>
              <a:rPr lang="sv-SE" dirty="0"/>
              <a:t> </a:t>
            </a:r>
            <a:r>
              <a:rPr lang="sv-SE" dirty="0" err="1"/>
              <a:t>certification</a:t>
            </a:r>
            <a:r>
              <a:rPr lang="sv-SE" dirty="0"/>
              <a:t> - </a:t>
            </a:r>
            <a:r>
              <a:rPr lang="en-US" dirty="0"/>
              <a:t>Fire suppression systems 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Common platform for securing minimum level of safety and security</a:t>
            </a:r>
          </a:p>
          <a:p>
            <a:r>
              <a:rPr lang="en-US" dirty="0"/>
              <a:t>Tested in a well-defined and objective way with realistic fire hazards that can occur on a bus based on sound science </a:t>
            </a:r>
          </a:p>
          <a:p>
            <a:r>
              <a:rPr lang="en-US" dirty="0"/>
              <a:t>Components tested for harsh environments to secure survivability </a:t>
            </a:r>
          </a:p>
          <a:p>
            <a:r>
              <a:rPr lang="en-US" dirty="0"/>
              <a:t>Ensures good distribution and amount of suppression agent</a:t>
            </a:r>
          </a:p>
          <a:p>
            <a:r>
              <a:rPr lang="en-US" dirty="0"/>
              <a:t>Re-</a:t>
            </a:r>
            <a:r>
              <a:rPr lang="en-US" dirty="0" err="1"/>
              <a:t>igntition</a:t>
            </a:r>
            <a:r>
              <a:rPr lang="en-US" dirty="0"/>
              <a:t> protection </a:t>
            </a:r>
          </a:p>
          <a:p>
            <a:r>
              <a:rPr lang="en-US" dirty="0"/>
              <a:t>Repeatable and reproducible</a:t>
            </a:r>
          </a:p>
          <a:p>
            <a:endParaRPr lang="sv-SE" dirty="0"/>
          </a:p>
        </p:txBody>
      </p:sp>
      <p:sp>
        <p:nvSpPr>
          <p:cNvPr id="7" name="Rubrik 1"/>
          <p:cNvSpPr txBox="1">
            <a:spLocks/>
          </p:cNvSpPr>
          <p:nvPr/>
        </p:nvSpPr>
        <p:spPr>
          <a:xfrm>
            <a:off x="4283968" y="24166"/>
            <a:ext cx="3708413" cy="2073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82296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2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900" b="0" dirty="0"/>
              <a:t>5. </a:t>
            </a:r>
            <a:r>
              <a:rPr lang="en-US" sz="900" b="0" dirty="0"/>
              <a:t>Preventive fire safety – Safety features</a:t>
            </a:r>
          </a:p>
          <a:p>
            <a:endParaRPr lang="en-US" sz="900" b="0" dirty="0"/>
          </a:p>
        </p:txBody>
      </p:sp>
    </p:spTree>
    <p:extLst>
      <p:ext uri="{BB962C8B-B14F-4D97-AF65-F5344CB8AC3E}">
        <p14:creationId xmlns:p14="http://schemas.microsoft.com/office/powerpoint/2010/main" val="218410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3. </a:t>
            </a:r>
            <a:r>
              <a:rPr lang="sv-SE" dirty="0" err="1"/>
              <a:t>Current</a:t>
            </a:r>
            <a:r>
              <a:rPr lang="sv-SE" dirty="0"/>
              <a:t> and </a:t>
            </a:r>
            <a:r>
              <a:rPr lang="sv-SE" dirty="0" err="1"/>
              <a:t>upcoming</a:t>
            </a:r>
            <a:r>
              <a:rPr lang="sv-SE" dirty="0"/>
              <a:t> </a:t>
            </a:r>
            <a:r>
              <a:rPr lang="sv-SE" dirty="0" err="1"/>
              <a:t>regulations</a:t>
            </a:r>
            <a:br>
              <a:rPr lang="sv-SE" dirty="0"/>
            </a:br>
            <a:endParaRPr lang="sv-SE" dirty="0"/>
          </a:p>
        </p:txBody>
      </p:sp>
      <p:pic>
        <p:nvPicPr>
          <p:cNvPr id="1026" name="Picture 2" descr="http://www.1421.consulting/wp-content/uploads/2015/12/regulatio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62" y="1661948"/>
            <a:ext cx="4884689" cy="325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ubrik 1"/>
          <p:cNvSpPr txBox="1">
            <a:spLocks/>
          </p:cNvSpPr>
          <p:nvPr/>
        </p:nvSpPr>
        <p:spPr>
          <a:xfrm>
            <a:off x="4283968" y="24166"/>
            <a:ext cx="3708413" cy="2073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82296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2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900" b="0" dirty="0"/>
              <a:t>3. Current and upcoming regulations</a:t>
            </a:r>
          </a:p>
          <a:p>
            <a:endParaRPr lang="en-GB" sz="900" b="0" dirty="0"/>
          </a:p>
        </p:txBody>
      </p:sp>
    </p:spTree>
    <p:extLst>
      <p:ext uri="{BB962C8B-B14F-4D97-AF65-F5344CB8AC3E}">
        <p14:creationId xmlns:p14="http://schemas.microsoft.com/office/powerpoint/2010/main" val="3928871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74" b="48777"/>
          <a:stretch/>
        </p:blipFill>
        <p:spPr>
          <a:xfrm>
            <a:off x="6995665" y="-165926"/>
            <a:ext cx="2075264" cy="14342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50349" y="3075720"/>
            <a:ext cx="531675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“Extinguishing systems shall be provided in buses with </a:t>
            </a:r>
            <a:r>
              <a:rPr lang="en-US" sz="900" b="1" u="sng" dirty="0"/>
              <a:t>combustion engine placed behind the driver</a:t>
            </a:r>
            <a:r>
              <a:rPr lang="en-US" sz="900" dirty="0"/>
              <a:t>: “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6742" y="3554862"/>
            <a:ext cx="5804187" cy="1069617"/>
          </a:xfrm>
          <a:prstGeom prst="rect">
            <a:avLst/>
          </a:prstGeom>
        </p:spPr>
      </p:pic>
      <p:pic>
        <p:nvPicPr>
          <p:cNvPr id="11" name="Picture 5" descr="http://www.unece.org/fileadmin/_migrated/pics/grs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12" y="348676"/>
            <a:ext cx="2958388" cy="61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ruta 1"/>
          <p:cNvSpPr txBox="1"/>
          <p:nvPr/>
        </p:nvSpPr>
        <p:spPr>
          <a:xfrm>
            <a:off x="3937053" y="336328"/>
            <a:ext cx="4943351" cy="1525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71446"/>
            <a:r>
              <a:rPr lang="en-GB" sz="900" dirty="0">
                <a:solidFill>
                  <a:schemeClr val="bg2">
                    <a:lumMod val="90000"/>
                  </a:schemeClr>
                </a:solidFill>
              </a:rPr>
              <a:t>Regulation 34		liquid fuel tanks.</a:t>
            </a:r>
            <a:endParaRPr lang="sv-SE" sz="900" dirty="0">
              <a:solidFill>
                <a:schemeClr val="bg2">
                  <a:lumMod val="90000"/>
                </a:schemeClr>
              </a:solidFill>
            </a:endParaRPr>
          </a:p>
          <a:p>
            <a:pPr defTabSz="171446"/>
            <a:r>
              <a:rPr lang="en-GB" sz="900" dirty="0">
                <a:solidFill>
                  <a:schemeClr val="bg2">
                    <a:lumMod val="90000"/>
                  </a:schemeClr>
                </a:solidFill>
              </a:rPr>
              <a:t>Regulation 43		plastic safety glazing </a:t>
            </a:r>
            <a:endParaRPr lang="sv-SE" sz="900" dirty="0">
              <a:solidFill>
                <a:schemeClr val="bg2">
                  <a:lumMod val="90000"/>
                </a:schemeClr>
              </a:solidFill>
            </a:endParaRPr>
          </a:p>
          <a:p>
            <a:pPr defTabSz="171446"/>
            <a:r>
              <a:rPr lang="en-GB" sz="900" dirty="0">
                <a:solidFill>
                  <a:schemeClr val="bg2">
                    <a:lumMod val="90000"/>
                  </a:schemeClr>
                </a:solidFill>
              </a:rPr>
              <a:t>Regulation 44  	materials of child restraint systems</a:t>
            </a:r>
            <a:endParaRPr lang="sv-SE" sz="900" dirty="0">
              <a:solidFill>
                <a:schemeClr val="bg2">
                  <a:lumMod val="90000"/>
                </a:schemeClr>
              </a:solidFill>
            </a:endParaRPr>
          </a:p>
          <a:p>
            <a:pPr defTabSz="171446"/>
            <a:r>
              <a:rPr lang="en-GB" sz="900" dirty="0">
                <a:solidFill>
                  <a:schemeClr val="bg2">
                    <a:lumMod val="90000"/>
                  </a:schemeClr>
                </a:solidFill>
              </a:rPr>
              <a:t>Regulation 67   	LPG  </a:t>
            </a:r>
            <a:endParaRPr lang="sv-SE" sz="900" dirty="0">
              <a:solidFill>
                <a:schemeClr val="bg2">
                  <a:lumMod val="90000"/>
                </a:schemeClr>
              </a:solidFill>
            </a:endParaRPr>
          </a:p>
          <a:p>
            <a:pPr defTabSz="171446"/>
            <a:r>
              <a:rPr lang="en-GB" sz="900" dirty="0">
                <a:solidFill>
                  <a:schemeClr val="bg2">
                    <a:lumMod val="90000"/>
                  </a:schemeClr>
                </a:solidFill>
              </a:rPr>
              <a:t>Regulation 100 	electric power train of vehicles, including fuel cells</a:t>
            </a:r>
          </a:p>
          <a:p>
            <a:pPr defTabSz="171446"/>
            <a:endParaRPr lang="en-GB" sz="900" dirty="0">
              <a:solidFill>
                <a:schemeClr val="bg2">
                  <a:lumMod val="90000"/>
                </a:schemeClr>
              </a:solidFill>
            </a:endParaRPr>
          </a:p>
          <a:p>
            <a:pPr defTabSz="171446"/>
            <a:r>
              <a:rPr lang="en-GB" sz="900" dirty="0">
                <a:solidFill>
                  <a:schemeClr val="bg2">
                    <a:lumMod val="90000"/>
                  </a:schemeClr>
                </a:solidFill>
              </a:rPr>
              <a:t>Regulation 110 	CNG and/or LNG </a:t>
            </a:r>
          </a:p>
          <a:p>
            <a:pPr defTabSz="171446"/>
            <a:r>
              <a:rPr lang="en-GB" sz="900" dirty="0">
                <a:solidFill>
                  <a:schemeClr val="bg2">
                    <a:lumMod val="90000"/>
                  </a:schemeClr>
                </a:solidFill>
              </a:rPr>
              <a:t>Regulation 118	burning </a:t>
            </a:r>
            <a:r>
              <a:rPr lang="en-GB" sz="900" dirty="0" err="1">
                <a:solidFill>
                  <a:schemeClr val="bg2">
                    <a:lumMod val="90000"/>
                  </a:schemeClr>
                </a:solidFill>
              </a:rPr>
              <a:t>behavior</a:t>
            </a:r>
            <a:r>
              <a:rPr lang="en-GB" sz="900" dirty="0">
                <a:solidFill>
                  <a:schemeClr val="bg2">
                    <a:lumMod val="90000"/>
                  </a:schemeClr>
                </a:solidFill>
              </a:rPr>
              <a:t> of interior materials</a:t>
            </a:r>
            <a:endParaRPr lang="sv-SE" sz="900" dirty="0">
              <a:solidFill>
                <a:schemeClr val="bg2">
                  <a:lumMod val="90000"/>
                </a:schemeClr>
              </a:solidFill>
            </a:endParaRPr>
          </a:p>
          <a:p>
            <a:pPr defTabSz="171446"/>
            <a:r>
              <a:rPr lang="en-GB" sz="900" dirty="0">
                <a:solidFill>
                  <a:schemeClr val="bg2">
                    <a:lumMod val="90000"/>
                  </a:schemeClr>
                </a:solidFill>
              </a:rPr>
              <a:t>Regulation 122 	heating systems, in particular combustion heaters</a:t>
            </a:r>
            <a:endParaRPr lang="sv-SE" sz="900" dirty="0">
              <a:solidFill>
                <a:schemeClr val="bg2">
                  <a:lumMod val="90000"/>
                </a:schemeClr>
              </a:solidFill>
            </a:endParaRPr>
          </a:p>
          <a:p>
            <a:endParaRPr lang="sv-SE" sz="1215" dirty="0"/>
          </a:p>
        </p:txBody>
      </p:sp>
      <p:sp>
        <p:nvSpPr>
          <p:cNvPr id="15" name="Rectangle 14"/>
          <p:cNvSpPr/>
          <p:nvPr/>
        </p:nvSpPr>
        <p:spPr>
          <a:xfrm>
            <a:off x="3937052" y="1016475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71446"/>
            <a:r>
              <a:rPr lang="en-GB" sz="900" b="1" dirty="0"/>
              <a:t>Regulation 107	uniform provisions with regard to general </a:t>
            </a:r>
            <a:r>
              <a:rPr lang="sv-SE" sz="900" b="1" dirty="0"/>
              <a:t>construction</a:t>
            </a:r>
          </a:p>
        </p:txBody>
      </p:sp>
      <p:sp>
        <p:nvSpPr>
          <p:cNvPr id="19" name="Platshållare för innehåll 3"/>
          <p:cNvSpPr txBox="1">
            <a:spLocks/>
          </p:cNvSpPr>
          <p:nvPr/>
        </p:nvSpPr>
        <p:spPr>
          <a:xfrm>
            <a:off x="883386" y="1278574"/>
            <a:ext cx="4444698" cy="297063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180975" indent="-180975" algn="l" defTabSz="822960" rtl="0" eaLnBrk="1" latinLnBrk="0" hangingPunct="1">
              <a:lnSpc>
                <a:spcPct val="110000"/>
              </a:lnSpc>
              <a:spcBef>
                <a:spcPts val="360"/>
              </a:spcBef>
              <a:spcAft>
                <a:spcPts val="36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174625" algn="l" defTabSz="82296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6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4625" algn="l" defTabSz="82296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6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180975" algn="l"/>
              </a:tabLst>
              <a:defRPr sz="12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0975" algn="l" defTabSz="82296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6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82296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6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63140" indent="-205740" algn="l" defTabSz="822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GB" sz="1215" b="1" dirty="0"/>
              <a:t>Based on the European bus directive 2001/85/EC</a:t>
            </a:r>
          </a:p>
          <a:p>
            <a:pPr lvl="1">
              <a:lnSpc>
                <a:spcPct val="120000"/>
              </a:lnSpc>
            </a:pPr>
            <a:r>
              <a:rPr lang="en-GB" sz="1080" b="1" dirty="0"/>
              <a:t>No flammable or liquid-absorbing sound-proofing materials in engine compartment.</a:t>
            </a:r>
            <a:endParaRPr lang="sv-SE" sz="1080" b="1" dirty="0"/>
          </a:p>
          <a:p>
            <a:pPr lvl="1">
              <a:lnSpc>
                <a:spcPct val="120000"/>
              </a:lnSpc>
            </a:pPr>
            <a:r>
              <a:rPr lang="en-GB" sz="1080" b="1" dirty="0"/>
              <a:t>Heat-resistant partitioning between engine compartment and rest of the bus.</a:t>
            </a:r>
            <a:endParaRPr lang="sv-SE" sz="1080" b="1" dirty="0"/>
          </a:p>
          <a:p>
            <a:pPr lvl="1">
              <a:lnSpc>
                <a:spcPct val="120000"/>
              </a:lnSpc>
            </a:pPr>
            <a:r>
              <a:rPr lang="en-GB" sz="1080" b="1" dirty="0"/>
              <a:t>Safe construction and installation of cables.</a:t>
            </a:r>
            <a:endParaRPr lang="sv-SE" sz="1080" b="1" dirty="0"/>
          </a:p>
          <a:p>
            <a:pPr lvl="1">
              <a:lnSpc>
                <a:spcPct val="120000"/>
              </a:lnSpc>
            </a:pPr>
            <a:r>
              <a:rPr lang="en-GB" sz="1080" b="1" dirty="0"/>
              <a:t>Fusing.</a:t>
            </a:r>
            <a:endParaRPr lang="sv-SE" sz="1080" b="1" dirty="0"/>
          </a:p>
          <a:p>
            <a:pPr lvl="1">
              <a:lnSpc>
                <a:spcPct val="120000"/>
              </a:lnSpc>
            </a:pPr>
            <a:r>
              <a:rPr lang="en-GB" sz="1080" b="1" dirty="0"/>
              <a:t>Isolating switch for circuits with a voltage exceeding 100 V.</a:t>
            </a:r>
            <a:endParaRPr lang="sv-SE" sz="1080" b="1" dirty="0"/>
          </a:p>
          <a:p>
            <a:pPr lvl="1">
              <a:lnSpc>
                <a:spcPct val="120000"/>
              </a:lnSpc>
            </a:pPr>
            <a:r>
              <a:rPr lang="en-GB" sz="1080" b="1" dirty="0"/>
              <a:t>Safe and accessible installation of the battery.</a:t>
            </a:r>
            <a:endParaRPr lang="sv-SE" sz="1080" b="1" dirty="0"/>
          </a:p>
          <a:p>
            <a:pPr lvl="1">
              <a:lnSpc>
                <a:spcPct val="120000"/>
              </a:lnSpc>
            </a:pPr>
            <a:r>
              <a:rPr lang="en-GB" sz="1080" b="1" dirty="0"/>
              <a:t>Space provided for fire extinguishers and first-aid kits.</a:t>
            </a:r>
            <a:endParaRPr lang="sv-SE" sz="1080" b="1" dirty="0"/>
          </a:p>
          <a:p>
            <a:pPr lvl="1">
              <a:lnSpc>
                <a:spcPct val="120000"/>
              </a:lnSpc>
            </a:pPr>
            <a:r>
              <a:rPr lang="en-GB" sz="1080" b="1" dirty="0"/>
              <a:t>No flammable materials within 10 cm of any potential heat source, such as exhaust systems or high voltage equipment for example.</a:t>
            </a:r>
            <a:endParaRPr lang="sv-SE" sz="1080" b="1" dirty="0"/>
          </a:p>
          <a:p>
            <a:pPr lvl="1">
              <a:lnSpc>
                <a:spcPct val="120000"/>
              </a:lnSpc>
            </a:pPr>
            <a:r>
              <a:rPr lang="en-US" sz="1080" b="1" dirty="0"/>
              <a:t>Number of Doors</a:t>
            </a:r>
          </a:p>
          <a:p>
            <a:pPr lvl="1">
              <a:lnSpc>
                <a:spcPct val="120000"/>
              </a:lnSpc>
            </a:pPr>
            <a:r>
              <a:rPr lang="en-US" sz="1080" b="1" dirty="0"/>
              <a:t>Size of Seats</a:t>
            </a:r>
          </a:p>
          <a:p>
            <a:pPr lvl="1">
              <a:lnSpc>
                <a:spcPct val="120000"/>
              </a:lnSpc>
            </a:pPr>
            <a:r>
              <a:rPr lang="en-US" sz="1080" b="1" dirty="0"/>
              <a:t>Rear View Mirrors</a:t>
            </a:r>
          </a:p>
          <a:p>
            <a:pPr lvl="1">
              <a:lnSpc>
                <a:spcPct val="120000"/>
              </a:lnSpc>
            </a:pPr>
            <a:r>
              <a:rPr lang="en-US" sz="1080" b="1" dirty="0"/>
              <a:t>Wheelchair Places</a:t>
            </a:r>
          </a:p>
          <a:p>
            <a:pPr lvl="1">
              <a:lnSpc>
                <a:spcPct val="120000"/>
              </a:lnSpc>
            </a:pPr>
            <a:r>
              <a:rPr lang="en-US" sz="1080" b="1" dirty="0"/>
              <a:t>Evacuation Routes</a:t>
            </a:r>
          </a:p>
          <a:p>
            <a:pPr lvl="1">
              <a:lnSpc>
                <a:spcPct val="120000"/>
              </a:lnSpc>
            </a:pPr>
            <a:r>
              <a:rPr lang="en-US" sz="1080" b="1" i="1" dirty="0"/>
              <a:t>(Automatic Extinguishing Systems)</a:t>
            </a:r>
          </a:p>
        </p:txBody>
      </p:sp>
    </p:spTree>
    <p:extLst>
      <p:ext uri="{BB962C8B-B14F-4D97-AF65-F5344CB8AC3E}">
        <p14:creationId xmlns:p14="http://schemas.microsoft.com/office/powerpoint/2010/main" val="119170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10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10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1000" fill="hold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1000" fill="hold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1000" fill="hold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1000" fill="hold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1000" fill="hold"/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1000" fill="hold"/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1000" fill="hold"/>
                                        <p:tgtEl>
                                          <p:spTgt spid="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Summary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Bus fires – a common issue world wide</a:t>
            </a:r>
          </a:p>
          <a:p>
            <a:r>
              <a:rPr lang="en-US" dirty="0"/>
              <a:t>Preventive fire safety </a:t>
            </a:r>
          </a:p>
          <a:p>
            <a:pPr marL="0" indent="0">
              <a:buNone/>
            </a:pPr>
            <a:r>
              <a:rPr lang="en-US" i="1" dirty="0"/>
              <a:t>- Reduction of loss of buses</a:t>
            </a:r>
          </a:p>
          <a:p>
            <a:pPr marL="0" indent="0">
              <a:buNone/>
            </a:pPr>
            <a:r>
              <a:rPr lang="en-US" i="1" dirty="0"/>
              <a:t>- Securing business continuity</a:t>
            </a:r>
          </a:p>
          <a:p>
            <a:pPr marL="0" indent="0">
              <a:buNone/>
            </a:pPr>
            <a:r>
              <a:rPr lang="en-US" i="1" dirty="0"/>
              <a:t>- Enhancing goodwill</a:t>
            </a:r>
          </a:p>
          <a:p>
            <a:r>
              <a:rPr lang="en-US" dirty="0"/>
              <a:t>More research is needed</a:t>
            </a:r>
          </a:p>
          <a:p>
            <a:r>
              <a:rPr lang="en-US" dirty="0"/>
              <a:t>Isolated events seldom lead to a fire…</a:t>
            </a:r>
            <a:br>
              <a:rPr lang="en-US" dirty="0"/>
            </a:br>
            <a:r>
              <a:rPr lang="en-US" dirty="0"/>
              <a:t>but more often the combination of several events. Experience should be used for prevention not as a lesson</a:t>
            </a:r>
          </a:p>
          <a:p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076" y="1383618"/>
            <a:ext cx="3600400" cy="2400267"/>
          </a:xfrm>
          <a:prstGeom prst="rect">
            <a:avLst/>
          </a:prstGeom>
        </p:spPr>
      </p:pic>
      <p:sp>
        <p:nvSpPr>
          <p:cNvPr id="7" name="Rubrik 1"/>
          <p:cNvSpPr txBox="1">
            <a:spLocks/>
          </p:cNvSpPr>
          <p:nvPr/>
        </p:nvSpPr>
        <p:spPr>
          <a:xfrm>
            <a:off x="4283968" y="24166"/>
            <a:ext cx="3708413" cy="2073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82296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2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900" b="0" dirty="0"/>
              <a:t>7. Summary </a:t>
            </a:r>
            <a:endParaRPr lang="en-US" sz="900" b="0" dirty="0"/>
          </a:p>
        </p:txBody>
      </p:sp>
    </p:spTree>
    <p:extLst>
      <p:ext uri="{BB962C8B-B14F-4D97-AF65-F5344CB8AC3E}">
        <p14:creationId xmlns:p14="http://schemas.microsoft.com/office/powerpoint/2010/main" val="316954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668" y="951570"/>
            <a:ext cx="6139974" cy="39050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0560" y="639738"/>
            <a:ext cx="26766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SEPT 2005</a:t>
            </a:r>
          </a:p>
        </p:txBody>
      </p:sp>
      <p:sp>
        <p:nvSpPr>
          <p:cNvPr id="3" name="Rectangle 2"/>
          <p:cNvSpPr/>
          <p:nvPr/>
        </p:nvSpPr>
        <p:spPr>
          <a:xfrm>
            <a:off x="2367655" y="339984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Fire engulfs vehicle carrying seniors from Houston area nursing home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9712" y="1129618"/>
            <a:ext cx="11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23 deaths</a:t>
            </a:r>
          </a:p>
        </p:txBody>
      </p:sp>
    </p:spTree>
    <p:extLst>
      <p:ext uri="{BB962C8B-B14F-4D97-AF65-F5344CB8AC3E}">
        <p14:creationId xmlns:p14="http://schemas.microsoft.com/office/powerpoint/2010/main" val="295836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102"/>
                            </p:stCondLst>
                            <p:childTnLst>
                              <p:par>
                                <p:cTn id="11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102"/>
                            </p:stCondLst>
                            <p:childTnLst>
                              <p:par>
                                <p:cTn id="15" presetID="37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2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2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2"/>
                            </p:stCondLst>
                            <p:childTnLst>
                              <p:par>
                                <p:cTn id="32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3" grpId="2"/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4th International Conference on Fires in </a:t>
            </a:r>
            <a:r>
              <a:rPr lang="sv-SE" dirty="0" err="1"/>
              <a:t>Vehicles</a:t>
            </a:r>
            <a:r>
              <a:rPr lang="sv-SE" dirty="0"/>
              <a:t> - FIVE 2016</a:t>
            </a:r>
          </a:p>
        </p:txBody>
      </p:sp>
      <p:sp>
        <p:nvSpPr>
          <p:cNvPr id="3" name="textruta 2"/>
          <p:cNvSpPr txBox="1"/>
          <p:nvPr/>
        </p:nvSpPr>
        <p:spPr>
          <a:xfrm>
            <a:off x="36323" y="3905449"/>
            <a:ext cx="1043846" cy="74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/>
              <a:t>Event partner</a:t>
            </a:r>
            <a:r>
              <a:rPr lang="sv-SE" sz="800" dirty="0"/>
              <a:t>: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" y="1563637"/>
            <a:ext cx="3976781" cy="2220370"/>
          </a:xfrm>
          <a:prstGeom prst="rect">
            <a:avLst/>
          </a:prstGeom>
        </p:spPr>
      </p:pic>
      <p:sp>
        <p:nvSpPr>
          <p:cNvPr id="9" name="textruta 8"/>
          <p:cNvSpPr txBox="1"/>
          <p:nvPr/>
        </p:nvSpPr>
        <p:spPr>
          <a:xfrm>
            <a:off x="997677" y="3916581"/>
            <a:ext cx="1316794" cy="74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err="1"/>
              <a:t>Honorary</a:t>
            </a:r>
            <a:r>
              <a:rPr lang="sv-SE" sz="1000" dirty="0"/>
              <a:t> Sponsors:</a:t>
            </a:r>
            <a:endParaRPr lang="sv-SE" sz="800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51" y="4360217"/>
            <a:ext cx="308246" cy="360000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62"/>
          <a:stretch/>
        </p:blipFill>
        <p:spPr>
          <a:xfrm>
            <a:off x="2398248" y="4011217"/>
            <a:ext cx="958356" cy="360000"/>
          </a:xfrm>
          <a:prstGeom prst="rect">
            <a:avLst/>
          </a:prstGeom>
        </p:spPr>
      </p:pic>
      <p:pic>
        <p:nvPicPr>
          <p:cNvPr id="1026" name="Picture 2" descr="http://www.nfpa.org/~/media/images/research-and-reports/rfheader.jpg?as=1&amp;iar=1&amp;la=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3" y="4570722"/>
            <a:ext cx="1755398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35646"/>
            <a:ext cx="840370" cy="8764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52793" y="1760262"/>
            <a:ext cx="1662186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October 5-6 2016</a:t>
            </a:r>
          </a:p>
          <a:p>
            <a:r>
              <a:rPr lang="en-US" dirty="0"/>
              <a:t>Baltimore, MD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45175" y="4443555"/>
            <a:ext cx="227658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www.firesinvehicles.com</a:t>
            </a: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02" y="4164057"/>
            <a:ext cx="615277" cy="648092"/>
          </a:xfrm>
          <a:prstGeom prst="rect">
            <a:avLst/>
          </a:prstGeom>
        </p:spPr>
      </p:pic>
      <p:pic>
        <p:nvPicPr>
          <p:cNvPr id="17" name="Bildobjekt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896" y="1953381"/>
            <a:ext cx="396942" cy="59465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21827" y="1950555"/>
            <a:ext cx="23086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000" dirty="0">
                <a:solidFill>
                  <a:schemeClr val="dk1"/>
                </a:solidFill>
              </a:rPr>
              <a:t>Casey C. Grant</a:t>
            </a:r>
          </a:p>
          <a:p>
            <a:r>
              <a:rPr lang="en-US" sz="1000" dirty="0">
                <a:solidFill>
                  <a:schemeClr val="dk1"/>
                </a:solidFill>
              </a:rPr>
              <a:t>Executive Director, </a:t>
            </a:r>
            <a:br>
              <a:rPr lang="en-US" sz="1000" dirty="0">
                <a:solidFill>
                  <a:schemeClr val="dk1"/>
                </a:solidFill>
              </a:rPr>
            </a:br>
            <a:r>
              <a:rPr lang="en-US" sz="1000" dirty="0">
                <a:solidFill>
                  <a:schemeClr val="dk1"/>
                </a:solidFill>
              </a:rPr>
              <a:t>The Fire Protection Research Foundation</a:t>
            </a:r>
            <a:endParaRPr lang="sv-SE" sz="1000" dirty="0">
              <a:solidFill>
                <a:schemeClr val="dk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24097" y="2603055"/>
            <a:ext cx="3438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Thomas Littleton</a:t>
            </a:r>
          </a:p>
          <a:p>
            <a:r>
              <a:rPr lang="en-US" sz="1000" dirty="0"/>
              <a:t> Associate Administrator for Transit Safety and Oversight, Federal Transit Administration (FTA)</a:t>
            </a:r>
            <a:endParaRPr lang="sv-SE" sz="1000" dirty="0"/>
          </a:p>
          <a:p>
            <a:endParaRPr lang="sv-SE" sz="1000" dirty="0"/>
          </a:p>
        </p:txBody>
      </p:sp>
      <p:pic>
        <p:nvPicPr>
          <p:cNvPr id="21" name="Bildobjekt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004" y="2632507"/>
            <a:ext cx="387334" cy="48948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915862" y="3246401"/>
            <a:ext cx="237757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Mike Weston </a:t>
            </a:r>
          </a:p>
          <a:p>
            <a:r>
              <a:rPr lang="en-US" sz="1050" dirty="0"/>
              <a:t>Director of Buses, Transport for London </a:t>
            </a:r>
            <a:endParaRPr lang="sv-SE" sz="1050" dirty="0"/>
          </a:p>
        </p:txBody>
      </p:sp>
      <p:sp>
        <p:nvSpPr>
          <p:cNvPr id="22" name="Rectangle 21"/>
          <p:cNvSpPr/>
          <p:nvPr/>
        </p:nvSpPr>
        <p:spPr>
          <a:xfrm>
            <a:off x="4868264" y="3882509"/>
            <a:ext cx="23759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Jonas Brandt</a:t>
            </a:r>
          </a:p>
          <a:p>
            <a:r>
              <a:rPr lang="en-US" sz="1000" dirty="0"/>
              <a:t>SP Technical Research Institute of Sweden</a:t>
            </a:r>
            <a:endParaRPr lang="sv-SE" sz="1000" dirty="0"/>
          </a:p>
          <a:p>
            <a:endParaRPr lang="sv-SE" sz="1000" dirty="0"/>
          </a:p>
        </p:txBody>
      </p:sp>
      <p:pic>
        <p:nvPicPr>
          <p:cNvPr id="24" name="Bildobjekt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005" y="3223668"/>
            <a:ext cx="376333" cy="515940"/>
          </a:xfrm>
          <a:prstGeom prst="rect">
            <a:avLst/>
          </a:prstGeom>
        </p:spPr>
      </p:pic>
      <p:pic>
        <p:nvPicPr>
          <p:cNvPr id="25" name="Bildobjekt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577" y="3825966"/>
            <a:ext cx="369055" cy="44182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366609" y="1470441"/>
            <a:ext cx="173804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Key Note Speakers</a:t>
            </a:r>
          </a:p>
        </p:txBody>
      </p:sp>
    </p:spTree>
    <p:extLst>
      <p:ext uri="{BB962C8B-B14F-4D97-AF65-F5344CB8AC3E}">
        <p14:creationId xmlns:p14="http://schemas.microsoft.com/office/powerpoint/2010/main" val="1167622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045148"/>
            <a:ext cx="5851327" cy="35107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8264" y="629685"/>
            <a:ext cx="376898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Guardian Egyptian Web"/>
              </a:rPr>
              <a:t>20 people die after Germany bus fire</a:t>
            </a:r>
            <a:endParaRPr lang="en-US" b="1" i="0" dirty="0">
              <a:solidFill>
                <a:srgbClr val="333333"/>
              </a:solidFill>
              <a:effectLst/>
              <a:latin typeface="Guardian Egyptian Web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0268" y="288053"/>
            <a:ext cx="205222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November 2008</a:t>
            </a:r>
          </a:p>
        </p:txBody>
      </p:sp>
      <p:sp>
        <p:nvSpPr>
          <p:cNvPr id="6" name="Rectangle 5"/>
          <p:cNvSpPr/>
          <p:nvPr/>
        </p:nvSpPr>
        <p:spPr>
          <a:xfrm>
            <a:off x="1480735" y="2054540"/>
            <a:ext cx="5647549" cy="8402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Guardian Text Egyptian Web"/>
              </a:rPr>
              <a:t>A fire department official, Claus </a:t>
            </a:r>
            <a:r>
              <a:rPr lang="en-US" dirty="0" err="1">
                <a:solidFill>
                  <a:srgbClr val="333333"/>
                </a:solidFill>
                <a:latin typeface="Guardian Text Egyptian Web"/>
              </a:rPr>
              <a:t>Roehrbein</a:t>
            </a:r>
            <a:r>
              <a:rPr lang="en-US" dirty="0">
                <a:solidFill>
                  <a:srgbClr val="333333"/>
                </a:solidFill>
                <a:latin typeface="Guardian Text Egyptian Web"/>
              </a:rPr>
              <a:t>, said: "Passengers who were sitting close to the exit could get away, but the others had no chance."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475656" y="3322540"/>
            <a:ext cx="5724636" cy="8402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Verdana" panose="020B0604030504040204" pitchFamily="34" charset="0"/>
              </a:rPr>
              <a:t>Police suspect the blaze was caused by a passenger sneaking a cigarette in the coach toilet.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475656" y="1131590"/>
            <a:ext cx="5652628" cy="8402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</a:rPr>
              <a:t>It is thought that some of the elderly passengers who perished had walking disabilities and were unable to escape in time.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70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448" y="1956915"/>
            <a:ext cx="2457450" cy="1857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332" y="1935758"/>
            <a:ext cx="2495550" cy="1838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342" y="1971053"/>
            <a:ext cx="2574286" cy="18290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59832" y="1384141"/>
            <a:ext cx="367761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52525"/>
                </a:solidFill>
                <a:latin typeface="Arial" panose="020B0604020202020204" pitchFamily="34" charset="0"/>
              </a:rPr>
              <a:t>47 people died and 34 were injured.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1047342" y="3903898"/>
            <a:ext cx="765307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According to a suicide note found in his home, the man was unhappy with his life and had decided to light the fire to vent his anger.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99592" y="1028488"/>
            <a:ext cx="671933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 An express bus burst into flames on an elevated roadway in southeastern China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35596" y="691150"/>
            <a:ext cx="205222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November 2008</a:t>
            </a:r>
          </a:p>
        </p:txBody>
      </p:sp>
    </p:spTree>
    <p:extLst>
      <p:ext uri="{BB962C8B-B14F-4D97-AF65-F5344CB8AC3E}">
        <p14:creationId xmlns:p14="http://schemas.microsoft.com/office/powerpoint/2010/main" val="110395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3628" y="627534"/>
            <a:ext cx="2627386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China tourist bus fire kills 30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159" y="969166"/>
            <a:ext cx="6264696" cy="35255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75756" y="3759882"/>
            <a:ext cx="4572000" cy="59093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US" dirty="0">
                <a:solidFill>
                  <a:srgbClr val="3E3E3E"/>
                </a:solidFill>
                <a:latin typeface="Georgia" panose="02040502050405020303" pitchFamily="18" charset="0"/>
              </a:rPr>
              <a:t>local officials believed an oil leak caused by the crash may have sparked the fire.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23628" y="312807"/>
            <a:ext cx="205222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June 2016</a:t>
            </a:r>
          </a:p>
        </p:txBody>
      </p:sp>
    </p:spTree>
    <p:extLst>
      <p:ext uri="{BB962C8B-B14F-4D97-AF65-F5344CB8AC3E}">
        <p14:creationId xmlns:p14="http://schemas.microsoft.com/office/powerpoint/2010/main" val="378553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these famous people have in common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52" y="1628827"/>
            <a:ext cx="1143570" cy="11435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7467" y="2804900"/>
            <a:ext cx="943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Toby Keith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283" y="1628827"/>
            <a:ext cx="1361393" cy="11435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2152" y="2804900"/>
            <a:ext cx="885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Lee Bryce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2244" y="1628827"/>
            <a:ext cx="1524759" cy="11435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95668" y="2804900"/>
            <a:ext cx="1037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Miley Cyrus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r="2346" b="30066"/>
          <a:stretch/>
        </p:blipFill>
        <p:spPr>
          <a:xfrm>
            <a:off x="2998006" y="3243759"/>
            <a:ext cx="1216280" cy="11521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66617" y="4485019"/>
            <a:ext cx="1479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Whoopi Goldberg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5760" y="3225676"/>
            <a:ext cx="1188295" cy="118829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85663" y="4485019"/>
            <a:ext cx="1268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Wynonna Judd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634" y="3274604"/>
            <a:ext cx="1458406" cy="109043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1867" y="4485019"/>
            <a:ext cx="1325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Lady </a:t>
            </a:r>
            <a:r>
              <a:rPr lang="en-US" sz="1400" dirty="0" err="1"/>
              <a:t>Antbellum</a:t>
            </a:r>
            <a:endParaRPr lang="en-US" sz="1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187" y="1509577"/>
            <a:ext cx="2072836" cy="1381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9574" y="1509577"/>
            <a:ext cx="2424260" cy="1364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r="-3048" b="27702"/>
          <a:stretch/>
        </p:blipFill>
        <p:spPr>
          <a:xfrm>
            <a:off x="5249460" y="3108481"/>
            <a:ext cx="2094848" cy="1458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78567" y="3121716"/>
            <a:ext cx="2025528" cy="1517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7501" y="3217423"/>
            <a:ext cx="2297171" cy="1290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20440" y="1462458"/>
            <a:ext cx="1971541" cy="1476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237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4. </a:t>
            </a:r>
            <a:r>
              <a:rPr lang="sv-SE" dirty="0" err="1"/>
              <a:t>How</a:t>
            </a:r>
            <a:r>
              <a:rPr lang="sv-SE" dirty="0"/>
              <a:t> do bus </a:t>
            </a:r>
            <a:r>
              <a:rPr lang="sv-SE" dirty="0" err="1"/>
              <a:t>fires</a:t>
            </a:r>
            <a:r>
              <a:rPr lang="sv-SE" dirty="0"/>
              <a:t> </a:t>
            </a:r>
            <a:r>
              <a:rPr lang="sv-SE" dirty="0" err="1"/>
              <a:t>occur</a:t>
            </a:r>
            <a:endParaRPr lang="sv-SE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1" y="1764976"/>
            <a:ext cx="5270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97" y="3507854"/>
            <a:ext cx="5270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313" y="3507854"/>
            <a:ext cx="5270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635981" y="1952369"/>
            <a:ext cx="1753878" cy="24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US" b="1" dirty="0"/>
              <a:t>Equipment Failure</a:t>
            </a:r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2495226" y="2338401"/>
            <a:ext cx="1804987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US" dirty="0"/>
              <a:t>Maintenance Issues</a:t>
            </a:r>
          </a:p>
        </p:txBody>
      </p:sp>
      <p:sp>
        <p:nvSpPr>
          <p:cNvPr id="12" name="Rectangle 21"/>
          <p:cNvSpPr>
            <a:spLocks noChangeArrowheads="1"/>
          </p:cNvSpPr>
          <p:nvPr/>
        </p:nvSpPr>
        <p:spPr bwMode="auto">
          <a:xfrm>
            <a:off x="2495226" y="1744153"/>
            <a:ext cx="719137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US" dirty="0"/>
              <a:t>Design</a:t>
            </a:r>
          </a:p>
        </p:txBody>
      </p:sp>
      <p:sp>
        <p:nvSpPr>
          <p:cNvPr id="13" name="Rectangle 22"/>
          <p:cNvSpPr>
            <a:spLocks noChangeArrowheads="1"/>
          </p:cNvSpPr>
          <p:nvPr/>
        </p:nvSpPr>
        <p:spPr bwMode="auto">
          <a:xfrm>
            <a:off x="2515225" y="2044382"/>
            <a:ext cx="1038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US" dirty="0"/>
              <a:t>Age of Bus</a:t>
            </a:r>
          </a:p>
        </p:txBody>
      </p:sp>
      <p:sp>
        <p:nvSpPr>
          <p:cNvPr id="14" name="Rectangle 23"/>
          <p:cNvSpPr>
            <a:spLocks noChangeArrowheads="1"/>
          </p:cNvSpPr>
          <p:nvPr/>
        </p:nvSpPr>
        <p:spPr bwMode="auto">
          <a:xfrm>
            <a:off x="687509" y="3690090"/>
            <a:ext cx="1760097" cy="21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US" b="1" dirty="0"/>
              <a:t>Accident/Collision</a:t>
            </a: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3248913" y="3736683"/>
            <a:ext cx="690254" cy="21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US" b="1" dirty="0"/>
              <a:t>Arson</a:t>
            </a:r>
          </a:p>
        </p:txBody>
      </p:sp>
      <p:pic>
        <p:nvPicPr>
          <p:cNvPr id="1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231" y="1560194"/>
            <a:ext cx="1490663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317" y="1373401"/>
            <a:ext cx="1341437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907" y="1518125"/>
            <a:ext cx="10414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30"/>
          <p:cNvSpPr>
            <a:spLocks noChangeArrowheads="1"/>
          </p:cNvSpPr>
          <p:nvPr/>
        </p:nvSpPr>
        <p:spPr bwMode="auto">
          <a:xfrm>
            <a:off x="4597513" y="2610063"/>
            <a:ext cx="9921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Flammable </a:t>
            </a:r>
          </a:p>
          <a:p>
            <a:pPr algn="ctr"/>
            <a:r>
              <a:rPr lang="en-US" sz="1400" dirty="0"/>
              <a:t>Liquid/Gas</a:t>
            </a:r>
          </a:p>
        </p:txBody>
      </p:sp>
      <p:sp>
        <p:nvSpPr>
          <p:cNvPr id="21" name="Rectangle 31"/>
          <p:cNvSpPr>
            <a:spLocks noChangeArrowheads="1"/>
          </p:cNvSpPr>
          <p:nvPr/>
        </p:nvSpPr>
        <p:spPr bwMode="auto">
          <a:xfrm>
            <a:off x="6192180" y="2821292"/>
            <a:ext cx="736600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US" sz="1400" dirty="0"/>
              <a:t>Friction</a:t>
            </a:r>
          </a:p>
        </p:txBody>
      </p:sp>
      <p:sp>
        <p:nvSpPr>
          <p:cNvPr id="22" name="Rectangle 32"/>
          <p:cNvSpPr>
            <a:spLocks noChangeArrowheads="1"/>
          </p:cNvSpPr>
          <p:nvPr/>
        </p:nvSpPr>
        <p:spPr bwMode="auto">
          <a:xfrm>
            <a:off x="7668344" y="2735497"/>
            <a:ext cx="89058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Electrical </a:t>
            </a:r>
          </a:p>
          <a:p>
            <a:pPr algn="ctr"/>
            <a:r>
              <a:rPr lang="en-US" sz="1400" dirty="0"/>
              <a:t>Arc/Short</a:t>
            </a:r>
          </a:p>
        </p:txBody>
      </p:sp>
      <p:sp>
        <p:nvSpPr>
          <p:cNvPr id="23" name="Rubrik 1"/>
          <p:cNvSpPr txBox="1">
            <a:spLocks/>
          </p:cNvSpPr>
          <p:nvPr/>
        </p:nvSpPr>
        <p:spPr>
          <a:xfrm>
            <a:off x="4283968" y="24166"/>
            <a:ext cx="3708413" cy="2073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82296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2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900" b="0" dirty="0"/>
              <a:t>4. </a:t>
            </a:r>
            <a:r>
              <a:rPr lang="en-US" sz="900" b="0" dirty="0"/>
              <a:t>How do bus fires occur</a:t>
            </a:r>
          </a:p>
          <a:p>
            <a:endParaRPr lang="en-GB" sz="900" b="0" dirty="0"/>
          </a:p>
        </p:txBody>
      </p:sp>
    </p:spTree>
    <p:extLst>
      <p:ext uri="{BB962C8B-B14F-4D97-AF65-F5344CB8AC3E}">
        <p14:creationId xmlns:p14="http://schemas.microsoft.com/office/powerpoint/2010/main" val="275691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FEFF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build="allAtOnce"/>
      <p:bldP spid="14" grpId="0"/>
      <p:bldP spid="14" grpId="1"/>
      <p:bldP spid="15" grpId="0"/>
      <p:bldP spid="15" grpId="1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http://www.fenceabroad.com/images/total-cos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17480"/>
            <a:ext cx="696630" cy="46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1269490" y="1236538"/>
            <a:ext cx="1168910" cy="649690"/>
            <a:chOff x="598368" y="1155840"/>
            <a:chExt cx="1168910" cy="649690"/>
          </a:xfrm>
        </p:grpSpPr>
        <p:pic>
          <p:nvPicPr>
            <p:cNvPr id="1026" name="Picture 2" descr="http://www.vwgenuineparts.co.uk/images/402-0-800.jp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002" y="1368439"/>
              <a:ext cx="921441" cy="437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98368" y="1155840"/>
              <a:ext cx="1168910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/>
              <a:r>
                <a:rPr lang="en-US" sz="1200" b="1" cap="none" spc="0" dirty="0">
                  <a:ln>
                    <a:prstDash val="solid"/>
                  </a:ln>
                  <a:gradFill rotWithShape="1">
                    <a:gsLst>
                      <a:gs pos="0">
                        <a:schemeClr val="accent4">
                          <a:tint val="70000"/>
                          <a:satMod val="200000"/>
                        </a:schemeClr>
                      </a:gs>
                      <a:gs pos="40000">
                        <a:schemeClr val="accent4">
                          <a:tint val="90000"/>
                          <a:satMod val="130000"/>
                        </a:schemeClr>
                      </a:gs>
                      <a:gs pos="50000">
                        <a:schemeClr val="accent4">
                          <a:tint val="90000"/>
                          <a:satMod val="130000"/>
                        </a:schemeClr>
                      </a:gs>
                      <a:gs pos="68000">
                        <a:schemeClr val="accent4">
                          <a:tint val="90000"/>
                          <a:satMod val="130000"/>
                        </a:schemeClr>
                      </a:gs>
                      <a:gs pos="100000">
                        <a:schemeClr val="accent4">
                          <a:tint val="70000"/>
                          <a:satMod val="200000"/>
                        </a:schemeClr>
                      </a:gs>
                    </a:gsLst>
                    <a:lin ang="5400000"/>
                  </a:gra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</a:rPr>
                <a:t>EMMISSIONS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589697" y="1243862"/>
            <a:ext cx="801823" cy="622480"/>
            <a:chOff x="1918575" y="1163164"/>
            <a:chExt cx="801823" cy="622480"/>
          </a:xfrm>
        </p:grpSpPr>
        <p:pic>
          <p:nvPicPr>
            <p:cNvPr id="1029" name="Picture 5" descr="http://snomie.com/wp-content/uploads/2012/04/weight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1499" y="1404480"/>
              <a:ext cx="381164" cy="381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1918575" y="1163164"/>
              <a:ext cx="801823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/>
              <a:r>
                <a:rPr lang="en-US" sz="1200" b="1" cap="none" spc="0" dirty="0">
                  <a:ln>
                    <a:prstDash val="solid"/>
                  </a:ln>
                  <a:gradFill rotWithShape="1">
                    <a:gsLst>
                      <a:gs pos="0">
                        <a:schemeClr val="accent4">
                          <a:tint val="70000"/>
                          <a:satMod val="200000"/>
                        </a:schemeClr>
                      </a:gs>
                      <a:gs pos="40000">
                        <a:schemeClr val="accent4">
                          <a:tint val="90000"/>
                          <a:satMod val="130000"/>
                        </a:schemeClr>
                      </a:gs>
                      <a:gs pos="50000">
                        <a:schemeClr val="accent4">
                          <a:tint val="90000"/>
                          <a:satMod val="130000"/>
                        </a:schemeClr>
                      </a:gs>
                      <a:gs pos="68000">
                        <a:schemeClr val="accent4">
                          <a:tint val="90000"/>
                          <a:satMod val="130000"/>
                        </a:schemeClr>
                      </a:gs>
                      <a:gs pos="100000">
                        <a:schemeClr val="accent4">
                          <a:tint val="70000"/>
                          <a:satMod val="200000"/>
                        </a:schemeClr>
                      </a:gs>
                    </a:gsLst>
                    <a:lin ang="5400000"/>
                  </a:gra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</a:rPr>
                <a:t>WEIGHT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419600" y="1147321"/>
            <a:ext cx="663963" cy="520361"/>
            <a:chOff x="4419600" y="1147321"/>
            <a:chExt cx="663963" cy="520361"/>
          </a:xfrm>
        </p:grpSpPr>
        <p:pic>
          <p:nvPicPr>
            <p:cNvPr id="1043" name="Picture 19" descr="https://sites.google.com/site/zakeller2/Sound.jpg"/>
            <p:cNvPicPr>
              <a:picLocks noChangeAspect="1" noChangeArrowheads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1147321"/>
              <a:ext cx="663963" cy="520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4419600" y="1227829"/>
              <a:ext cx="663963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/>
              <a:r>
                <a:rPr lang="en-US" sz="1200" b="1" cap="none" spc="0" dirty="0">
                  <a:ln>
                    <a:prstDash val="solid"/>
                  </a:ln>
                  <a:gradFill rotWithShape="1">
                    <a:gsLst>
                      <a:gs pos="0">
                        <a:schemeClr val="accent4">
                          <a:tint val="70000"/>
                          <a:satMod val="200000"/>
                        </a:schemeClr>
                      </a:gs>
                      <a:gs pos="40000">
                        <a:schemeClr val="accent4">
                          <a:tint val="90000"/>
                          <a:satMod val="130000"/>
                        </a:schemeClr>
                      </a:gs>
                      <a:gs pos="50000">
                        <a:schemeClr val="accent4">
                          <a:tint val="90000"/>
                          <a:satMod val="130000"/>
                        </a:schemeClr>
                      </a:gs>
                      <a:gs pos="68000">
                        <a:schemeClr val="accent4">
                          <a:tint val="90000"/>
                          <a:satMod val="130000"/>
                        </a:schemeClr>
                      </a:gs>
                      <a:gs pos="100000">
                        <a:schemeClr val="accent4">
                          <a:tint val="70000"/>
                          <a:satMod val="200000"/>
                        </a:schemeClr>
                      </a:gs>
                    </a:gsLst>
                    <a:lin ang="5400000"/>
                  </a:gra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</a:rPr>
                <a:t>NOISE</a:t>
              </a:r>
            </a:p>
          </p:txBody>
        </p:sp>
      </p:grpSp>
      <p:pic>
        <p:nvPicPr>
          <p:cNvPr id="1037" name="Picture 13" descr="http://enginecare.com.au/wp-content/uploads/2014/01/Magna-Seal-Air-Cleane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803" y="2463901"/>
            <a:ext cx="735445" cy="46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820315" y="1667682"/>
            <a:ext cx="1284603" cy="2319356"/>
            <a:chOff x="820315" y="1667682"/>
            <a:chExt cx="1284603" cy="2319356"/>
          </a:xfrm>
        </p:grpSpPr>
        <p:sp>
          <p:nvSpPr>
            <p:cNvPr id="6" name="TextBox 5"/>
            <p:cNvSpPr txBox="1"/>
            <p:nvPr/>
          </p:nvSpPr>
          <p:spPr>
            <a:xfrm>
              <a:off x="1450572" y="1865649"/>
              <a:ext cx="654346" cy="19543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Euro I</a:t>
              </a:r>
            </a:p>
            <a:p>
              <a:endPara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Euro II</a:t>
              </a:r>
            </a:p>
            <a:p>
              <a:endPara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Euro III</a:t>
              </a:r>
            </a:p>
            <a:p>
              <a:endPara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Euro IV</a:t>
              </a:r>
            </a:p>
            <a:p>
              <a:endPara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Euro V</a:t>
              </a:r>
            </a:p>
            <a:p>
              <a:endPara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Euro VI</a:t>
              </a:r>
            </a:p>
          </p:txBody>
        </p:sp>
        <p:pic>
          <p:nvPicPr>
            <p:cNvPr id="1041" name="Picture 17" descr="http://upload.wikimedia.org/wikipedia/commons/thumb/3/39/Blank_Calendar_page_icon.svg/847px-Blank_Calendar_page_icon.svg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416" y="1667682"/>
              <a:ext cx="495038" cy="59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820315" y="1907759"/>
              <a:ext cx="7794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1992</a:t>
              </a:r>
            </a:p>
          </p:txBody>
        </p:sp>
        <p:pic>
          <p:nvPicPr>
            <p:cNvPr id="39" name="Picture 17" descr="http://upload.wikimedia.org/wikipedia/commons/thumb/3/39/Blank_Calendar_page_icon.svg/847px-Blank_Calendar_page_icon.svg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718" y="3388550"/>
              <a:ext cx="495038" cy="59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836617" y="3628627"/>
              <a:ext cx="7794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2013</a:t>
              </a:r>
            </a:p>
          </p:txBody>
        </p:sp>
      </p:grpSp>
      <p:pic>
        <p:nvPicPr>
          <p:cNvPr id="1045" name="Picture 21" descr="http://images11.palcdn.com/hlr-system/WebPhotos/82/820/8209/8209264.jpg?_v=5a94e708-b43a-47fc-b9d2-56110847a5a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833" y="1504828"/>
            <a:ext cx="687622" cy="49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http://www.radiantbarrier.com/images/Reflective-Insulation-Foil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358" y="2401952"/>
            <a:ext cx="735205" cy="52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2700739" y="2055816"/>
            <a:ext cx="946092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PLASTICS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187680" y="2037734"/>
            <a:ext cx="1114216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INSULATION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599765" y="2057748"/>
            <a:ext cx="492443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DPF</a:t>
            </a:r>
          </a:p>
        </p:txBody>
      </p:sp>
      <p:sp>
        <p:nvSpPr>
          <p:cNvPr id="36" name="AutoShape 27" descr="data:image/png;base64,iVBORw0KGgoAAAANSUhEUgAAAL0AAAELCAMAAAC77XfeAAAAkFBMVEX/////AAD/xsb/9fX/7u7/6+v/+vr/3Nz/qan/0dH/8/P/5+f/kZH/wcH/rq7/5OT/mZn/1tb/bW3/goL/fHz/s7P/oqL/iYn/t7f/NDT/zMz/vb3/UFD/Li7/dHT/Ozv/ExP/nZ3/JCT/YWH/SUn/f3//QkL/Vlb/Z2f/jY3/Skr/Dw//Jyf/HBz/amr/YmIDHn2LAAAMPUlEQVR4nO1daXcTOwzFbRMopUBL6UaXpIWylvf//91rZostX8mSZxKTc3y/Mm4uHlnLtex59aqioiILJ3ulGYzBzS6zn7k3pSmMwLl7V5rCCNy4x9IURsC559IU8jFzzs1Kk8jG4Qv7z6VJZOP4hf3uGv7lC3u3X5pFLlZzv7se/3rF/qE0i1wcrdi7y9I0MjFv2O+sy79t6H8sTSMT3xr27kNpHnnYa9nv6MJtDd+576WJ5OGuo39XmkgWTjr27rQ0kyw89fRv5qWpZOCwZ+9+n5TmkoHHgb47272E7cB5uDgoTceK9z59d/q6NB8jfgT03a8dk3huQ/ruz05Vi29dhF0qWWYxfXdempQeiL57X5qVGgeI/vPOrN/XiL572hX/+RnSd6c7En+/Yfq74n6eGPr3O2E++wx7536WpqbBNUv/YRem/xNLfyf2WP7w9O//faEfe/0O/75iKNjOS+1VmFw69P+W6N+/3QJHHnu3R4knvkjsnSvre26TzoOLWR2Ot0KTwUsR+3wtPnEisy+aODTx9FE03+8J+sttcQV4TDIQveYKBQNXp388H/KP/ErRL7db8aGnwKvGeyn25WrG+UBhwXq/5yT9YiWjJ95wof9jkn2xvSLfqhkDhgpDiFL7jMGaZMqORMRa4cd2Wfe4CUhg13meZu++bJl3iysFiQ+YcIgiey2UBPQ8aa/j3N9tM3+FViQSbM40k19gpyjOgNFe7aWG/f3Wyb86jVmAlXukYV8gZiEWwPRV7Lc++ceIBQg9qTS5hZDqbQQ3kMW36LkLFfsthyzOkUe28555kGC7VTpYsw0i333IPEiw1TKRT7+o09c5Hfe0TfY/WBpRvaFjv03TESrWr5nst6gOfhVoUNO517EP68tNdjlAX9+DqkyP0sNrhB1tbzaY+og0LsjDnHeiCA3/z8ay/p8iC2r4opjsIRTmTjallqQqDvK4ojJvQBoCTjfU4JZahkRc1hSHKxBN/yWi3G9ghzfJhmRcb5TsqcWtdn0nl8nTIgfpyVEmOlEbbdMtM/XalVx9C2LAqupqBVqcN1vu0wq1Cjsg0o6aPbXytttkytxZIY7R5ZfYAVoj2kpqI8X9dIKJQhujni4tJHeIwmuXTS2mShuWGhYkxVezj6vDfq6mUWpVylj23MfCwrBkJvGctGERI9fugSwy/Ju8v6eCrsCmaZra5wD26z6l0fSVFSotUZlGLxV7rwoaaTxzceveA5kmbaYABTVPxB23dP9qWZAGluUY9n4yPqbyVZsvzZC5HrsISE/zC+irfPKwSRSCHlTl5QcCWAz6D/yXzT6dnPWgNZEmPDeAhh3o/7nl1lJNPvJt6oHQrsNokSfW6u0mShX1Q2ElRXriszI2nYzd4JYM5ZsbKfBPPwTP5BylE/Ubgk9k7FI78A/+7bvwqYzDFAbyuWIUkBBb0GBn9vpaRQb+dfVAptWE5idW29HlxR2o2afau9ZgKtiomjMW6lfotzhQHVDW3TSsogdN5NVZVgPq7TV75S24JDJ60NLOxnejQxCHrDcc1pXHsdrg9NWpZYMbMlq10d+AzcEeokf1Go8+2DQgStQ8PaIH25oMnlVPvt5uGxDjNawZLgwhy9VOvla+7rAgw+O3zoIrneAWmW7yNdKZD7JVbsgw2PY0KKjoDv+pw3wHUtypU3uhqRMa328NebWQ1CN8o5YVz0ZQ7LU0DeTGJUuLwmQjrwd2mwS/v19p8sYlS/2GVv9ZgcaJNZgBSX3EUlC1CMVefSks9CNzxkvzqQhqMaBH2ClhSBKErJ0L1ql1a3nxLUI/htuPMPiknR2SEDaV/QUeAltMHh3wwXocfstOPvSk1856hIWJKVSwLBbsENl0tJrrGkH2YSrI4m62DlKeJPVhaHe4PQQZmj41piM9iCmqJKzZyS/84aaahu3GvJNGMRrECuZARZbR0jKSa4tKZBpsommoKgYEGRq/2gAySbCGv8xg70+FKb3jao1UtGSbIDPIBwHH5C6ZOJvc7+I8lbatw4c/E6Y1yzQRpfs4uRZOQ0E3wO8yMElAjLtM7w0z8cqe4RAF2LJmmdxYdJYdsMnZJJwWvvBtWrM421LZLjyfnOMug1LNUM4yIpQuz4D/cfXmtg+vsjNll7hA1ZkezEwN2zwD/GCvMdkeVDA3MUAxOstwLjLHwyThnXIwUnUsm1QDvDTBkp3C6zTVix5lmeqdeR+e2VtkFCRe6sUAlGLoWohCeN7eEiwWaOr1HguwzzJ7T8ezrFmkgyz1wwF7k5DRw0tyDKPQ1CuPqTQA7HMyNC/Vtqx5ZPWWLT7AXuuuAqxze+1ZAYcdjqmmAwm+WUFzgfhuGAVCpUmJQM1UFgmsx1o7NngclOGYtoZRlmb7Ay3WfdOGNw9yLKMWAFRzUz3dYW2A+hwJSJc2u4HrRnj8K/dejjWjCUBJZcmsHW5TEx5fcpFoYKKP8mCfytZSgBMF4fE9zpsO4rE+1MVVHbjXVAZK74XHT7hVNfSPqmMVSA8NkaIF2vwRrmk74qquwXVpZXMgB9gzFEBeWjpzzpsP7LW5PXjp5s0OKEYIMticyz+HVassiYGOZK+JoAIuZLhzLvcfAo/ypADwlvYgCUVYId7Nuf/aEK10iQLQ/jIEMERe8LoLNn0enLeuKwOc4TE7HObqFH4WntlYvhhGa36X9ptqx4XAQhAfLld5MFNyD4asyVBBcjWV4QjTsHLSTGPpIOcoskQ09faSCP2VFfj2gjmfBvaDFTEHnVyzFxXc/ab8uaRV/ceEg6FHMvmz8ACDmTx77pmPGyuD5Sy0r2yTPctI+LUICS3Yq2V5r9cMYSJ6b4dJARn9pLkHS+hvYaurQ+mX+owvka/A5ghrZi+1IrNCZlvDM2lcnzQl9CDopk0t8k7ubmHfY5sQcG6lk/USSiLcazJuNXHesgU3qrM2LgvtbEcUMhfwB23ZceKyGo5eJwNw0bjTpERlAB/4snXTJG5Z4PLcXufmTgR0pi+pcdhZmMgnuwG5gfuJf29jiOS9ce+fhXz6oC1nuv1RMzagtf5Q6CyC23yWxgDFqRPOrQxVCCuZNZm+4HbgpXSGxk/VDUeMExiyC/73mpXN+3xYzunZ665nYpSNxfAAHx1vVzkkW6WOY6+9W4oZvtachTbdayHbGcVefdKKmdu1y5AcywUf+8fYveEiR/wHvBZ1SXh6OuBeHpw+HXvLPVjM5HtPiN31x0yyBM/GqDZZbUf6cf3tvT15xj7hYg+3gKa5PxhvQsERyZfdZckV5y44PUySfzKfacaT5z9hl5CYejTV2pBxmB/nisGys55L4Zp2E6cksj5OBkWW4LiKqQuqBfwl+SVm3iACFeNgk9TeFgBrK6kyvMq9NA1ObZihm00fem2hKh/xCXeo64WPWHV3aMO8hDTqozRoOYW/b93pg+6DLSbH3ZYG64bwEevKRT/DBduxV72hBn7y8tX3QrWAlR1ufB7/ITKUjCke4QHjFVz8U3yICdS49IUqb8PqgII+moBpvr4NlD/qtE0HfJDXAYX0VF+ziHfPo5sHLY2AcN3GT031JRHgeKJbeCyzj86LRCnhdB9ejRX9+LVa6IOfoIYvHKYyI44mcZ5uWLqgRKG/MOkXaGL6cb5iaCoDiVe4uGSNezz9RfyMPuEEPj/8v099Ge+M7geBnXZ9n0d891agsCSPXZuxTx0nkIPVHULgjijf62ziDnMatkCqHr0hDvEdOJ6EspmPQNBsBFjnXNuVGG+4riuFDX39ZBkygKeNlNVWfJ3DevI3Qz5alzCRUqac8bLpX9vE7tLDLFy78O4SZbtKtDT7WmKCO2BZhJYB52lfZfzxi+vczgbJUwEA1z+qe8YiRbZ1uJu59n7AUbAvhN3boebkUKTtNBvFG/86abAwr3Bs+ZzeQo5sp8lHNv+dtP0gIWZmK935EdnO6VQFYQIzv5OEq5/PU/NPX9tsa9/G3D9f2zb7KdJLWWuLeom/bSTHwXj9aZjcM85cD8X2FTrTb+G5yY3hZLAg1lfsvxda/uhUb/2zntfvWnaP/Et/e3nHZJ8FPqcX4/Wb09+Jux8Pjj/+JYrf883Zu7Lfzl5j9uXsMfniZ9efX3B5fPhhtoFvsYzEv8eooqKioqKioqKioqKioqKioqKioqKioqKioqKioqKioqKioqKiosKE/wGl6pidzT31wg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454590" y="932079"/>
            <a:ext cx="1720343" cy="31085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6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46" name="Picture 9" descr="http://www.berglundandjohnson.com/images/burn7.pn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639" y="1795483"/>
            <a:ext cx="580671" cy="63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9" r="23897"/>
          <a:stretch/>
        </p:blipFill>
        <p:spPr bwMode="auto">
          <a:xfrm>
            <a:off x="6959999" y="2295859"/>
            <a:ext cx="878186" cy="113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" name="Straight Connector 47"/>
          <p:cNvCxnSpPr/>
          <p:nvPr/>
        </p:nvCxnSpPr>
        <p:spPr>
          <a:xfrm flipV="1">
            <a:off x="5943600" y="3483394"/>
            <a:ext cx="2743200" cy="38476"/>
          </a:xfrm>
          <a:prstGeom prst="line">
            <a:avLst/>
          </a:prstGeom>
          <a:ln w="412750" cap="rnd"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50000">
                  <a:schemeClr val="accent2">
                    <a:lumMod val="40000"/>
                    <a:lumOff val="60000"/>
                    <a:alpha val="44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-3600000" flipV="1">
            <a:off x="5250647" y="2305196"/>
            <a:ext cx="2743200" cy="38476"/>
          </a:xfrm>
          <a:prstGeom prst="line">
            <a:avLst/>
          </a:prstGeom>
          <a:ln w="412750" cap="rnd">
            <a:gradFill flip="none" rotWithShape="1">
              <a:gsLst>
                <a:gs pos="0">
                  <a:srgbClr val="C00000"/>
                </a:gs>
                <a:gs pos="50000">
                  <a:srgbClr val="C00000">
                    <a:alpha val="48000"/>
                  </a:srgbClr>
                </a:gs>
                <a:gs pos="100000">
                  <a:srgbClr val="C00000">
                    <a:alpha val="2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 flipV="1">
            <a:off x="7315199" y="1126974"/>
            <a:ext cx="1371600" cy="2356419"/>
          </a:xfrm>
          <a:prstGeom prst="line">
            <a:avLst/>
          </a:prstGeom>
          <a:ln w="412750" cap="rnd">
            <a:gradFill>
              <a:gsLst>
                <a:gs pos="0">
                  <a:srgbClr val="C00000"/>
                </a:gs>
                <a:gs pos="50000">
                  <a:srgbClr val="C00000">
                    <a:alpha val="54000"/>
                  </a:srgbClr>
                </a:gs>
                <a:gs pos="100000">
                  <a:srgbClr val="C00000">
                    <a:alpha val="16000"/>
                  </a:srgb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 rot="17935742">
            <a:off x="6131141" y="2035338"/>
            <a:ext cx="100021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spc="0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12700" stA="28000" endPos="45000" dist="1000" dir="5400000" sy="-100000" algn="bl" rotWithShape="0"/>
                </a:effectLst>
              </a:rPr>
              <a:t>HEAT</a:t>
            </a:r>
          </a:p>
        </p:txBody>
      </p:sp>
      <p:sp>
        <p:nvSpPr>
          <p:cNvPr id="53" name="Rectangle 52"/>
          <p:cNvSpPr/>
          <p:nvPr/>
        </p:nvSpPr>
        <p:spPr>
          <a:xfrm rot="3678183">
            <a:off x="7097556" y="2134803"/>
            <a:ext cx="193918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spc="0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12700" stA="28000" endPos="45000" dist="1000" dir="5400000" sy="-100000" algn="bl" rotWithShape="0"/>
                </a:effectLst>
              </a:rPr>
              <a:t>FUEL LOAD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696227" y="3291061"/>
            <a:ext cx="150073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spc="0" dirty="0">
                <a:ln w="9000" cmpd="sng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12700" stA="28000" endPos="45000" dist="1000" dir="5400000" sy="-100000" algn="bl" rotWithShape="0"/>
                </a:effectLst>
              </a:rPr>
              <a:t>Oxygen</a:t>
            </a:r>
          </a:p>
        </p:txBody>
      </p:sp>
      <p:pic>
        <p:nvPicPr>
          <p:cNvPr id="56" name="Picture 2" descr="http://www.use.com/images/s_2/Red_Hot_Turbo_9c24a4d680a78516f09f_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6" y="2815532"/>
            <a:ext cx="641907" cy="40166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2" name="Rubrik 1"/>
          <p:cNvSpPr>
            <a:spLocks noGrp="1"/>
          </p:cNvSpPr>
          <p:nvPr>
            <p:ph type="title"/>
          </p:nvPr>
        </p:nvSpPr>
        <p:spPr>
          <a:xfrm>
            <a:off x="1079503" y="519522"/>
            <a:ext cx="7813675" cy="576213"/>
          </a:xfrm>
        </p:spPr>
        <p:txBody>
          <a:bodyPr/>
          <a:lstStyle/>
          <a:p>
            <a:r>
              <a:rPr lang="en-US" dirty="0"/>
              <a:t>NEW risk considerations</a:t>
            </a:r>
            <a:endParaRPr lang="sv-SE" dirty="0"/>
          </a:p>
        </p:txBody>
      </p:sp>
      <p:sp>
        <p:nvSpPr>
          <p:cNvPr id="44" name="Rubrik 1"/>
          <p:cNvSpPr txBox="1">
            <a:spLocks/>
          </p:cNvSpPr>
          <p:nvPr/>
        </p:nvSpPr>
        <p:spPr>
          <a:xfrm>
            <a:off x="4283968" y="24166"/>
            <a:ext cx="3708413" cy="2073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82296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2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900" b="0" dirty="0"/>
              <a:t>5. </a:t>
            </a:r>
            <a:r>
              <a:rPr lang="en-US" sz="900" b="0" dirty="0"/>
              <a:t>Preventive fire safety</a:t>
            </a:r>
          </a:p>
        </p:txBody>
      </p:sp>
    </p:spTree>
    <p:extLst>
      <p:ext uri="{BB962C8B-B14F-4D97-AF65-F5344CB8AC3E}">
        <p14:creationId xmlns:p14="http://schemas.microsoft.com/office/powerpoint/2010/main" val="82901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26891E-6 L 2.22222E-6 0.3893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45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5193E-6 L 2.77778E-7 0.39025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51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87743E-6 L 2.5E-6 0.4109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63106E-8 L 1.94444E-6 0.4189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9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3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4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7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8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2" dur="indefinite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83" dur="indefinite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86" dur="indefinite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89" dur="indefinite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92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95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98" dur="indefinite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01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26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51" grpId="0"/>
      <p:bldP spid="51" grpId="1"/>
      <p:bldP spid="54" grpId="0"/>
      <p:bldP spid="54" grpId="1"/>
      <p:bldP spid="37" grpId="0"/>
      <p:bldP spid="52" grpId="0"/>
      <p:bldP spid="53" grpId="0"/>
      <p:bldP spid="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 descr="http://thumbs.dreamstime.com/z/isolated-white-bright-yellow-sparks-flame-background-36133748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6"/>
          <a:stretch/>
        </p:blipFill>
        <p:spPr bwMode="auto">
          <a:xfrm>
            <a:off x="5920449" y="3509315"/>
            <a:ext cx="536178" cy="78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896" y="209511"/>
            <a:ext cx="8229600" cy="638175"/>
          </a:xfrm>
        </p:spPr>
        <p:txBody>
          <a:bodyPr/>
          <a:lstStyle/>
          <a:p>
            <a:r>
              <a:rPr lang="en-US" dirty="0"/>
              <a:t>The Fire Timeline (Stages)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29104" y="4153686"/>
            <a:ext cx="1921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INCIPIENT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83702" y="4139397"/>
            <a:ext cx="1071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SMOKE</a:t>
            </a:r>
          </a:p>
        </p:txBody>
      </p:sp>
      <p:sp>
        <p:nvSpPr>
          <p:cNvPr id="6" name="Freeform 5"/>
          <p:cNvSpPr/>
          <p:nvPr/>
        </p:nvSpPr>
        <p:spPr>
          <a:xfrm>
            <a:off x="719572" y="4049430"/>
            <a:ext cx="4871483" cy="305987"/>
          </a:xfrm>
          <a:custGeom>
            <a:avLst/>
            <a:gdLst>
              <a:gd name="connsiteX0" fmla="*/ 0 w 4167962"/>
              <a:gd name="connsiteY0" fmla="*/ 159488 h 159488"/>
              <a:gd name="connsiteX1" fmla="*/ 882502 w 4167962"/>
              <a:gd name="connsiteY1" fmla="*/ 42530 h 159488"/>
              <a:gd name="connsiteX2" fmla="*/ 1711841 w 4167962"/>
              <a:gd name="connsiteY2" fmla="*/ 42530 h 159488"/>
              <a:gd name="connsiteX3" fmla="*/ 2690037 w 4167962"/>
              <a:gd name="connsiteY3" fmla="*/ 21265 h 159488"/>
              <a:gd name="connsiteX4" fmla="*/ 4167962 w 4167962"/>
              <a:gd name="connsiteY4" fmla="*/ 0 h 15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7962" h="159488">
                <a:moveTo>
                  <a:pt x="0" y="159488"/>
                </a:moveTo>
                <a:cubicBezTo>
                  <a:pt x="298597" y="110755"/>
                  <a:pt x="597195" y="62023"/>
                  <a:pt x="882502" y="42530"/>
                </a:cubicBezTo>
                <a:cubicBezTo>
                  <a:pt x="1167809" y="23037"/>
                  <a:pt x="1711841" y="42530"/>
                  <a:pt x="1711841" y="42530"/>
                </a:cubicBezTo>
                <a:lnTo>
                  <a:pt x="2690037" y="21265"/>
                </a:lnTo>
                <a:lnTo>
                  <a:pt x="4167962" y="0"/>
                </a:ln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832140" y="2222552"/>
            <a:ext cx="2690037" cy="1828800"/>
          </a:xfrm>
          <a:custGeom>
            <a:avLst/>
            <a:gdLst>
              <a:gd name="connsiteX0" fmla="*/ 0 w 2690037"/>
              <a:gd name="connsiteY0" fmla="*/ 1828800 h 1828800"/>
              <a:gd name="connsiteX1" fmla="*/ 988827 w 2690037"/>
              <a:gd name="connsiteY1" fmla="*/ 1807535 h 1828800"/>
              <a:gd name="connsiteX2" fmla="*/ 1573618 w 2690037"/>
              <a:gd name="connsiteY2" fmla="*/ 1616149 h 1828800"/>
              <a:gd name="connsiteX3" fmla="*/ 2115879 w 2690037"/>
              <a:gd name="connsiteY3" fmla="*/ 1265274 h 1828800"/>
              <a:gd name="connsiteX4" fmla="*/ 2445488 w 2690037"/>
              <a:gd name="connsiteY4" fmla="*/ 776177 h 1828800"/>
              <a:gd name="connsiteX5" fmla="*/ 2690037 w 2690037"/>
              <a:gd name="connsiteY5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90037" h="1828800">
                <a:moveTo>
                  <a:pt x="0" y="1828800"/>
                </a:moveTo>
                <a:lnTo>
                  <a:pt x="988827" y="1807535"/>
                </a:lnTo>
                <a:cubicBezTo>
                  <a:pt x="1251097" y="1772093"/>
                  <a:pt x="1385776" y="1706526"/>
                  <a:pt x="1573618" y="1616149"/>
                </a:cubicBezTo>
                <a:cubicBezTo>
                  <a:pt x="1761460" y="1525772"/>
                  <a:pt x="1970567" y="1405269"/>
                  <a:pt x="2115879" y="1265274"/>
                </a:cubicBezTo>
                <a:cubicBezTo>
                  <a:pt x="2261191" y="1125279"/>
                  <a:pt x="2349795" y="987056"/>
                  <a:pt x="2445488" y="776177"/>
                </a:cubicBezTo>
                <a:cubicBezTo>
                  <a:pt x="2541181" y="565298"/>
                  <a:pt x="2615609" y="282649"/>
                  <a:pt x="2690037" y="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487182" y="4625450"/>
            <a:ext cx="442664" cy="356905"/>
          </a:xfrm>
          <a:prstGeom prst="rect">
            <a:avLst/>
          </a:prstGeom>
        </p:spPr>
        <p:txBody>
          <a:bodyPr/>
          <a:lstStyle/>
          <a:p>
            <a:fld id="{EA8AE67E-7396-4F44-83E1-259FAE0BEDB6}" type="slidenum">
              <a:rPr lang="sv-SE" smtClean="0"/>
              <a:pPr/>
              <a:t>9</a:t>
            </a:fld>
            <a:endParaRPr lang="sv-SE"/>
          </a:p>
        </p:txBody>
      </p:sp>
      <p:sp>
        <p:nvSpPr>
          <p:cNvPr id="15" name="TextBox 14"/>
          <p:cNvSpPr txBox="1"/>
          <p:nvPr/>
        </p:nvSpPr>
        <p:spPr>
          <a:xfrm>
            <a:off x="5810618" y="4182089"/>
            <a:ext cx="1921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FLAME</a:t>
            </a:r>
          </a:p>
        </p:txBody>
      </p:sp>
      <p:sp>
        <p:nvSpPr>
          <p:cNvPr id="43" name="Rubrik 1"/>
          <p:cNvSpPr txBox="1">
            <a:spLocks/>
          </p:cNvSpPr>
          <p:nvPr/>
        </p:nvSpPr>
        <p:spPr>
          <a:xfrm>
            <a:off x="4283968" y="24166"/>
            <a:ext cx="3708413" cy="2073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82296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2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900" b="0" dirty="0"/>
              <a:t>5. </a:t>
            </a:r>
            <a:r>
              <a:rPr lang="en-US" sz="900" b="0" dirty="0"/>
              <a:t>Preventive fire safety – FRA, Inspections, Improved processes</a:t>
            </a:r>
          </a:p>
        </p:txBody>
      </p:sp>
      <p:sp>
        <p:nvSpPr>
          <p:cNvPr id="41" name="TextBox 40"/>
          <p:cNvSpPr txBox="1"/>
          <p:nvPr/>
        </p:nvSpPr>
        <p:spPr>
          <a:xfrm rot="19530927">
            <a:off x="7275583" y="3496177"/>
            <a:ext cx="1921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FIRE GROWTH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09187" y="2719909"/>
            <a:ext cx="105336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Detection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782617" y="2736236"/>
            <a:ext cx="125592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Suppression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373382" y="2624967"/>
            <a:ext cx="65755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07156" y="1047079"/>
            <a:ext cx="20252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Fuel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93156" y="1074431"/>
            <a:ext cx="20252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Heat</a:t>
            </a:r>
          </a:p>
        </p:txBody>
      </p:sp>
      <p:sp>
        <p:nvSpPr>
          <p:cNvPr id="17" name="Curved Right Arrow 16"/>
          <p:cNvSpPr/>
          <p:nvPr/>
        </p:nvSpPr>
        <p:spPr>
          <a:xfrm>
            <a:off x="926142" y="2136354"/>
            <a:ext cx="396044" cy="73274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2002616" y="2744288"/>
            <a:ext cx="432048" cy="146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Bent Arrow 18"/>
          <p:cNvSpPr/>
          <p:nvPr/>
        </p:nvSpPr>
        <p:spPr>
          <a:xfrm rot="5400000" flipH="1">
            <a:off x="2755048" y="2961473"/>
            <a:ext cx="500304" cy="520450"/>
          </a:xfrm>
          <a:prstGeom prst="bentArrow">
            <a:avLst>
              <a:gd name="adj1" fmla="val 13966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380738" y="2646690"/>
            <a:ext cx="169174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Premature Failure</a:t>
            </a:r>
          </a:p>
        </p:txBody>
      </p:sp>
      <p:sp>
        <p:nvSpPr>
          <p:cNvPr id="42" name="Right Arrow 41"/>
          <p:cNvSpPr/>
          <p:nvPr/>
        </p:nvSpPr>
        <p:spPr>
          <a:xfrm>
            <a:off x="4008452" y="2777338"/>
            <a:ext cx="1582603" cy="153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4"/>
          <p:cNvSpPr/>
          <p:nvPr/>
        </p:nvSpPr>
        <p:spPr>
          <a:xfrm>
            <a:off x="4604898" y="592699"/>
            <a:ext cx="2160896" cy="738664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AN increase of 10 ° above max temp can Shorten Hose life by half.</a:t>
            </a:r>
          </a:p>
        </p:txBody>
      </p:sp>
      <p:sp>
        <p:nvSpPr>
          <p:cNvPr id="3" name="Rectangle 2"/>
          <p:cNvSpPr/>
          <p:nvPr/>
        </p:nvSpPr>
        <p:spPr>
          <a:xfrm>
            <a:off x="-702226" y="151902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dirty="0"/>
              <a:t>Turbocharger</a:t>
            </a:r>
          </a:p>
          <a:p>
            <a:pPr algn="ctr"/>
            <a:r>
              <a:rPr lang="en-US" sz="800" dirty="0"/>
              <a:t>Exhaust Components</a:t>
            </a:r>
          </a:p>
          <a:p>
            <a:pPr algn="ctr"/>
            <a:r>
              <a:rPr lang="en-US" sz="800" dirty="0"/>
              <a:t>Bearings (Friction)</a:t>
            </a:r>
          </a:p>
        </p:txBody>
      </p:sp>
      <p:sp>
        <p:nvSpPr>
          <p:cNvPr id="4" name="Rectangle 3"/>
          <p:cNvSpPr/>
          <p:nvPr/>
        </p:nvSpPr>
        <p:spPr>
          <a:xfrm>
            <a:off x="2186749" y="1503635"/>
            <a:ext cx="1722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Hydraulic Hoses</a:t>
            </a:r>
          </a:p>
          <a:p>
            <a:pPr algn="ctr"/>
            <a:r>
              <a:rPr lang="en-US" sz="800" dirty="0"/>
              <a:t>Electrical Cables/Loom</a:t>
            </a:r>
          </a:p>
          <a:p>
            <a:pPr algn="ctr"/>
            <a:r>
              <a:rPr lang="en-US" sz="800" dirty="0"/>
              <a:t>Air Cleaner Housing</a:t>
            </a:r>
          </a:p>
          <a:p>
            <a:pPr algn="ctr"/>
            <a:r>
              <a:rPr lang="en-US" sz="800" dirty="0"/>
              <a:t>Insulation/Sealants</a:t>
            </a:r>
          </a:p>
          <a:p>
            <a:pPr algn="ctr"/>
            <a:r>
              <a:rPr lang="en-US" sz="800" dirty="0"/>
              <a:t>Rubber Hoses</a:t>
            </a:r>
          </a:p>
          <a:p>
            <a:pPr algn="ctr"/>
            <a:r>
              <a:rPr lang="en-US" sz="800" dirty="0"/>
              <a:t>Bearings</a:t>
            </a:r>
          </a:p>
          <a:p>
            <a:pPr algn="ctr"/>
            <a:r>
              <a:rPr lang="en-US" sz="800" dirty="0"/>
              <a:t>Fuels/Lubricants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1023751" y="3069549"/>
            <a:ext cx="14109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Mechanical Damage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9621" y="1499889"/>
            <a:ext cx="638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15458" y="1954684"/>
            <a:ext cx="2313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How can we better prevent fires</a:t>
            </a:r>
          </a:p>
        </p:txBody>
      </p:sp>
      <p:pic>
        <p:nvPicPr>
          <p:cNvPr id="36" name="Picture 2" descr="http://www.delcoremy.com/Delco-Remy-Connect-Online-Newsletter/November_2013/Images/Loose-Connections.asp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327" y="1613436"/>
            <a:ext cx="1247038" cy="9165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7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5" t="41747" r="29126" b="23301"/>
          <a:stretch/>
        </p:blipFill>
        <p:spPr>
          <a:xfrm rot="10800000">
            <a:off x="5298250" y="1595528"/>
            <a:ext cx="1120257" cy="9165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2559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56" grpId="0"/>
      <p:bldP spid="34" grpId="0"/>
      <p:bldP spid="34" grpId="1"/>
      <p:bldP spid="16" grpId="0"/>
      <p:bldP spid="16" grpId="1"/>
      <p:bldP spid="35" grpId="0"/>
      <p:bldP spid="35" grpId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40" grpId="0"/>
      <p:bldP spid="40" grpId="1"/>
      <p:bldP spid="42" grpId="0" animBg="1"/>
      <p:bldP spid="42" grpId="1" animBg="1"/>
      <p:bldP spid="27" grpId="0" animBg="1"/>
      <p:bldP spid="27" grpId="1" animBg="1"/>
      <p:bldP spid="3" grpId="0"/>
      <p:bldP spid="3" grpId="1"/>
      <p:bldP spid="4" grpId="0"/>
      <p:bldP spid="4" grpId="1"/>
      <p:bldP spid="8" grpId="0"/>
      <p:bldP spid="8" grpId="1"/>
      <p:bldP spid="12" grpId="0"/>
      <p:bldP spid="33" grpId="0"/>
    </p:bldLst>
  </p:timing>
</p:sld>
</file>

<file path=ppt/theme/theme1.xml><?xml version="1.0" encoding="utf-8"?>
<a:theme xmlns:a="http://schemas.openxmlformats.org/drawingml/2006/main" name="Intro">
  <a:themeElements>
    <a:clrScheme name="SP Sveriges Tekniska Forskningsinstitut">
      <a:dk1>
        <a:sysClr val="windowText" lastClr="000000"/>
      </a:dk1>
      <a:lt1>
        <a:sysClr val="window" lastClr="FFFFFF"/>
      </a:lt1>
      <a:dk2>
        <a:srgbClr val="A1A2A5"/>
      </a:dk2>
      <a:lt2>
        <a:srgbClr val="C6C7C9"/>
      </a:lt2>
      <a:accent1>
        <a:srgbClr val="0E3192"/>
      </a:accent1>
      <a:accent2>
        <a:srgbClr val="73AC1D"/>
      </a:accent2>
      <a:accent3>
        <a:srgbClr val="F29412"/>
      </a:accent3>
      <a:accent4>
        <a:srgbClr val="009E99"/>
      </a:accent4>
      <a:accent5>
        <a:srgbClr val="E84427"/>
      </a:accent5>
      <a:accent6>
        <a:srgbClr val="F18E7D"/>
      </a:accent6>
      <a:hlink>
        <a:srgbClr val="F29412"/>
      </a:hlink>
      <a:folHlink>
        <a:srgbClr val="F2941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6F372BE9191FB40855E2A1172C32C93" ma:contentTypeVersion="1" ma:contentTypeDescription="Skapa ett nytt dokument." ma:contentTypeScope="" ma:versionID="8c8d4d907a2666fb05f9fc2a193ed6d3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f6996103b13eac98bf783285fbb3254d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malagt startdatum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malagt slutdatum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 ma:readOnly="true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BF4646-591A-49EC-9F7B-D9113145BE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8AFAA058-8252-4E94-9D02-C571F579D4F7}">
  <ds:schemaRefs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2145D33-38F4-4010-9967-0AF48443E16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21109</TotalTime>
  <Words>981</Words>
  <Application>Microsoft Office PowerPoint</Application>
  <PresentationFormat>On-screen Show (16:9)</PresentationFormat>
  <Paragraphs>275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Arial</vt:lpstr>
      <vt:lpstr>Calibri</vt:lpstr>
      <vt:lpstr>Georgia</vt:lpstr>
      <vt:lpstr>Guardian Egyptian Web</vt:lpstr>
      <vt:lpstr>Guardian Text Egyptian Web</vt:lpstr>
      <vt:lpstr>Times New Roman</vt:lpstr>
      <vt:lpstr>Verdana</vt:lpstr>
      <vt:lpstr>Wingdings</vt:lpstr>
      <vt:lpstr>Intro</vt:lpstr>
      <vt:lpstr>An Overview of the Epidemic of Bus Fires</vt:lpstr>
      <vt:lpstr>PowerPoint Presentation</vt:lpstr>
      <vt:lpstr>PowerPoint Presentation</vt:lpstr>
      <vt:lpstr>PowerPoint Presentation</vt:lpstr>
      <vt:lpstr>PowerPoint Presentation</vt:lpstr>
      <vt:lpstr>What do these famous people have in common</vt:lpstr>
      <vt:lpstr>4. How do bus fires occur</vt:lpstr>
      <vt:lpstr>NEW risk considerations</vt:lpstr>
      <vt:lpstr>The Fire Timeline (Stages)</vt:lpstr>
      <vt:lpstr>Fire Risk Management</vt:lpstr>
      <vt:lpstr>Fire Risk Assessment  </vt:lpstr>
      <vt:lpstr>The fire event</vt:lpstr>
      <vt:lpstr>Automatic detection and suppression</vt:lpstr>
      <vt:lpstr>Benefits</vt:lpstr>
      <vt:lpstr>Are Fire Suppression Systems Effective</vt:lpstr>
      <vt:lpstr>Voluntary certification - Fire suppression systems </vt:lpstr>
      <vt:lpstr>3. Current and upcoming regulations </vt:lpstr>
      <vt:lpstr>PowerPoint Presentation</vt:lpstr>
      <vt:lpstr>Summary</vt:lpstr>
      <vt:lpstr>4th International Conference on Fires in Vehicles - FIVE 2016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jonasgullman</dc:creator>
  <cp:lastModifiedBy>joseph peoples</cp:lastModifiedBy>
  <cp:revision>1372</cp:revision>
  <cp:lastPrinted>2014-12-03T14:18:18Z</cp:lastPrinted>
  <dcterms:created xsi:type="dcterms:W3CDTF">2013-10-23T10:46:09Z</dcterms:created>
  <dcterms:modified xsi:type="dcterms:W3CDTF">2016-07-19T18:52:18Z</dcterms:modified>
</cp:coreProperties>
</file>