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16"/>
  </p:notesMasterIdLst>
  <p:sldIdLst>
    <p:sldId id="256" r:id="rId5"/>
    <p:sldId id="261" r:id="rId6"/>
    <p:sldId id="259" r:id="rId7"/>
    <p:sldId id="263" r:id="rId8"/>
    <p:sldId id="257" r:id="rId9"/>
    <p:sldId id="266" r:id="rId10"/>
    <p:sldId id="267" r:id="rId11"/>
    <p:sldId id="262" r:id="rId12"/>
    <p:sldId id="264" r:id="rId13"/>
    <p:sldId id="265" r:id="rId14"/>
    <p:sldId id="268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859" y="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CB89307-11BA-40F3-8795-B0418010B997}" type="datetimeFigureOut">
              <a:rPr lang="en-US" smtClean="0"/>
              <a:t>6/22/2020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D0886A6-0B6E-4646-B289-6E5D8ADC3F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37665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FDA69A-DEA9-4A3B-9407-D0561FA86522}" type="datetimeFigureOut">
              <a:rPr lang="en-US" smtClean="0"/>
              <a:t>6/22/2020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202B6-9F1E-4018-B255-DE12A129D3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64449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FDA69A-DEA9-4A3B-9407-D0561FA86522}" type="datetimeFigureOut">
              <a:rPr lang="en-US" smtClean="0"/>
              <a:t>6/22/2020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202B6-9F1E-4018-B255-DE12A129D3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46663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FDA69A-DEA9-4A3B-9407-D0561FA86522}" type="datetimeFigureOut">
              <a:rPr lang="en-US" smtClean="0"/>
              <a:t>6/22/2020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202B6-9F1E-4018-B255-DE12A129D3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90769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FDA69A-DEA9-4A3B-9407-D0561FA86522}" type="datetimeFigureOut">
              <a:rPr lang="en-US" smtClean="0"/>
              <a:t>6/22/2020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202B6-9F1E-4018-B255-DE12A129D3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0314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FDA69A-DEA9-4A3B-9407-D0561FA86522}" type="datetimeFigureOut">
              <a:rPr lang="en-US" smtClean="0"/>
              <a:t>6/22/2020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202B6-9F1E-4018-B255-DE12A129D3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0775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FDA69A-DEA9-4A3B-9407-D0561FA86522}" type="datetimeFigureOut">
              <a:rPr lang="en-US" smtClean="0"/>
              <a:t>6/22/2020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202B6-9F1E-4018-B255-DE12A129D3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63583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FDA69A-DEA9-4A3B-9407-D0561FA86522}" type="datetimeFigureOut">
              <a:rPr lang="en-US" smtClean="0"/>
              <a:t>6/22/2020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202B6-9F1E-4018-B255-DE12A129D3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49268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FDA69A-DEA9-4A3B-9407-D0561FA86522}" type="datetimeFigureOut">
              <a:rPr lang="en-US" smtClean="0"/>
              <a:t>6/22/2020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202B6-9F1E-4018-B255-DE12A129D3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40015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FDA69A-DEA9-4A3B-9407-D0561FA86522}" type="datetimeFigureOut">
              <a:rPr lang="en-US" smtClean="0"/>
              <a:t>6/22/2020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202B6-9F1E-4018-B255-DE12A129D3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84929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FDA69A-DEA9-4A3B-9407-D0561FA86522}" type="datetimeFigureOut">
              <a:rPr lang="en-US" smtClean="0"/>
              <a:t>6/22/2020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202B6-9F1E-4018-B255-DE12A129D3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21531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FDA69A-DEA9-4A3B-9407-D0561FA86522}" type="datetimeFigureOut">
              <a:rPr lang="en-US" smtClean="0"/>
              <a:t>6/22/2020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202B6-9F1E-4018-B255-DE12A129D3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72250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FDA69A-DEA9-4A3B-9407-D0561FA86522}" type="datetimeFigureOut">
              <a:rPr lang="en-US" smtClean="0"/>
              <a:t>6/22/2020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B202B6-9F1E-4018-B255-DE12A129D3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28421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png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11.jpeg"/><Relationship Id="rId7" Type="http://schemas.openxmlformats.org/officeDocument/2006/relationships/image" Target="../media/image15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jpeg"/><Relationship Id="rId5" Type="http://schemas.openxmlformats.org/officeDocument/2006/relationships/image" Target="../media/image13.png"/><Relationship Id="rId4" Type="http://schemas.openxmlformats.org/officeDocument/2006/relationships/image" Target="../media/image12.png"/><Relationship Id="rId9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buses.org/policy/issues/coronavirus-federal-action" TargetMode="External"/><Relationship Id="rId7" Type="http://schemas.openxmlformats.org/officeDocument/2006/relationships/image" Target="../media/image8.png"/><Relationship Id="rId2" Type="http://schemas.openxmlformats.org/officeDocument/2006/relationships/hyperlink" Target="http://www.busesmoveamerica.com/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jpeg"/><Relationship Id="rId5" Type="http://schemas.openxmlformats.org/officeDocument/2006/relationships/hyperlink" Target="http://www.buses.org/assets/images/uploads/pdf/The_Motorcoach_Industry_Recommendations_on_Post-COVID_Travel.pdf" TargetMode="External"/><Relationship Id="rId4" Type="http://schemas.openxmlformats.org/officeDocument/2006/relationships/hyperlink" Target="https://www.buses.org/education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1690"/>
          <a:stretch/>
        </p:blipFill>
        <p:spPr>
          <a:xfrm>
            <a:off x="1995441" y="1489797"/>
            <a:ext cx="5002198" cy="2847502"/>
          </a:xfrm>
          <a:prstGeom prst="rect">
            <a:avLst/>
          </a:prstGeom>
        </p:spPr>
      </p:pic>
      <p:pic>
        <p:nvPicPr>
          <p:cNvPr id="1030" name="Picture 6" descr="BISC 2020 Virtual Summer Education Series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13425" y="200192"/>
            <a:ext cx="1679463" cy="8939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TextBox 10"/>
          <p:cNvSpPr txBox="1"/>
          <p:nvPr/>
        </p:nvSpPr>
        <p:spPr>
          <a:xfrm>
            <a:off x="2792027" y="4732912"/>
            <a:ext cx="3804082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chemeClr val="accent6">
                    <a:lumMod val="50000"/>
                  </a:schemeClr>
                </a:solidFill>
              </a:rPr>
              <a:t>BISC Federal Update</a:t>
            </a:r>
          </a:p>
          <a:p>
            <a:pPr algn="ctr"/>
            <a:r>
              <a:rPr lang="en-US" sz="2800" b="1" dirty="0">
                <a:solidFill>
                  <a:schemeClr val="accent6">
                    <a:lumMod val="50000"/>
                  </a:schemeClr>
                </a:solidFill>
              </a:rPr>
              <a:t>11:00 am</a:t>
            </a:r>
          </a:p>
          <a:p>
            <a:pPr algn="ctr"/>
            <a:r>
              <a:rPr lang="en-US" sz="2800" b="1" dirty="0">
                <a:solidFill>
                  <a:schemeClr val="accent6">
                    <a:lumMod val="50000"/>
                  </a:schemeClr>
                </a:solidFill>
              </a:rPr>
              <a:t>Tuesday, June </a:t>
            </a:r>
            <a:r>
              <a:rPr lang="en-US" sz="2800" b="1" dirty="0" smtClean="0">
                <a:solidFill>
                  <a:schemeClr val="accent6">
                    <a:lumMod val="50000"/>
                  </a:schemeClr>
                </a:solidFill>
              </a:rPr>
              <a:t>23, 2020</a:t>
            </a:r>
            <a:endParaRPr lang="en-US" sz="28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cxnSp>
        <p:nvCxnSpPr>
          <p:cNvPr id="5" name="Straight Connector 4"/>
          <p:cNvCxnSpPr/>
          <p:nvPr/>
        </p:nvCxnSpPr>
        <p:spPr>
          <a:xfrm>
            <a:off x="2112885" y="4337299"/>
            <a:ext cx="4767309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5">
            <a:extLst>
              <a:ext uri="{FF2B5EF4-FFF2-40B4-BE49-F238E27FC236}">
                <a16:creationId xmlns:a16="http://schemas.microsoft.com/office/drawing/2014/main" xmlns="" id="{F013CBCB-42D1-4D2E-AE6A-DC974E654854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7475" y="200192"/>
            <a:ext cx="1757966" cy="7896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56862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63353" y="612559"/>
            <a:ext cx="8635248" cy="5971150"/>
          </a:xfrm>
        </p:spPr>
        <p:txBody>
          <a:bodyPr>
            <a:normAutofit/>
          </a:bodyPr>
          <a:lstStyle/>
          <a:p>
            <a:pPr marL="684213" indent="-684213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3000" b="1" dirty="0" smtClean="0">
                <a:solidFill>
                  <a:schemeClr val="accent6">
                    <a:lumMod val="50000"/>
                  </a:schemeClr>
                </a:solidFill>
              </a:rPr>
              <a:t>Legislation:</a:t>
            </a:r>
          </a:p>
          <a:p>
            <a:pPr marL="914400" lvl="1" indent="-230188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b="1" dirty="0" smtClean="0">
                <a:solidFill>
                  <a:schemeClr val="accent6">
                    <a:lumMod val="50000"/>
                  </a:schemeClr>
                </a:solidFill>
              </a:rPr>
              <a:t>FY 2021 Appropriations bills</a:t>
            </a:r>
          </a:p>
          <a:p>
            <a:pPr marL="914400" lvl="1" indent="-230188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b="1" dirty="0" smtClean="0">
                <a:solidFill>
                  <a:schemeClr val="accent6">
                    <a:lumMod val="50000"/>
                  </a:schemeClr>
                </a:solidFill>
              </a:rPr>
              <a:t>Surface Transportation Reauthorization</a:t>
            </a:r>
          </a:p>
          <a:p>
            <a:pPr lvl="2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b="1" dirty="0" smtClean="0">
                <a:solidFill>
                  <a:schemeClr val="accent6">
                    <a:lumMod val="50000"/>
                  </a:schemeClr>
                </a:solidFill>
              </a:rPr>
              <a:t>HOUSE </a:t>
            </a:r>
            <a:r>
              <a:rPr lang="en-US" b="1" dirty="0" smtClean="0">
                <a:solidFill>
                  <a:schemeClr val="accent6">
                    <a:lumMod val="50000"/>
                  </a:schemeClr>
                </a:solidFill>
              </a:rPr>
              <a:t>- INVEST Act – T&amp;I bill</a:t>
            </a:r>
          </a:p>
          <a:p>
            <a:pPr lvl="2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b="1" dirty="0" smtClean="0">
                <a:solidFill>
                  <a:schemeClr val="accent6">
                    <a:lumMod val="50000"/>
                  </a:schemeClr>
                </a:solidFill>
              </a:rPr>
              <a:t>SENATE – America’s Transportation Infrastructure Act</a:t>
            </a:r>
            <a:endParaRPr lang="en-US" b="1" dirty="0" smtClean="0">
              <a:solidFill>
                <a:schemeClr val="accent6">
                  <a:lumMod val="50000"/>
                </a:schemeClr>
              </a:solidFill>
            </a:endParaRPr>
          </a:p>
          <a:p>
            <a:pPr lvl="1" indent="-68580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3000" b="1" dirty="0" smtClean="0">
                <a:solidFill>
                  <a:schemeClr val="accent6">
                    <a:lumMod val="50000"/>
                  </a:schemeClr>
                </a:solidFill>
              </a:rPr>
              <a:t>Regulations/Administrative</a:t>
            </a:r>
            <a:r>
              <a:rPr lang="en-US" sz="3000" b="1" dirty="0" smtClean="0">
                <a:solidFill>
                  <a:schemeClr val="accent6">
                    <a:lumMod val="50000"/>
                  </a:schemeClr>
                </a:solidFill>
              </a:rPr>
              <a:t>: </a:t>
            </a:r>
          </a:p>
          <a:p>
            <a:pPr lvl="2" indent="-68580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b="1" dirty="0" smtClean="0">
                <a:solidFill>
                  <a:schemeClr val="accent6">
                    <a:lumMod val="50000"/>
                  </a:schemeClr>
                </a:solidFill>
              </a:rPr>
              <a:t>Final Rule – HOS tweaks – 6/1/20</a:t>
            </a:r>
            <a:endParaRPr lang="en-US" b="1" dirty="0" smtClean="0">
              <a:solidFill>
                <a:schemeClr val="accent6">
                  <a:lumMod val="50000"/>
                </a:schemeClr>
              </a:solidFill>
            </a:endParaRPr>
          </a:p>
          <a:p>
            <a:pPr lvl="2" indent="-68580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b="1" dirty="0" smtClean="0">
                <a:solidFill>
                  <a:schemeClr val="accent6">
                    <a:lumMod val="50000"/>
                  </a:schemeClr>
                </a:solidFill>
              </a:rPr>
              <a:t>NPRM – CDL/CLP downgrades by SDLA’s – 4/28/20</a:t>
            </a:r>
          </a:p>
          <a:p>
            <a:pPr lvl="2" indent="-68580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b="1" dirty="0" smtClean="0">
                <a:solidFill>
                  <a:schemeClr val="accent6">
                    <a:lumMod val="50000"/>
                  </a:schemeClr>
                </a:solidFill>
              </a:rPr>
              <a:t>Crash </a:t>
            </a:r>
            <a:r>
              <a:rPr lang="en-US" b="1" dirty="0">
                <a:solidFill>
                  <a:schemeClr val="accent6">
                    <a:lumMod val="50000"/>
                  </a:schemeClr>
                </a:solidFill>
              </a:rPr>
              <a:t>Preventability Program </a:t>
            </a:r>
            <a:r>
              <a:rPr lang="en-US" b="1" dirty="0" smtClean="0">
                <a:solidFill>
                  <a:schemeClr val="accent6">
                    <a:lumMod val="50000"/>
                  </a:schemeClr>
                </a:solidFill>
              </a:rPr>
              <a:t>- Permanent – 5/6/20</a:t>
            </a:r>
            <a:endParaRPr lang="en-US" b="1" dirty="0" smtClean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B1E7F82E-348D-4D43-9D98-7E9C38015B9C}"/>
              </a:ext>
            </a:extLst>
          </p:cNvPr>
          <p:cNvSpPr/>
          <p:nvPr/>
        </p:nvSpPr>
        <p:spPr>
          <a:xfrm>
            <a:off x="0" y="-74543"/>
            <a:ext cx="9144000" cy="687102"/>
          </a:xfrm>
          <a:prstGeom prst="rect">
            <a:avLst/>
          </a:prstGeom>
          <a:solidFill>
            <a:schemeClr val="accent6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177" y="0"/>
            <a:ext cx="7886700" cy="600093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chemeClr val="bg1"/>
                </a:solidFill>
                <a:latin typeface="+mn-lt"/>
              </a:rPr>
              <a:t>Other Updates:  </a:t>
            </a:r>
          </a:p>
        </p:txBody>
      </p:sp>
      <p:pic>
        <p:nvPicPr>
          <p:cNvPr id="5" name="Picture 6" descr="BISC 2020 Virtual Summer Education Series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1228" y="6271875"/>
            <a:ext cx="800898" cy="426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xmlns="" id="{F013CBCB-42D1-4D2E-AE6A-DC974E65485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45134" y="6397587"/>
            <a:ext cx="771251" cy="3464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24631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44060" y="4117787"/>
            <a:ext cx="7886700" cy="1883518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b="1" dirty="0">
                <a:solidFill>
                  <a:schemeClr val="accent6">
                    <a:lumMod val="50000"/>
                  </a:schemeClr>
                </a:solidFill>
              </a:rPr>
              <a:t>Suzanne Rohde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b="1" dirty="0">
                <a:solidFill>
                  <a:schemeClr val="accent6">
                    <a:lumMod val="50000"/>
                  </a:schemeClr>
                </a:solidFill>
              </a:rPr>
              <a:t>American Bus </a:t>
            </a:r>
            <a:r>
              <a:rPr lang="en-US" b="1" dirty="0" smtClean="0">
                <a:solidFill>
                  <a:schemeClr val="accent6">
                    <a:lumMod val="50000"/>
                  </a:schemeClr>
                </a:solidFill>
              </a:rPr>
              <a:t>Association</a:t>
            </a: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b="1" dirty="0" smtClean="0">
                <a:solidFill>
                  <a:schemeClr val="accent6">
                    <a:lumMod val="50000"/>
                  </a:schemeClr>
                </a:solidFill>
              </a:rPr>
              <a:t>202-218-7224</a:t>
            </a:r>
            <a:endParaRPr lang="en-US" b="1" dirty="0">
              <a:solidFill>
                <a:schemeClr val="accent6">
                  <a:lumMod val="50000"/>
                </a:schemeClr>
              </a:solidFill>
            </a:endParaRPr>
          </a:p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b="1" dirty="0" smtClean="0">
                <a:solidFill>
                  <a:schemeClr val="accent6">
                    <a:lumMod val="50000"/>
                  </a:schemeClr>
                </a:solidFill>
              </a:rPr>
              <a:t>SRohde@buses.org</a:t>
            </a:r>
            <a:endParaRPr lang="en-US" b="1" dirty="0">
              <a:solidFill>
                <a:schemeClr val="accent6">
                  <a:lumMod val="50000"/>
                </a:schemeClr>
              </a:solidFill>
            </a:endParaRPr>
          </a:p>
          <a:p>
            <a:pPr marL="684213" indent="-684213">
              <a:lnSpc>
                <a:spcPct val="150000"/>
              </a:lnSpc>
              <a:buFont typeface="Wingdings" panose="05000000000000000000" pitchFamily="2" charset="2"/>
              <a:buChar char="Ø"/>
            </a:pPr>
            <a:endParaRPr lang="en-US" b="1" dirty="0" smtClean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B1E7F82E-348D-4D43-9D98-7E9C38015B9C}"/>
              </a:ext>
            </a:extLst>
          </p:cNvPr>
          <p:cNvSpPr/>
          <p:nvPr/>
        </p:nvSpPr>
        <p:spPr>
          <a:xfrm>
            <a:off x="0" y="-74543"/>
            <a:ext cx="9144000" cy="838023"/>
          </a:xfrm>
          <a:prstGeom prst="rect">
            <a:avLst/>
          </a:prstGeom>
          <a:solidFill>
            <a:schemeClr val="accent6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83277" y="0"/>
            <a:ext cx="4267434" cy="859682"/>
          </a:xfrm>
        </p:spPr>
        <p:txBody>
          <a:bodyPr/>
          <a:lstStyle/>
          <a:p>
            <a:r>
              <a:rPr lang="en-US" b="1" dirty="0" smtClean="0">
                <a:solidFill>
                  <a:schemeClr val="bg1"/>
                </a:solidFill>
                <a:latin typeface="+mn-lt"/>
              </a:rPr>
              <a:t>Questions?  </a:t>
            </a:r>
            <a:endParaRPr lang="en-US" b="1" dirty="0">
              <a:solidFill>
                <a:schemeClr val="bg1"/>
              </a:solidFill>
              <a:latin typeface="+mn-lt"/>
            </a:endParaRPr>
          </a:p>
        </p:txBody>
      </p:sp>
      <p:pic>
        <p:nvPicPr>
          <p:cNvPr id="5" name="Picture 6" descr="BISC 2020 Virtual Summer Education Series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73" y="6357647"/>
            <a:ext cx="800898" cy="426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1779973" y="1888570"/>
            <a:ext cx="5584054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800" dirty="0" smtClean="0">
                <a:solidFill>
                  <a:srgbClr val="C00000"/>
                </a:solidFill>
                <a:latin typeface="Brush Script Std" panose="03060802040607070404" pitchFamily="66" charset="0"/>
              </a:rPr>
              <a:t>Thank you!</a:t>
            </a:r>
            <a:endParaRPr lang="en-US" sz="8800" dirty="0">
              <a:solidFill>
                <a:srgbClr val="C00000"/>
              </a:solidFill>
              <a:latin typeface="Brush Script Std" panose="03060802040607070404" pitchFamily="66" charset="0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xmlns="" id="{F013CBCB-42D1-4D2E-AE6A-DC974E65485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45134" y="6397587"/>
            <a:ext cx="771251" cy="3464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329902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B53CFA13-F3F2-4EB6-A5CB-F6D47519800F}"/>
              </a:ext>
            </a:extLst>
          </p:cNvPr>
          <p:cNvSpPr txBox="1"/>
          <p:nvPr/>
        </p:nvSpPr>
        <p:spPr>
          <a:xfrm>
            <a:off x="697039" y="1206755"/>
            <a:ext cx="8602178" cy="55707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chemeClr val="accent6">
                    <a:lumMod val="50000"/>
                  </a:schemeClr>
                </a:solidFill>
              </a:rPr>
              <a:t>We </a:t>
            </a:r>
            <a:r>
              <a:rPr lang="en-US" sz="3200" b="1" dirty="0">
                <a:solidFill>
                  <a:schemeClr val="accent6">
                    <a:lumMod val="50000"/>
                  </a:schemeClr>
                </a:solidFill>
              </a:rPr>
              <a:t>were all back in Omaha </a:t>
            </a:r>
            <a:r>
              <a:rPr lang="en-US" sz="3200" b="1" dirty="0" smtClean="0">
                <a:solidFill>
                  <a:schemeClr val="accent6">
                    <a:lumMod val="50000"/>
                  </a:schemeClr>
                </a:solidFill>
              </a:rPr>
              <a:t>…</a:t>
            </a:r>
            <a:endParaRPr lang="en-US" sz="3200" b="1" dirty="0">
              <a:solidFill>
                <a:schemeClr val="accent6">
                  <a:lumMod val="50000"/>
                </a:schemeClr>
              </a:solidFill>
            </a:endParaRPr>
          </a:p>
          <a:p>
            <a:r>
              <a:rPr lang="en-US" sz="3200" b="1" dirty="0" smtClean="0">
                <a:solidFill>
                  <a:schemeClr val="accent6">
                    <a:lumMod val="50000"/>
                  </a:schemeClr>
                </a:solidFill>
              </a:rPr>
              <a:t>		 </a:t>
            </a:r>
            <a:endParaRPr lang="en-US" sz="3200" b="1" dirty="0" smtClean="0">
              <a:solidFill>
                <a:schemeClr val="accent6">
                  <a:lumMod val="50000"/>
                </a:schemeClr>
              </a:solidFill>
            </a:endParaRPr>
          </a:p>
          <a:p>
            <a:endParaRPr lang="en-US" sz="1200" b="1" dirty="0" smtClean="0">
              <a:solidFill>
                <a:schemeClr val="accent6">
                  <a:lumMod val="50000"/>
                </a:schemeClr>
              </a:solidFill>
            </a:endParaRPr>
          </a:p>
          <a:p>
            <a:r>
              <a:rPr lang="en-US" sz="3200" b="1" dirty="0" smtClean="0">
                <a:solidFill>
                  <a:schemeClr val="accent6">
                    <a:lumMod val="50000"/>
                  </a:schemeClr>
                </a:solidFill>
              </a:rPr>
              <a:t>		</a:t>
            </a:r>
            <a:r>
              <a:rPr lang="en-US" sz="3200" b="1" dirty="0" smtClean="0">
                <a:solidFill>
                  <a:schemeClr val="accent6">
                    <a:lumMod val="50000"/>
                  </a:schemeClr>
                </a:solidFill>
              </a:rPr>
              <a:t>…  </a:t>
            </a:r>
            <a:r>
              <a:rPr lang="en-US" sz="3200" b="1" dirty="0" smtClean="0">
                <a:solidFill>
                  <a:schemeClr val="accent6">
                    <a:lumMod val="50000"/>
                  </a:schemeClr>
                </a:solidFill>
              </a:rPr>
              <a:t>Congressman Sam Graves 				</a:t>
            </a:r>
            <a:r>
              <a:rPr lang="en-US" sz="3200" b="1" dirty="0" smtClean="0">
                <a:solidFill>
                  <a:schemeClr val="accent6">
                    <a:lumMod val="50000"/>
                  </a:schemeClr>
                </a:solidFill>
              </a:rPr>
              <a:t>presented </a:t>
            </a:r>
            <a:r>
              <a:rPr lang="en-US" sz="3200" b="1" dirty="0" smtClean="0">
                <a:solidFill>
                  <a:srgbClr val="FF0000"/>
                </a:solidFill>
              </a:rPr>
              <a:t>BISC’s </a:t>
            </a:r>
            <a:r>
              <a:rPr lang="en-US" sz="3200" b="1" dirty="0" smtClean="0">
                <a:solidFill>
                  <a:srgbClr val="FF0000"/>
                </a:solidFill>
              </a:rPr>
              <a:t>20</a:t>
            </a:r>
            <a:r>
              <a:rPr lang="en-US" sz="3200" b="1" baseline="30000" dirty="0" smtClean="0">
                <a:solidFill>
                  <a:srgbClr val="FF0000"/>
                </a:solidFill>
              </a:rPr>
              <a:t>th</a:t>
            </a:r>
            <a:r>
              <a:rPr lang="en-US" sz="3200" b="1" dirty="0" smtClean="0">
                <a:solidFill>
                  <a:srgbClr val="FF0000"/>
                </a:solidFill>
              </a:rPr>
              <a:t> </a:t>
            </a:r>
            <a:r>
              <a:rPr lang="en-US" sz="3200" b="1" dirty="0" smtClean="0">
                <a:solidFill>
                  <a:srgbClr val="FF0000"/>
                </a:solidFill>
              </a:rPr>
              <a:t>	Anniversary 			</a:t>
            </a:r>
            <a:r>
              <a:rPr lang="en-US" sz="3200" b="1" dirty="0" smtClean="0">
                <a:solidFill>
                  <a:schemeClr val="accent6">
                    <a:lumMod val="50000"/>
                  </a:schemeClr>
                </a:solidFill>
              </a:rPr>
              <a:t>Congressional </a:t>
            </a:r>
            <a:r>
              <a:rPr lang="en-US" sz="3200" b="1" dirty="0" smtClean="0">
                <a:solidFill>
                  <a:schemeClr val="accent6">
                    <a:lumMod val="50000"/>
                  </a:schemeClr>
                </a:solidFill>
              </a:rPr>
              <a:t>Statement </a:t>
            </a:r>
            <a:r>
              <a:rPr lang="en-US" sz="3200" b="1" dirty="0" smtClean="0">
                <a:solidFill>
                  <a:schemeClr val="accent6">
                    <a:lumMod val="50000"/>
                  </a:schemeClr>
                </a:solidFill>
              </a:rPr>
              <a:t>…</a:t>
            </a:r>
            <a:endParaRPr lang="en-US" sz="3200" b="1" dirty="0">
              <a:solidFill>
                <a:schemeClr val="accent6">
                  <a:lumMod val="50000"/>
                </a:schemeClr>
              </a:solidFill>
            </a:endParaRPr>
          </a:p>
          <a:p>
            <a:endParaRPr lang="en-US" sz="3200" b="1" dirty="0" smtClean="0">
              <a:solidFill>
                <a:schemeClr val="accent6">
                  <a:lumMod val="50000"/>
                </a:schemeClr>
              </a:solidFill>
            </a:endParaRPr>
          </a:p>
          <a:p>
            <a:endParaRPr lang="en-US" sz="1200" b="1" dirty="0" smtClean="0">
              <a:solidFill>
                <a:schemeClr val="accent6">
                  <a:lumMod val="50000"/>
                </a:schemeClr>
              </a:solidFill>
            </a:endParaRPr>
          </a:p>
          <a:p>
            <a:r>
              <a:rPr lang="en-US" sz="3200" b="1" dirty="0" smtClean="0">
                <a:solidFill>
                  <a:schemeClr val="accent6">
                    <a:lumMod val="50000"/>
                  </a:schemeClr>
                </a:solidFill>
              </a:rPr>
              <a:t>…The </a:t>
            </a:r>
            <a:r>
              <a:rPr lang="en-US" sz="3200" b="1" dirty="0">
                <a:solidFill>
                  <a:schemeClr val="accent6">
                    <a:lumMod val="50000"/>
                  </a:schemeClr>
                </a:solidFill>
              </a:rPr>
              <a:t>FMCSA </a:t>
            </a:r>
            <a:r>
              <a:rPr lang="en-US" sz="3200" b="1" dirty="0" smtClean="0">
                <a:solidFill>
                  <a:schemeClr val="accent6">
                    <a:lumMod val="50000"/>
                  </a:schemeClr>
                </a:solidFill>
              </a:rPr>
              <a:t>Acting Administrator </a:t>
            </a:r>
          </a:p>
          <a:p>
            <a:r>
              <a:rPr lang="en-US" sz="3200" b="1" dirty="0" smtClean="0">
                <a:solidFill>
                  <a:schemeClr val="accent6">
                    <a:lumMod val="50000"/>
                  </a:schemeClr>
                </a:solidFill>
              </a:rPr>
              <a:t>announced </a:t>
            </a:r>
            <a:r>
              <a:rPr lang="en-US" sz="3200" b="1" dirty="0" smtClean="0">
                <a:solidFill>
                  <a:schemeClr val="accent6">
                    <a:lumMod val="50000"/>
                  </a:schemeClr>
                </a:solidFill>
              </a:rPr>
              <a:t>the California </a:t>
            </a:r>
            <a:r>
              <a:rPr lang="en-US" sz="3200" b="1" dirty="0">
                <a:solidFill>
                  <a:schemeClr val="accent6">
                    <a:lumMod val="50000"/>
                  </a:schemeClr>
                </a:solidFill>
              </a:rPr>
              <a:t>Meal &amp; </a:t>
            </a:r>
            <a:endParaRPr lang="en-US" sz="3200" b="1" dirty="0" smtClean="0">
              <a:solidFill>
                <a:schemeClr val="accent6">
                  <a:lumMod val="50000"/>
                </a:schemeClr>
              </a:solidFill>
            </a:endParaRPr>
          </a:p>
          <a:p>
            <a:r>
              <a:rPr lang="en-US" sz="3200" b="1" dirty="0" smtClean="0">
                <a:solidFill>
                  <a:schemeClr val="accent6">
                    <a:lumMod val="50000"/>
                  </a:schemeClr>
                </a:solidFill>
              </a:rPr>
              <a:t>Rest </a:t>
            </a:r>
            <a:r>
              <a:rPr lang="en-US" sz="3200" b="1" dirty="0">
                <a:solidFill>
                  <a:schemeClr val="accent6">
                    <a:lumMod val="50000"/>
                  </a:schemeClr>
                </a:solidFill>
              </a:rPr>
              <a:t>Break </a:t>
            </a:r>
            <a:r>
              <a:rPr lang="en-US" sz="3200" b="1" dirty="0" smtClean="0">
                <a:solidFill>
                  <a:schemeClr val="accent6">
                    <a:lumMod val="50000"/>
                  </a:schemeClr>
                </a:solidFill>
              </a:rPr>
              <a:t>decision…</a:t>
            </a:r>
          </a:p>
          <a:p>
            <a:r>
              <a:rPr lang="en-US" sz="1200" b="1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sz="1200" b="1" dirty="0" smtClean="0">
                <a:solidFill>
                  <a:schemeClr val="accent6">
                    <a:lumMod val="50000"/>
                  </a:schemeClr>
                </a:solidFill>
              </a:rPr>
              <a:t>		</a:t>
            </a:r>
            <a:endParaRPr lang="en-US" sz="1200" b="1" dirty="0" smtClean="0">
              <a:solidFill>
                <a:schemeClr val="accent6">
                  <a:lumMod val="50000"/>
                </a:schemeClr>
              </a:solidFill>
            </a:endParaRPr>
          </a:p>
          <a:p>
            <a:r>
              <a:rPr lang="en-US" sz="3200" b="1" dirty="0">
                <a:solidFill>
                  <a:schemeClr val="accent6">
                    <a:lumMod val="50000"/>
                  </a:schemeClr>
                </a:solidFill>
              </a:rPr>
              <a:t>	</a:t>
            </a:r>
            <a:r>
              <a:rPr lang="en-US" sz="3200" b="1" dirty="0" smtClean="0">
                <a:solidFill>
                  <a:schemeClr val="accent6">
                    <a:lumMod val="50000"/>
                  </a:schemeClr>
                </a:solidFill>
              </a:rPr>
              <a:t>		</a:t>
            </a:r>
            <a:endParaRPr lang="en-US" sz="32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CCE2D69C-B301-4476-9972-8EE9AE7D6E4F}"/>
              </a:ext>
            </a:extLst>
          </p:cNvPr>
          <p:cNvSpPr/>
          <p:nvPr/>
        </p:nvSpPr>
        <p:spPr>
          <a:xfrm>
            <a:off x="0" y="1963"/>
            <a:ext cx="9144000" cy="834501"/>
          </a:xfrm>
          <a:prstGeom prst="rect">
            <a:avLst/>
          </a:prstGeom>
          <a:solidFill>
            <a:schemeClr val="accent6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34D9C6BD-2416-47AE-AA88-B1C50488278C}"/>
              </a:ext>
            </a:extLst>
          </p:cNvPr>
          <p:cNvSpPr txBox="1"/>
          <p:nvPr/>
        </p:nvSpPr>
        <p:spPr>
          <a:xfrm>
            <a:off x="308913" y="1963"/>
            <a:ext cx="696802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solidFill>
                  <a:schemeClr val="bg1"/>
                </a:solidFill>
              </a:rPr>
              <a:t>Remember when….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B949EECC-9C87-41E6-86E3-93E552CC28C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81349" y="967283"/>
            <a:ext cx="1961820" cy="998076"/>
          </a:xfrm>
          <a:prstGeom prst="rect">
            <a:avLst/>
          </a:prstGeom>
        </p:spPr>
      </p:pic>
      <p:pic>
        <p:nvPicPr>
          <p:cNvPr id="1027" name="Picture 3" descr="image001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3135" b="10547"/>
          <a:stretch/>
        </p:blipFill>
        <p:spPr bwMode="auto">
          <a:xfrm>
            <a:off x="6871007" y="4466351"/>
            <a:ext cx="1498414" cy="15609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" name="Picture 4" descr="image00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8913" y="2456371"/>
            <a:ext cx="2093574" cy="1396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6" descr="BISC 2020 Virtual Summer Education Series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7829" y="6289630"/>
            <a:ext cx="800898" cy="426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xmlns="" id="{F013CBCB-42D1-4D2E-AE6A-DC974E654854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45134" y="6397587"/>
            <a:ext cx="771251" cy="3464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73139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94064" y="1358529"/>
            <a:ext cx="4755871" cy="4755871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5E493A4D-492B-4C71-AEC8-264D0A37F332}"/>
              </a:ext>
            </a:extLst>
          </p:cNvPr>
          <p:cNvSpPr/>
          <p:nvPr/>
        </p:nvSpPr>
        <p:spPr>
          <a:xfrm>
            <a:off x="0" y="-74543"/>
            <a:ext cx="9144000" cy="811390"/>
          </a:xfrm>
          <a:prstGeom prst="rect">
            <a:avLst/>
          </a:prstGeom>
          <a:solidFill>
            <a:schemeClr val="accent6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03F91CBA-7D0D-4B46-92D5-C9A4C6FCB1A6}"/>
              </a:ext>
            </a:extLst>
          </p:cNvPr>
          <p:cNvSpPr txBox="1"/>
          <p:nvPr/>
        </p:nvSpPr>
        <p:spPr>
          <a:xfrm>
            <a:off x="1621595" y="755300"/>
            <a:ext cx="590080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chemeClr val="accent6">
                    <a:lumMod val="50000"/>
                  </a:schemeClr>
                </a:solidFill>
              </a:rPr>
              <a:t>…then this guy showed up</a:t>
            </a:r>
            <a:r>
              <a:rPr lang="en-US" sz="3200" b="1" dirty="0">
                <a:solidFill>
                  <a:schemeClr val="bg1"/>
                </a:solidFill>
              </a:rPr>
              <a:t>… 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1C09F952-63BB-4C0C-AB42-71592A664293}"/>
              </a:ext>
            </a:extLst>
          </p:cNvPr>
          <p:cNvSpPr txBox="1"/>
          <p:nvPr/>
        </p:nvSpPr>
        <p:spPr>
          <a:xfrm>
            <a:off x="4270290" y="3845587"/>
            <a:ext cx="8283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bg1"/>
                </a:solidFill>
              </a:rPr>
              <a:t>C-19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C5D9C583-D530-42A7-AEED-478CD6BDF604}"/>
              </a:ext>
            </a:extLst>
          </p:cNvPr>
          <p:cNvSpPr txBox="1"/>
          <p:nvPr/>
        </p:nvSpPr>
        <p:spPr>
          <a:xfrm>
            <a:off x="2194064" y="5986034"/>
            <a:ext cx="510499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chemeClr val="accent6">
                    <a:lumMod val="50000"/>
                  </a:schemeClr>
                </a:solidFill>
              </a:rPr>
              <a:t>...</a:t>
            </a:r>
            <a:r>
              <a:rPr lang="en-US" sz="3200" b="1" dirty="0">
                <a:solidFill>
                  <a:schemeClr val="accent6">
                    <a:lumMod val="50000"/>
                  </a:schemeClr>
                </a:solidFill>
              </a:rPr>
              <a:t>and everything changed</a:t>
            </a:r>
            <a:r>
              <a:rPr lang="en-US" sz="3200" dirty="0"/>
              <a:t>.</a:t>
            </a:r>
          </a:p>
        </p:txBody>
      </p:sp>
      <p:pic>
        <p:nvPicPr>
          <p:cNvPr id="9" name="Picture 6" descr="BISC 2020 Virtual Summer Education Series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339" y="6243322"/>
            <a:ext cx="800898" cy="426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xmlns="" id="{F013CBCB-42D1-4D2E-AE6A-DC974E654854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45134" y="6397587"/>
            <a:ext cx="771251" cy="346444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346230" y="38763"/>
            <a:ext cx="33704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chemeClr val="bg1"/>
                </a:solidFill>
              </a:rPr>
              <a:t>… And then …</a:t>
            </a:r>
            <a:endParaRPr lang="en-US" sz="3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24012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6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2500"/>
                            </p:stCondLst>
                            <p:childTnLst>
                              <p:par>
                                <p:cTn id="43" presetID="10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B1E7F82E-348D-4D43-9D98-7E9C38015B9C}"/>
              </a:ext>
            </a:extLst>
          </p:cNvPr>
          <p:cNvSpPr/>
          <p:nvPr/>
        </p:nvSpPr>
        <p:spPr>
          <a:xfrm>
            <a:off x="0" y="-7297"/>
            <a:ext cx="9144000" cy="656008"/>
          </a:xfrm>
          <a:prstGeom prst="rect">
            <a:avLst/>
          </a:prstGeom>
          <a:solidFill>
            <a:schemeClr val="accent6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0625" y="-2095"/>
            <a:ext cx="7886700" cy="616941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+mn-lt"/>
              </a:rPr>
              <a:t>“</a:t>
            </a:r>
            <a:r>
              <a:rPr lang="en-US" sz="4000" b="1" dirty="0">
                <a:solidFill>
                  <a:schemeClr val="bg1"/>
                </a:solidFill>
                <a:latin typeface="+mn-lt"/>
              </a:rPr>
              <a:t>Refresher</a:t>
            </a:r>
            <a:r>
              <a:rPr lang="en-US" b="1" dirty="0">
                <a:solidFill>
                  <a:schemeClr val="bg1"/>
                </a:solidFill>
                <a:latin typeface="+mn-lt"/>
              </a:rPr>
              <a:t>”</a:t>
            </a:r>
          </a:p>
        </p:txBody>
      </p:sp>
      <p:pic>
        <p:nvPicPr>
          <p:cNvPr id="6" name="Picture 2" descr="Image result for nancy pelosi">
            <a:extLst>
              <a:ext uri="{FF2B5EF4-FFF2-40B4-BE49-F238E27FC236}">
                <a16:creationId xmlns:a16="http://schemas.microsoft.com/office/drawing/2014/main" xmlns="" id="{C26C5336-8088-4A6B-B865-4222A8B8D95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41540" y="1446292"/>
            <a:ext cx="1027464" cy="13012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4" descr="Image result for mitch mcconnell portrait">
            <a:extLst>
              <a:ext uri="{FF2B5EF4-FFF2-40B4-BE49-F238E27FC236}">
                <a16:creationId xmlns:a16="http://schemas.microsoft.com/office/drawing/2014/main" xmlns="" id="{602FD1BF-A9A2-4098-A5A3-C4582E7C680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3668" y="1432674"/>
            <a:ext cx="1063391" cy="1346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7"/>
          <p:cNvSpPr/>
          <p:nvPr/>
        </p:nvSpPr>
        <p:spPr>
          <a:xfrm>
            <a:off x="6477557" y="3060309"/>
            <a:ext cx="1672253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233-D </a:t>
            </a:r>
            <a:r>
              <a:rPr lang="en-US" sz="1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v. </a:t>
            </a:r>
            <a:r>
              <a:rPr lang="en-US" sz="14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197-R</a:t>
            </a:r>
            <a:endParaRPr lang="en-US" sz="14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400" b="1" dirty="0" smtClean="0">
                <a:solidFill>
                  <a:srgbClr val="04702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1-L</a:t>
            </a:r>
          </a:p>
          <a:p>
            <a:pPr algn="ctr"/>
            <a:r>
              <a:rPr lang="en-US" sz="1400" b="1" dirty="0" smtClean="0">
                <a:solidFill>
                  <a:srgbClr val="04702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 Vacancies</a:t>
            </a:r>
            <a:r>
              <a:rPr lang="en-US" sz="1600" b="1" dirty="0" smtClean="0">
                <a:solidFill>
                  <a:srgbClr val="04702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16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116827" y="2975590"/>
            <a:ext cx="167225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4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53-R</a:t>
            </a:r>
            <a:r>
              <a:rPr lang="en-US" sz="1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v. 45-D</a:t>
            </a:r>
            <a:endParaRPr lang="en-US" sz="14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400" b="1" dirty="0" smtClean="0">
                <a:solidFill>
                  <a:srgbClr val="04702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2-I  </a:t>
            </a:r>
            <a:endParaRPr lang="en-US" sz="14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317144" y="1081653"/>
            <a:ext cx="13067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U.S. Senate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946602" y="862627"/>
            <a:ext cx="281734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U.S. House </a:t>
            </a:r>
            <a:r>
              <a:rPr lang="en-US" sz="16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 </a:t>
            </a:r>
            <a:endParaRPr lang="en-US" sz="1600" b="1" dirty="0" smtClean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6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Representatives</a:t>
            </a:r>
            <a:endParaRPr lang="en-US" sz="16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4" name="Content Placeholder 13"/>
          <p:cNvPicPr>
            <a:picLocks noGrp="1" noChangeAspect="1"/>
          </p:cNvPicPr>
          <p:nvPr>
            <p:ph idx="1"/>
          </p:nvPr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17384" y="1283566"/>
            <a:ext cx="2373183" cy="1505488"/>
          </a:xfr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65198" y="5586284"/>
            <a:ext cx="1927734" cy="1122814"/>
          </a:xfrm>
          <a:prstGeom prst="rect">
            <a:avLst/>
          </a:prstGeom>
        </p:spPr>
      </p:pic>
      <p:pic>
        <p:nvPicPr>
          <p:cNvPr id="1026" name="Picture 2" descr="https://petapixel.com/assets/uploads/2017/10/trumpportraitt-632x800.jp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23541" y="3659445"/>
            <a:ext cx="1094183" cy="13850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Rectangle 16"/>
          <p:cNvSpPr/>
          <p:nvPr/>
        </p:nvSpPr>
        <p:spPr>
          <a:xfrm>
            <a:off x="3506695" y="4955342"/>
            <a:ext cx="2303751" cy="6309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anose="05000000000000000000" pitchFamily="2" charset="2"/>
              <a:buChar char="§"/>
            </a:pPr>
            <a:endParaRPr lang="en-US" sz="500" dirty="0">
              <a:solidFill>
                <a:srgbClr val="03416F"/>
              </a:solidFill>
              <a:latin typeface="Bookman Old Style" panose="02050604050505020204" pitchFamily="18" charset="0"/>
            </a:endParaRPr>
          </a:p>
          <a:p>
            <a:pPr algn="ctr"/>
            <a:r>
              <a:rPr lang="en-US" sz="1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Donald J. Trump </a:t>
            </a:r>
          </a:p>
          <a:p>
            <a:pPr algn="ctr"/>
            <a:r>
              <a:rPr lang="en-US" sz="1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45</a:t>
            </a:r>
            <a:r>
              <a:rPr lang="en-US" sz="1400" b="1" baseline="30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</a:t>
            </a:r>
            <a:r>
              <a:rPr lang="en-US" sz="1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President of the USA</a:t>
            </a:r>
          </a:p>
        </p:txBody>
      </p:sp>
      <p:sp>
        <p:nvSpPr>
          <p:cNvPr id="19" name="AutoShape 6" descr="Steven Mnuchin - Wikipedia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032" name="Picture 8" descr="https://www.whitehouse.gov/wp-content/uploads/2017/11/SecMnuchin-200x200.jp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98091" y="5196575"/>
            <a:ext cx="1208564" cy="12085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24" name="Straight Arrow Connector 23"/>
          <p:cNvCxnSpPr/>
          <p:nvPr/>
        </p:nvCxnSpPr>
        <p:spPr>
          <a:xfrm flipH="1">
            <a:off x="2872487" y="4594829"/>
            <a:ext cx="1260651" cy="755538"/>
          </a:xfrm>
          <a:prstGeom prst="straightConnector1">
            <a:avLst/>
          </a:prstGeom>
          <a:ln w="38100">
            <a:solidFill>
              <a:schemeClr val="accent4">
                <a:lumMod val="50000"/>
              </a:schemeClr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6717621" y="2807830"/>
            <a:ext cx="119212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smtClean="0">
                <a:solidFill>
                  <a:schemeClr val="accent1">
                    <a:lumMod val="50000"/>
                  </a:schemeClr>
                </a:solidFill>
              </a:rPr>
              <a:t>Speaker Pelosi</a:t>
            </a:r>
            <a:endParaRPr lang="en-US" sz="12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1005360" y="2754393"/>
            <a:ext cx="193033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smtClean="0">
                <a:solidFill>
                  <a:srgbClr val="C00000"/>
                </a:solidFill>
              </a:rPr>
              <a:t>Majority Leader McConnell</a:t>
            </a:r>
            <a:endParaRPr lang="en-US" sz="1200" b="1" dirty="0">
              <a:solidFill>
                <a:srgbClr val="C00000"/>
              </a:solidFill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1418492" y="6366650"/>
            <a:ext cx="193033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 smtClean="0">
                <a:solidFill>
                  <a:srgbClr val="C00000"/>
                </a:solidFill>
              </a:rPr>
              <a:t>Treasury Sec. </a:t>
            </a:r>
            <a:r>
              <a:rPr lang="en-US" sz="1200" b="1" dirty="0" err="1" smtClean="0">
                <a:solidFill>
                  <a:srgbClr val="C00000"/>
                </a:solidFill>
              </a:rPr>
              <a:t>Mnuchin</a:t>
            </a:r>
            <a:r>
              <a:rPr lang="en-US" sz="1200" b="1" dirty="0" smtClean="0">
                <a:solidFill>
                  <a:srgbClr val="C00000"/>
                </a:solidFill>
              </a:rPr>
              <a:t> </a:t>
            </a:r>
            <a:endParaRPr lang="en-US" sz="1200" b="1" dirty="0">
              <a:solidFill>
                <a:srgbClr val="C00000"/>
              </a:solidFill>
            </a:endParaRPr>
          </a:p>
        </p:txBody>
      </p:sp>
      <p:pic>
        <p:nvPicPr>
          <p:cNvPr id="20" name="Picture 6" descr="BISC 2020 Virtual Summer Education Series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4462" y="6191976"/>
            <a:ext cx="800898" cy="426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xmlns="" id="{F013CBCB-42D1-4D2E-AE6A-DC974E654854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45134" y="6397587"/>
            <a:ext cx="771251" cy="3464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100250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500"/>
                            </p:stCondLst>
                            <p:childTnLst>
                              <p:par>
                                <p:cTn id="4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10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0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0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1000"/>
                            </p:stCondLst>
                            <p:childTnLst>
                              <p:par>
                                <p:cTn id="5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0" grpId="0"/>
      <p:bldP spid="11" grpId="0"/>
      <p:bldP spid="12" grpId="0"/>
      <p:bldP spid="17" grpId="0"/>
      <p:bldP spid="25" grpId="0"/>
      <p:bldP spid="28" grpId="0"/>
      <p:bldP spid="2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87942" y="822619"/>
            <a:ext cx="8169121" cy="5795682"/>
          </a:xfrm>
        </p:spPr>
        <p:txBody>
          <a:bodyPr>
            <a:normAutofit fontScale="92500" lnSpcReduction="20000"/>
          </a:bodyPr>
          <a:lstStyle/>
          <a:p>
            <a:pPr marL="684213" indent="-684213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b="1" dirty="0" smtClean="0">
                <a:solidFill>
                  <a:schemeClr val="accent6">
                    <a:lumMod val="50000"/>
                  </a:schemeClr>
                </a:solidFill>
              </a:rPr>
              <a:t>1</a:t>
            </a:r>
            <a:r>
              <a:rPr lang="en-US" b="1" baseline="30000" dirty="0" smtClean="0">
                <a:solidFill>
                  <a:schemeClr val="accent6">
                    <a:lumMod val="50000"/>
                  </a:schemeClr>
                </a:solidFill>
              </a:rPr>
              <a:t>st</a:t>
            </a:r>
            <a:r>
              <a:rPr lang="en-US" b="1" dirty="0" smtClean="0">
                <a:solidFill>
                  <a:schemeClr val="accent6">
                    <a:lumMod val="50000"/>
                  </a:schemeClr>
                </a:solidFill>
              </a:rPr>
              <a:t> Relief Package – </a:t>
            </a:r>
            <a:r>
              <a:rPr lang="en-US" b="1" dirty="0">
                <a:solidFill>
                  <a:schemeClr val="accent6">
                    <a:lumMod val="50000"/>
                  </a:schemeClr>
                </a:solidFill>
              </a:rPr>
              <a:t>March 6, </a:t>
            </a:r>
            <a:r>
              <a:rPr lang="en-US" b="1" dirty="0" smtClean="0">
                <a:solidFill>
                  <a:schemeClr val="accent6">
                    <a:lumMod val="50000"/>
                  </a:schemeClr>
                </a:solidFill>
              </a:rPr>
              <a:t>2020</a:t>
            </a:r>
          </a:p>
          <a:p>
            <a:pPr marL="1144588" lvl="1" indent="-346075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2000" b="1" dirty="0" smtClean="0">
                <a:solidFill>
                  <a:schemeClr val="accent6">
                    <a:lumMod val="50000"/>
                  </a:schemeClr>
                </a:solidFill>
              </a:rPr>
              <a:t>Coronavirus Preparedness &amp; Respons</a:t>
            </a:r>
            <a:r>
              <a:rPr lang="en-US" sz="2000" b="1" dirty="0">
                <a:solidFill>
                  <a:schemeClr val="accent6">
                    <a:lumMod val="50000"/>
                  </a:schemeClr>
                </a:solidFill>
              </a:rPr>
              <a:t>e</a:t>
            </a:r>
            <a:endParaRPr lang="en-US" sz="2000" b="1" dirty="0" smtClean="0">
              <a:solidFill>
                <a:schemeClr val="accent6">
                  <a:lumMod val="50000"/>
                </a:schemeClr>
              </a:solidFill>
            </a:endParaRPr>
          </a:p>
          <a:p>
            <a:pPr marL="1144588" lvl="1" indent="-346075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2000" b="1" dirty="0" smtClean="0">
                <a:solidFill>
                  <a:schemeClr val="accent6">
                    <a:lumMod val="50000"/>
                  </a:schemeClr>
                </a:solidFill>
              </a:rPr>
              <a:t>$8.3 billion</a:t>
            </a:r>
          </a:p>
          <a:p>
            <a:pPr marL="1144588" lvl="1" indent="-346075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2000" b="1" dirty="0" smtClean="0">
                <a:solidFill>
                  <a:schemeClr val="accent6">
                    <a:lumMod val="50000"/>
                  </a:schemeClr>
                </a:solidFill>
              </a:rPr>
              <a:t>$$$$ for HHS </a:t>
            </a:r>
          </a:p>
          <a:p>
            <a:pPr marL="1144588" lvl="1" indent="-346075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2000" b="1" dirty="0" smtClean="0">
                <a:solidFill>
                  <a:schemeClr val="accent6">
                    <a:lumMod val="50000"/>
                  </a:schemeClr>
                </a:solidFill>
              </a:rPr>
              <a:t>$20 million for SBA’s Disaster Loan Program</a:t>
            </a:r>
            <a:endParaRPr lang="en-US" sz="2000" b="1" dirty="0">
              <a:solidFill>
                <a:schemeClr val="accent6">
                  <a:lumMod val="50000"/>
                </a:schemeClr>
              </a:solidFill>
            </a:endParaRPr>
          </a:p>
          <a:p>
            <a:pPr marL="684213" indent="-684213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b="1" dirty="0" smtClean="0">
                <a:solidFill>
                  <a:schemeClr val="accent6">
                    <a:lumMod val="50000"/>
                  </a:schemeClr>
                </a:solidFill>
              </a:rPr>
              <a:t>2</a:t>
            </a:r>
            <a:r>
              <a:rPr lang="en-US" b="1" baseline="30000" dirty="0" smtClean="0">
                <a:solidFill>
                  <a:schemeClr val="accent6">
                    <a:lumMod val="50000"/>
                  </a:schemeClr>
                </a:solidFill>
              </a:rPr>
              <a:t>nd</a:t>
            </a:r>
            <a:r>
              <a:rPr lang="en-US" b="1" dirty="0" smtClean="0">
                <a:solidFill>
                  <a:schemeClr val="accent6">
                    <a:lumMod val="50000"/>
                  </a:schemeClr>
                </a:solidFill>
              </a:rPr>
              <a:t> Relief Package – </a:t>
            </a:r>
            <a:r>
              <a:rPr lang="en-US" b="1" dirty="0">
                <a:solidFill>
                  <a:schemeClr val="accent6">
                    <a:lumMod val="50000"/>
                  </a:schemeClr>
                </a:solidFill>
              </a:rPr>
              <a:t>March 18, </a:t>
            </a:r>
            <a:r>
              <a:rPr lang="en-US" b="1" dirty="0" smtClean="0">
                <a:solidFill>
                  <a:schemeClr val="accent6">
                    <a:lumMod val="50000"/>
                  </a:schemeClr>
                </a:solidFill>
              </a:rPr>
              <a:t>2020</a:t>
            </a:r>
            <a:endParaRPr lang="en-US" sz="2000" b="1" dirty="0" smtClean="0">
              <a:solidFill>
                <a:schemeClr val="accent6">
                  <a:lumMod val="50000"/>
                </a:schemeClr>
              </a:solidFill>
            </a:endParaRPr>
          </a:p>
          <a:p>
            <a:pPr marL="1144588" lvl="1" indent="-346075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2000" b="1" dirty="0" smtClean="0">
                <a:solidFill>
                  <a:schemeClr val="accent6">
                    <a:lumMod val="50000"/>
                  </a:schemeClr>
                </a:solidFill>
              </a:rPr>
              <a:t>Families First Coronavirus Response Act</a:t>
            </a:r>
          </a:p>
          <a:p>
            <a:pPr marL="1144588" lvl="1" indent="-346075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2000" b="1" dirty="0" smtClean="0">
                <a:solidFill>
                  <a:schemeClr val="accent6">
                    <a:lumMod val="50000"/>
                  </a:schemeClr>
                </a:solidFill>
              </a:rPr>
              <a:t>$192 billion</a:t>
            </a:r>
          </a:p>
          <a:p>
            <a:pPr marL="1144588" lvl="1" indent="-346075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2000" b="1" dirty="0" smtClean="0">
                <a:solidFill>
                  <a:schemeClr val="accent6">
                    <a:lumMod val="50000"/>
                  </a:schemeClr>
                </a:solidFill>
              </a:rPr>
              <a:t>Expanded Family Medical Leave/Sick Leave</a:t>
            </a:r>
          </a:p>
          <a:p>
            <a:pPr marL="1144588" lvl="1" indent="-346075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2000" b="1" dirty="0" smtClean="0">
                <a:solidFill>
                  <a:schemeClr val="accent6">
                    <a:lumMod val="50000"/>
                  </a:schemeClr>
                </a:solidFill>
              </a:rPr>
              <a:t>Ensured free testing</a:t>
            </a:r>
          </a:p>
          <a:p>
            <a:pPr marL="1144588" lvl="1" indent="-346075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2000" b="1" dirty="0" smtClean="0">
                <a:solidFill>
                  <a:schemeClr val="accent6">
                    <a:lumMod val="50000"/>
                  </a:schemeClr>
                </a:solidFill>
              </a:rPr>
              <a:t>Stabilized State Unemployment Programs</a:t>
            </a:r>
            <a:endParaRPr lang="en-US" sz="2000" b="1" dirty="0">
              <a:solidFill>
                <a:schemeClr val="accent6">
                  <a:lumMod val="50000"/>
                </a:schemeClr>
              </a:solidFill>
            </a:endParaRPr>
          </a:p>
          <a:p>
            <a:pPr marL="1144588" lvl="1" indent="-346075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2000" b="1" dirty="0" smtClean="0">
                <a:solidFill>
                  <a:schemeClr val="accent6">
                    <a:lumMod val="50000"/>
                  </a:schemeClr>
                </a:solidFill>
              </a:rPr>
              <a:t>Tax Credits</a:t>
            </a:r>
            <a:endParaRPr lang="en-US" sz="2000" b="1" dirty="0">
              <a:solidFill>
                <a:schemeClr val="accent6">
                  <a:lumMod val="50000"/>
                </a:schemeClr>
              </a:solidFill>
            </a:endParaRPr>
          </a:p>
          <a:p>
            <a:pPr marL="684213" indent="-684213">
              <a:lnSpc>
                <a:spcPct val="150000"/>
              </a:lnSpc>
              <a:buFont typeface="Wingdings" panose="05000000000000000000" pitchFamily="2" charset="2"/>
              <a:buChar char="Ø"/>
            </a:pPr>
            <a:endParaRPr lang="en-US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B1E7F82E-348D-4D43-9D98-7E9C38015B9C}"/>
              </a:ext>
            </a:extLst>
          </p:cNvPr>
          <p:cNvSpPr/>
          <p:nvPr/>
        </p:nvSpPr>
        <p:spPr>
          <a:xfrm>
            <a:off x="0" y="0"/>
            <a:ext cx="9144000" cy="687102"/>
          </a:xfrm>
          <a:prstGeom prst="rect">
            <a:avLst/>
          </a:prstGeom>
          <a:solidFill>
            <a:schemeClr val="accent6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4462" y="95569"/>
            <a:ext cx="7886700" cy="495963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chemeClr val="bg1"/>
                </a:solidFill>
                <a:latin typeface="+mn-lt"/>
              </a:rPr>
              <a:t>Federal Actions:  Congress</a:t>
            </a:r>
          </a:p>
        </p:txBody>
      </p:sp>
      <p:pic>
        <p:nvPicPr>
          <p:cNvPr id="5" name="Picture 6" descr="BISC 2020 Virtual Summer Education Series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4462" y="6191976"/>
            <a:ext cx="800898" cy="426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xmlns="" id="{F013CBCB-42D1-4D2E-AE6A-DC974E65485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45134" y="6397587"/>
            <a:ext cx="771251" cy="3464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58673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782671"/>
            <a:ext cx="7886700" cy="5866704"/>
          </a:xfrm>
        </p:spPr>
        <p:txBody>
          <a:bodyPr>
            <a:normAutofit lnSpcReduction="10000"/>
          </a:bodyPr>
          <a:lstStyle/>
          <a:p>
            <a:pPr marL="684213" indent="-684213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b="1" dirty="0" smtClean="0">
                <a:solidFill>
                  <a:schemeClr val="accent6">
                    <a:lumMod val="50000"/>
                  </a:schemeClr>
                </a:solidFill>
              </a:rPr>
              <a:t>3</a:t>
            </a:r>
            <a:r>
              <a:rPr lang="en-US" b="1" baseline="30000" dirty="0" smtClean="0">
                <a:solidFill>
                  <a:schemeClr val="accent6">
                    <a:lumMod val="50000"/>
                  </a:schemeClr>
                </a:solidFill>
              </a:rPr>
              <a:t>rd</a:t>
            </a:r>
            <a:r>
              <a:rPr lang="en-US" b="1" dirty="0" smtClean="0">
                <a:solidFill>
                  <a:schemeClr val="accent6">
                    <a:lumMod val="50000"/>
                  </a:schemeClr>
                </a:solidFill>
              </a:rPr>
              <a:t> Relief Package – </a:t>
            </a:r>
            <a:r>
              <a:rPr lang="en-US" b="1" dirty="0">
                <a:solidFill>
                  <a:schemeClr val="accent6">
                    <a:lumMod val="50000"/>
                  </a:schemeClr>
                </a:solidFill>
              </a:rPr>
              <a:t>March 27, </a:t>
            </a:r>
            <a:r>
              <a:rPr lang="en-US" b="1" dirty="0" smtClean="0">
                <a:solidFill>
                  <a:schemeClr val="accent6">
                    <a:lumMod val="50000"/>
                  </a:schemeClr>
                </a:solidFill>
              </a:rPr>
              <a:t>2020</a:t>
            </a:r>
          </a:p>
          <a:p>
            <a:pPr marL="1144588" lvl="1" indent="-346075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2000" b="1" dirty="0">
                <a:solidFill>
                  <a:schemeClr val="accent6">
                    <a:lumMod val="50000"/>
                  </a:schemeClr>
                </a:solidFill>
              </a:rPr>
              <a:t>Coronavirus </a:t>
            </a:r>
            <a:r>
              <a:rPr lang="en-US" sz="2000" b="1" dirty="0" smtClean="0">
                <a:solidFill>
                  <a:schemeClr val="accent6">
                    <a:lumMod val="50000"/>
                  </a:schemeClr>
                </a:solidFill>
              </a:rPr>
              <a:t>Aid, Relief, and Economic Security or CARES Act</a:t>
            </a:r>
            <a:endParaRPr lang="en-US" sz="2000" b="1" dirty="0">
              <a:solidFill>
                <a:schemeClr val="accent6">
                  <a:lumMod val="50000"/>
                </a:schemeClr>
              </a:solidFill>
            </a:endParaRPr>
          </a:p>
          <a:p>
            <a:pPr marL="1144588" lvl="1" indent="-346075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2000" b="1" dirty="0" smtClean="0">
                <a:solidFill>
                  <a:schemeClr val="accent6">
                    <a:lumMod val="50000"/>
                  </a:schemeClr>
                </a:solidFill>
              </a:rPr>
              <a:t>$2.2 trillion</a:t>
            </a:r>
          </a:p>
          <a:p>
            <a:pPr marL="1144588" lvl="1" indent="-346075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2000" b="1" dirty="0" smtClean="0">
                <a:solidFill>
                  <a:schemeClr val="accent6">
                    <a:lumMod val="50000"/>
                  </a:schemeClr>
                </a:solidFill>
              </a:rPr>
              <a:t>$$$ for just about everything</a:t>
            </a:r>
          </a:p>
          <a:p>
            <a:pPr marL="1601788" lvl="2" indent="-346075">
              <a:lnSpc>
                <a:spcPct val="110000"/>
              </a:lnSpc>
              <a:buFont typeface="Wingdings" panose="05000000000000000000" pitchFamily="2" charset="2"/>
              <a:buChar char="§"/>
            </a:pPr>
            <a:r>
              <a:rPr lang="en-US" sz="1600" b="1" dirty="0" smtClean="0">
                <a:solidFill>
                  <a:schemeClr val="accent6">
                    <a:lumMod val="50000"/>
                  </a:schemeClr>
                </a:solidFill>
              </a:rPr>
              <a:t>Health</a:t>
            </a:r>
          </a:p>
          <a:p>
            <a:pPr marL="1601788" lvl="2" indent="-346075">
              <a:lnSpc>
                <a:spcPct val="110000"/>
              </a:lnSpc>
              <a:buFont typeface="Wingdings" panose="05000000000000000000" pitchFamily="2" charset="2"/>
              <a:buChar char="§"/>
            </a:pPr>
            <a:r>
              <a:rPr lang="en-US" sz="1600" b="1" dirty="0" smtClean="0">
                <a:solidFill>
                  <a:schemeClr val="accent6">
                    <a:lumMod val="50000"/>
                  </a:schemeClr>
                </a:solidFill>
              </a:rPr>
              <a:t>Education </a:t>
            </a:r>
          </a:p>
          <a:p>
            <a:pPr marL="1601788" lvl="2" indent="-346075">
              <a:lnSpc>
                <a:spcPct val="110000"/>
              </a:lnSpc>
              <a:buFont typeface="Wingdings" panose="05000000000000000000" pitchFamily="2" charset="2"/>
              <a:buChar char="§"/>
            </a:pPr>
            <a:r>
              <a:rPr lang="en-US" sz="1600" b="1" dirty="0" smtClean="0">
                <a:solidFill>
                  <a:schemeClr val="accent6">
                    <a:lumMod val="50000"/>
                  </a:schemeClr>
                </a:solidFill>
              </a:rPr>
              <a:t>Transportation </a:t>
            </a:r>
          </a:p>
          <a:p>
            <a:pPr marL="1144588" lvl="1" indent="-346075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2000" b="1" dirty="0" smtClean="0">
                <a:solidFill>
                  <a:schemeClr val="accent6">
                    <a:lumMod val="50000"/>
                  </a:schemeClr>
                </a:solidFill>
              </a:rPr>
              <a:t>Created or Expanded Programs</a:t>
            </a:r>
          </a:p>
          <a:p>
            <a:pPr marL="1601788" lvl="2" indent="-346075">
              <a:lnSpc>
                <a:spcPct val="110000"/>
              </a:lnSpc>
              <a:buFont typeface="Wingdings" panose="05000000000000000000" pitchFamily="2" charset="2"/>
              <a:buChar char="§"/>
            </a:pPr>
            <a:r>
              <a:rPr lang="en-US" sz="1700" b="1" dirty="0" smtClean="0">
                <a:solidFill>
                  <a:schemeClr val="accent6">
                    <a:lumMod val="50000"/>
                  </a:schemeClr>
                </a:solidFill>
              </a:rPr>
              <a:t>Individual payments – recovery rebates (based on 2019 AGI)</a:t>
            </a:r>
          </a:p>
          <a:p>
            <a:pPr marL="1601788" lvl="2" indent="-346075">
              <a:lnSpc>
                <a:spcPct val="110000"/>
              </a:lnSpc>
              <a:buFont typeface="Wingdings" panose="05000000000000000000" pitchFamily="2" charset="2"/>
              <a:buChar char="§"/>
            </a:pPr>
            <a:r>
              <a:rPr lang="en-US" sz="1700" b="1" dirty="0" smtClean="0">
                <a:solidFill>
                  <a:schemeClr val="accent6">
                    <a:lumMod val="50000"/>
                  </a:schemeClr>
                </a:solidFill>
              </a:rPr>
              <a:t>Unemployment Benefits &amp; bonus</a:t>
            </a:r>
          </a:p>
          <a:p>
            <a:pPr marL="1601788" lvl="2" indent="-346075">
              <a:lnSpc>
                <a:spcPct val="110000"/>
              </a:lnSpc>
              <a:buFont typeface="Wingdings" panose="05000000000000000000" pitchFamily="2" charset="2"/>
              <a:buChar char="§"/>
            </a:pPr>
            <a:r>
              <a:rPr lang="en-US" sz="1700" b="1" dirty="0" smtClean="0">
                <a:solidFill>
                  <a:schemeClr val="accent6">
                    <a:lumMod val="50000"/>
                  </a:schemeClr>
                </a:solidFill>
              </a:rPr>
              <a:t>EIDL - grants</a:t>
            </a:r>
          </a:p>
          <a:p>
            <a:pPr marL="1601788" lvl="2" indent="-346075">
              <a:lnSpc>
                <a:spcPct val="110000"/>
              </a:lnSpc>
              <a:buFont typeface="Wingdings" panose="05000000000000000000" pitchFamily="2" charset="2"/>
              <a:buChar char="§"/>
            </a:pPr>
            <a:r>
              <a:rPr lang="en-US" sz="1700" b="1" dirty="0" smtClean="0">
                <a:solidFill>
                  <a:schemeClr val="accent6">
                    <a:lumMod val="50000"/>
                  </a:schemeClr>
                </a:solidFill>
              </a:rPr>
              <a:t>Paycheck Protection Program (PPP) – grant/loans</a:t>
            </a:r>
          </a:p>
          <a:p>
            <a:pPr marL="1601788" lvl="2" indent="-346075">
              <a:lnSpc>
                <a:spcPct val="110000"/>
              </a:lnSpc>
              <a:buFont typeface="Wingdings" panose="05000000000000000000" pitchFamily="2" charset="2"/>
              <a:buChar char="§"/>
            </a:pPr>
            <a:r>
              <a:rPr lang="en-US" sz="1700" b="1" dirty="0" smtClean="0">
                <a:solidFill>
                  <a:schemeClr val="accent6">
                    <a:lumMod val="50000"/>
                  </a:schemeClr>
                </a:solidFill>
              </a:rPr>
              <a:t>Distressed Sector – loans</a:t>
            </a:r>
          </a:p>
          <a:p>
            <a:pPr marL="1601788" lvl="2" indent="-346075">
              <a:lnSpc>
                <a:spcPct val="110000"/>
              </a:lnSpc>
              <a:buFont typeface="Wingdings" panose="05000000000000000000" pitchFamily="2" charset="2"/>
              <a:buChar char="§"/>
            </a:pPr>
            <a:r>
              <a:rPr lang="en-US" sz="1700" b="1" dirty="0" smtClean="0">
                <a:solidFill>
                  <a:schemeClr val="accent6">
                    <a:lumMod val="50000"/>
                  </a:schemeClr>
                </a:solidFill>
              </a:rPr>
              <a:t>Air Carrier Worker Support – grants </a:t>
            </a:r>
          </a:p>
          <a:p>
            <a:pPr marL="1601788" lvl="2" indent="-346075">
              <a:lnSpc>
                <a:spcPct val="110000"/>
              </a:lnSpc>
              <a:buFont typeface="Wingdings" panose="05000000000000000000" pitchFamily="2" charset="2"/>
              <a:buChar char="§"/>
            </a:pPr>
            <a:r>
              <a:rPr lang="en-US" sz="1700" b="1" dirty="0" smtClean="0">
                <a:solidFill>
                  <a:schemeClr val="accent6">
                    <a:lumMod val="50000"/>
                  </a:schemeClr>
                </a:solidFill>
              </a:rPr>
              <a:t>Coronavirus Relief Fund – grants to states</a:t>
            </a:r>
          </a:p>
          <a:p>
            <a:pPr marL="1144588" lvl="1" indent="-346075">
              <a:lnSpc>
                <a:spcPct val="150000"/>
              </a:lnSpc>
              <a:buFont typeface="Wingdings" panose="05000000000000000000" pitchFamily="2" charset="2"/>
              <a:buChar char="§"/>
            </a:pPr>
            <a:endParaRPr lang="en-US" sz="2000" b="1" dirty="0">
              <a:solidFill>
                <a:schemeClr val="accent6">
                  <a:lumMod val="50000"/>
                </a:schemeClr>
              </a:solidFill>
            </a:endParaRPr>
          </a:p>
          <a:p>
            <a:pPr marL="684213" indent="-684213">
              <a:lnSpc>
                <a:spcPct val="150000"/>
              </a:lnSpc>
              <a:buFont typeface="Wingdings" panose="05000000000000000000" pitchFamily="2" charset="2"/>
              <a:buChar char="Ø"/>
            </a:pPr>
            <a:endParaRPr lang="en-US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B1E7F82E-348D-4D43-9D98-7E9C38015B9C}"/>
              </a:ext>
            </a:extLst>
          </p:cNvPr>
          <p:cNvSpPr/>
          <p:nvPr/>
        </p:nvSpPr>
        <p:spPr>
          <a:xfrm>
            <a:off x="0" y="0"/>
            <a:ext cx="9144000" cy="687102"/>
          </a:xfrm>
          <a:prstGeom prst="rect">
            <a:avLst/>
          </a:prstGeom>
          <a:solidFill>
            <a:schemeClr val="accent6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201" y="95569"/>
            <a:ext cx="7886700" cy="495963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chemeClr val="bg1"/>
                </a:solidFill>
                <a:latin typeface="+mn-lt"/>
              </a:rPr>
              <a:t>Federal Actions:  Congress</a:t>
            </a:r>
          </a:p>
        </p:txBody>
      </p:sp>
      <p:pic>
        <p:nvPicPr>
          <p:cNvPr id="5" name="Picture 6" descr="BISC 2020 Virtual Summer Education Series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201" y="6357646"/>
            <a:ext cx="800898" cy="426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xmlns="" id="{F013CBCB-42D1-4D2E-AE6A-DC974E65485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45134" y="6397587"/>
            <a:ext cx="771251" cy="3464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9764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65930" y="632922"/>
            <a:ext cx="8957570" cy="6170899"/>
          </a:xfrm>
        </p:spPr>
        <p:txBody>
          <a:bodyPr>
            <a:normAutofit/>
          </a:bodyPr>
          <a:lstStyle/>
          <a:p>
            <a:pPr marL="684213" indent="-684213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b="1" dirty="0" smtClean="0">
                <a:solidFill>
                  <a:schemeClr val="accent6">
                    <a:lumMod val="50000"/>
                  </a:schemeClr>
                </a:solidFill>
              </a:rPr>
              <a:t>4</a:t>
            </a:r>
            <a:r>
              <a:rPr lang="en-US" b="1" baseline="30000" dirty="0" smtClean="0">
                <a:solidFill>
                  <a:schemeClr val="accent6">
                    <a:lumMod val="50000"/>
                  </a:schemeClr>
                </a:solidFill>
              </a:rPr>
              <a:t>th</a:t>
            </a:r>
            <a:r>
              <a:rPr lang="en-US" b="1" dirty="0" smtClean="0">
                <a:solidFill>
                  <a:schemeClr val="accent6">
                    <a:lumMod val="50000"/>
                  </a:schemeClr>
                </a:solidFill>
              </a:rPr>
              <a:t> or “3.1” Relief Package – </a:t>
            </a:r>
            <a:r>
              <a:rPr lang="en-US" b="1" dirty="0">
                <a:solidFill>
                  <a:schemeClr val="accent6">
                    <a:lumMod val="50000"/>
                  </a:schemeClr>
                </a:solidFill>
              </a:rPr>
              <a:t>April 24, </a:t>
            </a:r>
            <a:r>
              <a:rPr lang="en-US" b="1" dirty="0" smtClean="0">
                <a:solidFill>
                  <a:schemeClr val="accent6">
                    <a:lumMod val="50000"/>
                  </a:schemeClr>
                </a:solidFill>
              </a:rPr>
              <a:t>2020</a:t>
            </a:r>
          </a:p>
          <a:p>
            <a:pPr marL="1144588" lvl="1" indent="-346075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2000" b="1" dirty="0" smtClean="0">
                <a:solidFill>
                  <a:schemeClr val="accent6">
                    <a:lumMod val="50000"/>
                  </a:schemeClr>
                </a:solidFill>
              </a:rPr>
              <a:t>Paycheck Protection Program &amp; Health Care Enhancement Act</a:t>
            </a:r>
          </a:p>
          <a:p>
            <a:pPr marL="1144588" lvl="1" indent="-346075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2000" b="1" dirty="0" smtClean="0">
                <a:solidFill>
                  <a:schemeClr val="accent6">
                    <a:lumMod val="50000"/>
                  </a:schemeClr>
                </a:solidFill>
              </a:rPr>
              <a:t>$484 billion </a:t>
            </a:r>
          </a:p>
          <a:p>
            <a:pPr marL="1601788" lvl="2" indent="-346075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en-US" sz="1600" b="1" dirty="0" smtClean="0">
                <a:solidFill>
                  <a:schemeClr val="accent6">
                    <a:lumMod val="50000"/>
                  </a:schemeClr>
                </a:solidFill>
              </a:rPr>
              <a:t>$321.3 billion to support PPP</a:t>
            </a:r>
          </a:p>
          <a:p>
            <a:pPr marL="1601788" lvl="2" indent="-346075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en-US" sz="1600" b="1" dirty="0" smtClean="0">
                <a:solidFill>
                  <a:schemeClr val="accent6">
                    <a:lumMod val="50000"/>
                  </a:schemeClr>
                </a:solidFill>
              </a:rPr>
              <a:t>$50 billion for Disaster Loans, and $10 billion for EIDL</a:t>
            </a:r>
          </a:p>
          <a:p>
            <a:pPr marL="1144588" lvl="1" indent="-346075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2000" b="1" dirty="0" smtClean="0">
                <a:solidFill>
                  <a:schemeClr val="accent6">
                    <a:lumMod val="50000"/>
                  </a:schemeClr>
                </a:solidFill>
              </a:rPr>
              <a:t>More $$$$ for PPP &amp; Health related needs</a:t>
            </a:r>
          </a:p>
          <a:p>
            <a:pPr marL="1601788" lvl="2" indent="-346075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1600" b="1" dirty="0" smtClean="0">
                <a:solidFill>
                  <a:schemeClr val="accent6">
                    <a:lumMod val="50000"/>
                  </a:schemeClr>
                </a:solidFill>
              </a:rPr>
              <a:t>Expanded </a:t>
            </a:r>
            <a:r>
              <a:rPr lang="en-US" sz="1600" b="1" dirty="0" smtClean="0">
                <a:solidFill>
                  <a:schemeClr val="accent6">
                    <a:lumMod val="50000"/>
                  </a:schemeClr>
                </a:solidFill>
              </a:rPr>
              <a:t>PPP eligibility, changed %, lengthened term</a:t>
            </a:r>
            <a:endParaRPr lang="en-US" sz="1600" b="1" dirty="0" smtClean="0">
              <a:solidFill>
                <a:schemeClr val="accent6">
                  <a:lumMod val="50000"/>
                </a:schemeClr>
              </a:solidFill>
            </a:endParaRPr>
          </a:p>
          <a:p>
            <a:pPr marL="573087" lvl="2" indent="-45720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800" b="1" dirty="0">
                <a:solidFill>
                  <a:srgbClr val="FF0000"/>
                </a:solidFill>
              </a:rPr>
              <a:t>5</a:t>
            </a:r>
            <a:r>
              <a:rPr lang="en-US" sz="2800" b="1" baseline="30000" dirty="0">
                <a:solidFill>
                  <a:srgbClr val="FF0000"/>
                </a:solidFill>
              </a:rPr>
              <a:t>th</a:t>
            </a:r>
            <a:r>
              <a:rPr lang="en-US" sz="2800" b="1" dirty="0">
                <a:solidFill>
                  <a:srgbClr val="FF0000"/>
                </a:solidFill>
              </a:rPr>
              <a:t> Relief Package – </a:t>
            </a:r>
            <a:r>
              <a:rPr lang="en-US" sz="2800" b="1" dirty="0" smtClean="0">
                <a:solidFill>
                  <a:srgbClr val="FF0000"/>
                </a:solidFill>
              </a:rPr>
              <a:t>Passed by House May </a:t>
            </a:r>
            <a:r>
              <a:rPr lang="en-US" sz="2800" b="1" dirty="0">
                <a:solidFill>
                  <a:srgbClr val="FF0000"/>
                </a:solidFill>
              </a:rPr>
              <a:t>15, 2020 </a:t>
            </a:r>
          </a:p>
          <a:p>
            <a:pPr marL="1144588" lvl="1" indent="-346075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en-US" sz="2000" b="1" dirty="0" smtClean="0">
                <a:solidFill>
                  <a:srgbClr val="FF0000"/>
                </a:solidFill>
              </a:rPr>
              <a:t>Health and Economic Recovery Omnibus Emergency Solutions or HEROES Act  </a:t>
            </a:r>
          </a:p>
          <a:p>
            <a:pPr marL="1144588" lvl="1" indent="-346075"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en-US" sz="2000" b="1" dirty="0" smtClean="0">
                <a:solidFill>
                  <a:srgbClr val="FF0000"/>
                </a:solidFill>
              </a:rPr>
              <a:t>$3+ billion</a:t>
            </a:r>
          </a:p>
          <a:p>
            <a:pPr marL="746125" lvl="2" indent="-630238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800" b="1" dirty="0" smtClean="0">
                <a:solidFill>
                  <a:schemeClr val="accent6">
                    <a:lumMod val="50000"/>
                  </a:schemeClr>
                </a:solidFill>
              </a:rPr>
              <a:t>More?????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B1E7F82E-348D-4D43-9D98-7E9C38015B9C}"/>
              </a:ext>
            </a:extLst>
          </p:cNvPr>
          <p:cNvSpPr/>
          <p:nvPr/>
        </p:nvSpPr>
        <p:spPr>
          <a:xfrm>
            <a:off x="0" y="0"/>
            <a:ext cx="9144000" cy="687102"/>
          </a:xfrm>
          <a:prstGeom prst="rect">
            <a:avLst/>
          </a:prstGeom>
          <a:solidFill>
            <a:schemeClr val="accent6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0329" y="136959"/>
            <a:ext cx="7886700" cy="495963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chemeClr val="bg1"/>
                </a:solidFill>
                <a:latin typeface="+mn-lt"/>
              </a:rPr>
              <a:t>Federal Actions:  Congress</a:t>
            </a:r>
          </a:p>
        </p:txBody>
      </p:sp>
      <p:pic>
        <p:nvPicPr>
          <p:cNvPr id="5" name="Picture 6" descr="BISC 2020 Virtual Summer Education Series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29" y="6397587"/>
            <a:ext cx="685399" cy="3648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xmlns="" id="{F013CBCB-42D1-4D2E-AE6A-DC974E65485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45134" y="6397587"/>
            <a:ext cx="771251" cy="3464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70881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87943" y="974117"/>
            <a:ext cx="7956057" cy="5732961"/>
          </a:xfrm>
        </p:spPr>
        <p:txBody>
          <a:bodyPr>
            <a:normAutofit fontScale="62500" lnSpcReduction="20000"/>
          </a:bodyPr>
          <a:lstStyle/>
          <a:p>
            <a:pPr marL="684213" indent="-684213">
              <a:lnSpc>
                <a:spcPct val="120000"/>
              </a:lnSpc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en-US" sz="3800" b="1" dirty="0" smtClean="0">
                <a:solidFill>
                  <a:schemeClr val="accent6">
                    <a:lumMod val="50000"/>
                  </a:schemeClr>
                </a:solidFill>
              </a:rPr>
              <a:t>National Emergency </a:t>
            </a:r>
            <a:r>
              <a:rPr lang="en-US" sz="3800" b="1" dirty="0">
                <a:solidFill>
                  <a:schemeClr val="accent6">
                    <a:lumMod val="50000"/>
                  </a:schemeClr>
                </a:solidFill>
              </a:rPr>
              <a:t>Declaration – </a:t>
            </a:r>
            <a:r>
              <a:rPr lang="en-US" sz="3800" b="1" dirty="0" smtClean="0">
                <a:solidFill>
                  <a:schemeClr val="accent6">
                    <a:lumMod val="50000"/>
                  </a:schemeClr>
                </a:solidFill>
              </a:rPr>
              <a:t>March 13, 2020</a:t>
            </a:r>
            <a:endParaRPr lang="en-US" sz="3800" b="1" dirty="0">
              <a:solidFill>
                <a:schemeClr val="accent6">
                  <a:lumMod val="50000"/>
                </a:schemeClr>
              </a:solidFill>
            </a:endParaRPr>
          </a:p>
          <a:p>
            <a:pPr marL="684213" indent="-684213">
              <a:lnSpc>
                <a:spcPct val="120000"/>
              </a:lnSpc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en-US" sz="3800" b="1" dirty="0">
                <a:solidFill>
                  <a:schemeClr val="accent6">
                    <a:lumMod val="50000"/>
                  </a:schemeClr>
                </a:solidFill>
              </a:rPr>
              <a:t>DOT/FMCSA – </a:t>
            </a:r>
          </a:p>
          <a:p>
            <a:pPr marL="457200" lvl="1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en-US" sz="2900" b="1" dirty="0">
                <a:solidFill>
                  <a:schemeClr val="accent6">
                    <a:lumMod val="50000"/>
                  </a:schemeClr>
                </a:solidFill>
              </a:rPr>
              <a:t>	1.  </a:t>
            </a:r>
            <a:r>
              <a:rPr lang="en-US" sz="2900" b="1" dirty="0" smtClean="0">
                <a:solidFill>
                  <a:schemeClr val="accent6">
                    <a:lumMod val="50000"/>
                  </a:schemeClr>
                </a:solidFill>
              </a:rPr>
              <a:t>HOS</a:t>
            </a:r>
          </a:p>
          <a:p>
            <a:pPr marL="457200" lvl="1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en-US" sz="2900" b="1" dirty="0">
                <a:solidFill>
                  <a:schemeClr val="accent6">
                    <a:lumMod val="50000"/>
                  </a:schemeClr>
                </a:solidFill>
              </a:rPr>
              <a:t>	</a:t>
            </a:r>
            <a:r>
              <a:rPr lang="en-US" sz="2900" b="1" dirty="0" smtClean="0">
                <a:solidFill>
                  <a:schemeClr val="accent6">
                    <a:lumMod val="50000"/>
                  </a:schemeClr>
                </a:solidFill>
              </a:rPr>
              <a:t>2.  Extension of Medical Cards &amp; expiring CDLs</a:t>
            </a:r>
          </a:p>
          <a:p>
            <a:pPr marL="457200" lvl="1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en-US" sz="2900" b="1" dirty="0" smtClean="0">
                <a:solidFill>
                  <a:schemeClr val="accent6">
                    <a:lumMod val="50000"/>
                  </a:schemeClr>
                </a:solidFill>
              </a:rPr>
              <a:t>	3.  Remote CR’s </a:t>
            </a:r>
            <a:endParaRPr lang="en-US" sz="2900" b="1" dirty="0">
              <a:solidFill>
                <a:schemeClr val="accent6">
                  <a:lumMod val="50000"/>
                </a:schemeClr>
              </a:solidFill>
            </a:endParaRPr>
          </a:p>
          <a:p>
            <a:pPr marL="457200" lvl="1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en-US" sz="2900" b="1" dirty="0">
                <a:solidFill>
                  <a:schemeClr val="accent6">
                    <a:lumMod val="50000"/>
                  </a:schemeClr>
                </a:solidFill>
              </a:rPr>
              <a:t>	</a:t>
            </a:r>
            <a:r>
              <a:rPr lang="en-US" sz="2900" b="1" dirty="0" smtClean="0">
                <a:solidFill>
                  <a:schemeClr val="accent6">
                    <a:lumMod val="50000"/>
                  </a:schemeClr>
                </a:solidFill>
              </a:rPr>
              <a:t>4.  </a:t>
            </a:r>
            <a:r>
              <a:rPr lang="en-US" sz="2900" b="1" dirty="0">
                <a:solidFill>
                  <a:schemeClr val="accent6">
                    <a:lumMod val="50000"/>
                  </a:schemeClr>
                </a:solidFill>
              </a:rPr>
              <a:t>Extension of </a:t>
            </a:r>
            <a:r>
              <a:rPr lang="en-US" sz="2900" b="1" dirty="0" smtClean="0">
                <a:solidFill>
                  <a:schemeClr val="accent6">
                    <a:lumMod val="50000"/>
                  </a:schemeClr>
                </a:solidFill>
              </a:rPr>
              <a:t>Drug &amp; Alcohol Screening </a:t>
            </a:r>
            <a:r>
              <a:rPr lang="en-US" sz="2900" b="1" dirty="0">
                <a:solidFill>
                  <a:schemeClr val="accent6">
                    <a:lumMod val="50000"/>
                  </a:schemeClr>
                </a:solidFill>
              </a:rPr>
              <a:t>Rules</a:t>
            </a:r>
          </a:p>
          <a:p>
            <a:pPr marL="684213" indent="-684213">
              <a:lnSpc>
                <a:spcPct val="120000"/>
              </a:lnSpc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en-US" sz="3800" b="1" dirty="0" smtClean="0">
                <a:solidFill>
                  <a:schemeClr val="accent6">
                    <a:lumMod val="50000"/>
                  </a:schemeClr>
                </a:solidFill>
              </a:rPr>
              <a:t>DOD</a:t>
            </a:r>
          </a:p>
          <a:p>
            <a:pPr marL="457200" lvl="1" indent="457200">
              <a:lnSpc>
                <a:spcPct val="120000"/>
              </a:lnSpc>
              <a:spcBef>
                <a:spcPts val="600"/>
              </a:spcBef>
              <a:buNone/>
            </a:pPr>
            <a:r>
              <a:rPr lang="en-US" sz="3200" b="1" dirty="0" smtClean="0">
                <a:solidFill>
                  <a:schemeClr val="accent6">
                    <a:lumMod val="50000"/>
                  </a:schemeClr>
                </a:solidFill>
              </a:rPr>
              <a:t>1. Extension of implementation of Bus Agreement</a:t>
            </a:r>
          </a:p>
          <a:p>
            <a:pPr marL="684213" indent="-684213">
              <a:lnSpc>
                <a:spcPct val="120000"/>
              </a:lnSpc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en-US" sz="3800" b="1" dirty="0" smtClean="0">
                <a:solidFill>
                  <a:schemeClr val="accent6">
                    <a:lumMod val="50000"/>
                  </a:schemeClr>
                </a:solidFill>
              </a:rPr>
              <a:t>DHS</a:t>
            </a:r>
            <a:endParaRPr lang="en-US" sz="3800" b="1" dirty="0">
              <a:solidFill>
                <a:schemeClr val="accent6">
                  <a:lumMod val="50000"/>
                </a:schemeClr>
              </a:solidFill>
            </a:endParaRPr>
          </a:p>
          <a:p>
            <a:pPr marL="457200" lvl="1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en-US" b="1" dirty="0">
                <a:solidFill>
                  <a:schemeClr val="accent6">
                    <a:lumMod val="50000"/>
                  </a:schemeClr>
                </a:solidFill>
              </a:rPr>
              <a:t>	</a:t>
            </a:r>
            <a:r>
              <a:rPr lang="en-US" sz="3200" b="1" dirty="0">
                <a:solidFill>
                  <a:schemeClr val="accent6">
                    <a:lumMod val="50000"/>
                  </a:schemeClr>
                </a:solidFill>
              </a:rPr>
              <a:t>1.  CISA – “Essential services”</a:t>
            </a:r>
          </a:p>
          <a:p>
            <a:pPr marL="457200" lvl="1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en-US" sz="3200" b="1" dirty="0">
                <a:solidFill>
                  <a:schemeClr val="accent6">
                    <a:lumMod val="50000"/>
                  </a:schemeClr>
                </a:solidFill>
              </a:rPr>
              <a:t>	2.  FEMA – </a:t>
            </a:r>
            <a:r>
              <a:rPr lang="en-US" sz="3200" b="1" dirty="0" smtClean="0">
                <a:solidFill>
                  <a:schemeClr val="accent6">
                    <a:lumMod val="50000"/>
                  </a:schemeClr>
                </a:solidFill>
              </a:rPr>
              <a:t>Security Grant application extensions</a:t>
            </a:r>
            <a:endParaRPr lang="en-US" sz="3200" b="1" dirty="0">
              <a:solidFill>
                <a:schemeClr val="accent6">
                  <a:lumMod val="50000"/>
                </a:schemeClr>
              </a:solidFill>
            </a:endParaRPr>
          </a:p>
          <a:p>
            <a:pPr marL="457200" lvl="1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en-US" sz="3200" b="1" dirty="0">
                <a:solidFill>
                  <a:schemeClr val="accent6">
                    <a:lumMod val="50000"/>
                  </a:schemeClr>
                </a:solidFill>
              </a:rPr>
              <a:t>	3.  TSA – </a:t>
            </a:r>
            <a:r>
              <a:rPr lang="en-US" sz="3200" b="1" dirty="0" smtClean="0">
                <a:solidFill>
                  <a:schemeClr val="accent6">
                    <a:lumMod val="50000"/>
                  </a:schemeClr>
                </a:solidFill>
              </a:rPr>
              <a:t>Security Training Rule</a:t>
            </a:r>
          </a:p>
          <a:p>
            <a:pPr marL="684213" indent="-684213">
              <a:lnSpc>
                <a:spcPct val="120000"/>
              </a:lnSpc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en-US" sz="3800" b="1" dirty="0" smtClean="0">
                <a:solidFill>
                  <a:schemeClr val="accent6">
                    <a:lumMod val="50000"/>
                  </a:schemeClr>
                </a:solidFill>
              </a:rPr>
              <a:t>DOI/NPS </a:t>
            </a:r>
            <a:r>
              <a:rPr lang="en-US" sz="3800" b="1" dirty="0">
                <a:solidFill>
                  <a:schemeClr val="accent6">
                    <a:lumMod val="50000"/>
                  </a:schemeClr>
                </a:solidFill>
              </a:rPr>
              <a:t>– Dropped fee increases/CUAs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B1E7F82E-348D-4D43-9D98-7E9C38015B9C}"/>
              </a:ext>
            </a:extLst>
          </p:cNvPr>
          <p:cNvSpPr/>
          <p:nvPr/>
        </p:nvSpPr>
        <p:spPr>
          <a:xfrm>
            <a:off x="0" y="-47639"/>
            <a:ext cx="9144000" cy="749218"/>
          </a:xfrm>
          <a:prstGeom prst="rect">
            <a:avLst/>
          </a:prstGeom>
          <a:solidFill>
            <a:schemeClr val="accent6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201" y="33871"/>
            <a:ext cx="7886700" cy="586197"/>
          </a:xfrm>
        </p:spPr>
        <p:txBody>
          <a:bodyPr>
            <a:normAutofit/>
          </a:bodyPr>
          <a:lstStyle/>
          <a:p>
            <a:r>
              <a:rPr lang="en-US" sz="3600" b="1" dirty="0" smtClean="0">
                <a:solidFill>
                  <a:schemeClr val="bg1"/>
                </a:solidFill>
                <a:latin typeface="+mn-lt"/>
              </a:rPr>
              <a:t>Federal </a:t>
            </a:r>
            <a:r>
              <a:rPr lang="en-US" sz="3600" b="1" dirty="0">
                <a:solidFill>
                  <a:schemeClr val="bg1"/>
                </a:solidFill>
                <a:latin typeface="+mn-lt"/>
              </a:rPr>
              <a:t>Actions:  </a:t>
            </a:r>
            <a:r>
              <a:rPr lang="en-US" sz="3600" b="1" dirty="0" smtClean="0">
                <a:solidFill>
                  <a:schemeClr val="bg1"/>
                </a:solidFill>
                <a:latin typeface="+mn-lt"/>
              </a:rPr>
              <a:t>Administration</a:t>
            </a:r>
            <a:endParaRPr lang="en-US" sz="3600" b="1" dirty="0">
              <a:solidFill>
                <a:schemeClr val="bg1"/>
              </a:solidFill>
              <a:latin typeface="+mn-lt"/>
            </a:endParaRPr>
          </a:p>
        </p:txBody>
      </p:sp>
      <p:pic>
        <p:nvPicPr>
          <p:cNvPr id="5" name="Picture 6" descr="BISC 2020 Virtual Summer Education Series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201" y="6280753"/>
            <a:ext cx="800898" cy="426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xmlns="" id="{F013CBCB-42D1-4D2E-AE6A-DC974E65485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45134" y="6397587"/>
            <a:ext cx="771251" cy="3464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88206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B1E7F82E-348D-4D43-9D98-7E9C38015B9C}"/>
              </a:ext>
            </a:extLst>
          </p:cNvPr>
          <p:cNvSpPr/>
          <p:nvPr/>
        </p:nvSpPr>
        <p:spPr>
          <a:xfrm>
            <a:off x="0" y="-33939"/>
            <a:ext cx="9144000" cy="740368"/>
          </a:xfrm>
          <a:prstGeom prst="rect">
            <a:avLst/>
          </a:prstGeom>
          <a:solidFill>
            <a:schemeClr val="accent6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382" y="22337"/>
            <a:ext cx="7886700" cy="627816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chemeClr val="bg1"/>
                </a:solidFill>
                <a:latin typeface="+mn-lt"/>
              </a:rPr>
              <a:t>Additional ABA </a:t>
            </a:r>
            <a:r>
              <a:rPr lang="en-US" b="1" dirty="0">
                <a:solidFill>
                  <a:schemeClr val="bg1"/>
                </a:solidFill>
                <a:latin typeface="+mn-lt"/>
              </a:rPr>
              <a:t>Actions: 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32330" y="706430"/>
            <a:ext cx="8062589" cy="5911872"/>
          </a:xfrm>
        </p:spPr>
        <p:txBody>
          <a:bodyPr>
            <a:normAutofit fontScale="77500" lnSpcReduction="20000"/>
          </a:bodyPr>
          <a:lstStyle/>
          <a:p>
            <a:pPr marL="684213" indent="-684213">
              <a:lnSpc>
                <a:spcPct val="120000"/>
              </a:lnSpc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en-US" sz="3900" b="1" dirty="0">
                <a:solidFill>
                  <a:schemeClr val="accent6">
                    <a:lumMod val="50000"/>
                  </a:schemeClr>
                </a:solidFill>
              </a:rPr>
              <a:t>Advocacy </a:t>
            </a:r>
          </a:p>
          <a:p>
            <a:pPr marL="684213" indent="-684213">
              <a:lnSpc>
                <a:spcPct val="120000"/>
              </a:lnSpc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en-US" sz="3900" b="1" dirty="0" smtClean="0">
                <a:solidFill>
                  <a:schemeClr val="accent6">
                    <a:lumMod val="50000"/>
                  </a:schemeClr>
                </a:solidFill>
              </a:rPr>
              <a:t>Resources</a:t>
            </a:r>
          </a:p>
          <a:p>
            <a:pPr marL="914400" lvl="1" indent="-457200">
              <a:lnSpc>
                <a:spcPct val="12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en-US" sz="2500" dirty="0" smtClean="0">
                <a:hlinkClick r:id="rId2"/>
              </a:rPr>
              <a:t>www.busesmoveamerica.com</a:t>
            </a:r>
            <a:endParaRPr lang="en-US" sz="2500" dirty="0" smtClean="0"/>
          </a:p>
          <a:p>
            <a:pPr marL="914400" lvl="1" indent="-457200">
              <a:lnSpc>
                <a:spcPct val="12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en-US" sz="2500" dirty="0" smtClean="0">
                <a:hlinkClick r:id="rId3"/>
              </a:rPr>
              <a:t>www.buses.org/policy/issues/coronavirus-federal-action</a:t>
            </a:r>
            <a:endParaRPr lang="en-US" sz="2500" dirty="0" smtClean="0"/>
          </a:p>
          <a:p>
            <a:pPr marL="914400" lvl="1" indent="-457200">
              <a:lnSpc>
                <a:spcPct val="12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en-US" sz="2500" b="1" dirty="0" smtClean="0">
                <a:solidFill>
                  <a:schemeClr val="accent6">
                    <a:lumMod val="50000"/>
                  </a:schemeClr>
                </a:solidFill>
              </a:rPr>
              <a:t>Masks </a:t>
            </a:r>
            <a:endParaRPr lang="en-US" sz="2500" b="1" dirty="0">
              <a:solidFill>
                <a:schemeClr val="accent6">
                  <a:lumMod val="50000"/>
                </a:schemeClr>
              </a:solidFill>
            </a:endParaRPr>
          </a:p>
          <a:p>
            <a:pPr marL="684213" indent="-684213">
              <a:lnSpc>
                <a:spcPct val="120000"/>
              </a:lnSpc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en-US" sz="3900" b="1" dirty="0" smtClean="0">
                <a:solidFill>
                  <a:schemeClr val="accent6">
                    <a:lumMod val="50000"/>
                  </a:schemeClr>
                </a:solidFill>
              </a:rPr>
              <a:t>Webinars</a:t>
            </a:r>
          </a:p>
          <a:p>
            <a:pPr marL="914400" lvl="1" indent="-457200">
              <a:lnSpc>
                <a:spcPct val="12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en-US" dirty="0">
                <a:hlinkClick r:id="rId4"/>
              </a:rPr>
              <a:t>https://www.buses.org/education</a:t>
            </a:r>
            <a:endParaRPr lang="en-US" b="1" dirty="0">
              <a:solidFill>
                <a:schemeClr val="accent6">
                  <a:lumMod val="50000"/>
                </a:schemeClr>
              </a:solidFill>
            </a:endParaRPr>
          </a:p>
          <a:p>
            <a:pPr marL="684213" indent="-684213">
              <a:lnSpc>
                <a:spcPct val="120000"/>
              </a:lnSpc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en-US" sz="3900" b="1" dirty="0" smtClean="0">
                <a:solidFill>
                  <a:schemeClr val="accent6">
                    <a:lumMod val="50000"/>
                  </a:schemeClr>
                </a:solidFill>
              </a:rPr>
              <a:t>Safety Task Force</a:t>
            </a:r>
          </a:p>
          <a:p>
            <a:pPr lvl="1">
              <a:lnSpc>
                <a:spcPct val="12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en-US" b="1" dirty="0" smtClean="0">
                <a:solidFill>
                  <a:schemeClr val="accent6">
                    <a:lumMod val="50000"/>
                  </a:schemeClr>
                </a:solidFill>
              </a:rPr>
              <a:t>Report: </a:t>
            </a:r>
            <a:r>
              <a:rPr lang="en-US" dirty="0" smtClean="0">
                <a:solidFill>
                  <a:schemeClr val="accent6">
                    <a:lumMod val="50000"/>
                  </a:schemeClr>
                </a:solidFill>
                <a:hlinkClick r:id="rId5"/>
              </a:rPr>
              <a:t>www.buses.org/assets/images/uploads/pdf/The_Motorcoach_Industry_Recommendations_on_Post-COVID_Travel.pdf</a:t>
            </a:r>
            <a:endParaRPr lang="en-US" dirty="0" smtClean="0">
              <a:solidFill>
                <a:schemeClr val="accent6">
                  <a:lumMod val="50000"/>
                </a:schemeClr>
              </a:solidFill>
            </a:endParaRPr>
          </a:p>
          <a:p>
            <a:pPr lvl="2">
              <a:lnSpc>
                <a:spcPct val="12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en-US" sz="2500" b="1" dirty="0" smtClean="0">
                <a:solidFill>
                  <a:schemeClr val="accent6">
                    <a:lumMod val="50000"/>
                  </a:schemeClr>
                </a:solidFill>
              </a:rPr>
              <a:t>Sample Policies</a:t>
            </a:r>
          </a:p>
          <a:p>
            <a:pPr lvl="2">
              <a:lnSpc>
                <a:spcPct val="12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en-US" sz="2500" b="1" dirty="0" smtClean="0">
                <a:solidFill>
                  <a:schemeClr val="accent6">
                    <a:lumMod val="50000"/>
                  </a:schemeClr>
                </a:solidFill>
              </a:rPr>
              <a:t>Webinars  - BISC’s June 30</a:t>
            </a:r>
            <a:endParaRPr lang="en-US" sz="2500" b="1" dirty="0">
              <a:solidFill>
                <a:schemeClr val="accent6">
                  <a:lumMod val="50000"/>
                </a:schemeClr>
              </a:solidFill>
            </a:endParaRPr>
          </a:p>
          <a:p>
            <a:pPr marL="684213" indent="-684213">
              <a:lnSpc>
                <a:spcPct val="120000"/>
              </a:lnSpc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en-US" sz="3900" b="1" dirty="0" smtClean="0">
                <a:solidFill>
                  <a:schemeClr val="accent6">
                    <a:lumMod val="50000"/>
                  </a:schemeClr>
                </a:solidFill>
              </a:rPr>
              <a:t>Updates </a:t>
            </a:r>
            <a:endParaRPr lang="en-US" sz="3900" b="1" dirty="0">
              <a:solidFill>
                <a:schemeClr val="accent6">
                  <a:lumMod val="50000"/>
                </a:schemeClr>
              </a:solidFill>
            </a:endParaRPr>
          </a:p>
          <a:p>
            <a:pPr marL="0" indent="0">
              <a:lnSpc>
                <a:spcPct val="150000"/>
              </a:lnSpc>
              <a:buNone/>
            </a:pPr>
            <a:endParaRPr lang="en-US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pic>
        <p:nvPicPr>
          <p:cNvPr id="5" name="Picture 6" descr="BISC 2020 Virtual Summer Education Series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4462" y="6191976"/>
            <a:ext cx="800898" cy="426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xmlns="" id="{F013CBCB-42D1-4D2E-AE6A-DC974E654854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45134" y="6397587"/>
            <a:ext cx="771251" cy="3464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89698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5D856FE4A23EE419EB2ED52108890F5" ma:contentTypeVersion="10" ma:contentTypeDescription="Create a new document." ma:contentTypeScope="" ma:versionID="eb93b23ecd21d88613c55985235308a0">
  <xsd:schema xmlns:xsd="http://www.w3.org/2001/XMLSchema" xmlns:xs="http://www.w3.org/2001/XMLSchema" xmlns:p="http://schemas.microsoft.com/office/2006/metadata/properties" xmlns:ns3="1642f8f1-fade-4eac-946d-65150347c9c3" targetNamespace="http://schemas.microsoft.com/office/2006/metadata/properties" ma:root="true" ma:fieldsID="1455c82ad4ff303de8b71ad528f2f76c" ns3:_="">
    <xsd:import namespace="1642f8f1-fade-4eac-946d-65150347c9c3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ServiceDateTaken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42f8f1-fade-4eac-946d-65150347c9c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B5AB5478-1C28-4A7C-B9FE-4CA9B52E3CA4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C3E6C490-A50E-4A54-910E-7B2B454D936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642f8f1-fade-4eac-946d-65150347c9c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B77C6D89-AA1B-4CFF-971D-7E0726699BC6}">
  <ds:schemaRefs>
    <ds:schemaRef ds:uri="http://purl.org/dc/elements/1.1/"/>
    <ds:schemaRef ds:uri="1642f8f1-fade-4eac-946d-65150347c9c3"/>
    <ds:schemaRef ds:uri="http://schemas.microsoft.com/office/2006/documentManagement/types"/>
    <ds:schemaRef ds:uri="http://purl.org/dc/dcmitype/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purl.org/dc/terms/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646</TotalTime>
  <Words>411</Words>
  <Application>Microsoft Office PowerPoint</Application>
  <PresentationFormat>On-screen Show (4:3)</PresentationFormat>
  <Paragraphs>118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9" baseType="lpstr">
      <vt:lpstr>Arial</vt:lpstr>
      <vt:lpstr>Bookman Old Style</vt:lpstr>
      <vt:lpstr>Brush Script Std</vt:lpstr>
      <vt:lpstr>Calibri</vt:lpstr>
      <vt:lpstr>Calibri Light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“Refresher”</vt:lpstr>
      <vt:lpstr>Federal Actions:  Congress</vt:lpstr>
      <vt:lpstr>Federal Actions:  Congress</vt:lpstr>
      <vt:lpstr>Federal Actions:  Congress</vt:lpstr>
      <vt:lpstr>Federal Actions:  Administration</vt:lpstr>
      <vt:lpstr>Additional ABA Actions:  </vt:lpstr>
      <vt:lpstr>Other Updates:  </vt:lpstr>
      <vt:lpstr>Questions? 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Suzanne M. Rohde</dc:creator>
  <cp:lastModifiedBy>Suzanne M. Rohde</cp:lastModifiedBy>
  <cp:revision>52</cp:revision>
  <dcterms:created xsi:type="dcterms:W3CDTF">2020-06-17T20:18:59Z</dcterms:created>
  <dcterms:modified xsi:type="dcterms:W3CDTF">2020-06-23T01:52:20Z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0x010100F5D856FE4A23EE419EB2ED52108890F5</vt:lpwstr>
  </property>
</Properties>
</file>