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1" r:id="rId5"/>
    <p:sldId id="268" r:id="rId6"/>
    <p:sldId id="264" r:id="rId7"/>
    <p:sldId id="260" r:id="rId8"/>
    <p:sldId id="262" r:id="rId9"/>
    <p:sldId id="263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D1C280-6656-455B-B031-47D966A5A7C0}" v="9" dt="2023-01-27T16:36:10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30" autoAdjust="0"/>
    <p:restoredTop sz="94660"/>
  </p:normalViewPr>
  <p:slideViewPr>
    <p:cSldViewPr snapToGrid="0">
      <p:cViewPr>
        <p:scale>
          <a:sx n="88" d="100"/>
          <a:sy n="88" d="100"/>
        </p:scale>
        <p:origin x="17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6D564-31FB-4AE7-A9E5-D93301164945}" type="datetimeFigureOut">
              <a:rPr lang="en-US" smtClean="0"/>
              <a:t>1/31/23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C1F71-564D-498D-BF46-6688A1E6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2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DC216-78BF-4298-A904-C2D607695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87435C4-DD10-4B71-B3B7-A41ED9E3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1F2559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C935F7-CF63-4257-B8D0-F657C91DE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485" y="1077913"/>
            <a:ext cx="9681029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2559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5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94EFDD-3BA9-409E-BED5-00B7294EE1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AECCB76-9D28-4C79-A439-231F0A09A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1F2559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6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5F41F6-F75B-4855-A39E-85C54488AE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19870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0995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A1FD85D-2425-4B20-B514-FACDC9F4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1F2559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7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0CEE6B-D41B-4269-A830-C77283805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4766E6B-FDFF-45FD-9914-0C5ECABE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1F2559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DC3443-DCF4-4CB9-B652-9DE503D87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0555122-450B-4394-9478-B132D307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1F2559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8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36356D-10EC-4F30-A451-655E736A14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9136ED1-115A-4EDB-8E74-DD5D8600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1F2559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8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33E02C-D4A7-4B03-A662-2BFEDAE93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E8B463B-DEEB-4780-A686-8C06E349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9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42DD34E-AC08-44F2-A2C8-4F5DCD21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1F2559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7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D3352D-9E26-430A-853D-E02E4419856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4C13B-280E-44F4-8DF2-A2C72038B808}" type="datetime1">
              <a:rPr lang="en-US" smtClean="0"/>
              <a:t>1/31/23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7457" y="1857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104FA-76CE-408B-9B57-1A50615F0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3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ttopass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A8E1-BE1F-4F45-92AC-79EDCC64F5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Save The Skilled Drivers You Know Today - Before Hiring The Next Unknown Drivers Tomorrow! </a:t>
            </a:r>
            <a:br>
              <a:rPr lang="en-US" sz="6000" dirty="0">
                <a:solidFill>
                  <a:srgbClr val="004990"/>
                </a:solidFill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8606A-933C-4D0F-B747-D321B7600A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Recruiting Through Retention</a:t>
            </a: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38235769-09F6-57D9-C0CC-0A727F036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853" y="5843358"/>
            <a:ext cx="1556000" cy="81904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C3AA430-2C3D-0006-3137-F132E94EA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1" b="8186"/>
          <a:stretch>
            <a:fillRect/>
          </a:stretch>
        </p:blipFill>
        <p:spPr bwMode="auto">
          <a:xfrm>
            <a:off x="6795031" y="5843358"/>
            <a:ext cx="1231977" cy="82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04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E4D5-F5A4-3BAB-92B7-A09BACD5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Simple Driver Health Steps – Education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09E43-1CAF-EE84-53BB-91667822B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657" y="1690688"/>
            <a:ext cx="10515600" cy="36360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br>
              <a:rPr lang="en-US" sz="2200" dirty="0">
                <a:effectLst/>
              </a:rPr>
            </a:br>
            <a:r>
              <a:rPr lang="en-US" sz="3800" dirty="0">
                <a:effectLst/>
              </a:rPr>
              <a:t> </a:t>
            </a:r>
            <a:r>
              <a:rPr lang="en-US" sz="8000" dirty="0">
                <a:effectLst/>
              </a:rPr>
              <a:t>Provide your drivers with helpful healthy nutritional tips on how to pack snacks &amp; meals.</a:t>
            </a:r>
          </a:p>
          <a:p>
            <a:pPr marL="0" indent="0">
              <a:buNone/>
            </a:pPr>
            <a:br>
              <a:rPr lang="en-US" sz="8000" dirty="0">
                <a:effectLst/>
              </a:rPr>
            </a:br>
            <a:r>
              <a:rPr lang="en-US" sz="8000" dirty="0">
                <a:effectLst/>
              </a:rPr>
              <a:t>If you have an </a:t>
            </a:r>
            <a:r>
              <a:rPr lang="en-US" sz="8000" b="1" dirty="0">
                <a:effectLst/>
              </a:rPr>
              <a:t>EAP</a:t>
            </a:r>
            <a:r>
              <a:rPr lang="en-US" sz="8000" dirty="0">
                <a:effectLst/>
              </a:rPr>
              <a:t> in place, make sure your drivers know about it and how to use it during these stressful times.</a:t>
            </a:r>
            <a:endParaRPr lang="en-US" sz="8000" dirty="0"/>
          </a:p>
          <a:p>
            <a:pPr marL="0" indent="0">
              <a:buNone/>
            </a:pPr>
            <a:br>
              <a:rPr lang="en-US" sz="8000" dirty="0"/>
            </a:br>
            <a:r>
              <a:rPr lang="en-US" sz="8000" dirty="0">
                <a:effectLst/>
              </a:rPr>
              <a:t>Stock your driver break areas at your terminals with fresh fruit, water and healthy nuts - please </a:t>
            </a:r>
            <a:r>
              <a:rPr lang="en-US" sz="8000" b="1" dirty="0">
                <a:effectLst/>
              </a:rPr>
              <a:t>NO</a:t>
            </a:r>
            <a:r>
              <a:rPr lang="en-US" sz="8000" dirty="0">
                <a:effectLst/>
              </a:rPr>
              <a:t> high sugar comfort treats</a:t>
            </a:r>
            <a:endParaRPr lang="en-US" sz="8000" dirty="0"/>
          </a:p>
          <a:p>
            <a:pPr marL="0" indent="0">
              <a:buNone/>
            </a:pPr>
            <a:br>
              <a:rPr lang="en-US" sz="8000" dirty="0">
                <a:effectLst/>
              </a:rPr>
            </a:br>
            <a:r>
              <a:rPr lang="en-US" sz="8000" dirty="0">
                <a:effectLst/>
              </a:rPr>
              <a:t>Create a healthy plan hotel &amp; restaurant partners</a:t>
            </a:r>
          </a:p>
          <a:p>
            <a:pPr marL="0" indent="0">
              <a:buNone/>
            </a:pPr>
            <a:r>
              <a:rPr lang="en-US" sz="8000" dirty="0"/>
              <a:t>Make to extend to the Drivers family members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07BE-335F-1478-274B-DC2160F34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ATRI Top Ten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6EA68-D398-D32C-1F81-6CDC46961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315"/>
            <a:ext cx="10515600" cy="3744686"/>
          </a:xfrm>
        </p:spPr>
        <p:txBody>
          <a:bodyPr>
            <a:normAutofit fontScale="62500" lnSpcReduction="20000"/>
          </a:bodyPr>
          <a:lstStyle/>
          <a:p>
            <a:br>
              <a:rPr lang="en-US" dirty="0"/>
            </a:br>
            <a:r>
              <a:rPr lang="en-US" dirty="0"/>
              <a:t>1</a:t>
            </a:r>
            <a:r>
              <a:rPr lang="en-US" sz="2800" dirty="0"/>
              <a:t>. Driver Shortage</a:t>
            </a:r>
          </a:p>
          <a:p>
            <a:r>
              <a:rPr lang="en-US" sz="2800" dirty="0"/>
              <a:t>2. Driver Retention </a:t>
            </a:r>
          </a:p>
          <a:p>
            <a:r>
              <a:rPr lang="en-US" sz="2800" dirty="0"/>
              <a:t>3. Driver Compensation</a:t>
            </a:r>
          </a:p>
          <a:p>
            <a:r>
              <a:rPr lang="en-US" sz="2800" dirty="0"/>
              <a:t>4. Lawsuit Abuse Reform</a:t>
            </a:r>
          </a:p>
          <a:p>
            <a:r>
              <a:rPr lang="en-US" sz="2800" dirty="0"/>
              <a:t>5. Truck Parking </a:t>
            </a:r>
          </a:p>
          <a:p>
            <a:r>
              <a:rPr lang="en-US" sz="2800" dirty="0"/>
              <a:t>6. Compliance &amp; Safety </a:t>
            </a:r>
          </a:p>
          <a:p>
            <a:r>
              <a:rPr lang="en-US" sz="2800" dirty="0"/>
              <a:t>7. Detention Delay at Customers </a:t>
            </a:r>
          </a:p>
          <a:p>
            <a:r>
              <a:rPr lang="en-US" sz="2800" dirty="0"/>
              <a:t>8. Transportation Infrastructure </a:t>
            </a:r>
          </a:p>
          <a:p>
            <a:r>
              <a:rPr lang="en-US" sz="2800" dirty="0"/>
              <a:t>9. Insurance Costs</a:t>
            </a:r>
          </a:p>
          <a:p>
            <a:r>
              <a:rPr lang="en-US" sz="2800" dirty="0"/>
              <a:t>10.Diesel Tec Shortage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60201-88E6-3892-43FA-82E69774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Driver Medical Card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744C1-46BD-5E6F-AFD9-2F69C9D6C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1510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Year Medical Cards are Becoming The Norm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5AC3AC2-7CAE-5393-C768-054C89A034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14" b="12381"/>
          <a:stretch/>
        </p:blipFill>
        <p:spPr>
          <a:xfrm>
            <a:off x="1525143" y="1643554"/>
            <a:ext cx="9141714" cy="357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0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7C4E-CDDE-4DE3-A70D-9B39BD28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3527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                        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How Driver Health Impacts All Departments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841A0-319F-4E92-BB94-9662D56CC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8653"/>
            <a:ext cx="10515600" cy="4310376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800" b="1" dirty="0">
                <a:latin typeface="+mn-lt"/>
              </a:rPr>
              <a:t>  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EDD86-568B-C6D0-5B32-C0DD65872E9C}"/>
              </a:ext>
            </a:extLst>
          </p:cNvPr>
          <p:cNvSpPr txBox="1"/>
          <p:nvPr/>
        </p:nvSpPr>
        <p:spPr>
          <a:xfrm>
            <a:off x="1388962" y="1469984"/>
            <a:ext cx="91555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+mn-lt"/>
              </a:rPr>
              <a:t>HR</a:t>
            </a:r>
            <a:r>
              <a:rPr lang="en-US" sz="2400" dirty="0">
                <a:latin typeface="+mn-lt"/>
              </a:rPr>
              <a:t> - wants to retain skilled drivers.</a:t>
            </a:r>
          </a:p>
          <a:p>
            <a:r>
              <a:rPr lang="en-US" sz="2400" b="1" dirty="0">
                <a:latin typeface="+mn-lt"/>
              </a:rPr>
              <a:t>Safety</a:t>
            </a:r>
            <a:r>
              <a:rPr lang="en-US" sz="2400" dirty="0">
                <a:latin typeface="+mn-lt"/>
              </a:rPr>
              <a:t> - wants to reduce fatigued drivers &amp; poor health – reducing potential accidents.</a:t>
            </a:r>
          </a:p>
          <a:p>
            <a:r>
              <a:rPr lang="en-US" sz="2400" b="1" dirty="0">
                <a:latin typeface="+mn-lt"/>
              </a:rPr>
              <a:t>C-Suite</a:t>
            </a:r>
            <a:r>
              <a:rPr lang="en-US" sz="2400" dirty="0">
                <a:latin typeface="+mn-lt"/>
              </a:rPr>
              <a:t> -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Execs want to increase driver productivity and reduce insurance costs.</a:t>
            </a:r>
          </a:p>
          <a:p>
            <a:r>
              <a:rPr lang="en-US" sz="2400" b="1" dirty="0">
                <a:solidFill>
                  <a:srgbClr val="000000"/>
                </a:solidFill>
                <a:latin typeface="+mn-lt"/>
              </a:rPr>
              <a:t>Recruiters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- can use health benefits as a tool to incentivize hiring</a:t>
            </a:r>
            <a:endParaRPr lang="en-US" sz="2400" dirty="0">
              <a:latin typeface="+mn-lt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+mn-lt"/>
              </a:rPr>
              <a:t>Compliance teams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- must ensure drivers are DOT qualified.</a:t>
            </a:r>
            <a:endParaRPr lang="en-US" sz="2400" dirty="0">
              <a:latin typeface="+mn-lt"/>
            </a:endParaRP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Drivers -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They want to work and maintain their livelihood, achieve personal goals, improve health and well-being</a:t>
            </a:r>
            <a:endParaRPr lang="en-US" sz="2400" dirty="0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882EE91A-F6CC-7CDF-9B85-385B4F68B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227" y="1232180"/>
            <a:ext cx="1469811" cy="4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D2F87-18C0-7A49-BB0B-D7DFD308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Driver Health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EE710-EB39-C006-4ED0-96CB4E161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69721"/>
            <a:ext cx="10668000" cy="3781568"/>
          </a:xfrm>
        </p:spPr>
        <p:txBody>
          <a:bodyPr/>
          <a:lstStyle/>
          <a:p>
            <a:r>
              <a:rPr lang="en-US" dirty="0"/>
              <a:t>Results of The Profession</a:t>
            </a:r>
          </a:p>
        </p:txBody>
      </p:sp>
      <p:pic>
        <p:nvPicPr>
          <p:cNvPr id="5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id="{650D9487-D957-093A-9A05-9BA15FBDD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411" y="1944914"/>
            <a:ext cx="910185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5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655FA-AA0C-8D94-EF68-163D1EFF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Top Driver Conditions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F7732B-5B10-5309-07DE-3924C5B0F4F7}"/>
              </a:ext>
            </a:extLst>
          </p:cNvPr>
          <p:cNvGrpSpPr/>
          <p:nvPr/>
        </p:nvGrpSpPr>
        <p:grpSpPr>
          <a:xfrm>
            <a:off x="1600200" y="2133600"/>
            <a:ext cx="8641080" cy="3474720"/>
            <a:chOff x="2712939" y="1065245"/>
            <a:chExt cx="5784108" cy="285586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26D8B83-9ED0-7204-0ACC-FCBCB2F75182}"/>
                </a:ext>
              </a:extLst>
            </p:cNvPr>
            <p:cNvGrpSpPr/>
            <p:nvPr/>
          </p:nvGrpSpPr>
          <p:grpSpPr>
            <a:xfrm>
              <a:off x="2712939" y="1065245"/>
              <a:ext cx="5784108" cy="2855868"/>
              <a:chOff x="2712940" y="982658"/>
              <a:chExt cx="4472700" cy="2463603"/>
            </a:xfrm>
          </p:grpSpPr>
          <p:sp>
            <p:nvSpPr>
              <p:cNvPr id="7" name="Arrow: Pentagon 5">
                <a:extLst>
                  <a:ext uri="{FF2B5EF4-FFF2-40B4-BE49-F238E27FC236}">
                    <a16:creationId xmlns:a16="http://schemas.microsoft.com/office/drawing/2014/main" id="{45F9954D-9FCE-9AEA-315B-7A475F5CDFF8}"/>
                  </a:ext>
                </a:extLst>
              </p:cNvPr>
              <p:cNvSpPr/>
              <p:nvPr/>
            </p:nvSpPr>
            <p:spPr>
              <a:xfrm>
                <a:off x="3086960" y="1992927"/>
                <a:ext cx="996902" cy="241509"/>
              </a:xfrm>
              <a:prstGeom prst="homePlate">
                <a:avLst/>
              </a:prstGeom>
              <a:solidFill>
                <a:srgbClr val="094D6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rrow: Chevron 8">
                <a:extLst>
                  <a:ext uri="{FF2B5EF4-FFF2-40B4-BE49-F238E27FC236}">
                    <a16:creationId xmlns:a16="http://schemas.microsoft.com/office/drawing/2014/main" id="{F7BE1D88-C42E-0918-35B9-3FCFEF92572C}"/>
                  </a:ext>
                </a:extLst>
              </p:cNvPr>
              <p:cNvSpPr/>
              <p:nvPr/>
            </p:nvSpPr>
            <p:spPr>
              <a:xfrm>
                <a:off x="4572000" y="1984298"/>
                <a:ext cx="996902" cy="241509"/>
              </a:xfrm>
              <a:prstGeom prst="chevron">
                <a:avLst/>
              </a:prstGeom>
              <a:solidFill>
                <a:srgbClr val="FF7024"/>
              </a:solidFill>
              <a:ln>
                <a:solidFill>
                  <a:srgbClr val="FF70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Arrow: Chevron 9">
                <a:extLst>
                  <a:ext uri="{FF2B5EF4-FFF2-40B4-BE49-F238E27FC236}">
                    <a16:creationId xmlns:a16="http://schemas.microsoft.com/office/drawing/2014/main" id="{EC1CCCC3-A61C-82ED-9B0D-355BE3DFDA06}"/>
                  </a:ext>
                </a:extLst>
              </p:cNvPr>
              <p:cNvSpPr/>
              <p:nvPr/>
            </p:nvSpPr>
            <p:spPr>
              <a:xfrm>
                <a:off x="5939150" y="1992926"/>
                <a:ext cx="996902" cy="241509"/>
              </a:xfrm>
              <a:prstGeom prst="chevron">
                <a:avLst/>
              </a:prstGeom>
              <a:solidFill>
                <a:srgbClr val="00A079"/>
              </a:solidFill>
              <a:ln>
                <a:solidFill>
                  <a:srgbClr val="00A0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8E6502-6E75-B083-D99B-D139AC12AFAF}"/>
                  </a:ext>
                </a:extLst>
              </p:cNvPr>
              <p:cNvSpPr txBox="1"/>
              <p:nvPr/>
            </p:nvSpPr>
            <p:spPr>
              <a:xfrm>
                <a:off x="3136084" y="1990027"/>
                <a:ext cx="713053" cy="244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Haboro Contrast Norm Light" panose="02000503070000020004" pitchFamily="50" charset="0"/>
                  </a:rPr>
                  <a:t>      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20111A-9D83-1107-22CC-E769CA9118A5}"/>
                  </a:ext>
                </a:extLst>
              </p:cNvPr>
              <p:cNvSpPr txBox="1"/>
              <p:nvPr/>
            </p:nvSpPr>
            <p:spPr>
              <a:xfrm>
                <a:off x="4604499" y="1992927"/>
                <a:ext cx="713053" cy="244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Haboro Contrast Norm Light" panose="02000503070000020004" pitchFamily="50" charset="0"/>
                  </a:rPr>
                  <a:t>     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B85EA2-B775-8741-AEAF-2759697B6DF2}"/>
                  </a:ext>
                </a:extLst>
              </p:cNvPr>
              <p:cNvSpPr txBox="1"/>
              <p:nvPr/>
            </p:nvSpPr>
            <p:spPr>
              <a:xfrm>
                <a:off x="6190500" y="1997743"/>
                <a:ext cx="713053" cy="244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Haboro Contrast Norm Light" panose="02000503070000020004" pitchFamily="50" charset="0"/>
                  </a:rPr>
                  <a:t>     3</a:t>
                </a:r>
              </a:p>
            </p:txBody>
          </p:sp>
          <p:pic>
            <p:nvPicPr>
              <p:cNvPr id="13" name="Graphic 12" descr="Heart with pulse outline">
                <a:extLst>
                  <a:ext uri="{FF2B5EF4-FFF2-40B4-BE49-F238E27FC236}">
                    <a16:creationId xmlns:a16="http://schemas.microsoft.com/office/drawing/2014/main" id="{9A722F7B-DBDE-E30C-DB34-BC135CABB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36185" y="1184189"/>
                <a:ext cx="713054" cy="713054"/>
              </a:xfrm>
              <a:prstGeom prst="rect">
                <a:avLst/>
              </a:prstGeom>
            </p:spPr>
          </p:pic>
          <p:pic>
            <p:nvPicPr>
              <p:cNvPr id="14" name="Graphic 13" descr="Stethoscope outline">
                <a:extLst>
                  <a:ext uri="{FF2B5EF4-FFF2-40B4-BE49-F238E27FC236}">
                    <a16:creationId xmlns:a16="http://schemas.microsoft.com/office/drawing/2014/main" id="{387C0866-81B2-A0C4-AF2C-BC958B23FE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003439" y="1144324"/>
                <a:ext cx="713054" cy="713054"/>
              </a:xfrm>
              <a:prstGeom prst="rect">
                <a:avLst/>
              </a:prstGeom>
            </p:spPr>
          </p:pic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3A0BB2B-A5C0-5C7E-D847-4582BBE589BB}"/>
                  </a:ext>
                </a:extLst>
              </p:cNvPr>
              <p:cNvCxnSpPr/>
              <p:nvPr/>
            </p:nvCxnSpPr>
            <p:spPr>
              <a:xfrm>
                <a:off x="3585410" y="2218379"/>
                <a:ext cx="0" cy="675199"/>
              </a:xfrm>
              <a:prstGeom prst="line">
                <a:avLst/>
              </a:prstGeom>
              <a:ln w="9525" cap="flat" cmpd="sng" algn="ctr">
                <a:solidFill>
                  <a:srgbClr val="094D6F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D355DE3-E4A2-82B2-03E6-89A0531286A4}"/>
                  </a:ext>
                </a:extLst>
              </p:cNvPr>
              <p:cNvCxnSpPr/>
              <p:nvPr/>
            </p:nvCxnSpPr>
            <p:spPr>
              <a:xfrm>
                <a:off x="5025171" y="1305929"/>
                <a:ext cx="0" cy="675199"/>
              </a:xfrm>
              <a:prstGeom prst="line">
                <a:avLst/>
              </a:prstGeom>
              <a:ln w="9525" cap="flat" cmpd="sng" algn="ctr">
                <a:solidFill>
                  <a:srgbClr val="FF702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162ED8F-6D65-89E4-F783-D00117214DDC}"/>
                  </a:ext>
                </a:extLst>
              </p:cNvPr>
              <p:cNvCxnSpPr/>
              <p:nvPr/>
            </p:nvCxnSpPr>
            <p:spPr>
              <a:xfrm>
                <a:off x="6444923" y="2214502"/>
                <a:ext cx="0" cy="675199"/>
              </a:xfrm>
              <a:prstGeom prst="line">
                <a:avLst/>
              </a:prstGeom>
              <a:ln w="9525" cap="flat" cmpd="sng" algn="ctr">
                <a:solidFill>
                  <a:srgbClr val="00A079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98BA25-00A8-8BDF-9E7D-BD37E69028B4}"/>
                  </a:ext>
                </a:extLst>
              </p:cNvPr>
              <p:cNvSpPr txBox="1"/>
              <p:nvPr/>
            </p:nvSpPr>
            <p:spPr>
              <a:xfrm>
                <a:off x="2712940" y="2887683"/>
                <a:ext cx="1759544" cy="345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cs typeface="Mukta Regular" panose="020B0000000000000000" pitchFamily="34" charset="77"/>
                  </a:rPr>
                  <a:t>High Blood Pressure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573099-1CCB-FB0C-320A-951827407A8E}"/>
                  </a:ext>
                </a:extLst>
              </p:cNvPr>
              <p:cNvSpPr txBox="1"/>
              <p:nvPr/>
            </p:nvSpPr>
            <p:spPr>
              <a:xfrm>
                <a:off x="4277132" y="982658"/>
                <a:ext cx="1560567" cy="584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cs typeface="Mukta Regular" panose="020B0000000000000000" pitchFamily="34" charset="77"/>
                  </a:rPr>
                  <a:t>Elevated Glucose</a:t>
                </a:r>
              </a:p>
              <a:p>
                <a:endParaRPr lang="en-US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49442D-FB96-3001-45FD-160F441470CE}"/>
                  </a:ext>
                </a:extLst>
              </p:cNvPr>
              <p:cNvSpPr txBox="1"/>
              <p:nvPr/>
            </p:nvSpPr>
            <p:spPr>
              <a:xfrm>
                <a:off x="5689561" y="2888706"/>
                <a:ext cx="1496079" cy="557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cs typeface="Mukta Regular" panose="020B0000000000000000" pitchFamily="34" charset="77"/>
                  </a:rPr>
                  <a:t>Sleep Apnea</a:t>
                </a:r>
                <a:endParaRPr lang="en-US" sz="2000" dirty="0"/>
              </a:p>
              <a:p>
                <a:endParaRPr lang="en-US" sz="1600" dirty="0"/>
              </a:p>
            </p:txBody>
          </p:sp>
        </p:grpSp>
        <p:pic>
          <p:nvPicPr>
            <p:cNvPr id="6" name="Graphic 5" descr="Chocolate outline">
              <a:extLst>
                <a:ext uri="{FF2B5EF4-FFF2-40B4-BE49-F238E27FC236}">
                  <a16:creationId xmlns:a16="http://schemas.microsoft.com/office/drawing/2014/main" id="{894890EC-EEF3-5D91-DB7E-73047CC61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73701" y="2655629"/>
              <a:ext cx="756467" cy="756467"/>
            </a:xfrm>
            <a:prstGeom prst="rect">
              <a:avLst/>
            </a:prstGeom>
          </p:spPr>
        </p:pic>
      </p:grpSp>
      <p:pic>
        <p:nvPicPr>
          <p:cNvPr id="21" name="Content Placeholder 20" descr="Logo&#10;&#10;Description automatically generated">
            <a:extLst>
              <a:ext uri="{FF2B5EF4-FFF2-40B4-BE49-F238E27FC236}">
                <a16:creationId xmlns:a16="http://schemas.microsoft.com/office/drawing/2014/main" id="{55A4AF86-238F-FAE8-A869-15D7C86C7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614820" y="1874806"/>
            <a:ext cx="1377592" cy="48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6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9E764-8027-C481-9068-CAD73155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Breaking Through the Silos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318C2-C8CC-7A0A-DE19-54994DD54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657"/>
            <a:ext cx="10515600" cy="374468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Where to look to find potential loss in skilled drivers?</a:t>
            </a:r>
          </a:p>
          <a:p>
            <a:r>
              <a:rPr lang="en-US" sz="2800" dirty="0"/>
              <a:t>What to do once you find the information?</a:t>
            </a:r>
          </a:p>
          <a:p>
            <a:r>
              <a:rPr lang="en-US" sz="2800" dirty="0"/>
              <a:t>How do you engage with those “on the bubble drivers”</a:t>
            </a:r>
          </a:p>
          <a:p>
            <a:r>
              <a:rPr lang="en-US" sz="2800" dirty="0"/>
              <a:t>What do you do with DQ drivers?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How many here know on a daily or weekly bases number of drivers on short term cards and number of drivers Disqualified?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FB685-460A-CFD6-2E02-E24F279E6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Wanted; Worlds Best Bus Drivers</a:t>
            </a:r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2722DE9E-7624-F00C-A3E0-5C5EBB71C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57" y="1690688"/>
            <a:ext cx="10515600" cy="16040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Recruiting doesn’t stop once they’re onboarded. Since driver health impacts every department, we must engage drivers 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from pre-hire to retire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with consistent marketing. That includes: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C223CE-2CA8-0B5E-EB94-672D16E60D8E}"/>
              </a:ext>
            </a:extLst>
          </p:cNvPr>
          <p:cNvSpPr txBox="1"/>
          <p:nvPr/>
        </p:nvSpPr>
        <p:spPr>
          <a:xfrm>
            <a:off x="1008605" y="3336457"/>
            <a:ext cx="1005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Social Media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Content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FD12B9-665D-2E14-FFDE-F9140EE53D81}"/>
              </a:ext>
            </a:extLst>
          </p:cNvPr>
          <p:cNvSpPr txBox="1"/>
          <p:nvPr/>
        </p:nvSpPr>
        <p:spPr>
          <a:xfrm>
            <a:off x="2072664" y="3341194"/>
            <a:ext cx="1701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Newsletters </a:t>
            </a:r>
          </a:p>
          <a:p>
            <a:pPr algn="ctr"/>
            <a:r>
              <a:rPr lang="en-US" sz="1600" dirty="0"/>
              <a:t>&amp; Blog</a:t>
            </a:r>
          </a:p>
          <a:p>
            <a:pPr algn="ctr"/>
            <a:r>
              <a:rPr lang="en-US" sz="1600" dirty="0"/>
              <a:t>Content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D7B668-9C49-605B-9FCA-753A95F3E9BB}"/>
              </a:ext>
            </a:extLst>
          </p:cNvPr>
          <p:cNvSpPr txBox="1"/>
          <p:nvPr/>
        </p:nvSpPr>
        <p:spPr>
          <a:xfrm>
            <a:off x="3564880" y="3300373"/>
            <a:ext cx="1259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Compliance &amp; Wellness Programs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BD2892-0FA6-5549-EFFA-803DE890D500}"/>
              </a:ext>
            </a:extLst>
          </p:cNvPr>
          <p:cNvSpPr txBox="1"/>
          <p:nvPr/>
        </p:nvSpPr>
        <p:spPr>
          <a:xfrm>
            <a:off x="4887812" y="3283632"/>
            <a:ext cx="1259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Healthy, Grab &amp; Go Meals</a:t>
            </a:r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B8F238B8-F873-9E71-B518-07779B095770}"/>
              </a:ext>
            </a:extLst>
          </p:cNvPr>
          <p:cNvSpPr/>
          <p:nvPr/>
        </p:nvSpPr>
        <p:spPr>
          <a:xfrm>
            <a:off x="1140134" y="4368801"/>
            <a:ext cx="5725123" cy="1083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You Can’t Be Safe – If You Are Not Well</a:t>
            </a:r>
          </a:p>
        </p:txBody>
      </p:sp>
    </p:spTree>
    <p:extLst>
      <p:ext uri="{BB962C8B-B14F-4D97-AF65-F5344CB8AC3E}">
        <p14:creationId xmlns:p14="http://schemas.microsoft.com/office/powerpoint/2010/main" val="303629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94A7A-ED0F-5B15-A3A5-1B7A1B6A4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Driver Health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3FE06-7D9F-E4C5-3C2A-DD44755A6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1690688"/>
            <a:ext cx="11306628" cy="373765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Fit To Pass (</a:t>
            </a:r>
            <a:r>
              <a:rPr lang="en-US" dirty="0">
                <a:hlinkClick r:id="rId2"/>
              </a:rPr>
              <a:t>www.fittopass.com</a:t>
            </a:r>
            <a:r>
              <a:rPr lang="en-US" dirty="0"/>
              <a:t>) – CDL Health Coaching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Galilieo</a:t>
            </a:r>
            <a:r>
              <a:rPr lang="en-US" dirty="0"/>
              <a:t> (</a:t>
            </a:r>
            <a:r>
              <a:rPr lang="en-US" dirty="0" err="1"/>
              <a:t>galilieo.io</a:t>
            </a:r>
            <a:r>
              <a:rPr lang="en-US" dirty="0"/>
              <a:t>) - Virtual Medical Care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CDL Health Scanner – (</a:t>
            </a:r>
            <a:r>
              <a:rPr lang="en-US" dirty="0" err="1"/>
              <a:t>CDLhealthscanner.com</a:t>
            </a:r>
            <a:r>
              <a:rPr lang="en-US" dirty="0"/>
              <a:t>) Electronic biometric tool</a:t>
            </a:r>
          </a:p>
        </p:txBody>
      </p:sp>
    </p:spTree>
    <p:extLst>
      <p:ext uri="{BB962C8B-B14F-4D97-AF65-F5344CB8AC3E}">
        <p14:creationId xmlns:p14="http://schemas.microsoft.com/office/powerpoint/2010/main" val="43952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6AA98D1DAC2F499DE4ED1B39264002" ma:contentTypeVersion="7" ma:contentTypeDescription="Create a new document." ma:contentTypeScope="" ma:versionID="7ca852b6e8aa3193122e803b1fbcad4e">
  <xsd:schema xmlns:xsd="http://www.w3.org/2001/XMLSchema" xmlns:xs="http://www.w3.org/2001/XMLSchema" xmlns:p="http://schemas.microsoft.com/office/2006/metadata/properties" xmlns:ns2="18a2941b-2de7-4cb6-93c2-676f324307fb" targetNamespace="http://schemas.microsoft.com/office/2006/metadata/properties" ma:root="true" ma:fieldsID="7ebb656f11cf752cab8154854223513b" ns2:_="">
    <xsd:import namespace="18a2941b-2de7-4cb6-93c2-676f324307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a2941b-2de7-4cb6-93c2-676f324307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F45898-5A64-4B68-83D8-63B8248824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D193CC-DAC4-4502-8618-5C8116552D2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8a2941b-2de7-4cb6-93c2-676f324307f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916F984-5192-4BCF-9113-FA5C62847E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a2941b-2de7-4cb6-93c2-676f324307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3883</TotalTime>
  <Words>450</Words>
  <Application>Microsoft Macintosh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Haboro Contrast Norm Light</vt:lpstr>
      <vt:lpstr>Office Theme</vt:lpstr>
      <vt:lpstr>Save The Skilled Drivers You Know Today - Before Hiring The Next Unknown Drivers Tomorrow!  </vt:lpstr>
      <vt:lpstr>ATRI Top Ten </vt:lpstr>
      <vt:lpstr>Driver Medical Card Facts</vt:lpstr>
      <vt:lpstr>                        How Driver Health Impacts All Departments</vt:lpstr>
      <vt:lpstr>Driver Health Issues</vt:lpstr>
      <vt:lpstr>Top Driver Conditions </vt:lpstr>
      <vt:lpstr>Breaking Through the Silos </vt:lpstr>
      <vt:lpstr>Wanted; Worlds Best Bus Drivers</vt:lpstr>
      <vt:lpstr>Driver Health Resources </vt:lpstr>
      <vt:lpstr>Simple Driver Health Steps – Education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BAV</dc:creator>
  <cp:lastModifiedBy>robert perry</cp:lastModifiedBy>
  <cp:revision>8</cp:revision>
  <dcterms:created xsi:type="dcterms:W3CDTF">2019-11-26T21:30:48Z</dcterms:created>
  <dcterms:modified xsi:type="dcterms:W3CDTF">2023-02-03T10:50:17Z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0x010100676AA98D1DAC2F499DE4ED1B39264002</vt:lpwstr>
  </property>
  <property fmtid="{D5CDD505-2E9C-101B-9397-08002B2CF9AE}" pid="3" name="Order">
    <vt:r8>100</vt:r8>
  </property>
</Properties>
</file>