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4" r:id="rId5"/>
  </p:sldMasterIdLst>
  <p:notesMasterIdLst>
    <p:notesMasterId r:id="rId20"/>
  </p:notesMasterIdLst>
  <p:handoutMasterIdLst>
    <p:handoutMasterId r:id="rId21"/>
  </p:handoutMasterIdLst>
  <p:sldIdLst>
    <p:sldId id="392" r:id="rId6"/>
    <p:sldId id="390" r:id="rId7"/>
    <p:sldId id="354" r:id="rId8"/>
    <p:sldId id="357" r:id="rId9"/>
    <p:sldId id="355" r:id="rId10"/>
    <p:sldId id="343" r:id="rId11"/>
    <p:sldId id="356" r:id="rId12"/>
    <p:sldId id="398" r:id="rId13"/>
    <p:sldId id="332" r:id="rId14"/>
    <p:sldId id="397" r:id="rId15"/>
    <p:sldId id="396" r:id="rId16"/>
    <p:sldId id="395" r:id="rId17"/>
    <p:sldId id="399" r:id="rId18"/>
    <p:sldId id="333" r:id="rId1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5">
          <p15:clr>
            <a:srgbClr val="A4A3A4"/>
          </p15:clr>
        </p15:guide>
        <p15:guide id="2" pos="2305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ffrey Joo" initials="JJ" lastIdx="2" clrIdx="0">
    <p:extLst>
      <p:ext uri="{19B8F6BF-5375-455C-9EA6-DF929625EA0E}">
        <p15:presenceInfo xmlns:p15="http://schemas.microsoft.com/office/powerpoint/2012/main" userId="S::jjoo@espyr.com::f51a0013-bd0b-4fc5-8536-0e7a052d8ad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2A76"/>
    <a:srgbClr val="F956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70024" autoAdjust="0"/>
  </p:normalViewPr>
  <p:slideViewPr>
    <p:cSldViewPr>
      <p:cViewPr varScale="1">
        <p:scale>
          <a:sx n="63" d="100"/>
          <a:sy n="63" d="100"/>
        </p:scale>
        <p:origin x="218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3552" y="-282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2" tIns="48327" rIns="96652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2" tIns="48327" rIns="96652" bIns="48327" rtlCol="0"/>
          <a:lstStyle>
            <a:lvl1pPr algn="r">
              <a:defRPr sz="1200"/>
            </a:lvl1pPr>
          </a:lstStyle>
          <a:p>
            <a:fld id="{AAF477F7-3277-4E21-B05D-89B08040496E}" type="datetimeFigureOut">
              <a:rPr lang="en-US" smtClean="0"/>
              <a:pPr/>
              <a:t>7/2/2020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2" tIns="48327" rIns="96652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2" tIns="48327" rIns="96652" bIns="48327" rtlCol="0" anchor="b"/>
          <a:lstStyle>
            <a:lvl1pPr algn="r">
              <a:defRPr sz="1200"/>
            </a:lvl1pPr>
          </a:lstStyle>
          <a:p>
            <a:fld id="{05C35021-86DA-4C34-AFF3-4CF457D4B1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6775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2" tIns="48327" rIns="96652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2" tIns="48327" rIns="96652" bIns="48327" rtlCol="0"/>
          <a:lstStyle>
            <a:lvl1pPr algn="r">
              <a:defRPr sz="1200"/>
            </a:lvl1pPr>
          </a:lstStyle>
          <a:p>
            <a:fld id="{E077F8F3-9F45-4E25-8828-AFBDEAC7903E}" type="datetimeFigureOut">
              <a:rPr lang="en-US" smtClean="0"/>
              <a:pPr/>
              <a:t>7/2/2020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5713" y="719138"/>
            <a:ext cx="4803775" cy="3602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2" tIns="48327" rIns="96652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6652" tIns="48327" rIns="96652" bIns="4832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2" tIns="48327" rIns="96652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2" tIns="48327" rIns="96652" bIns="48327" rtlCol="0" anchor="b"/>
          <a:lstStyle>
            <a:lvl1pPr algn="r">
              <a:defRPr sz="1200"/>
            </a:lvl1pPr>
          </a:lstStyle>
          <a:p>
            <a:fld id="{BAAFC0CA-2F23-4C37-A9F0-6E72BB63EC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500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C7F7C-6695-E141-A3DA-078C4E31BFB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39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19% Anxiety in one year</a:t>
            </a:r>
          </a:p>
          <a:p>
            <a:r>
              <a:rPr lang="en-US" dirty="0"/>
              <a:t>80% of diseases are related to or exacerbated by mental health conditions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AFC0CA-2F23-4C37-A9F0-6E72BB63EC4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431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5713" y="719138"/>
            <a:ext cx="4803775" cy="3602037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15963" indent="-274638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00138" indent="-219075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41463" indent="-219075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982788" indent="-219075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39988" indent="-219075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897188" indent="-219075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354388" indent="-219075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11588" indent="-219075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E8A408D-CABC-4361-B779-B74654C902EC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52078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Help Drivers and your Organization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AFC0CA-2F23-4C37-A9F0-6E72BB63EC4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74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606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546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236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252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 rotWithShape="1">
          <a:gsLst>
            <a:gs pos="0">
              <a:schemeClr val="bg1">
                <a:tint val="80000"/>
                <a:satMod val="300000"/>
              </a:schemeClr>
            </a:gs>
            <a:gs pos="0">
              <a:schemeClr val="bg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bird&#10;&#10;Description automatically generated">
            <a:extLst>
              <a:ext uri="{FF2B5EF4-FFF2-40B4-BE49-F238E27FC236}">
                <a16:creationId xmlns:a16="http://schemas.microsoft.com/office/drawing/2014/main" id="{692D452A-EA87-48A7-8270-1D36C272AB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5000" b="1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F95602"/>
              </a:buClr>
              <a:buFont typeface="Wingdings" panose="05000000000000000000" pitchFamily="2" charset="2"/>
              <a:buChar char="§"/>
              <a:defRPr sz="2800">
                <a:latin typeface="Franklin Gothic Book" panose="020B0503020102020204" pitchFamily="34" charset="0"/>
              </a:defRPr>
            </a:lvl1pPr>
            <a:lvl2pPr marL="685800" indent="-342900">
              <a:buClr>
                <a:srgbClr val="F95602"/>
              </a:buClr>
              <a:buFont typeface="Wingdings" panose="05000000000000000000" pitchFamily="2" charset="2"/>
              <a:buChar char="§"/>
              <a:defRPr sz="2600">
                <a:latin typeface="Franklin Gothic Book" panose="020B0503020102020204" pitchFamily="34" charset="0"/>
              </a:defRPr>
            </a:lvl2pPr>
            <a:lvl3pPr marL="942975" indent="-257175">
              <a:buClr>
                <a:srgbClr val="F95602"/>
              </a:buClr>
              <a:buFont typeface="Wingdings" panose="05000000000000000000" pitchFamily="2" charset="2"/>
              <a:buChar char="§"/>
              <a:defRPr>
                <a:latin typeface="Franklin Gothic Book" panose="020B0503020102020204" pitchFamily="34" charset="0"/>
              </a:defRPr>
            </a:lvl3pPr>
            <a:lvl4pPr marL="1285875" indent="-257175">
              <a:buClr>
                <a:srgbClr val="F95602"/>
              </a:buClr>
              <a:buFont typeface="Wingdings" panose="05000000000000000000" pitchFamily="2" charset="2"/>
              <a:buChar char="§"/>
              <a:defRPr>
                <a:latin typeface="Franklin Gothic Book" panose="020B0503020102020204" pitchFamily="34" charset="0"/>
              </a:defRPr>
            </a:lvl4pPr>
            <a:lvl5pPr marL="1628775" indent="-257175">
              <a:buClr>
                <a:srgbClr val="F95602"/>
              </a:buClr>
              <a:buFont typeface="Wingdings" panose="05000000000000000000" pitchFamily="2" charset="2"/>
              <a:buChar char="§"/>
              <a:defRPr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6F1F094-CD2A-446A-B071-05758A4651F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890357" y="6040270"/>
            <a:ext cx="1568564" cy="61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126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577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777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5693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9450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gradFill rotWithShape="1">
          <a:gsLst>
            <a:gs pos="0">
              <a:schemeClr val="bg1"/>
            </a:gs>
            <a:gs pos="0">
              <a:schemeClr val="bg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6896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778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4070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5784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4024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2400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1FBE60-A314-F84A-A529-F34116CE228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30A441E-E338-4182-B073-B5F0ABF85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" y="73028"/>
            <a:ext cx="8328660" cy="999280"/>
          </a:xfrm>
          <a:prstGeom prst="rect">
            <a:avLst/>
          </a:prstGeom>
        </p:spPr>
        <p:txBody>
          <a:bodyPr anchor="b" anchorCtr="0"/>
          <a:lstStyle>
            <a:lvl1pPr>
              <a:defRPr sz="2800">
                <a:solidFill>
                  <a:schemeClr val="bg1"/>
                </a:solidFill>
                <a:latin typeface="Futura Book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1682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203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66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682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004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420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797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735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 defTabSz="342900"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347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/>
            <a:fld id="{931FBE60-A314-F84A-A529-F34116CE2289}" type="slidenum">
              <a:rPr lang="en-US" smtClean="0">
                <a:solidFill>
                  <a:srgbClr val="112A76">
                    <a:tint val="75000"/>
                  </a:srgbClr>
                </a:solidFill>
              </a:rPr>
              <a:pPr defTabSz="342900"/>
              <a:t>‹#›</a:t>
            </a:fld>
            <a:endParaRPr lang="en-US">
              <a:solidFill>
                <a:srgbClr val="112A7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821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hf hdr="0" ftr="0" dt="0"/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4.png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Relationship Id="rId5" Type="http://schemas.openxmlformats.org/officeDocument/2006/relationships/hyperlink" Target="mailto:jjoo@espyr.com" TargetMode="External"/><Relationship Id="rId4" Type="http://schemas.openxmlformats.org/officeDocument/2006/relationships/hyperlink" Target="mailto:nwinegar@espyr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 flipH="1">
            <a:off x="0" y="1334045"/>
            <a:ext cx="51357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Futura Condensed"/>
                <a:cs typeface="Futura Condensed"/>
              </a:rPr>
              <a:t>Improving and Preserving the Mental Health of Drivers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13751" y="5317157"/>
            <a:ext cx="30166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aseline="30000" dirty="0">
                <a:solidFill>
                  <a:srgbClr val="112A76"/>
                </a:solidFill>
                <a:latin typeface="Futura Medium"/>
                <a:cs typeface="Futura Medium"/>
              </a:rPr>
              <a:t>July 2, 2020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6261" y="5751566"/>
            <a:ext cx="1977764" cy="77390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153903-078E-494D-B02B-91C2B5AC9A8B}"/>
              </a:ext>
            </a:extLst>
          </p:cNvPr>
          <p:cNvSpPr txBox="1"/>
          <p:nvPr/>
        </p:nvSpPr>
        <p:spPr>
          <a:xfrm>
            <a:off x="1727176" y="3042308"/>
            <a:ext cx="1477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Presented to </a:t>
            </a:r>
          </a:p>
        </p:txBody>
      </p:sp>
      <p:pic>
        <p:nvPicPr>
          <p:cNvPr id="1026" name="Picture 2" descr="American Bus Association - Home | Facebook">
            <a:extLst>
              <a:ext uri="{FF2B5EF4-FFF2-40B4-BE49-F238E27FC236}">
                <a16:creationId xmlns:a16="http://schemas.microsoft.com/office/drawing/2014/main" id="{D7BAF29B-3997-40DA-9FF0-D6B3942040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462" y="3411640"/>
            <a:ext cx="2303126" cy="2303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9608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39640" y="-304800"/>
            <a:ext cx="8481285" cy="1470025"/>
          </a:xfrm>
        </p:spPr>
        <p:txBody>
          <a:bodyPr/>
          <a:lstStyle/>
          <a:p>
            <a:r>
              <a:rPr lang="en-US" altLang="en-US" sz="3600" dirty="0">
                <a:latin typeface="Eras Bold ITC" panose="020B0907030504020204" pitchFamily="34" charset="0"/>
              </a:rPr>
              <a:t>EAP</a:t>
            </a:r>
            <a:endParaRPr lang="en-US" altLang="en-US" sz="3600" dirty="0">
              <a:latin typeface="Eras Demi ITC" panose="020B0805030504020804" pitchFamily="34" charset="0"/>
            </a:endParaRP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906969" y="64198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1FBE60-A314-F84A-A529-F34116CE228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37622BE-4894-464A-9A77-4B601C88DCDE}"/>
              </a:ext>
            </a:extLst>
          </p:cNvPr>
          <p:cNvSpPr txBox="1">
            <a:spLocks/>
          </p:cNvSpPr>
          <p:nvPr/>
        </p:nvSpPr>
        <p:spPr>
          <a:xfrm>
            <a:off x="565483" y="1534158"/>
            <a:ext cx="8229600" cy="44187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2400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Assessment, Counseling, Referral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Interactive Screening Program (ISP)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Work Life/Employee Resource Services 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Organizational and Management Services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Crisis Management Services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Training and Education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Reporting</a:t>
            </a:r>
          </a:p>
        </p:txBody>
      </p:sp>
    </p:spTree>
    <p:extLst>
      <p:ext uri="{BB962C8B-B14F-4D97-AF65-F5344CB8AC3E}">
        <p14:creationId xmlns:p14="http://schemas.microsoft.com/office/powerpoint/2010/main" val="1728226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E42135-E09D-4924-9227-8E76E2037A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06969" y="64198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rtl="0">
              <a:spcBef>
                <a:spcPts val="0"/>
              </a:spcBef>
              <a:buNone/>
            </a:pPr>
            <a:fld id="{931FBE60-A314-F84A-A529-F34116CE2289}" type="slidenum">
              <a:rPr lang="en-US" smtClean="0"/>
              <a:pPr marL="0" marR="0" lvl="0" indent="0" algn="r" rtl="0">
                <a:spcBef>
                  <a:spcPts val="0"/>
                </a:spcBef>
                <a:buNone/>
              </a:pPr>
              <a:t>11</a:t>
            </a:fld>
            <a:endParaRPr lang="en-US" sz="1200" dirty="0">
              <a:solidFill>
                <a:srgbClr val="888888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F573D74-10D9-4E80-89E5-48753405E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>
                <a:latin typeface="Eras Bold ITC" panose="020B0907030504020204" pitchFamily="34" charset="0"/>
              </a:rPr>
              <a:t>Realyze</a:t>
            </a:r>
            <a:r>
              <a:rPr lang="en-US" sz="4000" dirty="0">
                <a:latin typeface="Eras Bold ITC" panose="020B0907030504020204" pitchFamily="34" charset="0"/>
              </a:rPr>
              <a:t>™</a:t>
            </a:r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3DB10229-24D1-4562-A14E-69C1F04A0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334" y="1543800"/>
            <a:ext cx="8421329" cy="962075"/>
          </a:xfrm>
        </p:spPr>
        <p:txBody>
          <a:bodyPr>
            <a:normAutofit/>
          </a:bodyPr>
          <a:lstStyle/>
          <a:p>
            <a:pPr>
              <a:spcBef>
                <a:spcPts val="3000"/>
              </a:spcBef>
              <a:buSzPct val="100000"/>
              <a:buFont typeface="Arial" panose="020B0604020202020204" pitchFamily="34" charset="0"/>
              <a:buChar char="•"/>
              <a:defRPr sz="2400">
                <a:latin typeface="Palatino Linotype"/>
                <a:ea typeface="Palatino Linotype"/>
                <a:cs typeface="Palatino Linotype"/>
                <a:sym typeface="Palatino Linotype"/>
              </a:defRPr>
            </a:pPr>
            <a:r>
              <a:rPr lang="en-US" sz="2200" dirty="0"/>
              <a:t>Enhanced EAP, providing </a:t>
            </a:r>
            <a:r>
              <a:rPr lang="en-US" sz="2200" b="1" i="1" dirty="0"/>
              <a:t>proactive </a:t>
            </a:r>
            <a:r>
              <a:rPr lang="en-US" sz="2200" dirty="0"/>
              <a:t>identification and benefit guidance for employees with behavioral health challenges</a:t>
            </a:r>
          </a:p>
          <a:p>
            <a:endParaRPr lang="en-US" sz="2200" dirty="0">
              <a:latin typeface="Palatino Linotype" panose="02040502050505030304" pitchFamily="18" charset="0"/>
              <a:cs typeface="Futura Medium"/>
            </a:endParaRPr>
          </a:p>
        </p:txBody>
      </p:sp>
      <p:sp>
        <p:nvSpPr>
          <p:cNvPr id="11" name="Text Placeholder 1">
            <a:extLst>
              <a:ext uri="{FF2B5EF4-FFF2-40B4-BE49-F238E27FC236}">
                <a16:creationId xmlns:a16="http://schemas.microsoft.com/office/drawing/2014/main" id="{2C1E7497-EC4F-48E2-99F2-04C4775F5BA8}"/>
              </a:ext>
            </a:extLst>
          </p:cNvPr>
          <p:cNvSpPr txBox="1">
            <a:spLocks/>
          </p:cNvSpPr>
          <p:nvPr/>
        </p:nvSpPr>
        <p:spPr>
          <a:xfrm>
            <a:off x="361335" y="2632037"/>
            <a:ext cx="8421329" cy="65004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2400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3000"/>
              </a:spcBef>
              <a:buSzPct val="100000"/>
              <a:buFont typeface="Arial"/>
              <a:buChar char="•"/>
              <a:defRPr sz="2400">
                <a:latin typeface="Palatino Linotype"/>
                <a:ea typeface="Palatino Linotype"/>
                <a:cs typeface="Palatino Linotype"/>
                <a:sym typeface="Palatino Linotype"/>
              </a:defRPr>
            </a:pPr>
            <a:r>
              <a:rPr lang="en-US" sz="2200" dirty="0">
                <a:solidFill>
                  <a:schemeClr val="tx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Assessment driven, helping identify issues before they become more serious</a:t>
            </a:r>
          </a:p>
          <a:p>
            <a:r>
              <a:rPr lang="en-US" sz="2200" dirty="0">
                <a:solidFill>
                  <a:schemeClr val="tx1"/>
                </a:solidFill>
                <a:latin typeface="Palatino Linotype" panose="02040502050505030304" pitchFamily="18" charset="0"/>
                <a:cs typeface="Futura Medium"/>
              </a:rPr>
              <a:t> </a:t>
            </a:r>
          </a:p>
        </p:txBody>
      </p:sp>
      <p:sp>
        <p:nvSpPr>
          <p:cNvPr id="12" name="Text Placeholder 1">
            <a:extLst>
              <a:ext uri="{FF2B5EF4-FFF2-40B4-BE49-F238E27FC236}">
                <a16:creationId xmlns:a16="http://schemas.microsoft.com/office/drawing/2014/main" id="{4EED93E7-59F8-48F2-A68A-90CA833234CD}"/>
              </a:ext>
            </a:extLst>
          </p:cNvPr>
          <p:cNvSpPr txBox="1">
            <a:spLocks/>
          </p:cNvSpPr>
          <p:nvPr/>
        </p:nvSpPr>
        <p:spPr>
          <a:xfrm>
            <a:off x="361335" y="3723207"/>
            <a:ext cx="8421329" cy="65004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2400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3000"/>
              </a:spcBef>
              <a:buSzPct val="100000"/>
              <a:buFont typeface="Arial"/>
              <a:buChar char="•"/>
              <a:defRPr sz="2400">
                <a:latin typeface="Palatino Linotype"/>
                <a:ea typeface="Palatino Linotype"/>
                <a:cs typeface="Palatino Linotype"/>
                <a:sym typeface="Palatino Linotype"/>
              </a:defRPr>
            </a:pPr>
            <a:r>
              <a:rPr lang="en-US" sz="2200" dirty="0">
                <a:solidFill>
                  <a:schemeClr val="tx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Designed for three to five sessions with a behavioral health specialist</a:t>
            </a:r>
          </a:p>
          <a:p>
            <a:endParaRPr lang="en-US" sz="2200" dirty="0">
              <a:solidFill>
                <a:schemeClr val="tx1"/>
              </a:solidFill>
              <a:latin typeface="Palatino Linotype" panose="02040502050505030304" pitchFamily="18" charset="0"/>
              <a:cs typeface="Futura Medium"/>
            </a:endParaRPr>
          </a:p>
        </p:txBody>
      </p:sp>
      <p:sp>
        <p:nvSpPr>
          <p:cNvPr id="13" name="Text Placeholder 1">
            <a:extLst>
              <a:ext uri="{FF2B5EF4-FFF2-40B4-BE49-F238E27FC236}">
                <a16:creationId xmlns:a16="http://schemas.microsoft.com/office/drawing/2014/main" id="{0A586C05-043A-4551-AEEB-B969374BF255}"/>
              </a:ext>
            </a:extLst>
          </p:cNvPr>
          <p:cNvSpPr txBox="1">
            <a:spLocks/>
          </p:cNvSpPr>
          <p:nvPr/>
        </p:nvSpPr>
        <p:spPr>
          <a:xfrm>
            <a:off x="361335" y="4814377"/>
            <a:ext cx="8421329" cy="962075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2400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3000"/>
              </a:spcBef>
              <a:buSzPct val="100000"/>
              <a:buFont typeface="Arial"/>
              <a:buChar char="•"/>
              <a:defRPr sz="2400">
                <a:latin typeface="Palatino Linotype"/>
                <a:ea typeface="Palatino Linotype"/>
                <a:cs typeface="Palatino Linotype"/>
                <a:sym typeface="Palatino Linotype"/>
              </a:defRPr>
            </a:pPr>
            <a:r>
              <a:rPr lang="en-US" sz="2200" dirty="0">
                <a:solidFill>
                  <a:schemeClr val="tx1"/>
                </a:solidFill>
                <a:sym typeface="Palatino Linotype"/>
              </a:rPr>
              <a:t>Goal is to increase voluntary participation of employees in appropriate intervention programs, leveraging existing investments</a:t>
            </a:r>
            <a:r>
              <a:rPr lang="en-US" sz="2200" dirty="0">
                <a:solidFill>
                  <a:schemeClr val="tx1"/>
                </a:solidFill>
                <a:latin typeface="Palatino Linotype" panose="02040502050505030304" pitchFamily="18" charset="0"/>
                <a:cs typeface="Futura Medium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1072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E42135-E09D-4924-9227-8E76E2037A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06969" y="64198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rtl="0">
              <a:spcBef>
                <a:spcPts val="0"/>
              </a:spcBef>
              <a:buNone/>
            </a:pPr>
            <a:fld id="{931FBE60-A314-F84A-A529-F34116CE2289}" type="slidenum">
              <a:rPr lang="en-US" smtClean="0"/>
              <a:pPr marL="0" marR="0" lvl="0" indent="0" algn="r" rtl="0">
                <a:spcBef>
                  <a:spcPts val="0"/>
                </a:spcBef>
                <a:buNone/>
              </a:pPr>
              <a:t>12</a:t>
            </a:fld>
            <a:endParaRPr lang="en-US" sz="1200" dirty="0">
              <a:solidFill>
                <a:srgbClr val="888888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F573D74-10D9-4E80-89E5-48753405E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Eras Bold ITC" panose="020B0907030504020204" pitchFamily="34" charset="0"/>
              </a:rPr>
              <a:t>Fit to Pass</a:t>
            </a:r>
            <a:r>
              <a:rPr lang="en-US" sz="4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℠</a:t>
            </a:r>
            <a:endParaRPr lang="en-US" sz="4000" dirty="0">
              <a:latin typeface="Eras Bold ITC" panose="020B0907030504020204" pitchFamily="34" charset="0"/>
            </a:endParaRPr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3DB10229-24D1-4562-A14E-69C1F04A0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335" y="1553864"/>
            <a:ext cx="8421329" cy="962075"/>
          </a:xfrm>
        </p:spPr>
        <p:txBody>
          <a:bodyPr>
            <a:normAutofit/>
          </a:bodyPr>
          <a:lstStyle/>
          <a:p>
            <a:pPr marL="342900" indent="-342900">
              <a:spcBef>
                <a:spcPts val="3000"/>
              </a:spcBef>
              <a:buSzPct val="100000"/>
              <a:buFont typeface="Arial"/>
              <a:buChar char="•"/>
              <a:defRPr sz="2400">
                <a:latin typeface="Palatino Linotype"/>
                <a:ea typeface="Palatino Linotype"/>
                <a:cs typeface="Palatino Linotype"/>
                <a:sym typeface="Palatino Linotype"/>
              </a:defRPr>
            </a:pPr>
            <a:r>
              <a:rPr lang="en-US" dirty="0"/>
              <a:t>A professional coaching program designed for professional drivers.</a:t>
            </a:r>
          </a:p>
          <a:p>
            <a:endParaRPr lang="en-US" sz="2400" dirty="0">
              <a:latin typeface="Palatino Linotype" panose="02040502050505030304" pitchFamily="18" charset="0"/>
              <a:cs typeface="Futura Medium"/>
            </a:endParaRPr>
          </a:p>
        </p:txBody>
      </p:sp>
      <p:sp>
        <p:nvSpPr>
          <p:cNvPr id="11" name="Text Placeholder 1">
            <a:extLst>
              <a:ext uri="{FF2B5EF4-FFF2-40B4-BE49-F238E27FC236}">
                <a16:creationId xmlns:a16="http://schemas.microsoft.com/office/drawing/2014/main" id="{2C1E7497-EC4F-48E2-99F2-04C4775F5BA8}"/>
              </a:ext>
            </a:extLst>
          </p:cNvPr>
          <p:cNvSpPr txBox="1">
            <a:spLocks/>
          </p:cNvSpPr>
          <p:nvPr/>
        </p:nvSpPr>
        <p:spPr>
          <a:xfrm>
            <a:off x="361335" y="2632037"/>
            <a:ext cx="8421329" cy="65004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2400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3000"/>
              </a:spcBef>
              <a:buSzPct val="100000"/>
              <a:buFont typeface="Arial"/>
              <a:buChar char="•"/>
              <a:defRPr sz="2400">
                <a:latin typeface="Palatino Linotype"/>
                <a:ea typeface="Palatino Linotype"/>
                <a:cs typeface="Palatino Linotype"/>
                <a:sym typeface="Palatino Linotype"/>
              </a:defRPr>
            </a:pPr>
            <a:r>
              <a:rPr lang="en-US" sz="2400" dirty="0">
                <a:solidFill>
                  <a:schemeClr val="tx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Designed to improve and maintain health year round</a:t>
            </a:r>
          </a:p>
          <a:p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  <a:cs typeface="Futura Medium"/>
              </a:rPr>
              <a:t> </a:t>
            </a:r>
          </a:p>
        </p:txBody>
      </p:sp>
      <p:sp>
        <p:nvSpPr>
          <p:cNvPr id="12" name="Text Placeholder 1">
            <a:extLst>
              <a:ext uri="{FF2B5EF4-FFF2-40B4-BE49-F238E27FC236}">
                <a16:creationId xmlns:a16="http://schemas.microsoft.com/office/drawing/2014/main" id="{4EED93E7-59F8-48F2-A68A-90CA833234CD}"/>
              </a:ext>
            </a:extLst>
          </p:cNvPr>
          <p:cNvSpPr txBox="1">
            <a:spLocks/>
          </p:cNvSpPr>
          <p:nvPr/>
        </p:nvSpPr>
        <p:spPr>
          <a:xfrm>
            <a:off x="361335" y="3398183"/>
            <a:ext cx="8421329" cy="650048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2400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3000"/>
              </a:spcBef>
              <a:buSzPct val="100000"/>
              <a:buFont typeface="Arial"/>
              <a:buChar char="•"/>
              <a:defRPr sz="2400">
                <a:latin typeface="Palatino Linotype"/>
                <a:ea typeface="Palatino Linotype"/>
                <a:cs typeface="Palatino Linotype"/>
                <a:sym typeface="Palatino Linotype"/>
              </a:defRPr>
            </a:pPr>
            <a:r>
              <a:rPr lang="en-US" sz="2400" dirty="0">
                <a:solidFill>
                  <a:schemeClr val="tx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Intensifies 90 days prior to DOT recertification exam</a:t>
            </a:r>
          </a:p>
          <a:p>
            <a:endParaRPr lang="en-US" sz="2400" dirty="0">
              <a:solidFill>
                <a:schemeClr val="tx1"/>
              </a:solidFill>
              <a:latin typeface="Palatino Linotype" panose="02040502050505030304" pitchFamily="18" charset="0"/>
              <a:cs typeface="Futura Medium"/>
            </a:endParaRPr>
          </a:p>
        </p:txBody>
      </p:sp>
      <p:sp>
        <p:nvSpPr>
          <p:cNvPr id="13" name="Text Placeholder 1">
            <a:extLst>
              <a:ext uri="{FF2B5EF4-FFF2-40B4-BE49-F238E27FC236}">
                <a16:creationId xmlns:a16="http://schemas.microsoft.com/office/drawing/2014/main" id="{0A586C05-043A-4551-AEEB-B969374BF255}"/>
              </a:ext>
            </a:extLst>
          </p:cNvPr>
          <p:cNvSpPr txBox="1">
            <a:spLocks/>
          </p:cNvSpPr>
          <p:nvPr/>
        </p:nvSpPr>
        <p:spPr>
          <a:xfrm>
            <a:off x="361335" y="4128027"/>
            <a:ext cx="8421329" cy="962075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2400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3000"/>
              </a:spcBef>
              <a:buSzPct val="100000"/>
              <a:buFont typeface="Arial"/>
              <a:buChar char="•"/>
              <a:defRPr sz="2400">
                <a:latin typeface="Palatino Linotype"/>
                <a:ea typeface="Palatino Linotype"/>
                <a:cs typeface="Palatino Linotype"/>
                <a:sym typeface="Palatino Linotype"/>
              </a:defRPr>
            </a:pPr>
            <a:r>
              <a:rPr lang="en-US" sz="2400" dirty="0">
                <a:solidFill>
                  <a:schemeClr val="tx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Goal is to help drivers pass, keep them on the road, and ultimately, home safe to their families</a:t>
            </a:r>
          </a:p>
          <a:p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  <a:cs typeface="Futura Medium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54751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39640" y="-304800"/>
            <a:ext cx="8481285" cy="1470025"/>
          </a:xfrm>
        </p:spPr>
        <p:txBody>
          <a:bodyPr/>
          <a:lstStyle/>
          <a:p>
            <a:r>
              <a:rPr lang="en-US" altLang="en-US" sz="3600" dirty="0">
                <a:latin typeface="Eras Bold ITC" panose="020B0907030504020204" pitchFamily="34" charset="0"/>
              </a:rPr>
              <a:t>Summary</a:t>
            </a:r>
            <a:endParaRPr lang="en-US" altLang="en-US" sz="3600" dirty="0">
              <a:latin typeface="Eras Demi ITC" panose="020B0805030504020804" pitchFamily="34" charset="0"/>
            </a:endParaRP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906969" y="64198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1FBE60-A314-F84A-A529-F34116CE228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37622BE-4894-464A-9A77-4B601C88DCDE}"/>
              </a:ext>
            </a:extLst>
          </p:cNvPr>
          <p:cNvSpPr txBox="1">
            <a:spLocks/>
          </p:cNvSpPr>
          <p:nvPr/>
        </p:nvSpPr>
        <p:spPr>
          <a:xfrm>
            <a:off x="439640" y="1578979"/>
            <a:ext cx="8481284" cy="44187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2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Lucida Grande"/>
              <a:buChar char="&gt;"/>
              <a:defRPr sz="2400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145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Mental and Behavioral Issues aren’t always obvious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Responsibilities of bus drivers can drive multiple issues/challenges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Organizations are better when providing resources for mental health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There are proactive and reactive solutions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Mental or behavioral issue present with physical issue 80% of the time</a:t>
            </a: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Can help address physical with health coaching to supplement mental health solutions as well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endParaRPr lang="en-US" altLang="en-US" sz="20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6953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 flipH="1">
            <a:off x="322025" y="1823526"/>
            <a:ext cx="862444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chemeClr val="bg1"/>
                </a:solidFill>
                <a:latin typeface="Futura Condensed"/>
                <a:cs typeface="Futura Condensed"/>
              </a:rPr>
              <a:t>THANK YOU!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0639" y="5863606"/>
            <a:ext cx="1977764" cy="77390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1738412-842F-4950-8FE6-2BD8F6152E1B}"/>
              </a:ext>
            </a:extLst>
          </p:cNvPr>
          <p:cNvSpPr txBox="1"/>
          <p:nvPr/>
        </p:nvSpPr>
        <p:spPr>
          <a:xfrm>
            <a:off x="1066800" y="3962400"/>
            <a:ext cx="49791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Norman Winegar		</a:t>
            </a:r>
            <a:r>
              <a:rPr lang="en-US" dirty="0">
                <a:hlinkClick r:id="rId4"/>
              </a:rPr>
              <a:t>nwinegar@espyr.com</a:t>
            </a:r>
            <a:endParaRPr lang="en-US" dirty="0"/>
          </a:p>
          <a:p>
            <a:r>
              <a:rPr lang="en-US" dirty="0"/>
              <a:t>Jeffrey Joo		</a:t>
            </a:r>
            <a:r>
              <a:rPr lang="en-US" dirty="0">
                <a:hlinkClick r:id="rId5"/>
              </a:rPr>
              <a:t>jjoo@espyr.com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725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A822113-DBE1-428D-BDCC-E1660D472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684" y="4360892"/>
            <a:ext cx="7910666" cy="1015663"/>
          </a:xfrm>
        </p:spPr>
        <p:txBody>
          <a:bodyPr/>
          <a:lstStyle/>
          <a:p>
            <a:pPr algn="ctr"/>
            <a:r>
              <a:rPr lang="en-US" sz="2000" dirty="0">
                <a:solidFill>
                  <a:srgbClr val="112A76"/>
                </a:solidFill>
                <a:latin typeface="Palatino Linotype" panose="02040502050505030304" pitchFamily="18" charset="0"/>
                <a:cs typeface="Futura Medium"/>
              </a:rPr>
              <a:t>It’s not only about addressing behavioral health but, changing behaviors.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F573D74-10D9-4E80-89E5-48753405E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Eras Bold ITC" panose="020B0907030504020204" pitchFamily="34" charset="0"/>
              </a:rPr>
              <a:t>About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77B386-B2C2-47C4-B20E-030F29CE739A}"/>
              </a:ext>
            </a:extLst>
          </p:cNvPr>
          <p:cNvSpPr txBox="1"/>
          <p:nvPr/>
        </p:nvSpPr>
        <p:spPr>
          <a:xfrm>
            <a:off x="604685" y="2050025"/>
            <a:ext cx="80821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112A76"/>
                </a:solidFill>
                <a:latin typeface="Palatino Linotype" panose="02040502050505030304" pitchFamily="18" charset="0"/>
                <a:cs typeface="Futura Medium"/>
              </a:rPr>
              <a:t>Established in 1989, Espyr is the leading behavioral health company developing innovative solutions for maximizing human and organizational potential.</a:t>
            </a: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3F3569-7AC2-43B4-9752-72EA59C691F9}"/>
              </a:ext>
            </a:extLst>
          </p:cNvPr>
          <p:cNvSpPr txBox="1"/>
          <p:nvPr/>
        </p:nvSpPr>
        <p:spPr>
          <a:xfrm>
            <a:off x="997275" y="3514506"/>
            <a:ext cx="72969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112A76"/>
                </a:solidFill>
                <a:latin typeface="Palatino Linotype" panose="02040502050505030304" pitchFamily="18" charset="0"/>
                <a:cs typeface="Futura Medium"/>
              </a:rPr>
              <a:t>2,000 clients, 2M lives covered, 50,000 strong provider network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85436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FBD710-258B-4268-9F6E-B8E28B7A8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893" y="160335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Eras Bold ITC" panose="020B0907030504020204" pitchFamily="34" charset="0"/>
              </a:rPr>
              <a:t>Mental Health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2B186D-475F-4CB9-85B4-9D6B9D244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2"/>
            <a:ext cx="8222293" cy="4525963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Prevalence of Behavioral Health Conditions: 1 in 5 people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Palatino Linotype" panose="02040502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Most common: Mood disorders, Anxiety disorders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Palatino Linotype" panose="02040502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Mood disorders are correlated with disability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Palatino Linotype" panose="02040502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Gender disparity- females are more commonly affected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Palatino Linotype" panose="02040502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Comorbidity: Increased risk for medical conditions and substance misuse; higher healthcare spend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Palatino Linotype" panose="02040502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Suicide epidemic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519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94366-478D-4B58-A26C-89E1D3137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296" y="119884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Eras Bold ITC" panose="020B0907030504020204" pitchFamily="34" charset="0"/>
              </a:rPr>
              <a:t>More Issues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511A1A-5469-4D24-A92B-CB86993A4F39}"/>
              </a:ext>
            </a:extLst>
          </p:cNvPr>
          <p:cNvSpPr/>
          <p:nvPr/>
        </p:nvSpPr>
        <p:spPr>
          <a:xfrm>
            <a:off x="483296" y="1659285"/>
            <a:ext cx="80511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Treatments are more effective than ever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Palatino Linotype" panose="0204050205050503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But only 42% get treatment in a given year; fewer still get optimal care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Palatino Linotype" panose="0204050205050503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Many Barriers to Access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Palatino Linotype" panose="02040502050505030304" pitchFamily="18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>
                <a:latin typeface="Palatino Linotype" panose="02040502050505030304" pitchFamily="18" charset="0"/>
              </a:rPr>
              <a:t>Clinician shortages;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>
                <a:latin typeface="Palatino Linotype" panose="02040502050505030304" pitchFamily="18" charset="0"/>
              </a:rPr>
              <a:t>Fragmented healthcare system;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>
                <a:latin typeface="Palatino Linotype" panose="02040502050505030304" pitchFamily="18" charset="0"/>
              </a:rPr>
              <a:t>Social stigma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>
                <a:latin typeface="Palatino Linotype" panose="02040502050505030304" pitchFamily="18" charset="0"/>
              </a:rPr>
              <a:t>Lack of awareness</a:t>
            </a:r>
          </a:p>
        </p:txBody>
      </p:sp>
    </p:spTree>
    <p:extLst>
      <p:ext uri="{BB962C8B-B14F-4D97-AF65-F5344CB8AC3E}">
        <p14:creationId xmlns:p14="http://schemas.microsoft.com/office/powerpoint/2010/main" val="248171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2FA44-2F2E-4AFC-8766-A09DDDB46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Eras Bold ITC" panose="020B0907030504020204" pitchFamily="34" charset="0"/>
              </a:rPr>
              <a:t>Stressors for Professional Drivers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D1307-4EAF-46A0-9501-4F85BAAFC0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Irregular operations related to COVID (personal safety, onboarding/offboarding passengers)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Palatino Linotype" panose="02040502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Passenger management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Palatino Linotype" panose="02040502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Poor access to helpful resources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Palatino Linotype" panose="02040502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Managing family conflicts while driving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Palatino Linotype" panose="02040502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Exposure to traumatic events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Palatino Linotype" panose="02040502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Disruption to good, restorative sleep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Palatino Linotype" panose="02040502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Challenges to healthy eating and exercise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219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457200" y="133350"/>
            <a:ext cx="6781800" cy="857250"/>
          </a:xfrm>
        </p:spPr>
        <p:txBody>
          <a:bodyPr>
            <a:noAutofit/>
          </a:bodyPr>
          <a:lstStyle/>
          <a:p>
            <a:r>
              <a:rPr lang="en-US" altLang="en-US" sz="2800" dirty="0">
                <a:latin typeface="Eras Bold ITC" panose="020B0907030504020204" pitchFamily="34" charset="0"/>
              </a:rPr>
              <a:t>Common Reactions To Stress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2187652"/>
              </p:ext>
            </p:extLst>
          </p:nvPr>
        </p:nvGraphicFramePr>
        <p:xfrm>
          <a:off x="457200" y="1447800"/>
          <a:ext cx="8305799" cy="4570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5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1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5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931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0725">
                <a:tc>
                  <a:txBody>
                    <a:bodyPr/>
                    <a:lstStyle/>
                    <a:p>
                      <a:pPr algn="ctr">
                        <a:buClr>
                          <a:srgbClr val="F95602"/>
                        </a:buClr>
                      </a:pPr>
                      <a:r>
                        <a:rPr lang="en-US" sz="1400" dirty="0">
                          <a:latin typeface="Franklin Gothic Book" panose="020B0503020102020204" pitchFamily="34" charset="0"/>
                        </a:rPr>
                        <a:t>Physical</a:t>
                      </a:r>
                    </a:p>
                  </a:txBody>
                  <a:tcPr marL="68580" marR="68580" marT="34247" marB="34247">
                    <a:solidFill>
                      <a:srgbClr val="112A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Clr>
                          <a:srgbClr val="F95602"/>
                        </a:buClr>
                      </a:pPr>
                      <a:r>
                        <a:rPr lang="en-US" sz="1400" dirty="0">
                          <a:latin typeface="Franklin Gothic Book" panose="020B0503020102020204" pitchFamily="34" charset="0"/>
                        </a:rPr>
                        <a:t>Emotional</a:t>
                      </a:r>
                    </a:p>
                  </a:txBody>
                  <a:tcPr marL="68580" marR="68580" marT="34247" marB="34247">
                    <a:solidFill>
                      <a:srgbClr val="112A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Clr>
                          <a:srgbClr val="F95602"/>
                        </a:buClr>
                      </a:pPr>
                      <a:r>
                        <a:rPr lang="en-US" sz="1400" dirty="0">
                          <a:latin typeface="Franklin Gothic Book" panose="020B0503020102020204" pitchFamily="34" charset="0"/>
                        </a:rPr>
                        <a:t>Behavioral</a:t>
                      </a:r>
                    </a:p>
                  </a:txBody>
                  <a:tcPr marL="68580" marR="68580" marT="34247" marB="34247">
                    <a:solidFill>
                      <a:srgbClr val="112A7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Clr>
                          <a:srgbClr val="F95602"/>
                        </a:buClr>
                      </a:pPr>
                      <a:r>
                        <a:rPr lang="en-US" sz="1400" dirty="0">
                          <a:latin typeface="Franklin Gothic Book" panose="020B0503020102020204" pitchFamily="34" charset="0"/>
                        </a:rPr>
                        <a:t>Mental</a:t>
                      </a:r>
                    </a:p>
                  </a:txBody>
                  <a:tcPr marL="68580" marR="68580" marT="34247" marB="34247">
                    <a:solidFill>
                      <a:srgbClr val="112A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9811"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dirty="0">
                          <a:latin typeface="Franklin Gothic Book" panose="020B0503020102020204" pitchFamily="34" charset="0"/>
                        </a:rPr>
                        <a:t>Muscle</a:t>
                      </a: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 tension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Headaches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Chest pain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Shortness of breath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Nausea/vomiting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Back pain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Insomnia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Rapid heart rate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Thirst or hunger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Dizziness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Excessive sweating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Weakness or fatigue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Chills </a:t>
                      </a:r>
                    </a:p>
                    <a:p>
                      <a:pPr>
                        <a:buClr>
                          <a:srgbClr val="F95602"/>
                        </a:buClr>
                      </a:pPr>
                      <a:endParaRPr lang="en-US" sz="1100" baseline="0" dirty="0">
                        <a:latin typeface="Franklin Gothic Book" panose="020B0503020102020204" pitchFamily="34" charset="0"/>
                      </a:endParaRPr>
                    </a:p>
                    <a:p>
                      <a:pPr>
                        <a:buClr>
                          <a:srgbClr val="F95602"/>
                        </a:buClr>
                      </a:pPr>
                      <a:endParaRPr lang="en-US" sz="1100" dirty="0">
                        <a:latin typeface="Franklin Gothic Book" panose="020B0503020102020204" pitchFamily="34" charset="0"/>
                      </a:endParaRPr>
                    </a:p>
                  </a:txBody>
                  <a:tcPr marL="68580" marR="68580" marT="34247" marB="34247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dirty="0">
                          <a:latin typeface="Franklin Gothic Book" panose="020B0503020102020204" pitchFamily="34" charset="0"/>
                        </a:rPr>
                        <a:t>Anger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dirty="0">
                          <a:latin typeface="Franklin Gothic Book" panose="020B0503020102020204" pitchFamily="34" charset="0"/>
                        </a:rPr>
                        <a:t>Depression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dirty="0">
                          <a:latin typeface="Franklin Gothic Book" panose="020B0503020102020204" pitchFamily="34" charset="0"/>
                        </a:rPr>
                        <a:t>Irritability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dirty="0">
                          <a:latin typeface="Franklin Gothic Book" panose="020B0503020102020204" pitchFamily="34" charset="0"/>
                        </a:rPr>
                        <a:t>Agitation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dirty="0">
                          <a:latin typeface="Franklin Gothic Book" panose="020B0503020102020204" pitchFamily="34" charset="0"/>
                        </a:rPr>
                        <a:t>Helplessness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dirty="0">
                          <a:latin typeface="Franklin Gothic Book" panose="020B0503020102020204" pitchFamily="34" charset="0"/>
                        </a:rPr>
                        <a:t>Guilt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dirty="0">
                          <a:latin typeface="Franklin Gothic Book" panose="020B0503020102020204" pitchFamily="34" charset="0"/>
                        </a:rPr>
                        <a:t>Mistrust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dirty="0">
                          <a:latin typeface="Franklin Gothic Book" panose="020B0503020102020204" pitchFamily="34" charset="0"/>
                        </a:rPr>
                        <a:t>Numbness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dirty="0">
                          <a:latin typeface="Franklin Gothic Book" panose="020B0503020102020204" pitchFamily="34" charset="0"/>
                        </a:rPr>
                        <a:t>Grief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dirty="0">
                          <a:latin typeface="Franklin Gothic Book" panose="020B0503020102020204" pitchFamily="34" charset="0"/>
                        </a:rPr>
                        <a:t>Anxiety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dirty="0">
                          <a:latin typeface="Franklin Gothic Book" panose="020B0503020102020204" pitchFamily="34" charset="0"/>
                        </a:rPr>
                        <a:t>Apathy/boredom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dirty="0">
                          <a:latin typeface="Franklin Gothic Book" panose="020B0503020102020204" pitchFamily="34" charset="0"/>
                        </a:rPr>
                        <a:t>Worthlessness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dirty="0">
                          <a:latin typeface="Franklin Gothic Book" panose="020B0503020102020204" pitchFamily="34" charset="0"/>
                        </a:rPr>
                        <a:t>Lack of capacity for enjoyment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dirty="0">
                          <a:latin typeface="Franklin Gothic Book" panose="020B0503020102020204" pitchFamily="34" charset="0"/>
                        </a:rPr>
                        <a:t>Uncertainty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dirty="0">
                          <a:latin typeface="Franklin Gothic Book" panose="020B0503020102020204" pitchFamily="34" charset="0"/>
                        </a:rPr>
                        <a:t>Fear</a:t>
                      </a: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 of loss/going crazy</a:t>
                      </a:r>
                      <a:endParaRPr lang="en-US" sz="1100" b="0" dirty="0">
                        <a:latin typeface="Franklin Gothic Book" panose="020B0503020102020204" pitchFamily="34" charset="0"/>
                      </a:endParaRPr>
                    </a:p>
                  </a:txBody>
                  <a:tcPr marL="68580" marR="68580" marT="34247" marB="34247"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dirty="0">
                          <a:latin typeface="Franklin Gothic Book" panose="020B0503020102020204" pitchFamily="34" charset="0"/>
                        </a:rPr>
                        <a:t>Change in normal activities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dirty="0">
                          <a:latin typeface="Franklin Gothic Book" panose="020B0503020102020204" pitchFamily="34" charset="0"/>
                        </a:rPr>
                        <a:t>Inability</a:t>
                      </a: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 to rest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Substance use/abuse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Accident prone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Prolonged silences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Diminished sex drive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Decreased personal hygiene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Intensified startle reflex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Suspiciousness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Emotional outbursts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Change in speech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Withdrawal from others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Change in communication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Antisocial acts</a:t>
                      </a:r>
                    </a:p>
                    <a:p>
                      <a:pPr marL="285750" indent="-2857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Pacing</a:t>
                      </a:r>
                    </a:p>
                  </a:txBody>
                  <a:tcPr marL="68580" marR="68580" marT="34247" marB="34247"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dirty="0">
                          <a:latin typeface="Franklin Gothic Book" panose="020B0503020102020204" pitchFamily="34" charset="0"/>
                        </a:rPr>
                        <a:t>Blame</a:t>
                      </a: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 others</a:t>
                      </a:r>
                    </a:p>
                    <a:p>
                      <a:pPr marL="171450" indent="-1714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Confusion</a:t>
                      </a:r>
                    </a:p>
                    <a:p>
                      <a:pPr marL="171450" indent="-1714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Poor attention or concentration</a:t>
                      </a:r>
                    </a:p>
                    <a:p>
                      <a:pPr marL="171450" indent="-1714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Inability to make decisions</a:t>
                      </a:r>
                    </a:p>
                    <a:p>
                      <a:pPr marL="171450" indent="-1714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Heightened/lowered alertness</a:t>
                      </a:r>
                    </a:p>
                    <a:p>
                      <a:pPr marL="171450" indent="-1714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Forgetfulness</a:t>
                      </a:r>
                    </a:p>
                    <a:p>
                      <a:pPr marL="171450" indent="-1714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Trouble identifying known people/objects</a:t>
                      </a:r>
                    </a:p>
                    <a:p>
                      <a:pPr marL="171450" indent="-1714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Increased/decreased awareness of surroundings</a:t>
                      </a:r>
                    </a:p>
                    <a:p>
                      <a:pPr marL="171450" indent="-1714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Poor problem solving</a:t>
                      </a:r>
                    </a:p>
                    <a:p>
                      <a:pPr marL="171450" indent="-1714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Loss of sense of time, place or person</a:t>
                      </a:r>
                    </a:p>
                    <a:p>
                      <a:pPr marL="171450" indent="-1714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Disturbed thinking</a:t>
                      </a:r>
                    </a:p>
                    <a:p>
                      <a:pPr marL="171450" indent="-1714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Nightmares</a:t>
                      </a:r>
                    </a:p>
                    <a:p>
                      <a:pPr marL="171450" indent="-1714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Inescapable images</a:t>
                      </a:r>
                    </a:p>
                    <a:p>
                      <a:pPr marL="171450" indent="-1714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Flashbacks</a:t>
                      </a:r>
                    </a:p>
                    <a:p>
                      <a:pPr marL="171450" indent="-1714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Suicidal ideas</a:t>
                      </a:r>
                    </a:p>
                    <a:p>
                      <a:pPr marL="171450" indent="-1714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Disbelief</a:t>
                      </a:r>
                    </a:p>
                    <a:p>
                      <a:pPr marL="171450" indent="-1714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Change in values</a:t>
                      </a:r>
                    </a:p>
                    <a:p>
                      <a:pPr marL="171450" indent="-171450">
                        <a:buClr>
                          <a:srgbClr val="F95602"/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en-US" sz="1100" b="0" baseline="0" dirty="0">
                          <a:latin typeface="Franklin Gothic Book" panose="020B0503020102020204" pitchFamily="34" charset="0"/>
                        </a:rPr>
                        <a:t>Search for meaning</a:t>
                      </a:r>
                    </a:p>
                    <a:p>
                      <a:pPr>
                        <a:buClr>
                          <a:srgbClr val="F95602"/>
                        </a:buClr>
                      </a:pPr>
                      <a:endParaRPr lang="en-US" sz="1100" dirty="0">
                        <a:latin typeface="Franklin Gothic Book" panose="020B0503020102020204" pitchFamily="34" charset="0"/>
                      </a:endParaRPr>
                    </a:p>
                  </a:txBody>
                  <a:tcPr marL="68580" marR="68580" marT="34247" marB="3424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475" name="TextBox 4"/>
          <p:cNvSpPr txBox="1">
            <a:spLocks noChangeArrowheads="1"/>
          </p:cNvSpPr>
          <p:nvPr/>
        </p:nvSpPr>
        <p:spPr bwMode="auto">
          <a:xfrm>
            <a:off x="598082" y="5677572"/>
            <a:ext cx="451485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04000"/>
              </a:lnSpc>
              <a:spcBef>
                <a:spcPct val="20000"/>
              </a:spcBef>
              <a:buClr>
                <a:srgbClr val="01A8C5"/>
              </a:buClr>
              <a:buFont typeface="Arial" panose="020B0604020202020204" pitchFamily="34" charset="0"/>
              <a:buChar char="•"/>
              <a:defRPr sz="2400">
                <a:solidFill>
                  <a:srgbClr val="2F1C17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104000"/>
              </a:lnSpc>
              <a:spcBef>
                <a:spcPct val="20000"/>
              </a:spcBef>
              <a:buClr>
                <a:srgbClr val="F3852F"/>
              </a:buClr>
              <a:buSzPct val="100000"/>
              <a:buFont typeface="Arial" panose="020B0604020202020204" pitchFamily="34" charset="0"/>
              <a:buChar char="•"/>
              <a:defRPr sz="1600">
                <a:solidFill>
                  <a:srgbClr val="2F1C17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104000"/>
              </a:lnSpc>
              <a:spcBef>
                <a:spcPct val="20000"/>
              </a:spcBef>
              <a:buClr>
                <a:srgbClr val="B4DF37"/>
              </a:buClr>
              <a:buFont typeface="Arial" panose="020B0604020202020204" pitchFamily="34" charset="0"/>
              <a:buChar char="•"/>
              <a:defRPr sz="1400">
                <a:solidFill>
                  <a:srgbClr val="2F1C17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4000"/>
              </a:lnSpc>
              <a:spcBef>
                <a:spcPct val="20000"/>
              </a:spcBef>
              <a:buClr>
                <a:srgbClr val="77CCA3"/>
              </a:buClr>
              <a:buFont typeface="Arial" panose="020B0604020202020204" pitchFamily="34" charset="0"/>
              <a:buChar char="•"/>
              <a:defRPr sz="1200">
                <a:solidFill>
                  <a:srgbClr val="2F1C17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104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1000">
                <a:solidFill>
                  <a:srgbClr val="2F1C17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0">
                <a:solidFill>
                  <a:srgbClr val="2F1C17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0">
                <a:solidFill>
                  <a:srgbClr val="2F1C17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0">
                <a:solidFill>
                  <a:srgbClr val="2F1C17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000">
                <a:solidFill>
                  <a:srgbClr val="2F1C17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F95602"/>
              </a:buClr>
              <a:buFontTx/>
              <a:buNone/>
            </a:pPr>
            <a:r>
              <a:rPr lang="en-US" altLang="en-US" sz="1000" dirty="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Source: U.S. Department of Health &amp; Human Services</a:t>
            </a:r>
          </a:p>
        </p:txBody>
      </p:sp>
    </p:spTree>
    <p:extLst>
      <p:ext uri="{BB962C8B-B14F-4D97-AF65-F5344CB8AC3E}">
        <p14:creationId xmlns:p14="http://schemas.microsoft.com/office/powerpoint/2010/main" val="832721508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81ECA-34A0-4D8B-87D0-CD547E464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0335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Eras Bold ITC" panose="020B0907030504020204" pitchFamily="34" charset="0"/>
              </a:rPr>
              <a:t>How to Help Drivers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4BB0A-4EE2-4842-AEF4-E74006337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Champion the Business Case for Employee Wellbeing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Palatino Linotype" panose="02040502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Examine Messaging About Wellbeing and Mental Health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Palatino Linotype" panose="0204050205050503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Confront Barriers and Create access to services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latin typeface="Palatino Linotype" panose="02040502050505030304" pitchFamily="18" charset="0"/>
            </a:endParaRPr>
          </a:p>
          <a:p>
            <a:pPr marL="857250" lvl="1" indent="-514350">
              <a:buFont typeface="+mj-lt"/>
              <a:buAutoNum type="arabicPeriod"/>
            </a:pPr>
            <a:r>
              <a:rPr lang="en-US" dirty="0"/>
              <a:t>Physical</a:t>
            </a:r>
          </a:p>
          <a:p>
            <a:pPr marL="857250" lvl="1" indent="-514350">
              <a:buFont typeface="+mj-lt"/>
              <a:buAutoNum type="arabicPeriod"/>
            </a:pPr>
            <a:r>
              <a:rPr lang="en-US" dirty="0"/>
              <a:t>Social </a:t>
            </a:r>
          </a:p>
          <a:p>
            <a:pPr marL="857250" lvl="1" indent="-514350">
              <a:buFont typeface="+mj-lt"/>
              <a:buAutoNum type="arabicPeriod"/>
            </a:pPr>
            <a:r>
              <a:rPr lang="en-US" dirty="0"/>
              <a:t>Cultural</a:t>
            </a:r>
          </a:p>
          <a:p>
            <a:pPr marL="342900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>
                <a:latin typeface="Palatino Linotype" panose="02040502050505030304" pitchFamily="18" charset="0"/>
              </a:rPr>
              <a:t>Build whole person resilience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854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13F3569-7AC2-43B4-9752-72EA59C691F9}"/>
              </a:ext>
            </a:extLst>
          </p:cNvPr>
          <p:cNvSpPr txBox="1"/>
          <p:nvPr/>
        </p:nvSpPr>
        <p:spPr>
          <a:xfrm>
            <a:off x="3078737" y="2773420"/>
            <a:ext cx="35747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112A76"/>
                </a:solidFill>
                <a:latin typeface="Palatino Linotype" panose="02040502050505030304" pitchFamily="18" charset="0"/>
                <a:cs typeface="Futura Medium"/>
              </a:rPr>
              <a:t>Programs</a:t>
            </a:r>
          </a:p>
          <a:p>
            <a:endParaRPr lang="en-US" sz="4800" dirty="0"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239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198" y="-473389"/>
            <a:ext cx="8481285" cy="1470025"/>
          </a:xfrm>
        </p:spPr>
        <p:txBody>
          <a:bodyPr/>
          <a:lstStyle/>
          <a:p>
            <a:r>
              <a:rPr lang="en-US" altLang="en-US" sz="3600" dirty="0" err="1">
                <a:latin typeface="Eras Bold ITC" panose="020B0907030504020204" pitchFamily="34" charset="0"/>
              </a:rPr>
              <a:t>TalkNow</a:t>
            </a:r>
            <a:r>
              <a:rPr lang="en-US" altLang="en-US" sz="3600" dirty="0">
                <a:latin typeface="Eras Demi ITC" panose="020B0805030504020804" pitchFamily="34" charset="0"/>
              </a:rPr>
              <a:t>®</a:t>
            </a:r>
          </a:p>
        </p:txBody>
      </p:sp>
      <p:sp>
        <p:nvSpPr>
          <p:cNvPr id="18435" name="Content Placeholder 7"/>
          <p:cNvSpPr>
            <a:spLocks noGrp="1"/>
          </p:cNvSpPr>
          <p:nvPr>
            <p:ph idx="1"/>
          </p:nvPr>
        </p:nvSpPr>
        <p:spPr>
          <a:xfrm>
            <a:off x="457199" y="1600200"/>
            <a:ext cx="8481285" cy="4418763"/>
          </a:xfrm>
        </p:spPr>
        <p:txBody>
          <a:bodyPr>
            <a:normAutofit/>
          </a:bodyPr>
          <a:lstStyle/>
          <a:p>
            <a:pPr marL="342900" indent="-34290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Palatino Linotype" panose="02040502050505030304" pitchFamily="18" charset="0"/>
              </a:rPr>
              <a:t>Calls answered by Master’s level, behavioral health professional</a:t>
            </a:r>
          </a:p>
          <a:p>
            <a:pPr marL="342900" indent="-34290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Palatino Linotype" panose="02040502050505030304" pitchFamily="18" charset="0"/>
              </a:rPr>
              <a:t>Designed for immediate support; in the moment service</a:t>
            </a:r>
          </a:p>
          <a:p>
            <a:pPr marL="342900" indent="-34290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Palatino Linotype" panose="02040502050505030304" pitchFamily="18" charset="0"/>
              </a:rPr>
              <a:t>Learn how to adapt to the “new normal”</a:t>
            </a:r>
          </a:p>
          <a:p>
            <a:pPr marL="342900" indent="-34290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Palatino Linotype" panose="02040502050505030304" pitchFamily="18" charset="0"/>
              </a:rPr>
              <a:t>Tools for navigating stress for COVID-19, return to work, etc.</a:t>
            </a:r>
          </a:p>
          <a:p>
            <a:pPr marL="342900" indent="-342900">
              <a:lnSpc>
                <a:spcPct val="2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Palatino Linotype" panose="02040502050505030304" pitchFamily="18" charset="0"/>
              </a:rPr>
              <a:t>Gain an objective, supportive advocate who can help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en-US" sz="2000" dirty="0">
              <a:latin typeface="Palatino Linotype" panose="02040502050505030304" pitchFamily="18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en-US" sz="2000" dirty="0">
              <a:latin typeface="Palatino Linotype" panose="02040502050505030304" pitchFamily="18" charset="0"/>
            </a:endParaRP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906969" y="641984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1FBE60-A314-F84A-A529-F34116CE228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241674"/>
      </p:ext>
    </p:extLst>
  </p:cSld>
  <p:clrMapOvr>
    <a:masterClrMapping/>
  </p:clrMapOvr>
</p:sld>
</file>

<file path=ppt/theme/theme1.xml><?xml version="1.0" encoding="utf-8"?>
<a:theme xmlns:a="http://schemas.openxmlformats.org/drawingml/2006/main" name="ESPYR_Generic Sales Presentation_opt2_v5">
  <a:themeElements>
    <a:clrScheme name="Custom 44">
      <a:dk1>
        <a:srgbClr val="112A76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ESPYR_Generic Sales Presentation_opt2_v5">
  <a:themeElements>
    <a:clrScheme name="Custom 44">
      <a:dk1>
        <a:srgbClr val="112A76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st_x0020_Activity xmlns="80ffb547-b1ea-46ba-880a-bb86f7f80ac4" xsi:nil="true"/>
    <_Flow_SignoffStatus xmlns="80ffb547-b1ea-46ba-880a-bb86f7f80ac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3B528A61F8BB4DA64093C86EDA2940" ma:contentTypeVersion="15" ma:contentTypeDescription="Create a new document." ma:contentTypeScope="" ma:versionID="30d4c01fcb72dfb71a227f8f094088e7">
  <xsd:schema xmlns:xsd="http://www.w3.org/2001/XMLSchema" xmlns:xs="http://www.w3.org/2001/XMLSchema" xmlns:p="http://schemas.microsoft.com/office/2006/metadata/properties" xmlns:ns2="f8347a31-b135-4f09-b733-58b616e7af07" xmlns:ns3="80ffb547-b1ea-46ba-880a-bb86f7f80ac4" targetNamespace="http://schemas.microsoft.com/office/2006/metadata/properties" ma:root="true" ma:fieldsID="e013dc970efcee2ab63d208d6c66b960" ns2:_="" ns3:_="">
    <xsd:import namespace="f8347a31-b135-4f09-b733-58b616e7af07"/>
    <xsd:import namespace="80ffb547-b1ea-46ba-880a-bb86f7f80ac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Last_x0020_Activity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_Flow_SignoffStatus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347a31-b135-4f09-b733-58b616e7af0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ffb547-b1ea-46ba-880a-bb86f7f80a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Last_x0020_Activity" ma:index="15" nillable="true" ma:displayName="Last Activity" ma:format="DateTime" ma:internalName="Last_x0020_Activity">
      <xsd:simpleType>
        <xsd:restriction base="dms:DateTime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9" nillable="true" ma:displayName="Sign-off status" ma:internalName="Sign_x002d_off_x0020_status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C44DEB-E5A9-4DBA-9134-0A2D5D58B223}">
  <ds:schemaRefs>
    <ds:schemaRef ds:uri="80ffb547-b1ea-46ba-880a-bb86f7f80ac4"/>
    <ds:schemaRef ds:uri="http://purl.org/dc/terms/"/>
    <ds:schemaRef ds:uri="http://schemas.microsoft.com/office/2006/metadata/properties"/>
    <ds:schemaRef ds:uri="f8347a31-b135-4f09-b733-58b616e7af07"/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61737D6F-E2D9-4FEC-B178-480D48E203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347a31-b135-4f09-b733-58b616e7af07"/>
    <ds:schemaRef ds:uri="80ffb547-b1ea-46ba-880a-bb86f7f80a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49813B4-C221-4F44-893F-D5252B4E38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Managing the Generations</Template>
  <TotalTime>962</TotalTime>
  <Words>683</Words>
  <Application>Microsoft Office PowerPoint</Application>
  <PresentationFormat>On-screen Show (4:3)</PresentationFormat>
  <Paragraphs>177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30" baseType="lpstr">
      <vt:lpstr>Arial</vt:lpstr>
      <vt:lpstr>Calibri</vt:lpstr>
      <vt:lpstr>Courier New</vt:lpstr>
      <vt:lpstr>Eras Bold ITC</vt:lpstr>
      <vt:lpstr>Eras Demi ITC</vt:lpstr>
      <vt:lpstr>Franklin Gothic Book</vt:lpstr>
      <vt:lpstr>Franklin Gothic Medium</vt:lpstr>
      <vt:lpstr>Futura Book</vt:lpstr>
      <vt:lpstr>Futura Condensed</vt:lpstr>
      <vt:lpstr>Futura Medium</vt:lpstr>
      <vt:lpstr>Lucida Sans Unicode</vt:lpstr>
      <vt:lpstr>Palatino Linotype</vt:lpstr>
      <vt:lpstr>Source Sans Pro</vt:lpstr>
      <vt:lpstr>Wingdings</vt:lpstr>
      <vt:lpstr>ESPYR_Generic Sales Presentation_opt2_v5</vt:lpstr>
      <vt:lpstr>1_ESPYR_Generic Sales Presentation_opt2_v5</vt:lpstr>
      <vt:lpstr>PowerPoint Presentation</vt:lpstr>
      <vt:lpstr>About</vt:lpstr>
      <vt:lpstr>Mental Health Issues</vt:lpstr>
      <vt:lpstr>More Issues</vt:lpstr>
      <vt:lpstr>Stressors for Professional Drivers</vt:lpstr>
      <vt:lpstr>Common Reactions To Stress</vt:lpstr>
      <vt:lpstr>How to Help Drivers</vt:lpstr>
      <vt:lpstr>PowerPoint Presentation</vt:lpstr>
      <vt:lpstr>TalkNow®</vt:lpstr>
      <vt:lpstr>EAP</vt:lpstr>
      <vt:lpstr>Realyze™</vt:lpstr>
      <vt:lpstr>Fit to Pass℠</vt:lpstr>
      <vt:lpstr>Summary</vt:lpstr>
      <vt:lpstr>PowerPoint Presentation</vt:lpstr>
    </vt:vector>
  </TitlesOfParts>
  <Company>EAP Consultants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the  Generations</dc:title>
  <dc:creator>Sandy Rosenberg</dc:creator>
  <cp:lastModifiedBy>Jeffrey Joo</cp:lastModifiedBy>
  <cp:revision>66</cp:revision>
  <dcterms:created xsi:type="dcterms:W3CDTF">2015-03-19T19:53:18Z</dcterms:created>
  <dcterms:modified xsi:type="dcterms:W3CDTF">2020-07-02T21:04:44Z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0x010100373B528A61F8BB4DA64093C86EDA2940</vt:lpwstr>
  </property>
</Properties>
</file>