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5"/>
  </p:sldMasterIdLst>
  <p:notesMasterIdLst>
    <p:notesMasterId r:id="rId26"/>
  </p:notesMasterIdLst>
  <p:handoutMasterIdLst>
    <p:handoutMasterId r:id="rId27"/>
  </p:handoutMasterIdLst>
  <p:sldIdLst>
    <p:sldId id="273" r:id="rId6"/>
    <p:sldId id="321" r:id="rId7"/>
    <p:sldId id="351" r:id="rId8"/>
    <p:sldId id="314" r:id="rId9"/>
    <p:sldId id="259" r:id="rId10"/>
    <p:sldId id="338" r:id="rId11"/>
    <p:sldId id="313" r:id="rId12"/>
    <p:sldId id="323" r:id="rId13"/>
    <p:sldId id="349" r:id="rId14"/>
    <p:sldId id="334" r:id="rId15"/>
    <p:sldId id="340" r:id="rId16"/>
    <p:sldId id="341" r:id="rId17"/>
    <p:sldId id="344" r:id="rId18"/>
    <p:sldId id="347" r:id="rId19"/>
    <p:sldId id="346" r:id="rId20"/>
    <p:sldId id="342" r:id="rId21"/>
    <p:sldId id="352" r:id="rId22"/>
    <p:sldId id="348" r:id="rId23"/>
    <p:sldId id="336" r:id="rId24"/>
    <p:sldId id="275" r:id="rId25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44" userDrawn="1">
          <p15:clr>
            <a:srgbClr val="A4A3A4"/>
          </p15:clr>
        </p15:guide>
        <p15:guide id="2" pos="4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288"/>
    <a:srgbClr val="EDDD13"/>
    <a:srgbClr val="5A5B5D"/>
    <a:srgbClr val="005188"/>
    <a:srgbClr val="C0C2C4"/>
    <a:srgbClr val="B0B1B3"/>
    <a:srgbClr val="8A8B8A"/>
    <a:srgbClr val="002F80"/>
    <a:srgbClr val="003366"/>
    <a:srgbClr val="0072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69" autoAdjust="0"/>
    <p:restoredTop sz="91769" autoAdjust="0"/>
  </p:normalViewPr>
  <p:slideViewPr>
    <p:cSldViewPr snapToGrid="0" snapToObjects="1">
      <p:cViewPr varScale="1">
        <p:scale>
          <a:sx n="52" d="100"/>
          <a:sy n="52" d="100"/>
        </p:scale>
        <p:origin x="1227" y="45"/>
      </p:cViewPr>
      <p:guideLst>
        <p:guide orient="horz" pos="944"/>
        <p:guide pos="468"/>
      </p:guideLst>
    </p:cSldViewPr>
  </p:slideViewPr>
  <p:outlineViewPr>
    <p:cViewPr>
      <p:scale>
        <a:sx n="33" d="100"/>
        <a:sy n="33" d="100"/>
      </p:scale>
      <p:origin x="0" y="-100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FCA97C3-C405-524D-9CBE-0BC0D8901EF2}" type="datetimeFigureOut">
              <a:rPr lang="en-US" smtClean="0"/>
              <a:t>6/17/2020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4E3284D-1414-D044-813C-490EC2E121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34934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111BCE4-DA71-794C-BB20-C7FCCBD5454E}" type="datetimeFigureOut">
              <a:rPr lang="en-US" smtClean="0"/>
              <a:t>6/17/2020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BAF53EF-993C-FF42-8B62-CEF57763A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17316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800" b="0" kern="1200" dirty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rPr>
              <a:t>(Title Slide Option 1)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F53EF-993C-FF42-8B62-CEF57763A78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80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1697" indent="-28526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1073" indent="-22821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97503" indent="-22821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3932" indent="-22821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0362" indent="-22821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66790" indent="-22821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3219" indent="-22821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79649" indent="-22821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49A2CFA-7EBD-4B31-BA26-AD456BFDC790}" type="slidenum">
              <a:rPr lang="en-US" altLang="en-US" sz="130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5</a:t>
            </a:fld>
            <a:endParaRPr lang="en-US" altLang="en-US" sz="1300" dirty="0">
              <a:solidFill>
                <a:prstClr val="black"/>
              </a:solidFill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327993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1697" indent="-28526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1073" indent="-22821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97503" indent="-22821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3932" indent="-22821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0362" indent="-22821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66790" indent="-22821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3219" indent="-22821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79649" indent="-22821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49A2CFA-7EBD-4B31-BA26-AD456BFDC790}" type="slidenum">
              <a:rPr lang="en-US" altLang="en-US" sz="130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6</a:t>
            </a:fld>
            <a:endParaRPr lang="en-US" altLang="en-US" sz="1300" dirty="0">
              <a:solidFill>
                <a:prstClr val="black"/>
              </a:solidFill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880895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Create +/- 1 boundary for adjusting consequence scale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51295A-C65C-42FC-91D5-3A44C2EACB8A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0218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51295A-C65C-42FC-91D5-3A44C2EACB8A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0644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(low i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38189" y="2164956"/>
            <a:ext cx="10715627" cy="743347"/>
          </a:xfrm>
        </p:spPr>
        <p:txBody>
          <a:bodyPr>
            <a:normAutofit/>
          </a:bodyPr>
          <a:lstStyle>
            <a:lvl1pPr>
              <a:defRPr sz="4000" b="0">
                <a:solidFill>
                  <a:srgbClr val="005288"/>
                </a:solidFill>
                <a:latin typeface="+mj-lt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745067" y="2895600"/>
            <a:ext cx="10708748" cy="1148366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3484E"/>
                </a:solidFill>
                <a:latin typeface="+mj-lt"/>
                <a:cs typeface="Arial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007AB3-9044-9E49-80A1-0B6479D03B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5067" y="4372332"/>
            <a:ext cx="3269721" cy="116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440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738194" y="2098850"/>
            <a:ext cx="5129793" cy="3473276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defRPr sz="2000" baseline="0"/>
            </a:lvl1pPr>
            <a:lvl2pPr>
              <a:spcBef>
                <a:spcPts val="1000"/>
              </a:spcBef>
              <a:defRPr sz="1800" baseline="0"/>
            </a:lvl2pPr>
            <a:lvl3pPr>
              <a:spcBef>
                <a:spcPts val="1000"/>
              </a:spcBef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22005" y="1579099"/>
            <a:ext cx="5131808" cy="37167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000" b="1">
                <a:latin typeface="+mj-lt"/>
                <a:cs typeface="Georgi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322005" y="2098850"/>
            <a:ext cx="5131808" cy="3473276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defRPr sz="2000" baseline="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711200" y="1579099"/>
            <a:ext cx="5131808" cy="37167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000" b="1">
                <a:latin typeface="+mj-lt"/>
                <a:cs typeface="Georgi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738189" y="452440"/>
            <a:ext cx="10715627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4F15D596-468E-7240-AEF9-BE74880DA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173791"/>
            <a:ext cx="4443413" cy="36512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rgbClr val="5A5B5D"/>
                </a:solidFill>
              </a:defRPr>
            </a:lvl1pPr>
          </a:lstStyle>
          <a:p>
            <a:r>
              <a:rPr lang="en-US" dirty="0"/>
              <a:t>Federal Emergency Management Agency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A1FB061-3945-984E-B19F-EFD8A4ED495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D078AD1-E2AC-7E43-A28E-6A771C68E9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457" y="5871061"/>
            <a:ext cx="2027024" cy="81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617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erson, outdoor, yellow, man&#10;&#10;Description automatically generated">
            <a:extLst>
              <a:ext uri="{FF2B5EF4-FFF2-40B4-BE49-F238E27FC236}">
                <a16:creationId xmlns:a16="http://schemas.microsoft.com/office/drawing/2014/main" id="{103784DB-7883-5244-88A2-E8E7BBEA94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698"/>
                    </a14:imgEffect>
                    <a14:imgEffect>
                      <a14:saturation sat="57000"/>
                    </a14:imgEffect>
                    <a14:imgEffect>
                      <a14:brightnessContrast contrast="27000"/>
                    </a14:imgEffect>
                  </a14:imgLayer>
                </a14:imgProps>
              </a:ext>
            </a:extLst>
          </a:blip>
          <a:srcRect l="6354" t="-1" r="14906" b="33629"/>
          <a:stretch/>
        </p:blipFill>
        <p:spPr>
          <a:xfrm>
            <a:off x="-1" y="-3"/>
            <a:ext cx="12191999" cy="685800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9B86FCD-6BA9-694B-A64A-36883B42361C}"/>
              </a:ext>
            </a:extLst>
          </p:cNvPr>
          <p:cNvSpPr/>
          <p:nvPr userDrawn="1"/>
        </p:nvSpPr>
        <p:spPr>
          <a:xfrm>
            <a:off x="6096000" y="-3"/>
            <a:ext cx="6096000" cy="6858000"/>
          </a:xfrm>
          <a:prstGeom prst="rect">
            <a:avLst/>
          </a:prstGeom>
          <a:solidFill>
            <a:srgbClr val="5A5B5D">
              <a:alpha val="72941"/>
            </a:srgbClr>
          </a:solidFill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81BF64-81BE-3944-A21C-CA7BB5AC4A9D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005188">
              <a:alpha val="72941"/>
            </a:srgbClr>
          </a:solidFill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1325908E-DDB4-4D4C-855A-C7F2176C3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8043" y="6409008"/>
            <a:ext cx="485773" cy="201827"/>
          </a:xfrm>
        </p:spPr>
        <p:txBody>
          <a:bodyPr lIns="0" tIns="0" rIns="0" bIns="0" anchor="t" anchorCtr="0"/>
          <a:lstStyle>
            <a:lvl1pPr algn="r">
              <a:defRPr sz="1000" b="0" i="0">
                <a:solidFill>
                  <a:schemeClr val="bg1"/>
                </a:solidFill>
                <a:latin typeface="Franklin Gothic Medium" panose="020B0603020102020204" pitchFamily="34" charset="0"/>
                <a:cs typeface="Times New Roman" panose="02020603050405020304" pitchFamily="18" charset="0"/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10">
            <a:extLst>
              <a:ext uri="{FF2B5EF4-FFF2-40B4-BE49-F238E27FC236}">
                <a16:creationId xmlns:a16="http://schemas.microsoft.com/office/drawing/2014/main" id="{067004B6-D9E8-B347-8C38-1EA40A40B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34987" y="6302861"/>
            <a:ext cx="4443413" cy="36512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Federal Emergency Management Agency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7E2ECF73-45E0-0843-9F3F-68C69CE41040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88767" y="2154312"/>
            <a:ext cx="5129793" cy="3473276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defRPr sz="2000" baseline="0">
                <a:solidFill>
                  <a:schemeClr val="bg1"/>
                </a:solidFill>
              </a:defRPr>
            </a:lvl1pPr>
            <a:lvl2pPr>
              <a:spcBef>
                <a:spcPts val="1000"/>
              </a:spcBef>
              <a:defRPr sz="1800" baseline="0">
                <a:solidFill>
                  <a:schemeClr val="bg1"/>
                </a:solidFill>
              </a:defRPr>
            </a:lvl2pPr>
            <a:lvl3pPr>
              <a:spcBef>
                <a:spcPts val="1000"/>
              </a:spcBef>
              <a:defRPr sz="1800">
                <a:solidFill>
                  <a:schemeClr val="bg1"/>
                </a:solidFill>
              </a:defRPr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A98E5884-686F-1C45-A0EF-76C8A0A237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1773" y="1634561"/>
            <a:ext cx="5131808" cy="37167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  <a:latin typeface="+mj-lt"/>
                <a:cs typeface="Georgi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57EDE04E-08FC-3448-A184-27468B3BF063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6479111" y="2207696"/>
            <a:ext cx="5129793" cy="3473276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defRPr sz="2000" baseline="0">
                <a:solidFill>
                  <a:schemeClr val="bg1"/>
                </a:solidFill>
              </a:defRPr>
            </a:lvl1pPr>
            <a:lvl2pPr>
              <a:spcBef>
                <a:spcPts val="1000"/>
              </a:spcBef>
              <a:defRPr sz="1800" baseline="0">
                <a:solidFill>
                  <a:schemeClr val="bg1"/>
                </a:solidFill>
              </a:defRPr>
            </a:lvl2pPr>
            <a:lvl3pPr>
              <a:spcBef>
                <a:spcPts val="1000"/>
              </a:spcBef>
              <a:defRPr sz="1800">
                <a:solidFill>
                  <a:schemeClr val="bg1"/>
                </a:solidFill>
              </a:defRPr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826B8427-E58C-1441-B60A-E7E51621D61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52117" y="1687945"/>
            <a:ext cx="5131808" cy="37167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  <a:latin typeface="+mj-lt"/>
                <a:cs typeface="Georgi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0328220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738189" y="452440"/>
            <a:ext cx="10715627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Footer Placeholder 10">
            <a:extLst>
              <a:ext uri="{FF2B5EF4-FFF2-40B4-BE49-F238E27FC236}">
                <a16:creationId xmlns:a16="http://schemas.microsoft.com/office/drawing/2014/main" id="{7E97B94E-42E6-4544-9EC8-17245821A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173791"/>
            <a:ext cx="4443413" cy="36512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rgbClr val="5A5B5D"/>
                </a:solidFill>
              </a:defRPr>
            </a:lvl1pPr>
          </a:lstStyle>
          <a:p>
            <a:r>
              <a:rPr lang="en-US" dirty="0"/>
              <a:t>Federal Emergency Management Agency</a:t>
            </a:r>
          </a:p>
        </p:txBody>
      </p:sp>
      <p:sp>
        <p:nvSpPr>
          <p:cNvPr id="10" name="Slide Number Placeholder 11">
            <a:extLst>
              <a:ext uri="{FF2B5EF4-FFF2-40B4-BE49-F238E27FC236}">
                <a16:creationId xmlns:a16="http://schemas.microsoft.com/office/drawing/2014/main" id="{254866EA-8482-8548-8A4F-3E9E3B6AB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D17C2D-11ED-A242-80F3-580A0D3B4F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457" y="5871061"/>
            <a:ext cx="2027024" cy="81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4211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38193" y="1549400"/>
            <a:ext cx="10715625" cy="4022725"/>
          </a:xfrm>
          <a:prstGeom prst="rect">
            <a:avLst/>
          </a:prstGeom>
        </p:spPr>
        <p:txBody>
          <a:bodyPr/>
          <a:lstStyle>
            <a:lvl1pPr marL="452628" indent="-457200">
              <a:buClr>
                <a:srgbClr val="101820"/>
              </a:buClr>
              <a:buFont typeface="+mj-lt"/>
              <a:buAutoNum type="arabicPeriod"/>
              <a:defRPr sz="2000">
                <a:solidFill>
                  <a:srgbClr val="101820"/>
                </a:solidFill>
              </a:defRPr>
            </a:lvl1pPr>
            <a:lvl2pPr marL="800100" indent="-342900">
              <a:spcBef>
                <a:spcPts val="1000"/>
              </a:spcBef>
              <a:buClr>
                <a:srgbClr val="101820"/>
              </a:buClr>
              <a:buSzPct val="100000"/>
              <a:buFont typeface="+mj-lt"/>
              <a:buAutoNum type="alphaLcPeriod"/>
              <a:defRPr sz="1800">
                <a:solidFill>
                  <a:srgbClr val="101820"/>
                </a:solidFill>
              </a:defRPr>
            </a:lvl2pPr>
            <a:lvl3pPr marL="1143000" indent="-228600">
              <a:spcBef>
                <a:spcPts val="1000"/>
              </a:spcBef>
              <a:buFont typeface="Wingdings" charset="2"/>
              <a:buChar char="§"/>
              <a:defRPr sz="1600">
                <a:solidFill>
                  <a:srgbClr val="101820"/>
                </a:solidFill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738189" y="452440"/>
            <a:ext cx="10715627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Footer Placeholder 10">
            <a:extLst>
              <a:ext uri="{FF2B5EF4-FFF2-40B4-BE49-F238E27FC236}">
                <a16:creationId xmlns:a16="http://schemas.microsoft.com/office/drawing/2014/main" id="{7C9FD575-3B71-D545-976A-C7A029B05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173791"/>
            <a:ext cx="4443413" cy="36512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rgbClr val="5A5B5D"/>
                </a:solidFill>
              </a:defRPr>
            </a:lvl1pPr>
          </a:lstStyle>
          <a:p>
            <a:r>
              <a:rPr lang="en-US" dirty="0"/>
              <a:t>Federal Emergency Management Agency</a:t>
            </a:r>
          </a:p>
        </p:txBody>
      </p:sp>
      <p:sp>
        <p:nvSpPr>
          <p:cNvPr id="9" name="Slide Number Placeholder 11">
            <a:extLst>
              <a:ext uri="{FF2B5EF4-FFF2-40B4-BE49-F238E27FC236}">
                <a16:creationId xmlns:a16="http://schemas.microsoft.com/office/drawing/2014/main" id="{838FB658-3138-B140-B7C4-A803FE883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23C1A0-7E36-F04C-8C22-796A27F1DB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457" y="5871061"/>
            <a:ext cx="2027024" cy="81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8963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with capti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7219366" y="1549401"/>
            <a:ext cx="4234455" cy="38807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200"/>
              </a:lnSpc>
              <a:spcBef>
                <a:spcPts val="1500"/>
              </a:spcBef>
              <a:buNone/>
              <a:defRPr sz="16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add descriptive text</a:t>
            </a:r>
          </a:p>
        </p:txBody>
      </p:sp>
      <p:sp>
        <p:nvSpPr>
          <p:cNvPr id="20" name="Content Placeholder 18"/>
          <p:cNvSpPr>
            <a:spLocks noGrp="1"/>
          </p:cNvSpPr>
          <p:nvPr>
            <p:ph sz="quarter" idx="11" hasCustomPrompt="1"/>
          </p:nvPr>
        </p:nvSpPr>
        <p:spPr>
          <a:xfrm>
            <a:off x="763008" y="1549402"/>
            <a:ext cx="6023847" cy="388071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Insert chart here</a:t>
            </a: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738189" y="452440"/>
            <a:ext cx="10715627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Footer Placeholder 10">
            <a:extLst>
              <a:ext uri="{FF2B5EF4-FFF2-40B4-BE49-F238E27FC236}">
                <a16:creationId xmlns:a16="http://schemas.microsoft.com/office/drawing/2014/main" id="{B997A94B-DC6C-EB4F-A0EF-FAB78028964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096000" y="6173791"/>
            <a:ext cx="4443413" cy="36512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rgbClr val="5A5B5D"/>
                </a:solidFill>
              </a:defRPr>
            </a:lvl1pPr>
          </a:lstStyle>
          <a:p>
            <a:r>
              <a:rPr lang="en-US" dirty="0"/>
              <a:t>Federal Emergency Management Agency</a:t>
            </a:r>
          </a:p>
        </p:txBody>
      </p:sp>
      <p:sp>
        <p:nvSpPr>
          <p:cNvPr id="10" name="Slide Number Placeholder 11">
            <a:extLst>
              <a:ext uri="{FF2B5EF4-FFF2-40B4-BE49-F238E27FC236}">
                <a16:creationId xmlns:a16="http://schemas.microsoft.com/office/drawing/2014/main" id="{F90CEE4B-BD46-A046-8385-D32CD3EA4E9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3F5E7CD-1E91-C647-9AFB-F570055EB0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457" y="5871061"/>
            <a:ext cx="2027024" cy="81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5247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with titl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-21833" y="2"/>
            <a:ext cx="12192000" cy="6857998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1" tIns="32146" rIns="64291" bIns="32146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429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N W3" charset="-128"/>
              <a:cs typeface="ヒラギノ角ゴ ProN W3" charset="-128"/>
              <a:sym typeface="Arial" charset="0"/>
            </a:endParaRP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49407" y="5274393"/>
            <a:ext cx="3310144" cy="528224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200" i="1" baseline="0"/>
            </a:lvl1pPr>
            <a:lvl2pPr marL="457200" indent="0">
              <a:buFontTx/>
              <a:buNone/>
              <a:defRPr sz="1400"/>
            </a:lvl2pPr>
            <a:lvl3pPr marL="914400" indent="0">
              <a:buFontTx/>
              <a:buNone/>
              <a:defRPr sz="1400"/>
            </a:lvl3pPr>
          </a:lstStyle>
          <a:p>
            <a:r>
              <a:rPr lang="en-US" sz="1200" dirty="0"/>
              <a:t>Source: Add source here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7325955" y="564185"/>
            <a:ext cx="4234455" cy="7056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lnSpc>
                <a:spcPts val="2200"/>
              </a:lnSpc>
              <a:spcBef>
                <a:spcPts val="1500"/>
              </a:spcBef>
              <a:buNone/>
              <a:defRPr sz="18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Add chart title here</a:t>
            </a:r>
          </a:p>
        </p:txBody>
      </p:sp>
      <p:sp>
        <p:nvSpPr>
          <p:cNvPr id="10" name="Footer Placeholder 10">
            <a:extLst>
              <a:ext uri="{FF2B5EF4-FFF2-40B4-BE49-F238E27FC236}">
                <a16:creationId xmlns:a16="http://schemas.microsoft.com/office/drawing/2014/main" id="{614777EF-720C-A944-907E-CE1C292CBC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096000" y="6173791"/>
            <a:ext cx="4443413" cy="36512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rgbClr val="5A5B5D"/>
                </a:solidFill>
              </a:defRPr>
            </a:lvl1pPr>
          </a:lstStyle>
          <a:p>
            <a:r>
              <a:rPr lang="en-US" dirty="0"/>
              <a:t>Federal Emergency Management Agency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B0C4446-A1BE-2F41-A56C-FB26F13381B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D78231E-8D0D-4748-A369-8C7545BCEA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457" y="5871061"/>
            <a:ext cx="2027024" cy="81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6210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rt with title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46695" y="5229211"/>
            <a:ext cx="6766343" cy="528224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200" i="1" baseline="0"/>
            </a:lvl1pPr>
            <a:lvl2pPr marL="457200" indent="0">
              <a:buFontTx/>
              <a:buNone/>
              <a:defRPr sz="1400"/>
            </a:lvl2pPr>
            <a:lvl3pPr marL="914400" indent="0">
              <a:buFontTx/>
              <a:buNone/>
              <a:defRPr sz="1400"/>
            </a:lvl3pPr>
          </a:lstStyle>
          <a:p>
            <a:r>
              <a:rPr lang="en-US" sz="1200" dirty="0"/>
              <a:t>Source: Add source here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646695" y="517967"/>
            <a:ext cx="10867972" cy="52822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200"/>
              </a:lnSpc>
              <a:spcBef>
                <a:spcPts val="1500"/>
              </a:spcBef>
              <a:buNone/>
              <a:defRPr sz="1800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Add chart title here</a:t>
            </a:r>
          </a:p>
        </p:txBody>
      </p:sp>
      <p:sp>
        <p:nvSpPr>
          <p:cNvPr id="8" name="Footer Placeholder 10">
            <a:extLst>
              <a:ext uri="{FF2B5EF4-FFF2-40B4-BE49-F238E27FC236}">
                <a16:creationId xmlns:a16="http://schemas.microsoft.com/office/drawing/2014/main" id="{95B45AF5-26D0-3042-B0AB-CA5EF015C53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096000" y="6173791"/>
            <a:ext cx="4443413" cy="36512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rgbClr val="5A5B5D"/>
                </a:solidFill>
              </a:defRPr>
            </a:lvl1pPr>
          </a:lstStyle>
          <a:p>
            <a:r>
              <a:rPr lang="en-US" dirty="0"/>
              <a:t>Federal Emergency Management Agency</a:t>
            </a:r>
          </a:p>
        </p:txBody>
      </p:sp>
      <p:sp>
        <p:nvSpPr>
          <p:cNvPr id="10" name="Slide Number Placeholder 11">
            <a:extLst>
              <a:ext uri="{FF2B5EF4-FFF2-40B4-BE49-F238E27FC236}">
                <a16:creationId xmlns:a16="http://schemas.microsoft.com/office/drawing/2014/main" id="{774B317E-21C5-1745-BE88-290F56726B7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39F346-81C1-0B46-B5E0-2EDE2687A2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457" y="5871061"/>
            <a:ext cx="2027024" cy="81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5292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1204148" y="2996623"/>
            <a:ext cx="9746073" cy="447452"/>
          </a:xfrm>
          <a:prstGeom prst="rect">
            <a:avLst/>
          </a:prstGeom>
        </p:spPr>
        <p:txBody>
          <a:bodyPr wrap="square" lIns="64284" tIns="32142" rIns="64284" bIns="32142">
            <a:spAutoFit/>
          </a:bodyPr>
          <a:lstStyle>
            <a:lvl1pPr marL="0" marR="0" indent="0" algn="l" defTabSz="642915" rtl="0" eaLnBrk="1" fontAlgn="base" latinLnBrk="0" hangingPunct="1">
              <a:lnSpc>
                <a:spcPct val="140000"/>
              </a:lnSpc>
              <a:spcBef>
                <a:spcPts val="2109"/>
              </a:spcBef>
              <a:spcAft>
                <a:spcPts val="2000"/>
              </a:spcAft>
              <a:buClr>
                <a:schemeClr val="tx2"/>
              </a:buClr>
              <a:buSzPct val="100000"/>
              <a:buFont typeface="Wingdings" charset="2"/>
              <a:buNone/>
              <a:tabLst/>
              <a:defRPr sz="2000" cap="none" baseline="0">
                <a:solidFill>
                  <a:srgbClr val="050606"/>
                </a:solidFill>
              </a:defRPr>
            </a:lvl1pPr>
            <a:lvl2pPr marL="3214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428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642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856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607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9285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2499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5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eaLnBrk="1" hangingPunct="1">
              <a:lnSpc>
                <a:spcPct val="140000"/>
              </a:lnSpc>
              <a:spcAft>
                <a:spcPts val="2000"/>
              </a:spcAft>
              <a:defRPr/>
            </a:pPr>
            <a:endParaRPr lang="en-US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150313" y="2345635"/>
            <a:ext cx="10715627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Footer Placeholder 10">
            <a:extLst>
              <a:ext uri="{FF2B5EF4-FFF2-40B4-BE49-F238E27FC236}">
                <a16:creationId xmlns:a16="http://schemas.microsoft.com/office/drawing/2014/main" id="{E1E1D0CB-6F0F-9847-9A71-AE64C4034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173791"/>
            <a:ext cx="4443413" cy="36512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rgbClr val="5A5B5D"/>
                </a:solidFill>
              </a:defRPr>
            </a:lvl1pPr>
          </a:lstStyle>
          <a:p>
            <a:r>
              <a:rPr lang="en-US" dirty="0"/>
              <a:t>Federal Emergency Management Agency</a:t>
            </a:r>
          </a:p>
        </p:txBody>
      </p:sp>
      <p:sp>
        <p:nvSpPr>
          <p:cNvPr id="8" name="Slide Number Placeholder 11">
            <a:extLst>
              <a:ext uri="{FF2B5EF4-FFF2-40B4-BE49-F238E27FC236}">
                <a16:creationId xmlns:a16="http://schemas.microsoft.com/office/drawing/2014/main" id="{2A921306-A16B-8445-A6DC-4327BF9E5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C6CD96-7A99-C447-B5AA-284EE64E03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457" y="5871061"/>
            <a:ext cx="2027024" cy="81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1562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9DC4E2-1C21-4621-969A-FE5083391CC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11658600" y="6553200"/>
            <a:ext cx="1219200" cy="914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49167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(low ink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38E90AA-96A8-C546-B6C2-70A0D623F6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719D287-29F9-DE44-9F1C-D54D423E2DB4}"/>
              </a:ext>
            </a:extLst>
          </p:cNvPr>
          <p:cNvSpPr/>
          <p:nvPr userDrawn="1"/>
        </p:nvSpPr>
        <p:spPr>
          <a:xfrm>
            <a:off x="-3437" y="-12192"/>
            <a:ext cx="12192000" cy="6858002"/>
          </a:xfrm>
          <a:prstGeom prst="rect">
            <a:avLst/>
          </a:prstGeom>
          <a:solidFill>
            <a:srgbClr val="005288">
              <a:alpha val="67059"/>
            </a:srgb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38190" y="390543"/>
            <a:ext cx="10708748" cy="1816925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ct val="90000"/>
              </a:lnSpc>
              <a:defRPr sz="5400" b="0" i="0">
                <a:solidFill>
                  <a:schemeClr val="bg1"/>
                </a:solidFill>
                <a:latin typeface="Franklin Gothic Medium" panose="020B060302010202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738189" y="2280634"/>
            <a:ext cx="10708748" cy="1148366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Franklin Gothic Medium" panose="020B0603020102020204" pitchFamily="34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77AD55-8AE7-B04C-A183-19CD2864A0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8189" y="3829059"/>
            <a:ext cx="3698875" cy="1318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6402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solidFill>
          <a:srgbClr val="0052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C5259B2E-2FEF-A64F-8760-8691A70A60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8189" y="2579484"/>
            <a:ext cx="10715627" cy="743347"/>
          </a:xfrm>
        </p:spPr>
        <p:txBody>
          <a:bodyPr>
            <a:normAutofit/>
          </a:bodyPr>
          <a:lstStyle>
            <a:lvl1pPr>
              <a:defRPr sz="4000" b="0">
                <a:solidFill>
                  <a:schemeClr val="bg1"/>
                </a:solidFill>
                <a:latin typeface="+mj-lt"/>
                <a:cs typeface="Arial"/>
              </a:defRPr>
            </a:lvl1pPr>
          </a:lstStyle>
          <a:p>
            <a:r>
              <a:rPr lang="en-US" dirty="0"/>
              <a:t>Divider slide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F0C131CE-4E30-DE4B-AB8A-A8FD12FA28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45067" y="3310128"/>
            <a:ext cx="10708748" cy="1148366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+mj-lt"/>
                <a:cs typeface="Arial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53084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body of water surrounded by trees&#10;&#10;Description automatically generated">
            <a:extLst>
              <a:ext uri="{FF2B5EF4-FFF2-40B4-BE49-F238E27FC236}">
                <a16:creationId xmlns:a16="http://schemas.microsoft.com/office/drawing/2014/main" id="{37FE2C71-A407-1443-8E3F-D26B871074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670" r="22030"/>
          <a:stretch/>
        </p:blipFill>
        <p:spPr>
          <a:xfrm>
            <a:off x="-1" y="0"/>
            <a:ext cx="12192001" cy="685799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43380E8-22F6-1840-9848-D52F39AFD78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005288">
              <a:alpha val="78000"/>
            </a:srgb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F6AFE8EF-C433-A04D-8FA7-421BB355AC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8189" y="2579484"/>
            <a:ext cx="10715627" cy="743347"/>
          </a:xfrm>
        </p:spPr>
        <p:txBody>
          <a:bodyPr>
            <a:normAutofit/>
          </a:bodyPr>
          <a:lstStyle>
            <a:lvl1pPr>
              <a:defRPr sz="4000" b="0">
                <a:solidFill>
                  <a:schemeClr val="bg1"/>
                </a:solidFill>
                <a:latin typeface="+mj-lt"/>
                <a:cs typeface="Arial"/>
              </a:defRPr>
            </a:lvl1pPr>
          </a:lstStyle>
          <a:p>
            <a:r>
              <a:rPr lang="en-US" dirty="0"/>
              <a:t>Divider slide + image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B1F6F3CA-DCA5-7D4E-AA81-4152972D551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45067" y="3310128"/>
            <a:ext cx="10708748" cy="1148366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+mj-lt"/>
                <a:cs typeface="Arial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295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738189" y="1524000"/>
            <a:ext cx="10715627" cy="4106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C5415B20-894C-9F4F-8C45-42C9CA8DD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lide Number Placeholder 7">
            <a:extLst>
              <a:ext uri="{FF2B5EF4-FFF2-40B4-BE49-F238E27FC236}">
                <a16:creationId xmlns:a16="http://schemas.microsoft.com/office/drawing/2014/main" id="{A4106D1A-06B2-FC45-A02C-546D1A72D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10">
            <a:extLst>
              <a:ext uri="{FF2B5EF4-FFF2-40B4-BE49-F238E27FC236}">
                <a16:creationId xmlns:a16="http://schemas.microsoft.com/office/drawing/2014/main" id="{DD99A83E-845A-484A-843A-24FDEA183558}"/>
              </a:ext>
            </a:extLst>
          </p:cNvPr>
          <p:cNvSpPr txBox="1">
            <a:spLocks/>
          </p:cNvSpPr>
          <p:nvPr userDrawn="1"/>
        </p:nvSpPr>
        <p:spPr>
          <a:xfrm>
            <a:off x="6096000" y="6173791"/>
            <a:ext cx="44434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ln>
                  <a:noFill/>
                </a:ln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5A5B5D"/>
                </a:solidFill>
              </a:rPr>
              <a:t>Federal Emergency Management Agency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8619E4-EB49-D04C-9F79-4BB3758FD4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0556" y="5861119"/>
            <a:ext cx="2155825" cy="768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97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1204149" y="2300174"/>
            <a:ext cx="9746075" cy="880064"/>
          </a:xfrm>
          <a:prstGeom prst="rect">
            <a:avLst/>
          </a:prstGeom>
        </p:spPr>
        <p:txBody>
          <a:bodyPr lIns="64251" tIns="32125" rIns="64251" bIns="32125"/>
          <a:lstStyle>
            <a:lvl1pPr algn="l">
              <a:lnSpc>
                <a:spcPts val="5000"/>
              </a:lnSpc>
              <a:spcBef>
                <a:spcPts val="7500"/>
              </a:spcBef>
              <a:spcAft>
                <a:spcPts val="0"/>
              </a:spcAft>
              <a:defRPr sz="4600" baseline="0">
                <a:solidFill>
                  <a:srgbClr val="005288"/>
                </a:solidFill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04152" y="3202727"/>
            <a:ext cx="9746073" cy="717193"/>
          </a:xfrm>
          <a:prstGeom prst="rect">
            <a:avLst/>
          </a:prstGeom>
        </p:spPr>
        <p:txBody>
          <a:bodyPr wrap="square" lIns="64251" tIns="32125" rIns="64251" bIns="32125">
            <a:spAutoFit/>
          </a:bodyPr>
          <a:lstStyle>
            <a:lvl1pPr marL="0" indent="0" algn="l">
              <a:lnSpc>
                <a:spcPts val="5000"/>
              </a:lnSpc>
              <a:spcBef>
                <a:spcPts val="2109"/>
              </a:spcBef>
              <a:buClr>
                <a:schemeClr val="tx2"/>
              </a:buClr>
              <a:buSzPct val="100000"/>
              <a:buFontTx/>
              <a:buNone/>
              <a:defRPr sz="4600" cap="none" baseline="0">
                <a:solidFill>
                  <a:srgbClr val="5A5B5D"/>
                </a:solidFill>
              </a:defRPr>
            </a:lvl1pPr>
            <a:lvl2pPr marL="321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42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63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85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6062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9275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2488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5700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text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DF2BF6-D194-1343-93BA-82E52542D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Federal Emergency Management Agency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506CF50-EC7F-7045-8A7E-444D3AE99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10">
            <a:extLst>
              <a:ext uri="{FF2B5EF4-FFF2-40B4-BE49-F238E27FC236}">
                <a16:creationId xmlns:a16="http://schemas.microsoft.com/office/drawing/2014/main" id="{CC62EF53-F675-B345-BC80-8CCA23A8FCD2}"/>
              </a:ext>
            </a:extLst>
          </p:cNvPr>
          <p:cNvSpPr txBox="1">
            <a:spLocks/>
          </p:cNvSpPr>
          <p:nvPr userDrawn="1"/>
        </p:nvSpPr>
        <p:spPr>
          <a:xfrm>
            <a:off x="6096000" y="6173791"/>
            <a:ext cx="44434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ln>
                  <a:noFill/>
                </a:ln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5A5B5D"/>
                </a:solidFill>
              </a:rPr>
              <a:t>Federal Emergency Management Agency</a:t>
            </a:r>
          </a:p>
        </p:txBody>
      </p:sp>
      <p:sp>
        <p:nvSpPr>
          <p:cNvPr id="9" name="Slide Number Placeholder 11">
            <a:extLst>
              <a:ext uri="{FF2B5EF4-FFF2-40B4-BE49-F238E27FC236}">
                <a16:creationId xmlns:a16="http://schemas.microsoft.com/office/drawing/2014/main" id="{F55905DA-9C4D-EE4A-8870-6FB2EB81F1D1}"/>
              </a:ext>
            </a:extLst>
          </p:cNvPr>
          <p:cNvSpPr txBox="1">
            <a:spLocks/>
          </p:cNvSpPr>
          <p:nvPr userDrawn="1"/>
        </p:nvSpPr>
        <p:spPr>
          <a:xfrm>
            <a:off x="10539413" y="6173791"/>
            <a:ext cx="9144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FCC257D-A786-9244-9E17-CE618C8B9275}" type="slidenum">
              <a:rPr lang="en-US" smtClean="0">
                <a:solidFill>
                  <a:srgbClr val="5A5B5D"/>
                </a:solidFill>
              </a:rPr>
              <a:pPr/>
              <a:t>‹#›</a:t>
            </a:fld>
            <a:endParaRPr lang="en-US" dirty="0">
              <a:solidFill>
                <a:srgbClr val="5A5B5D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B4236FD-D275-D549-B0E5-35B58EAE67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0556" y="5861119"/>
            <a:ext cx="2155825" cy="768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82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4E3FC85-6BF3-D94D-B8FE-FD0C2A5B203B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005188"/>
          </a:solidFill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10">
            <a:extLst>
              <a:ext uri="{FF2B5EF4-FFF2-40B4-BE49-F238E27FC236}">
                <a16:creationId xmlns:a16="http://schemas.microsoft.com/office/drawing/2014/main" id="{C2F1596D-781D-EF48-81CB-1D95696A1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87490" y="6299521"/>
            <a:ext cx="4443413" cy="36512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Federal Emergency Management Agency</a:t>
            </a:r>
          </a:p>
        </p:txBody>
      </p:sp>
      <p:sp>
        <p:nvSpPr>
          <p:cNvPr id="8" name="Slide Number Placeholder 11">
            <a:extLst>
              <a:ext uri="{FF2B5EF4-FFF2-40B4-BE49-F238E27FC236}">
                <a16:creationId xmlns:a16="http://schemas.microsoft.com/office/drawing/2014/main" id="{6C9652F4-E8D4-6446-9C97-A4DC78041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0903" y="6299521"/>
            <a:ext cx="91440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018C88F9-061D-C641-A335-28618704B8E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25837" y="2143639"/>
            <a:ext cx="5129793" cy="3473276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defRPr sz="2000" baseline="0"/>
            </a:lvl1pPr>
            <a:lvl2pPr>
              <a:spcBef>
                <a:spcPts val="1000"/>
              </a:spcBef>
              <a:defRPr sz="1800" baseline="0"/>
            </a:lvl2pPr>
            <a:lvl3pPr>
              <a:spcBef>
                <a:spcPts val="1000"/>
              </a:spcBef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5D75EF01-B7F2-F84B-B493-D6438400F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189" y="1206938"/>
            <a:ext cx="5117441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69BDD282-AEF1-FF4D-A786-616931069BA0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722076" y="1379318"/>
            <a:ext cx="4860325" cy="37641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862CD6B-A2FE-2346-8B4F-FE3C992B93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457" y="5885349"/>
            <a:ext cx="2027024" cy="81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641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26018" y="1549400"/>
            <a:ext cx="5268383" cy="399415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314018" y="1549400"/>
            <a:ext cx="5268383" cy="399415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738189" y="452440"/>
            <a:ext cx="10715627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Footer Placeholder 10">
            <a:extLst>
              <a:ext uri="{FF2B5EF4-FFF2-40B4-BE49-F238E27FC236}">
                <a16:creationId xmlns:a16="http://schemas.microsoft.com/office/drawing/2014/main" id="{780EFCB7-513F-8445-B833-1531FD238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173791"/>
            <a:ext cx="4443413" cy="36512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rgbClr val="5A5B5D"/>
                </a:solidFill>
              </a:defRPr>
            </a:lvl1pPr>
          </a:lstStyle>
          <a:p>
            <a:r>
              <a:rPr lang="en-US" dirty="0"/>
              <a:t>Federal Emergency Management Agency</a:t>
            </a:r>
          </a:p>
        </p:txBody>
      </p:sp>
      <p:sp>
        <p:nvSpPr>
          <p:cNvPr id="10" name="Slide Number Placeholder 11">
            <a:extLst>
              <a:ext uri="{FF2B5EF4-FFF2-40B4-BE49-F238E27FC236}">
                <a16:creationId xmlns:a16="http://schemas.microsoft.com/office/drawing/2014/main" id="{3E4F6407-0B13-BA4A-9466-7F50E80E5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363641A-DF3D-014E-836A-3DD8B99E67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457" y="5871061"/>
            <a:ext cx="2027024" cy="81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941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view of a city&#10;&#10;Description automatically generated">
            <a:extLst>
              <a:ext uri="{FF2B5EF4-FFF2-40B4-BE49-F238E27FC236}">
                <a16:creationId xmlns:a16="http://schemas.microsoft.com/office/drawing/2014/main" id="{4D0A274D-3608-414D-A6B0-24A592E098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7883" r="15496"/>
          <a:stretch/>
        </p:blipFill>
        <p:spPr>
          <a:xfrm>
            <a:off x="-1" y="0"/>
            <a:ext cx="6096001" cy="6858000"/>
          </a:xfrm>
          <a:prstGeom prst="rect">
            <a:avLst/>
          </a:prstGeom>
        </p:spPr>
      </p:pic>
      <p:sp>
        <p:nvSpPr>
          <p:cNvPr id="8" name="Footer Placeholder 10">
            <a:extLst>
              <a:ext uri="{FF2B5EF4-FFF2-40B4-BE49-F238E27FC236}">
                <a16:creationId xmlns:a16="http://schemas.microsoft.com/office/drawing/2014/main" id="{18D89283-3265-234E-957A-919FE8DF1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30340" y="6276661"/>
            <a:ext cx="4443413" cy="36512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rgbClr val="5A5B5D"/>
                </a:solidFill>
              </a:defRPr>
            </a:lvl1pPr>
          </a:lstStyle>
          <a:p>
            <a:r>
              <a:rPr lang="en-US" dirty="0"/>
              <a:t>Federal Emergency Management Agency</a:t>
            </a:r>
          </a:p>
        </p:txBody>
      </p:sp>
      <p:sp>
        <p:nvSpPr>
          <p:cNvPr id="9" name="Slide Number Placeholder 11">
            <a:extLst>
              <a:ext uri="{FF2B5EF4-FFF2-40B4-BE49-F238E27FC236}">
                <a16:creationId xmlns:a16="http://schemas.microsoft.com/office/drawing/2014/main" id="{60E538AA-6286-FD43-A4B4-5EE446930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73753" y="627666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E151971-39DB-E14F-AAE8-B45F52A8581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619773" y="2159000"/>
            <a:ext cx="5268383" cy="3717544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B1AB2F0A-0ABE-3048-8BA0-117F0FE11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9773" y="1387209"/>
            <a:ext cx="4833555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72071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251200" y="617379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08CCC229-AB65-5F40-B719-1933DA0A7CB3}" type="datetime1">
              <a:rPr lang="en-US" smtClean="0"/>
              <a:t>6/17/2020</a:t>
            </a:fld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738189" y="452440"/>
            <a:ext cx="10715627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8" name="Straight Connector 13"/>
          <p:cNvCxnSpPr>
            <a:cxnSpLocks noChangeShapeType="1"/>
          </p:cNvCxnSpPr>
          <p:nvPr userDrawn="1"/>
        </p:nvCxnSpPr>
        <p:spPr bwMode="auto">
          <a:xfrm>
            <a:off x="738194" y="1297384"/>
            <a:ext cx="10715625" cy="0"/>
          </a:xfrm>
          <a:prstGeom prst="line">
            <a:avLst/>
          </a:prstGeom>
          <a:noFill/>
          <a:ln w="25400">
            <a:solidFill>
              <a:schemeClr val="accent3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738189" y="1524000"/>
            <a:ext cx="10715627" cy="4106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0" y="6173791"/>
            <a:ext cx="44434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Federal Emergency Management Agency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B46968-E1B9-AE4F-9DEE-EDC8D5B1D4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39413" y="6173791"/>
            <a:ext cx="9144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CC257D-A786-9244-9E17-CE618C8B92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636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71" r:id="rId2"/>
    <p:sldLayoutId id="2147483666" r:id="rId3"/>
    <p:sldLayoutId id="2147483667" r:id="rId4"/>
    <p:sldLayoutId id="2147483650" r:id="rId5"/>
    <p:sldLayoutId id="2147483651" r:id="rId6"/>
    <p:sldLayoutId id="2147483670" r:id="rId7"/>
    <p:sldLayoutId id="2147483652" r:id="rId8"/>
    <p:sldLayoutId id="2147483668" r:id="rId9"/>
    <p:sldLayoutId id="2147483653" r:id="rId10"/>
    <p:sldLayoutId id="2147483669" r:id="rId11"/>
    <p:sldLayoutId id="2147483654" r:id="rId12"/>
    <p:sldLayoutId id="2147483659" r:id="rId13"/>
    <p:sldLayoutId id="2147483658" r:id="rId14"/>
    <p:sldLayoutId id="2147483657" r:id="rId15"/>
    <p:sldLayoutId id="2147483662" r:id="rId16"/>
    <p:sldLayoutId id="2147483660" r:id="rId17"/>
    <p:sldLayoutId id="2147483673" r:id="rId18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7472" algn="l" defTabSz="457200" rtl="0" eaLnBrk="1" latinLnBrk="0" hangingPunct="1">
        <a:lnSpc>
          <a:spcPts val="2600"/>
        </a:lnSpc>
        <a:spcBef>
          <a:spcPts val="1000"/>
        </a:spcBef>
        <a:buClr>
          <a:schemeClr val="accent3">
            <a:lumMod val="75000"/>
          </a:schemeClr>
        </a:buClr>
        <a:buFont typeface="Wingdings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buClr>
          <a:schemeClr val="accent3">
            <a:lumMod val="75000"/>
          </a:schemeClr>
        </a:buClr>
        <a:buSzPct val="50000"/>
        <a:buFont typeface="Wingdings" charset="2"/>
        <a:buChar char="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spcBef>
                <a:spcPts val="1200"/>
              </a:spcBef>
            </a:pPr>
            <a:r>
              <a:rPr lang="en-US" altLang="en-US" dirty="0"/>
              <a:t>Update on the Intercity Bus Security Grant Program &amp; Associated Initiatives</a:t>
            </a:r>
            <a:br>
              <a:rPr lang="en-US" altLang="en-US" dirty="0"/>
            </a:br>
            <a:br>
              <a:rPr lang="en-US" altLang="en-US" sz="1300" dirty="0"/>
            </a:br>
            <a:r>
              <a:rPr lang="en-US" altLang="en-US" sz="2200" i="1" dirty="0"/>
              <a:t>June 18, 2020</a:t>
            </a:r>
            <a:br>
              <a:rPr lang="en-US" altLang="en-US" dirty="0"/>
            </a:br>
            <a:endParaRPr lang="en-US" b="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38189" y="3429000"/>
            <a:ext cx="10708748" cy="1148366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1800" dirty="0">
                <a:solidFill>
                  <a:schemeClr val="tx2">
                    <a:lumMod val="50000"/>
                  </a:schemeClr>
                </a:solidFill>
              </a:rPr>
              <a:t>Kerry L. Thomas</a:t>
            </a:r>
          </a:p>
          <a:p>
            <a:pPr>
              <a:spcBef>
                <a:spcPts val="0"/>
              </a:spcBef>
              <a:defRPr/>
            </a:pPr>
            <a:r>
              <a:rPr lang="en-US" i="1" dirty="0">
                <a:solidFill>
                  <a:schemeClr val="tx2">
                    <a:lumMod val="50000"/>
                  </a:schemeClr>
                </a:solidFill>
              </a:rPr>
              <a:t>Director, Preparedness Grants Division</a:t>
            </a:r>
          </a:p>
        </p:txBody>
      </p:sp>
    </p:spTree>
    <p:extLst>
      <p:ext uri="{BB962C8B-B14F-4D97-AF65-F5344CB8AC3E}">
        <p14:creationId xmlns:p14="http://schemas.microsoft.com/office/powerpoint/2010/main" val="37650483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1B2BA-E536-4D07-B38D-7238E1796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Risk Assessment Tools and Templates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440AC9-BCCE-4D39-832C-E127C2AE18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8123" y="1371600"/>
            <a:ext cx="10305393" cy="4398579"/>
          </a:xfrm>
        </p:spPr>
        <p:txBody>
          <a:bodyPr>
            <a:normAutofit fontScale="85000" lnSpcReduction="20000"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b="1" i="1" dirty="0"/>
              <a:t>The challenge</a:t>
            </a:r>
            <a:r>
              <a:rPr lang="en-US" dirty="0"/>
              <a:t>: 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dirty="0"/>
              <a:t>Risk can be very subjective and often depends on the evaluator </a:t>
            </a:r>
            <a:endParaRPr lang="en-US" sz="400" dirty="0"/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/>
              <a:t>In partnership with ABA and TSA, FEMA is </a:t>
            </a:r>
            <a:r>
              <a:rPr lang="en-US" b="1" i="1" dirty="0"/>
              <a:t>developing a risk assessment tool tailored for use by over-the-road-bus (OTRB) operators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Tx/>
            </a:pPr>
            <a:r>
              <a:rPr lang="en-US" dirty="0"/>
              <a:t>The </a:t>
            </a:r>
            <a:r>
              <a:rPr lang="en-US" b="1" i="1" dirty="0"/>
              <a:t>OTRB Risk Assessment Methodology (OTRB-RAM)</a:t>
            </a:r>
            <a:r>
              <a:rPr lang="en-US" dirty="0"/>
              <a:t> provides a standardized set of incidents, paired with operator assets, to determine current risk in three asset categories: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dirty="0"/>
              <a:t>Buses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dirty="0"/>
              <a:t>Public access fixed facilities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dirty="0"/>
              <a:t>Restricted access fixed facilities </a:t>
            </a:r>
          </a:p>
          <a:p>
            <a:pPr marL="687388" lvl="2" indent="0">
              <a:buNone/>
            </a:pPr>
            <a:endParaRPr lang="en-US" sz="600" dirty="0"/>
          </a:p>
          <a:p>
            <a:pPr lvl="1">
              <a:buClrTx/>
            </a:pPr>
            <a:r>
              <a:rPr lang="en-US" dirty="0"/>
              <a:t>OTRB-RAM is being specifically tailored to </a:t>
            </a:r>
            <a:r>
              <a:rPr lang="en-US" b="1" i="1" dirty="0"/>
              <a:t>eliminate as much of the guesswork as possible</a:t>
            </a:r>
            <a:endParaRPr lang="en-US" dirty="0"/>
          </a:p>
          <a:p>
            <a:pPr lvl="1">
              <a:buClrTx/>
            </a:pPr>
            <a:r>
              <a:rPr lang="en-US" dirty="0"/>
              <a:t>OTRB stakeholders will be able to use the results of this risk assessment to </a:t>
            </a:r>
            <a:r>
              <a:rPr lang="en-US" b="1" i="1" dirty="0"/>
              <a:t>identify security gaps </a:t>
            </a:r>
            <a:r>
              <a:rPr lang="en-US" b="1" i="1" u="sng" dirty="0"/>
              <a:t>and</a:t>
            </a:r>
            <a:r>
              <a:rPr lang="en-US" b="1" i="1" dirty="0"/>
              <a:t> establish a plan for addressing them</a:t>
            </a:r>
            <a:r>
              <a:rPr lang="en-US" dirty="0"/>
              <a:t> using standardized templates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7F6DEA-7904-4C8B-95F6-C67DA220AB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9320216" y="605297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0" latinLnBrk="0" hangingPunct="0">
              <a:defRPr sz="1800" kern="1200">
                <a:solidFill>
                  <a:srgbClr val="00006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89DC4E2-1C21-4621-969A-FE5083391CC9}" type="slidenum">
              <a:rPr lang="en-US" sz="1200" smtClean="0">
                <a:solidFill>
                  <a:schemeClr val="accent2"/>
                </a:solidFill>
              </a:rPr>
              <a:pPr>
                <a:defRPr/>
              </a:pPr>
              <a:t>10</a:t>
            </a:fld>
            <a:endParaRPr lang="en-US" sz="12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0271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1B2BA-E536-4D07-B38D-7238E1796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</a:rPr>
              <a:t>Risk Assessment Tools and Templates (cont.)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440AC9-BCCE-4D39-832C-E127C2AE18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123" y="1376360"/>
            <a:ext cx="10657095" cy="4614537"/>
          </a:xfrm>
        </p:spPr>
        <p:txBody>
          <a:bodyPr>
            <a:normAutofit fontScale="92500" lnSpcReduction="10000"/>
          </a:bodyPr>
          <a:lstStyle/>
          <a:p>
            <a:pPr marL="515937" indent="-342900">
              <a:spcBef>
                <a:spcPts val="60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en-US" b="1" i="1" dirty="0"/>
              <a:t>Risk = Threat x Vulnerability x Consequence</a:t>
            </a:r>
          </a:p>
          <a:p>
            <a:pPr marL="854074" lvl="1" indent="-342900">
              <a:spcBef>
                <a:spcPts val="600"/>
              </a:spcBef>
              <a:spcAft>
                <a:spcPts val="600"/>
              </a:spcAft>
              <a:buClrTx/>
            </a:pPr>
            <a:r>
              <a:rPr lang="en-US" b="1" i="1" dirty="0"/>
              <a:t>Threat</a:t>
            </a:r>
            <a:r>
              <a:rPr lang="en-US" dirty="0"/>
              <a:t> is the indication of potential harm to life, information, operations, the environment and/or property </a:t>
            </a:r>
          </a:p>
          <a:p>
            <a:pPr marL="1135062" lvl="2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dirty="0"/>
              <a:t>For strategic planning purposes, FEMA holds threat constant at a value of “1” in the OTRB-RAM</a:t>
            </a:r>
          </a:p>
          <a:p>
            <a:pPr marL="854074" lvl="1" indent="-342900">
              <a:spcBef>
                <a:spcPts val="600"/>
              </a:spcBef>
              <a:spcAft>
                <a:spcPts val="1200"/>
              </a:spcAft>
              <a:buClrTx/>
            </a:pPr>
            <a:r>
              <a:rPr lang="en-US" b="1" i="1" dirty="0"/>
              <a:t>Vulnerability</a:t>
            </a:r>
            <a:r>
              <a:rPr lang="en-US" dirty="0"/>
              <a:t> is an assessment of the likelihood that a type of incident would compromise an asset or capability. OTRB-RAM assesses vulnerability by:  </a:t>
            </a:r>
            <a:endParaRPr lang="en-US" i="1" dirty="0"/>
          </a:p>
          <a:p>
            <a:pPr marL="1135062" lvl="2" indent="-2857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dirty="0"/>
              <a:t>Degree of exposure the asset has to the incident type</a:t>
            </a:r>
          </a:p>
          <a:p>
            <a:pPr marL="1135062" lvl="2" indent="-2857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dirty="0"/>
              <a:t>Protective measures in place to protect the asset from the type of incident</a:t>
            </a:r>
          </a:p>
          <a:p>
            <a:pPr marL="1135062" lvl="2" indent="-2857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dirty="0"/>
              <a:t>The asset’s </a:t>
            </a:r>
            <a:r>
              <a:rPr lang="en-US" b="1" dirty="0"/>
              <a:t>robustness or resilience </a:t>
            </a:r>
            <a:r>
              <a:rPr lang="en-US" dirty="0"/>
              <a:t>in the face of the incident type</a:t>
            </a:r>
          </a:p>
          <a:p>
            <a:pPr marL="795337" lvl="1" indent="-342900">
              <a:spcBef>
                <a:spcPts val="600"/>
              </a:spcBef>
              <a:spcAft>
                <a:spcPts val="1200"/>
              </a:spcAft>
              <a:buClrTx/>
            </a:pPr>
            <a:r>
              <a:rPr lang="en-US" b="1" i="1" dirty="0"/>
              <a:t>Consequence</a:t>
            </a:r>
            <a:r>
              <a:rPr lang="en-US" dirty="0"/>
              <a:t> is an assessment of how severe the effects of a particular incident would be if applied to a particular asset. OTRB-RAM assesses consequence by: </a:t>
            </a:r>
            <a:endParaRPr lang="en-US" i="1" dirty="0"/>
          </a:p>
          <a:p>
            <a:pPr marL="1135062" lvl="2" indent="-2857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dirty="0"/>
              <a:t>Human impact</a:t>
            </a:r>
          </a:p>
          <a:p>
            <a:pPr marL="1135062" lvl="2" indent="-2857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dirty="0"/>
              <a:t>Economic impact</a:t>
            </a:r>
          </a:p>
          <a:p>
            <a:pPr marL="750887" lvl="1" indent="0">
              <a:spcBef>
                <a:spcPts val="0"/>
              </a:spcBef>
              <a:spcAft>
                <a:spcPts val="300"/>
              </a:spcAft>
              <a:buNone/>
            </a:pPr>
            <a:endParaRPr lang="en-US" sz="800" dirty="0"/>
          </a:p>
          <a:p>
            <a:pPr marL="698500" indent="-285750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endParaRPr lang="en-US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7F6DEA-7904-4C8B-95F6-C67DA220AB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9320216" y="60071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0" latinLnBrk="0" hangingPunct="0">
              <a:defRPr sz="1800" kern="1200">
                <a:solidFill>
                  <a:srgbClr val="00006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89DC4E2-1C21-4621-969A-FE5083391CC9}" type="slidenum">
              <a:rPr lang="en-US" sz="1200" smtClean="0">
                <a:solidFill>
                  <a:schemeClr val="accent2"/>
                </a:solidFill>
              </a:rPr>
              <a:pPr>
                <a:defRPr/>
              </a:pPr>
              <a:t>11</a:t>
            </a:fld>
            <a:endParaRPr lang="en-US" sz="12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2984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1B2BA-E536-4D07-B38D-7238E1796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Risk Assessment Tools and Templates (cont.)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440AC9-BCCE-4D39-832C-E127C2AE18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188" y="1480957"/>
            <a:ext cx="10907273" cy="50292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FEMA and TSA collaborated to develop </a:t>
            </a:r>
            <a:r>
              <a:rPr lang="en-US" sz="2000" b="1" i="1" dirty="0"/>
              <a:t>a standardized list of incident types</a:t>
            </a:r>
            <a:r>
              <a:rPr lang="en-US" sz="2000" dirty="0"/>
              <a:t> to be assessed: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7F6DEA-7904-4C8B-95F6-C67DA220AB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9320212" y="6018251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0" latinLnBrk="0" hangingPunct="0">
              <a:defRPr sz="1800" kern="1200">
                <a:solidFill>
                  <a:srgbClr val="00006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89DC4E2-1C21-4621-969A-FE5083391CC9}" type="slidenum">
              <a:rPr lang="en-US" sz="1200" smtClean="0">
                <a:solidFill>
                  <a:schemeClr val="accent2"/>
                </a:solidFill>
              </a:rPr>
              <a:pPr>
                <a:defRPr/>
              </a:pPr>
              <a:t>12</a:t>
            </a:fld>
            <a:endParaRPr lang="en-US" sz="1200" dirty="0">
              <a:solidFill>
                <a:schemeClr val="accent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4A99B6-96C9-4E89-9B7C-1425F827F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59" y="2152919"/>
            <a:ext cx="10413882" cy="280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0903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42A9D-FE6F-47DA-8CDD-FEED7E461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Risk Assessment Tools and Templates (cont.)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E1493D-CCAA-41E1-B76F-E9785855A5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447801"/>
            <a:ext cx="8229600" cy="4525963"/>
          </a:xfrm>
        </p:spPr>
        <p:txBody>
          <a:bodyPr/>
          <a:lstStyle/>
          <a:p>
            <a:r>
              <a:rPr lang="en-US" dirty="0"/>
              <a:t>FEMA and the BISC Safety Committee collaborated to develop </a:t>
            </a:r>
            <a:r>
              <a:rPr lang="en-US" b="1" i="1" dirty="0"/>
              <a:t>a list of representative asset types</a:t>
            </a:r>
            <a:r>
              <a:rPr lang="en-US" dirty="0"/>
              <a:t>: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C4DF0B-2E9F-4EFD-AD60-51496AEC18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9320216" y="6032992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0" latinLnBrk="0" hangingPunct="0">
              <a:defRPr sz="1800" kern="1200">
                <a:solidFill>
                  <a:srgbClr val="00006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89DC4E2-1C21-4621-969A-FE5083391CC9}" type="slidenum">
              <a:rPr lang="en-US" sz="1200" smtClean="0">
                <a:solidFill>
                  <a:schemeClr val="accent2"/>
                </a:solidFill>
              </a:rPr>
              <a:pPr>
                <a:defRPr/>
              </a:pPr>
              <a:t>13</a:t>
            </a:fld>
            <a:endParaRPr lang="en-US" sz="1200" dirty="0">
              <a:solidFill>
                <a:schemeClr val="accent2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6F70F2-0DA1-4CFE-9458-E9975C65C5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975" y="1447800"/>
            <a:ext cx="8432051" cy="432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4086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AF56E-66FD-4545-9C5D-3C58505EF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Risk Assessment Tools and Templates (cont.)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D0F24-B6B3-4B5E-A5A7-7D27D2B05B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190" y="1524000"/>
            <a:ext cx="2868828" cy="410641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b="1" i="1" dirty="0"/>
              <a:t>Vulnerability</a:t>
            </a:r>
            <a:r>
              <a:rPr lang="en-US" sz="2000" dirty="0"/>
              <a:t> will be scored by individual bus companies based on values derived from their TSA BASE assessment.</a:t>
            </a:r>
          </a:p>
          <a:p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CE31F-8C02-433D-B4C0-093B7A48F5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9320216" y="601126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0" latinLnBrk="0" hangingPunct="0">
              <a:defRPr sz="1800" kern="1200">
                <a:solidFill>
                  <a:srgbClr val="00006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89DC4E2-1C21-4621-969A-FE5083391CC9}" type="slidenum">
              <a:rPr lang="en-US" sz="1200" smtClean="0">
                <a:solidFill>
                  <a:schemeClr val="accent2"/>
                </a:solidFill>
              </a:rPr>
              <a:pPr>
                <a:defRPr/>
              </a:pPr>
              <a:t>14</a:t>
            </a:fld>
            <a:endParaRPr lang="en-US" sz="1200" dirty="0">
              <a:solidFill>
                <a:schemeClr val="accent2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2E1BEF-9DD6-44A0-8233-9ADD400153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7018" y="1358470"/>
            <a:ext cx="7549617" cy="512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1822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AF56E-66FD-4545-9C5D-3C58505EF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189" y="508537"/>
            <a:ext cx="10715627" cy="743347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Risk Assessment Tools and Templates (cont.)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D0F24-B6B3-4B5E-A5A7-7D27D2B05B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189" y="1524000"/>
            <a:ext cx="2908901" cy="410641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dirty="0"/>
              <a:t>Standardized </a:t>
            </a:r>
            <a:r>
              <a:rPr lang="en-US" sz="2000" b="1" i="1" dirty="0"/>
              <a:t>criticality</a:t>
            </a:r>
            <a:r>
              <a:rPr lang="en-US" sz="2000" dirty="0"/>
              <a:t> and </a:t>
            </a:r>
            <a:r>
              <a:rPr lang="en-US" sz="2000" b="1" i="1" dirty="0"/>
              <a:t>consequence</a:t>
            </a:r>
            <a:r>
              <a:rPr lang="en-US" sz="2000" dirty="0"/>
              <a:t> values are being developed by FEMA and the BISC Safety Committee.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000" dirty="0"/>
              <a:t>Consequence is pre-determined for Attacks on Buses only.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CE31F-8C02-433D-B4C0-093B7A48F5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9320216" y="6041141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0" latinLnBrk="0" hangingPunct="0">
              <a:defRPr sz="1800" kern="1200">
                <a:solidFill>
                  <a:srgbClr val="00006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89DC4E2-1C21-4621-969A-FE5083391CC9}" type="slidenum">
              <a:rPr lang="en-US" sz="1200" smtClean="0">
                <a:solidFill>
                  <a:schemeClr val="accent2"/>
                </a:solidFill>
              </a:rPr>
              <a:pPr>
                <a:defRPr/>
              </a:pPr>
              <a:t>15</a:t>
            </a:fld>
            <a:endParaRPr lang="en-US" sz="1200" dirty="0">
              <a:solidFill>
                <a:schemeClr val="accent2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24005D0-3E51-4111-906E-4F13A984C5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0040" y="1524000"/>
            <a:ext cx="7792172" cy="3972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8486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1B2BA-E536-4D07-B38D-7238E1796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Risk Assessment Tools and Templates (cont.)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440AC9-BCCE-4D39-832C-E127C2AE18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189" y="1371600"/>
            <a:ext cx="3655135" cy="502920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dirty="0"/>
              <a:t>In the OTRB-RAM, </a:t>
            </a:r>
            <a:r>
              <a:rPr lang="en-US" sz="1800" b="1" i="1" dirty="0"/>
              <a:t>risk scores</a:t>
            </a:r>
            <a:r>
              <a:rPr lang="en-US" sz="1800" dirty="0"/>
              <a:t> are categorized by the following code: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dirty="0"/>
              <a:t>The OTRB-RAM tool produces a </a:t>
            </a:r>
            <a:r>
              <a:rPr lang="en-US" sz="2000" b="1" i="1" dirty="0"/>
              <a:t>summary report</a:t>
            </a:r>
            <a:r>
              <a:rPr lang="en-US" sz="2000" dirty="0"/>
              <a:t> as its final product for: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Buses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Public Access Fixed Facilities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Restricted Access Fixed Facilities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8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8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7F6DEA-7904-4C8B-95F6-C67DA220AB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67056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0" latinLnBrk="0" hangingPunct="0">
              <a:defRPr sz="1800" kern="1200">
                <a:solidFill>
                  <a:srgbClr val="00006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89DC4E2-1C21-4621-969A-FE5083391CC9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D9411B-46AF-4844-9FFC-C35F87CBDD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7354" y="1751667"/>
            <a:ext cx="7041932" cy="1700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2C3521-2DA5-4B22-A5A1-E97A4674A3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216"/>
          <a:stretch/>
        </p:blipFill>
        <p:spPr>
          <a:xfrm>
            <a:off x="4340774" y="2041495"/>
            <a:ext cx="7575498" cy="472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3153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954F996-1AD7-4AFC-8A2F-D6EF05AE0C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188" y="1524000"/>
            <a:ext cx="10715628" cy="390984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dirty="0"/>
              <a:t>Not all asset types are eligible for funding under IBSGP. However, understanding risk in full is vitally important to capture an accurate system-wide security posture. For that reason, all asset types typically found in an OTRB system are included in the tool. </a:t>
            </a:r>
          </a:p>
          <a:p>
            <a:pPr marL="0" indent="0">
              <a:lnSpc>
                <a:spcPct val="100000"/>
              </a:lnSpc>
              <a:buNone/>
            </a:pPr>
            <a:endParaRPr lang="en-US"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4C261CE-F3A4-4F29-9108-FE539588D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Risk Assessment Tools and Templates (cont.)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FEBCDA-6C61-42F3-A16E-83C5D1A5E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C257D-A786-9244-9E17-CE618C8B9275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1BC9DD-25A1-4E4C-9164-38E299A87B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01" r="3950"/>
          <a:stretch/>
        </p:blipFill>
        <p:spPr>
          <a:xfrm>
            <a:off x="1565761" y="2664137"/>
            <a:ext cx="9060478" cy="3097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4904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4377C-8530-4984-98AC-DA97F86E4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Risk Assessment Tools and Templates (cont.)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76BFF8-E2A4-4CF0-9188-FA13C863D1D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9320216" y="602348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0" latinLnBrk="0" hangingPunct="0">
              <a:defRPr sz="1800" kern="1200">
                <a:solidFill>
                  <a:srgbClr val="00006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89DC4E2-1C21-4621-969A-FE5083391CC9}" type="slidenum">
              <a:rPr lang="en-US" sz="1200" smtClean="0">
                <a:solidFill>
                  <a:schemeClr val="accent2"/>
                </a:solidFill>
              </a:rPr>
              <a:pPr>
                <a:defRPr/>
              </a:pPr>
              <a:t>18</a:t>
            </a:fld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1B287CF-FE13-44E5-A2A2-E85D400957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6152"/>
          <a:stretch/>
        </p:blipFill>
        <p:spPr>
          <a:xfrm>
            <a:off x="1279240" y="3843226"/>
            <a:ext cx="4926507" cy="181134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E2E01EE-67F6-46F2-8F22-0F082984A70D}"/>
              </a:ext>
            </a:extLst>
          </p:cNvPr>
          <p:cNvSpPr/>
          <p:nvPr/>
        </p:nvSpPr>
        <p:spPr>
          <a:xfrm>
            <a:off x="546905" y="3535449"/>
            <a:ext cx="320927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87388" lvl="2"/>
            <a:r>
              <a:rPr lang="en-US" sz="1400" b="1" dirty="0">
                <a:solidFill>
                  <a:srgbClr val="000000"/>
                </a:solidFill>
              </a:rPr>
              <a:t>Identified Capability Gap: </a:t>
            </a:r>
            <a:r>
              <a:rPr lang="en-US" sz="1400" b="1" i="1" dirty="0">
                <a:solidFill>
                  <a:srgbClr val="000000"/>
                </a:solidFill>
              </a:rPr>
              <a:t>XXXX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298970-C080-4B0C-B610-5C91054A07A5}"/>
              </a:ext>
            </a:extLst>
          </p:cNvPr>
          <p:cNvSpPr/>
          <p:nvPr/>
        </p:nvSpPr>
        <p:spPr>
          <a:xfrm>
            <a:off x="2377554" y="3197415"/>
            <a:ext cx="22592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87388" lvl="2"/>
            <a:r>
              <a:rPr lang="en-US" sz="2000" b="1" dirty="0">
                <a:solidFill>
                  <a:srgbClr val="000063"/>
                </a:solidFill>
              </a:rPr>
              <a:t>Gap Analysis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0A51151-0604-43A1-A5F4-1BDBE0985AC5}"/>
              </a:ext>
            </a:extLst>
          </p:cNvPr>
          <p:cNvSpPr/>
          <p:nvPr/>
        </p:nvSpPr>
        <p:spPr>
          <a:xfrm>
            <a:off x="6994635" y="1394667"/>
            <a:ext cx="31290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87388" lvl="2"/>
            <a:r>
              <a:rPr lang="en-US" sz="2000" b="1" dirty="0">
                <a:solidFill>
                  <a:srgbClr val="000063"/>
                </a:solidFill>
              </a:rPr>
              <a:t>Implementation Plan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3456CCF-6612-4F51-ABCE-7092C57F437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162" y="1794777"/>
            <a:ext cx="4621922" cy="497388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E973163-5042-4BBF-9498-2D23313A0A70}"/>
              </a:ext>
            </a:extLst>
          </p:cNvPr>
          <p:cNvSpPr txBox="1">
            <a:spLocks/>
          </p:cNvSpPr>
          <p:nvPr/>
        </p:nvSpPr>
        <p:spPr bwMode="auto">
          <a:xfrm>
            <a:off x="898635" y="1475733"/>
            <a:ext cx="4892566" cy="1343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3363" indent="-233363" algn="l" rtl="0" eaLnBrk="0" fontAlgn="base" hangingPunct="0">
              <a:spcBef>
                <a:spcPct val="60000"/>
              </a:spcBef>
              <a:spcAft>
                <a:spcPct val="0"/>
              </a:spcAft>
              <a:buClr>
                <a:srgbClr val="000063"/>
              </a:buClr>
              <a:buFont typeface="Wingdings" pitchFamily="2" charset="2"/>
              <a:buChar char="§"/>
              <a:defRPr sz="1800">
                <a:solidFill>
                  <a:srgbClr val="000063"/>
                </a:solidFill>
                <a:latin typeface="+mn-lt"/>
                <a:ea typeface="+mn-ea"/>
                <a:cs typeface="+mn-cs"/>
              </a:defRPr>
            </a:lvl1pPr>
            <a:lvl2pPr marL="571500" indent="-223838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63"/>
              </a:buClr>
              <a:buFont typeface="Arial" charset="0"/>
              <a:buChar char="–"/>
              <a:defRPr sz="1600">
                <a:solidFill>
                  <a:srgbClr val="000063"/>
                </a:solidFill>
                <a:latin typeface="+mn-lt"/>
                <a:cs typeface="+mn-cs"/>
              </a:defRPr>
            </a:lvl2pPr>
            <a:lvl3pPr marL="909638" indent="-222250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63"/>
              </a:buClr>
              <a:buFont typeface="Wingdings" pitchFamily="2" charset="2"/>
              <a:buChar char="§"/>
              <a:defRPr sz="1600">
                <a:solidFill>
                  <a:srgbClr val="000063"/>
                </a:solidFill>
                <a:latin typeface="+mn-lt"/>
                <a:cs typeface="+mn-cs"/>
              </a:defRPr>
            </a:lvl3pPr>
            <a:lvl4pPr marL="1258888" indent="-231775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63"/>
              </a:buClr>
              <a:buFont typeface="Arial" charset="0"/>
              <a:buChar char="–"/>
              <a:defRPr sz="1400">
                <a:solidFill>
                  <a:srgbClr val="000063"/>
                </a:solidFill>
                <a:latin typeface="+mn-lt"/>
                <a:cs typeface="+mn-cs"/>
              </a:defRPr>
            </a:lvl4pPr>
            <a:lvl5pPr marL="1598613" indent="-222250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63"/>
              </a:buClr>
              <a:buFont typeface="Wingdings" pitchFamily="2" charset="2"/>
              <a:buChar char="§"/>
              <a:defRPr sz="1400">
                <a:solidFill>
                  <a:srgbClr val="000063"/>
                </a:solidFill>
                <a:latin typeface="+mn-lt"/>
                <a:cs typeface="+mn-cs"/>
              </a:defRPr>
            </a:lvl5pPr>
            <a:lvl6pPr marL="2055813" indent="-222250" algn="l" rtl="0" fontAlgn="base">
              <a:spcBef>
                <a:spcPct val="30000"/>
              </a:spcBef>
              <a:spcAft>
                <a:spcPct val="0"/>
              </a:spcAft>
              <a:buClr>
                <a:srgbClr val="000063"/>
              </a:buClr>
              <a:buFont typeface="Wingdings" pitchFamily="2" charset="2"/>
              <a:buChar char="§"/>
              <a:defRPr sz="1400">
                <a:solidFill>
                  <a:srgbClr val="000063"/>
                </a:solidFill>
                <a:latin typeface="+mn-lt"/>
                <a:cs typeface="+mn-cs"/>
              </a:defRPr>
            </a:lvl6pPr>
            <a:lvl7pPr marL="2513013" indent="-222250" algn="l" rtl="0" fontAlgn="base">
              <a:spcBef>
                <a:spcPct val="30000"/>
              </a:spcBef>
              <a:spcAft>
                <a:spcPct val="0"/>
              </a:spcAft>
              <a:buClr>
                <a:srgbClr val="000063"/>
              </a:buClr>
              <a:buFont typeface="Wingdings" pitchFamily="2" charset="2"/>
              <a:buChar char="§"/>
              <a:defRPr sz="1400">
                <a:solidFill>
                  <a:srgbClr val="000063"/>
                </a:solidFill>
                <a:latin typeface="+mn-lt"/>
                <a:cs typeface="+mn-cs"/>
              </a:defRPr>
            </a:lvl7pPr>
            <a:lvl8pPr marL="2970213" indent="-222250" algn="l" rtl="0" fontAlgn="base">
              <a:spcBef>
                <a:spcPct val="30000"/>
              </a:spcBef>
              <a:spcAft>
                <a:spcPct val="0"/>
              </a:spcAft>
              <a:buClr>
                <a:srgbClr val="000063"/>
              </a:buClr>
              <a:buFont typeface="Wingdings" pitchFamily="2" charset="2"/>
              <a:buChar char="§"/>
              <a:defRPr sz="1400">
                <a:solidFill>
                  <a:srgbClr val="000063"/>
                </a:solidFill>
                <a:latin typeface="+mn-lt"/>
                <a:cs typeface="+mn-cs"/>
              </a:defRPr>
            </a:lvl8pPr>
            <a:lvl9pPr marL="3427413" indent="-222250" algn="l" rtl="0" fontAlgn="base">
              <a:spcBef>
                <a:spcPct val="30000"/>
              </a:spcBef>
              <a:spcAft>
                <a:spcPct val="0"/>
              </a:spcAft>
              <a:buClr>
                <a:srgbClr val="000063"/>
              </a:buClr>
              <a:buFont typeface="Wingdings" pitchFamily="2" charset="2"/>
              <a:buChar char="§"/>
              <a:defRPr sz="1400">
                <a:solidFill>
                  <a:srgbClr val="000063"/>
                </a:solidFill>
                <a:latin typeface="+mn-lt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2400" kern="0" dirty="0">
                <a:solidFill>
                  <a:schemeClr val="tx1"/>
                </a:solidFill>
              </a:rPr>
              <a:t>Supporting tools and templates:</a:t>
            </a:r>
          </a:p>
          <a:p>
            <a:pPr lvl="1"/>
            <a:r>
              <a:rPr lang="en-US" sz="2000" b="1" kern="0" dirty="0">
                <a:solidFill>
                  <a:schemeClr val="tx1"/>
                </a:solidFill>
              </a:rPr>
              <a:t>Gap Analysis</a:t>
            </a:r>
            <a:r>
              <a:rPr lang="en-US" sz="2000" kern="0" dirty="0">
                <a:solidFill>
                  <a:schemeClr val="tx1"/>
                </a:solidFill>
              </a:rPr>
              <a:t> template</a:t>
            </a:r>
          </a:p>
          <a:p>
            <a:pPr lvl="1"/>
            <a:r>
              <a:rPr lang="en-US" sz="2000" b="1" kern="0" dirty="0">
                <a:solidFill>
                  <a:schemeClr val="tx1"/>
                </a:solidFill>
              </a:rPr>
              <a:t>Implementation Plan</a:t>
            </a:r>
            <a:r>
              <a:rPr lang="en-US" sz="2000" kern="0" dirty="0">
                <a:solidFill>
                  <a:schemeClr val="tx1"/>
                </a:solidFill>
              </a:rPr>
              <a:t> template</a:t>
            </a:r>
          </a:p>
        </p:txBody>
      </p:sp>
    </p:spTree>
    <p:extLst>
      <p:ext uri="{BB962C8B-B14F-4D97-AF65-F5344CB8AC3E}">
        <p14:creationId xmlns:p14="http://schemas.microsoft.com/office/powerpoint/2010/main" val="8311837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BAC4B-84FB-4B68-98B0-27047F56A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Risk Assessment Tools and Templates (cont.)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FE7E75-01AF-47DB-B2B4-7DB0BCE814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189" y="1524000"/>
            <a:ext cx="10224101" cy="4106412"/>
          </a:xfrm>
        </p:spPr>
        <p:txBody>
          <a:bodyPr/>
          <a:lstStyle/>
          <a:p>
            <a:pPr indent="-342900">
              <a:spcBef>
                <a:spcPts val="1200"/>
              </a:spcBef>
              <a:spcAft>
                <a:spcPts val="1200"/>
              </a:spcAft>
              <a:buClrTx/>
              <a:buFont typeface="Arial" panose="020B0604020202020204" pitchFamily="34" charset="0"/>
              <a:buChar char="•"/>
            </a:pPr>
            <a:r>
              <a:rPr lang="en-US" dirty="0"/>
              <a:t>Current </a:t>
            </a:r>
            <a:r>
              <a:rPr lang="en-US" b="1" i="1" dirty="0"/>
              <a:t>status</a:t>
            </a:r>
            <a:r>
              <a:rPr lang="en-US" dirty="0"/>
              <a:t> and </a:t>
            </a:r>
            <a:r>
              <a:rPr lang="en-US" b="1" i="1" dirty="0"/>
              <a:t>next steps</a:t>
            </a:r>
            <a:r>
              <a:rPr lang="en-US" dirty="0"/>
              <a:t>: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Tx/>
            </a:pPr>
            <a:r>
              <a:rPr lang="en-US" dirty="0"/>
              <a:t>Continue to work with ABA and the BISC Safety Committee to finalize the OTRB-RAM tool and templates by mid-2020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Tx/>
            </a:pPr>
            <a:r>
              <a:rPr lang="en-US" dirty="0"/>
              <a:t>Make OTRB-RAM available through ABA and possibly other organizations as a free resource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Tx/>
            </a:pPr>
            <a:r>
              <a:rPr lang="en-US" dirty="0"/>
              <a:t>Encourage IBSGP stakeholders to use the results in justifying projects in their applications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5BF759-5F8D-4272-A39E-DEDE48EFC9D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9320216" y="60071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0" latinLnBrk="0" hangingPunct="0">
              <a:defRPr sz="1800" kern="1200">
                <a:solidFill>
                  <a:srgbClr val="00006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89DC4E2-1C21-4621-969A-FE5083391CC9}" type="slidenum">
              <a:rPr lang="en-US" sz="1200" smtClean="0">
                <a:solidFill>
                  <a:schemeClr val="accent2"/>
                </a:solidFill>
              </a:rPr>
              <a:pPr>
                <a:defRPr/>
              </a:pPr>
              <a:t>19</a:t>
            </a:fld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2445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Mission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9320216" y="6236795"/>
            <a:ext cx="2133600" cy="476250"/>
          </a:xfrm>
        </p:spPr>
        <p:txBody>
          <a:bodyPr/>
          <a:lstStyle/>
          <a:p>
            <a:pPr>
              <a:defRPr/>
            </a:pPr>
            <a:r>
              <a:rPr lang="en-US" dirty="0"/>
              <a:t>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D679D8-5AB5-42A2-8B1D-CCE867976F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6455" y="1362618"/>
            <a:ext cx="7878728" cy="541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2253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8433D78-D7BE-4771-8B86-66781286433B}"/>
              </a:ext>
            </a:extLst>
          </p:cNvPr>
          <p:cNvSpPr/>
          <p:nvPr/>
        </p:nvSpPr>
        <p:spPr>
          <a:xfrm>
            <a:off x="578069" y="1145628"/>
            <a:ext cx="11351172" cy="4204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F914710-43F5-41F5-B281-E29996C03B3F}"/>
              </a:ext>
            </a:extLst>
          </p:cNvPr>
          <p:cNvSpPr/>
          <p:nvPr/>
        </p:nvSpPr>
        <p:spPr>
          <a:xfrm>
            <a:off x="7462345" y="6096000"/>
            <a:ext cx="3552496" cy="4204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highway with a mountain in the background&#10;&#10;Description automatically generated">
            <a:extLst>
              <a:ext uri="{FF2B5EF4-FFF2-40B4-BE49-F238E27FC236}">
                <a16:creationId xmlns:a16="http://schemas.microsoft.com/office/drawing/2014/main" id="{EC8F65BB-628F-483A-90EE-388343E05525}"/>
              </a:ext>
            </a:extLst>
          </p:cNvPr>
          <p:cNvPicPr/>
          <p:nvPr/>
        </p:nvPicPr>
        <p:blipFill>
          <a:blip r:embed="rId2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6866" name="Content Placeholder 2"/>
          <p:cNvSpPr>
            <a:spLocks noGrp="1"/>
          </p:cNvSpPr>
          <p:nvPr>
            <p:ph idx="1"/>
          </p:nvPr>
        </p:nvSpPr>
        <p:spPr>
          <a:xfrm>
            <a:off x="1981200" y="1355834"/>
            <a:ext cx="8229600" cy="4525963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endParaRPr lang="en-US" altLang="en-US" sz="3600" b="1" i="1" dirty="0"/>
          </a:p>
          <a:p>
            <a:pPr algn="ctr">
              <a:buFont typeface="Wingdings" pitchFamily="2" charset="2"/>
              <a:buNone/>
            </a:pPr>
            <a:r>
              <a:rPr lang="en-US" altLang="en-US" sz="5400" b="1" dirty="0">
                <a:solidFill>
                  <a:srgbClr val="005288"/>
                </a:solidFill>
              </a:rPr>
              <a:t>Questions?</a:t>
            </a:r>
          </a:p>
          <a:p>
            <a:pPr marL="0" indent="0">
              <a:buNone/>
            </a:pPr>
            <a:endParaRPr lang="en-US" altLang="en-US" sz="1200" b="1" dirty="0"/>
          </a:p>
          <a:p>
            <a:pPr marL="0" indent="0">
              <a:buNone/>
            </a:pPr>
            <a:endParaRPr lang="en-US" alt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1381019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14857-F596-459F-9BFB-88B2C52A5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189" y="494480"/>
            <a:ext cx="10715627" cy="74334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Our History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AE6D36-83BA-4F73-87AD-53DFD919EE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9320216" y="5981726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0" latinLnBrk="0" hangingPunct="0">
              <a:defRPr sz="1800" kern="1200">
                <a:solidFill>
                  <a:srgbClr val="00006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89DC4E2-1C21-4621-969A-FE5083391CC9}" type="slidenum">
              <a:rPr lang="en-US" sz="1200" smtClean="0">
                <a:solidFill>
                  <a:schemeClr val="accent2"/>
                </a:solidFill>
              </a:rPr>
              <a:pPr>
                <a:defRPr/>
              </a:pPr>
              <a:t>3</a:t>
            </a:fld>
            <a:endParaRPr lang="en-US" sz="1200" dirty="0">
              <a:solidFill>
                <a:schemeClr val="accent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7A4305-1681-457F-A9BD-D666676A05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420" y="1892730"/>
            <a:ext cx="9627476" cy="4023347"/>
          </a:xfrm>
          <a:prstGeom prst="rect">
            <a:avLst/>
          </a:prstGeom>
        </p:spPr>
      </p:pic>
      <p:sp>
        <p:nvSpPr>
          <p:cNvPr id="7" name="Right Arrow 5">
            <a:extLst>
              <a:ext uri="{FF2B5EF4-FFF2-40B4-BE49-F238E27FC236}">
                <a16:creationId xmlns:a16="http://schemas.microsoft.com/office/drawing/2014/main" id="{D6A706A0-C093-446D-AB47-230ABDA73CEB}"/>
              </a:ext>
            </a:extLst>
          </p:cNvPr>
          <p:cNvSpPr/>
          <p:nvPr/>
        </p:nvSpPr>
        <p:spPr>
          <a:xfrm rot="9227799">
            <a:off x="7147912" y="1560380"/>
            <a:ext cx="990600" cy="533400"/>
          </a:xfrm>
          <a:prstGeom prst="right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00549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Our Organization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 bwMode="auto">
          <a:xfrm>
            <a:off x="9320216" y="6026321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0" latinLnBrk="0" hangingPunct="0">
              <a:defRPr sz="1800" kern="1200">
                <a:solidFill>
                  <a:srgbClr val="00006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4B72CDB-FE6A-4B81-AB83-4401D8372270}" type="slidenum"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defRPr/>
              </a:pPr>
              <a:t>4</a:t>
            </a:fld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2CA69E5-F834-4C37-B481-828853C614EE}"/>
              </a:ext>
            </a:extLst>
          </p:cNvPr>
          <p:cNvSpPr/>
          <p:nvPr/>
        </p:nvSpPr>
        <p:spPr>
          <a:xfrm>
            <a:off x="609600" y="5791200"/>
            <a:ext cx="2301766" cy="9464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39F5F36-2A63-4A82-A808-125F082703E0}"/>
              </a:ext>
            </a:extLst>
          </p:cNvPr>
          <p:cNvGrpSpPr/>
          <p:nvPr/>
        </p:nvGrpSpPr>
        <p:grpSpPr>
          <a:xfrm>
            <a:off x="1429407" y="1363508"/>
            <a:ext cx="9015249" cy="5279029"/>
            <a:chOff x="1275761" y="1358771"/>
            <a:chExt cx="6953838" cy="433107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455A5C8-F4BD-429F-8B7A-3D71EB193A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5761" y="1358771"/>
              <a:ext cx="6419440" cy="4331072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5510868" y="1769378"/>
              <a:ext cx="1880532" cy="1735822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ight Arrow 6"/>
            <p:cNvSpPr/>
            <p:nvPr/>
          </p:nvSpPr>
          <p:spPr>
            <a:xfrm rot="10800000">
              <a:off x="7532406" y="2424999"/>
              <a:ext cx="697193" cy="457200"/>
            </a:xfrm>
            <a:prstGeom prst="rightArrow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023471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tx1"/>
                </a:solidFill>
              </a:rPr>
              <a:t>Preparedness Grants Division</a:t>
            </a:r>
          </a:p>
        </p:txBody>
      </p:sp>
      <p:sp>
        <p:nvSpPr>
          <p:cNvPr id="8197" name="Rectangle 80"/>
          <p:cNvSpPr>
            <a:spLocks noGrp="1" noChangeArrowheads="1"/>
          </p:cNvSpPr>
          <p:nvPr>
            <p:ph idx="1"/>
          </p:nvPr>
        </p:nvSpPr>
        <p:spPr>
          <a:xfrm>
            <a:off x="752292" y="1339031"/>
            <a:ext cx="10157446" cy="5029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sz="2000" dirty="0"/>
              <a:t>The Preparedness Grants Division (PGD) oversees a $2.4 billion portfolio of grants that assist with community and infrastructure security; fire and life safety; emergency management; and other pre-disaster activities:</a:t>
            </a:r>
          </a:p>
        </p:txBody>
      </p:sp>
      <p:sp>
        <p:nvSpPr>
          <p:cNvPr id="8196" name="Text Box 75"/>
          <p:cNvSpPr txBox="1">
            <a:spLocks noChangeArrowheads="1"/>
          </p:cNvSpPr>
          <p:nvPr/>
        </p:nvSpPr>
        <p:spPr bwMode="auto">
          <a:xfrm>
            <a:off x="8153400" y="0"/>
            <a:ext cx="2514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 eaLnBrk="0" hangingPunct="0">
              <a:spcBef>
                <a:spcPct val="60000"/>
              </a:spcBef>
              <a:buClr>
                <a:srgbClr val="000063"/>
              </a:buClr>
              <a:buFont typeface="Wingdings" pitchFamily="2" charset="2"/>
              <a:buChar char="§"/>
              <a:defRPr sz="2200">
                <a:solidFill>
                  <a:srgbClr val="000063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buClr>
                <a:srgbClr val="000063"/>
              </a:buClr>
              <a:buFont typeface="Arial" charset="0"/>
              <a:buChar char="–"/>
              <a:defRPr sz="2000">
                <a:solidFill>
                  <a:srgbClr val="000063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buClr>
                <a:srgbClr val="000063"/>
              </a:buClr>
              <a:buFont typeface="Wingdings" pitchFamily="2" charset="2"/>
              <a:buChar char="§"/>
              <a:defRPr sz="1700">
                <a:solidFill>
                  <a:srgbClr val="000063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buClr>
                <a:srgbClr val="000063"/>
              </a:buClr>
              <a:buFont typeface="Arial" charset="0"/>
              <a:buChar char="–"/>
              <a:defRPr sz="1400">
                <a:solidFill>
                  <a:srgbClr val="000063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buClr>
                <a:srgbClr val="000063"/>
              </a:buClr>
              <a:buFont typeface="Wingdings" pitchFamily="2" charset="2"/>
              <a:buChar char="§"/>
              <a:defRPr sz="1400">
                <a:solidFill>
                  <a:srgbClr val="000063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63"/>
              </a:buClr>
              <a:buFont typeface="Wingdings" pitchFamily="2" charset="2"/>
              <a:buChar char="§"/>
              <a:defRPr sz="1400">
                <a:solidFill>
                  <a:srgbClr val="000063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63"/>
              </a:buClr>
              <a:buFont typeface="Wingdings" pitchFamily="2" charset="2"/>
              <a:buChar char="§"/>
              <a:defRPr sz="1400">
                <a:solidFill>
                  <a:srgbClr val="000063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63"/>
              </a:buClr>
              <a:buFont typeface="Wingdings" pitchFamily="2" charset="2"/>
              <a:buChar char="§"/>
              <a:defRPr sz="1400">
                <a:solidFill>
                  <a:srgbClr val="000063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63"/>
              </a:buClr>
              <a:buFont typeface="Wingdings" pitchFamily="2" charset="2"/>
              <a:buChar char="§"/>
              <a:defRPr sz="1400">
                <a:solidFill>
                  <a:srgbClr val="000063"/>
                </a:solidFill>
                <a:latin typeface="Arial" charset="0"/>
                <a:cs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1600" dirty="0">
                <a:solidFill>
                  <a:srgbClr val="FFFFFF"/>
                </a:solidFill>
              </a:rPr>
              <a:t>Overview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46A98E-38DD-4F63-BBD7-E0F7A28F1D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9321526" y="5947963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0" latinLnBrk="0" hangingPunct="0">
              <a:defRPr sz="1800" kern="1200">
                <a:solidFill>
                  <a:srgbClr val="00006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89DC4E2-1C21-4621-969A-FE5083391CC9}" type="slidenum"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defRPr/>
              </a:pPr>
              <a:t>5</a:t>
            </a:fld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7B3FAEA-E5AD-4131-9230-D5F69933C317}"/>
              </a:ext>
            </a:extLst>
          </p:cNvPr>
          <p:cNvGrpSpPr/>
          <p:nvPr/>
        </p:nvGrpSpPr>
        <p:grpSpPr>
          <a:xfrm>
            <a:off x="1858590" y="2780575"/>
            <a:ext cx="8428410" cy="2652650"/>
            <a:chOff x="457200" y="2419413"/>
            <a:chExt cx="8428410" cy="265265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EAA043F-B904-4F03-ABB3-EF03B5179A65}"/>
                </a:ext>
              </a:extLst>
            </p:cNvPr>
            <p:cNvGrpSpPr/>
            <p:nvPr/>
          </p:nvGrpSpPr>
          <p:grpSpPr>
            <a:xfrm>
              <a:off x="457200" y="2419413"/>
              <a:ext cx="6371954" cy="2652650"/>
              <a:chOff x="838200" y="2313050"/>
              <a:chExt cx="6371954" cy="2652650"/>
            </a:xfrm>
          </p:grpSpPr>
          <p:grpSp>
            <p:nvGrpSpPr>
              <p:cNvPr id="8198" name="Group 23"/>
              <p:cNvGrpSpPr>
                <a:grpSpLocks/>
              </p:cNvGrpSpPr>
              <p:nvPr/>
            </p:nvGrpSpPr>
            <p:grpSpPr bwMode="auto">
              <a:xfrm>
                <a:off x="838200" y="2313050"/>
                <a:ext cx="5324538" cy="2652650"/>
                <a:chOff x="1069109" y="1426919"/>
                <a:chExt cx="5163376" cy="3183181"/>
              </a:xfrm>
            </p:grpSpPr>
            <p:sp>
              <p:nvSpPr>
                <p:cNvPr id="8205" name="Rounded Rectangle 79"/>
                <p:cNvSpPr>
                  <a:spLocks noChangeArrowheads="1"/>
                </p:cNvSpPr>
                <p:nvPr/>
              </p:nvSpPr>
              <p:spPr bwMode="auto">
                <a:xfrm>
                  <a:off x="1069109" y="3348990"/>
                  <a:ext cx="1921234" cy="126111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EDDD13"/>
                </a:solidFill>
                <a:ln w="2857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45720" rIns="45720" anchor="ctr"/>
                <a:lstStyle>
                  <a:lvl1pPr eaLnBrk="0" hangingPunct="0">
                    <a:spcBef>
                      <a:spcPct val="60000"/>
                    </a:spcBef>
                    <a:buClr>
                      <a:srgbClr val="000063"/>
                    </a:buClr>
                    <a:buFont typeface="Wingdings" pitchFamily="2" charset="2"/>
                    <a:buChar char="§"/>
                    <a:defRPr sz="2200">
                      <a:solidFill>
                        <a:srgbClr val="000063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spcBef>
                      <a:spcPct val="30000"/>
                    </a:spcBef>
                    <a:buClr>
                      <a:srgbClr val="000063"/>
                    </a:buClr>
                    <a:buFont typeface="Arial" charset="0"/>
                    <a:buChar char="–"/>
                    <a:defRPr sz="2000">
                      <a:solidFill>
                        <a:srgbClr val="000063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spcBef>
                      <a:spcPct val="30000"/>
                    </a:spcBef>
                    <a:buClr>
                      <a:srgbClr val="000063"/>
                    </a:buClr>
                    <a:buFont typeface="Wingdings" pitchFamily="2" charset="2"/>
                    <a:buChar char="§"/>
                    <a:defRPr sz="1700">
                      <a:solidFill>
                        <a:srgbClr val="000063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spcBef>
                      <a:spcPct val="30000"/>
                    </a:spcBef>
                    <a:buClr>
                      <a:srgbClr val="000063"/>
                    </a:buClr>
                    <a:buFont typeface="Arial" charset="0"/>
                    <a:buChar char="–"/>
                    <a:defRPr sz="1400">
                      <a:solidFill>
                        <a:srgbClr val="000063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spcBef>
                      <a:spcPct val="30000"/>
                    </a:spcBef>
                    <a:buClr>
                      <a:srgbClr val="000063"/>
                    </a:buClr>
                    <a:buFont typeface="Wingdings" pitchFamily="2" charset="2"/>
                    <a:buChar char="§"/>
                    <a:defRPr sz="1400">
                      <a:solidFill>
                        <a:srgbClr val="000063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30000"/>
                    </a:spcBef>
                    <a:spcAft>
                      <a:spcPct val="0"/>
                    </a:spcAft>
                    <a:buClr>
                      <a:srgbClr val="000063"/>
                    </a:buClr>
                    <a:buFont typeface="Wingdings" pitchFamily="2" charset="2"/>
                    <a:buChar char="§"/>
                    <a:defRPr sz="1400">
                      <a:solidFill>
                        <a:srgbClr val="000063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30000"/>
                    </a:spcBef>
                    <a:spcAft>
                      <a:spcPct val="0"/>
                    </a:spcAft>
                    <a:buClr>
                      <a:srgbClr val="000063"/>
                    </a:buClr>
                    <a:buFont typeface="Wingdings" pitchFamily="2" charset="2"/>
                    <a:buChar char="§"/>
                    <a:defRPr sz="1400">
                      <a:solidFill>
                        <a:srgbClr val="000063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30000"/>
                    </a:spcBef>
                    <a:spcAft>
                      <a:spcPct val="0"/>
                    </a:spcAft>
                    <a:buClr>
                      <a:srgbClr val="000063"/>
                    </a:buClr>
                    <a:buFont typeface="Wingdings" pitchFamily="2" charset="2"/>
                    <a:buChar char="§"/>
                    <a:defRPr sz="1400">
                      <a:solidFill>
                        <a:srgbClr val="000063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30000"/>
                    </a:spcBef>
                    <a:spcAft>
                      <a:spcPct val="0"/>
                    </a:spcAft>
                    <a:buClr>
                      <a:srgbClr val="000063"/>
                    </a:buClr>
                    <a:buFont typeface="Wingdings" pitchFamily="2" charset="2"/>
                    <a:buChar char="§"/>
                    <a:defRPr sz="1400">
                      <a:solidFill>
                        <a:srgbClr val="000063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ClrTx/>
                    <a:buFontTx/>
                    <a:buNone/>
                  </a:pPr>
                  <a:r>
                    <a:rPr lang="en-US" altLang="en-US" sz="16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Transportation Infrastructure Security Branch</a:t>
                  </a:r>
                </a:p>
              </p:txBody>
            </p:sp>
            <p:sp>
              <p:nvSpPr>
                <p:cNvPr id="8206" name="Rounded Rectangle 79"/>
                <p:cNvSpPr>
                  <a:spLocks noChangeArrowheads="1"/>
                </p:cNvSpPr>
                <p:nvPr/>
              </p:nvSpPr>
              <p:spPr bwMode="auto">
                <a:xfrm>
                  <a:off x="3158825" y="3348990"/>
                  <a:ext cx="1826644" cy="126111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336699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45720" rIns="45720" anchor="ctr"/>
                <a:lstStyle>
                  <a:lvl1pPr eaLnBrk="0" hangingPunct="0">
                    <a:spcBef>
                      <a:spcPct val="60000"/>
                    </a:spcBef>
                    <a:buClr>
                      <a:srgbClr val="000063"/>
                    </a:buClr>
                    <a:buFont typeface="Wingdings" pitchFamily="2" charset="2"/>
                    <a:buChar char="§"/>
                    <a:defRPr sz="2200">
                      <a:solidFill>
                        <a:srgbClr val="000063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spcBef>
                      <a:spcPct val="30000"/>
                    </a:spcBef>
                    <a:buClr>
                      <a:srgbClr val="000063"/>
                    </a:buClr>
                    <a:buFont typeface="Arial" charset="0"/>
                    <a:buChar char="–"/>
                    <a:defRPr sz="2000">
                      <a:solidFill>
                        <a:srgbClr val="000063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spcBef>
                      <a:spcPct val="30000"/>
                    </a:spcBef>
                    <a:buClr>
                      <a:srgbClr val="000063"/>
                    </a:buClr>
                    <a:buFont typeface="Wingdings" pitchFamily="2" charset="2"/>
                    <a:buChar char="§"/>
                    <a:defRPr sz="1700">
                      <a:solidFill>
                        <a:srgbClr val="000063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spcBef>
                      <a:spcPct val="30000"/>
                    </a:spcBef>
                    <a:buClr>
                      <a:srgbClr val="000063"/>
                    </a:buClr>
                    <a:buFont typeface="Arial" charset="0"/>
                    <a:buChar char="–"/>
                    <a:defRPr sz="1400">
                      <a:solidFill>
                        <a:srgbClr val="000063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spcBef>
                      <a:spcPct val="30000"/>
                    </a:spcBef>
                    <a:buClr>
                      <a:srgbClr val="000063"/>
                    </a:buClr>
                    <a:buFont typeface="Wingdings" pitchFamily="2" charset="2"/>
                    <a:buChar char="§"/>
                    <a:defRPr sz="1400">
                      <a:solidFill>
                        <a:srgbClr val="000063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30000"/>
                    </a:spcBef>
                    <a:spcAft>
                      <a:spcPct val="0"/>
                    </a:spcAft>
                    <a:buClr>
                      <a:srgbClr val="000063"/>
                    </a:buClr>
                    <a:buFont typeface="Wingdings" pitchFamily="2" charset="2"/>
                    <a:buChar char="§"/>
                    <a:defRPr sz="1400">
                      <a:solidFill>
                        <a:srgbClr val="000063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30000"/>
                    </a:spcBef>
                    <a:spcAft>
                      <a:spcPct val="0"/>
                    </a:spcAft>
                    <a:buClr>
                      <a:srgbClr val="000063"/>
                    </a:buClr>
                    <a:buFont typeface="Wingdings" pitchFamily="2" charset="2"/>
                    <a:buChar char="§"/>
                    <a:defRPr sz="1400">
                      <a:solidFill>
                        <a:srgbClr val="000063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30000"/>
                    </a:spcBef>
                    <a:spcAft>
                      <a:spcPct val="0"/>
                    </a:spcAft>
                    <a:buClr>
                      <a:srgbClr val="000063"/>
                    </a:buClr>
                    <a:buFont typeface="Wingdings" pitchFamily="2" charset="2"/>
                    <a:buChar char="§"/>
                    <a:defRPr sz="1400">
                      <a:solidFill>
                        <a:srgbClr val="000063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30000"/>
                    </a:spcBef>
                    <a:spcAft>
                      <a:spcPct val="0"/>
                    </a:spcAft>
                    <a:buClr>
                      <a:srgbClr val="000063"/>
                    </a:buClr>
                    <a:buFont typeface="Wingdings" pitchFamily="2" charset="2"/>
                    <a:buChar char="§"/>
                    <a:defRPr sz="1400">
                      <a:solidFill>
                        <a:srgbClr val="000063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ClrTx/>
                    <a:buFontTx/>
                    <a:buNone/>
                  </a:pPr>
                  <a:r>
                    <a:rPr lang="en-US" altLang="en-US" sz="1600" b="1" dirty="0">
                      <a:solidFill>
                        <a:srgbClr val="FFFF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Homeland Security Programs Branch</a:t>
                  </a:r>
                </a:p>
              </p:txBody>
            </p:sp>
            <p:sp>
              <p:nvSpPr>
                <p:cNvPr id="23" name="Rounded Rectangle 79"/>
                <p:cNvSpPr>
                  <a:spLocks noChangeArrowheads="1"/>
                </p:cNvSpPr>
                <p:nvPr/>
              </p:nvSpPr>
              <p:spPr bwMode="auto">
                <a:xfrm>
                  <a:off x="4175128" y="1426919"/>
                  <a:ext cx="2057357" cy="131826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45720" rIns="4572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sz="1600" b="1" dirty="0">
                      <a:solidFill>
                        <a:srgbClr val="000063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Preparedness Grants Division</a:t>
                  </a:r>
                </a:p>
              </p:txBody>
            </p:sp>
          </p:grpSp>
          <p:sp>
            <p:nvSpPr>
              <p:cNvPr id="19" name="Rounded Rectangle 79">
                <a:extLst>
                  <a:ext uri="{FF2B5EF4-FFF2-40B4-BE49-F238E27FC236}">
                    <a16:creationId xmlns:a16="http://schemas.microsoft.com/office/drawing/2014/main" id="{BF26FAE7-2FC4-4649-A5F6-78581351EB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26497" y="3894116"/>
                <a:ext cx="1883657" cy="1050913"/>
              </a:xfrm>
              <a:prstGeom prst="roundRect">
                <a:avLst>
                  <a:gd name="adj" fmla="val 16667"/>
                </a:avLst>
              </a:prstGeom>
              <a:solidFill>
                <a:srgbClr val="336699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45720" rIns="45720" anchor="ctr"/>
              <a:lstStyle>
                <a:lvl1pPr eaLnBrk="0" hangingPunct="0">
                  <a:spcBef>
                    <a:spcPct val="60000"/>
                  </a:spcBef>
                  <a:buClr>
                    <a:srgbClr val="000063"/>
                  </a:buClr>
                  <a:buFont typeface="Wingdings" pitchFamily="2" charset="2"/>
                  <a:buChar char="§"/>
                  <a:defRPr sz="2200">
                    <a:solidFill>
                      <a:srgbClr val="000063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30000"/>
                  </a:spcBef>
                  <a:buClr>
                    <a:srgbClr val="000063"/>
                  </a:buClr>
                  <a:buFont typeface="Arial" charset="0"/>
                  <a:buChar char="–"/>
                  <a:defRPr sz="2000">
                    <a:solidFill>
                      <a:srgbClr val="000063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30000"/>
                  </a:spcBef>
                  <a:buClr>
                    <a:srgbClr val="000063"/>
                  </a:buClr>
                  <a:buFont typeface="Wingdings" pitchFamily="2" charset="2"/>
                  <a:buChar char="§"/>
                  <a:defRPr sz="1700">
                    <a:solidFill>
                      <a:srgbClr val="000063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30000"/>
                  </a:spcBef>
                  <a:buClr>
                    <a:srgbClr val="000063"/>
                  </a:buClr>
                  <a:buFont typeface="Arial" charset="0"/>
                  <a:buChar char="–"/>
                  <a:defRPr sz="1400">
                    <a:solidFill>
                      <a:srgbClr val="000063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30000"/>
                  </a:spcBef>
                  <a:buClr>
                    <a:srgbClr val="000063"/>
                  </a:buClr>
                  <a:buFont typeface="Wingdings" pitchFamily="2" charset="2"/>
                  <a:buChar char="§"/>
                  <a:defRPr sz="1400">
                    <a:solidFill>
                      <a:srgbClr val="000063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30000"/>
                  </a:spcBef>
                  <a:spcAft>
                    <a:spcPct val="0"/>
                  </a:spcAft>
                  <a:buClr>
                    <a:srgbClr val="000063"/>
                  </a:buClr>
                  <a:buFont typeface="Wingdings" pitchFamily="2" charset="2"/>
                  <a:buChar char="§"/>
                  <a:defRPr sz="1400">
                    <a:solidFill>
                      <a:srgbClr val="000063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30000"/>
                  </a:spcBef>
                  <a:spcAft>
                    <a:spcPct val="0"/>
                  </a:spcAft>
                  <a:buClr>
                    <a:srgbClr val="000063"/>
                  </a:buClr>
                  <a:buFont typeface="Wingdings" pitchFamily="2" charset="2"/>
                  <a:buChar char="§"/>
                  <a:defRPr sz="1400">
                    <a:solidFill>
                      <a:srgbClr val="000063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30000"/>
                  </a:spcBef>
                  <a:spcAft>
                    <a:spcPct val="0"/>
                  </a:spcAft>
                  <a:buClr>
                    <a:srgbClr val="000063"/>
                  </a:buClr>
                  <a:buFont typeface="Wingdings" pitchFamily="2" charset="2"/>
                  <a:buChar char="§"/>
                  <a:defRPr sz="1400">
                    <a:solidFill>
                      <a:srgbClr val="000063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30000"/>
                  </a:spcBef>
                  <a:spcAft>
                    <a:spcPct val="0"/>
                  </a:spcAft>
                  <a:buClr>
                    <a:srgbClr val="000063"/>
                  </a:buClr>
                  <a:buFont typeface="Wingdings" pitchFamily="2" charset="2"/>
                  <a:buChar char="§"/>
                  <a:defRPr sz="1400">
                    <a:solidFill>
                      <a:srgbClr val="000063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r>
                  <a:rPr lang="en-US" altLang="en-US" sz="1600" b="1" dirty="0">
                    <a:solidFill>
                      <a:srgbClr val="FFFFFF"/>
                    </a:solidFill>
                  </a:rPr>
                  <a:t>Assistance to Firefighters Grant Programs Branch</a:t>
                </a:r>
              </a:p>
            </p:txBody>
          </p:sp>
        </p:grpSp>
        <p:sp>
          <p:nvSpPr>
            <p:cNvPr id="21" name="Rounded Rectangle 79">
              <a:extLst>
                <a:ext uri="{FF2B5EF4-FFF2-40B4-BE49-F238E27FC236}">
                  <a16:creationId xmlns:a16="http://schemas.microsoft.com/office/drawing/2014/main" id="{DAE58173-35B4-4E64-8BC1-2B6EA566F0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1953" y="3988556"/>
              <a:ext cx="1883657" cy="1050913"/>
            </a:xfrm>
            <a:prstGeom prst="roundRect">
              <a:avLst>
                <a:gd name="adj" fmla="val 16667"/>
              </a:avLst>
            </a:prstGeom>
            <a:solidFill>
              <a:srgbClr val="336699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45720" rIns="45720" anchor="ctr"/>
            <a:lstStyle>
              <a:lvl1pPr eaLnBrk="0" hangingPunct="0">
                <a:spcBef>
                  <a:spcPct val="60000"/>
                </a:spcBef>
                <a:buClr>
                  <a:srgbClr val="000063"/>
                </a:buClr>
                <a:buFont typeface="Wingdings" pitchFamily="2" charset="2"/>
                <a:buChar char="§"/>
                <a:defRPr sz="2200">
                  <a:solidFill>
                    <a:srgbClr val="000063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30000"/>
                </a:spcBef>
                <a:buClr>
                  <a:srgbClr val="000063"/>
                </a:buClr>
                <a:buFont typeface="Arial" charset="0"/>
                <a:buChar char="–"/>
                <a:defRPr sz="2000">
                  <a:solidFill>
                    <a:srgbClr val="000063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30000"/>
                </a:spcBef>
                <a:buClr>
                  <a:srgbClr val="000063"/>
                </a:buClr>
                <a:buFont typeface="Wingdings" pitchFamily="2" charset="2"/>
                <a:buChar char="§"/>
                <a:defRPr sz="1700">
                  <a:solidFill>
                    <a:srgbClr val="000063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30000"/>
                </a:spcBef>
                <a:buClr>
                  <a:srgbClr val="000063"/>
                </a:buClr>
                <a:buFont typeface="Arial" charset="0"/>
                <a:buChar char="–"/>
                <a:defRPr sz="1400">
                  <a:solidFill>
                    <a:srgbClr val="000063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30000"/>
                </a:spcBef>
                <a:buClr>
                  <a:srgbClr val="000063"/>
                </a:buClr>
                <a:buFont typeface="Wingdings" pitchFamily="2" charset="2"/>
                <a:buChar char="§"/>
                <a:defRPr sz="1400">
                  <a:solidFill>
                    <a:srgbClr val="000063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30000"/>
                </a:spcBef>
                <a:spcAft>
                  <a:spcPct val="0"/>
                </a:spcAft>
                <a:buClr>
                  <a:srgbClr val="000063"/>
                </a:buClr>
                <a:buFont typeface="Wingdings" pitchFamily="2" charset="2"/>
                <a:buChar char="§"/>
                <a:defRPr sz="1400">
                  <a:solidFill>
                    <a:srgbClr val="000063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30000"/>
                </a:spcBef>
                <a:spcAft>
                  <a:spcPct val="0"/>
                </a:spcAft>
                <a:buClr>
                  <a:srgbClr val="000063"/>
                </a:buClr>
                <a:buFont typeface="Wingdings" pitchFamily="2" charset="2"/>
                <a:buChar char="§"/>
                <a:defRPr sz="1400">
                  <a:solidFill>
                    <a:srgbClr val="000063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30000"/>
                </a:spcBef>
                <a:spcAft>
                  <a:spcPct val="0"/>
                </a:spcAft>
                <a:buClr>
                  <a:srgbClr val="000063"/>
                </a:buClr>
                <a:buFont typeface="Wingdings" pitchFamily="2" charset="2"/>
                <a:buChar char="§"/>
                <a:defRPr sz="1400">
                  <a:solidFill>
                    <a:srgbClr val="000063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30000"/>
                </a:spcBef>
                <a:spcAft>
                  <a:spcPct val="0"/>
                </a:spcAft>
                <a:buClr>
                  <a:srgbClr val="000063"/>
                </a:buClr>
                <a:buFont typeface="Wingdings" pitchFamily="2" charset="2"/>
                <a:buChar char="§"/>
                <a:defRPr sz="1400">
                  <a:solidFill>
                    <a:srgbClr val="000063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1600" b="1" dirty="0">
                  <a:solidFill>
                    <a:srgbClr val="FFFFFF"/>
                  </a:solidFill>
                </a:rPr>
                <a:t>National Programs Branch</a:t>
              </a:r>
            </a:p>
          </p:txBody>
        </p:sp>
      </p:grpSp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D5532BEA-1AE3-4294-AF8E-C8F20555F0AF}"/>
              </a:ext>
            </a:extLst>
          </p:cNvPr>
          <p:cNvCxnSpPr>
            <a:stCxn id="23" idx="2"/>
            <a:endCxn id="8206" idx="0"/>
          </p:cNvCxnSpPr>
          <p:nvPr/>
        </p:nvCxnSpPr>
        <p:spPr>
          <a:xfrm rot="5400000">
            <a:off x="5287264" y="3547221"/>
            <a:ext cx="503175" cy="1166982"/>
          </a:xfrm>
          <a:prstGeom prst="bentConnector3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Connector: Elbow 21">
            <a:extLst>
              <a:ext uri="{FF2B5EF4-FFF2-40B4-BE49-F238E27FC236}">
                <a16:creationId xmlns:a16="http://schemas.microsoft.com/office/drawing/2014/main" id="{918882BD-3BA4-4BA7-ABED-28394E364975}"/>
              </a:ext>
            </a:extLst>
          </p:cNvPr>
          <p:cNvCxnSpPr>
            <a:stCxn id="23" idx="2"/>
            <a:endCxn id="8205" idx="0"/>
          </p:cNvCxnSpPr>
          <p:nvPr/>
        </p:nvCxnSpPr>
        <p:spPr>
          <a:xfrm rot="5400000">
            <a:off x="4234180" y="2494137"/>
            <a:ext cx="503175" cy="3273151"/>
          </a:xfrm>
          <a:prstGeom prst="bentConnector3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Connector: Elbow 25">
            <a:extLst>
              <a:ext uri="{FF2B5EF4-FFF2-40B4-BE49-F238E27FC236}">
                <a16:creationId xmlns:a16="http://schemas.microsoft.com/office/drawing/2014/main" id="{37D870EB-EEAA-4098-9827-F667C4D0994E}"/>
              </a:ext>
            </a:extLst>
          </p:cNvPr>
          <p:cNvCxnSpPr>
            <a:cxnSpLocks/>
          </p:cNvCxnSpPr>
          <p:nvPr/>
        </p:nvCxnSpPr>
        <p:spPr>
          <a:xfrm rot="16200000" flipH="1">
            <a:off x="6464271" y="3555668"/>
            <a:ext cx="482516" cy="1166374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5" name="Connector: Elbow 34">
            <a:extLst>
              <a:ext uri="{FF2B5EF4-FFF2-40B4-BE49-F238E27FC236}">
                <a16:creationId xmlns:a16="http://schemas.microsoft.com/office/drawing/2014/main" id="{1E1D8FC4-62C8-4E44-A6F7-D0DC1BF14C3F}"/>
              </a:ext>
            </a:extLst>
          </p:cNvPr>
          <p:cNvCxnSpPr>
            <a:cxnSpLocks/>
          </p:cNvCxnSpPr>
          <p:nvPr/>
        </p:nvCxnSpPr>
        <p:spPr>
          <a:xfrm rot="16200000" flipV="1">
            <a:off x="7498461" y="2521479"/>
            <a:ext cx="470593" cy="322283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86780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tx1"/>
                </a:solidFill>
              </a:rPr>
              <a:t>Transportation Infrastructure Security Branch</a:t>
            </a:r>
          </a:p>
        </p:txBody>
      </p:sp>
      <p:sp>
        <p:nvSpPr>
          <p:cNvPr id="8197" name="Rectangle 80"/>
          <p:cNvSpPr>
            <a:spLocks noGrp="1" noChangeArrowheads="1"/>
          </p:cNvSpPr>
          <p:nvPr>
            <p:ph idx="1"/>
          </p:nvPr>
        </p:nvSpPr>
        <p:spPr>
          <a:xfrm>
            <a:off x="742893" y="1401899"/>
            <a:ext cx="10424112" cy="5029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sz="2000" dirty="0"/>
              <a:t>The Intercity Bus Security Grant Program (IBSGP) is one of four funded grant infrastructure security programs within the Transportation Infrastructure Security Branch (TISB):</a:t>
            </a:r>
          </a:p>
        </p:txBody>
      </p:sp>
      <p:sp>
        <p:nvSpPr>
          <p:cNvPr id="8196" name="Text Box 75"/>
          <p:cNvSpPr txBox="1">
            <a:spLocks noChangeArrowheads="1"/>
          </p:cNvSpPr>
          <p:nvPr/>
        </p:nvSpPr>
        <p:spPr bwMode="auto">
          <a:xfrm>
            <a:off x="8153400" y="0"/>
            <a:ext cx="2514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 eaLnBrk="0" hangingPunct="0">
              <a:spcBef>
                <a:spcPct val="60000"/>
              </a:spcBef>
              <a:buClr>
                <a:srgbClr val="000063"/>
              </a:buClr>
              <a:buFont typeface="Wingdings" pitchFamily="2" charset="2"/>
              <a:buChar char="§"/>
              <a:defRPr sz="2200">
                <a:solidFill>
                  <a:srgbClr val="000063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buClr>
                <a:srgbClr val="000063"/>
              </a:buClr>
              <a:buFont typeface="Arial" charset="0"/>
              <a:buChar char="–"/>
              <a:defRPr sz="2000">
                <a:solidFill>
                  <a:srgbClr val="000063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buClr>
                <a:srgbClr val="000063"/>
              </a:buClr>
              <a:buFont typeface="Wingdings" pitchFamily="2" charset="2"/>
              <a:buChar char="§"/>
              <a:defRPr sz="1700">
                <a:solidFill>
                  <a:srgbClr val="000063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buClr>
                <a:srgbClr val="000063"/>
              </a:buClr>
              <a:buFont typeface="Arial" charset="0"/>
              <a:buChar char="–"/>
              <a:defRPr sz="1400">
                <a:solidFill>
                  <a:srgbClr val="000063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buClr>
                <a:srgbClr val="000063"/>
              </a:buClr>
              <a:buFont typeface="Wingdings" pitchFamily="2" charset="2"/>
              <a:buChar char="§"/>
              <a:defRPr sz="1400">
                <a:solidFill>
                  <a:srgbClr val="000063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63"/>
              </a:buClr>
              <a:buFont typeface="Wingdings" pitchFamily="2" charset="2"/>
              <a:buChar char="§"/>
              <a:defRPr sz="1400">
                <a:solidFill>
                  <a:srgbClr val="000063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63"/>
              </a:buClr>
              <a:buFont typeface="Wingdings" pitchFamily="2" charset="2"/>
              <a:buChar char="§"/>
              <a:defRPr sz="1400">
                <a:solidFill>
                  <a:srgbClr val="000063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63"/>
              </a:buClr>
              <a:buFont typeface="Wingdings" pitchFamily="2" charset="2"/>
              <a:buChar char="§"/>
              <a:defRPr sz="1400">
                <a:solidFill>
                  <a:srgbClr val="000063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63"/>
              </a:buClr>
              <a:buFont typeface="Wingdings" pitchFamily="2" charset="2"/>
              <a:buChar char="§"/>
              <a:defRPr sz="1400">
                <a:solidFill>
                  <a:srgbClr val="000063"/>
                </a:solidFill>
                <a:latin typeface="Arial" charset="0"/>
                <a:cs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1600" dirty="0">
                <a:solidFill>
                  <a:srgbClr val="FFFFFF"/>
                </a:solidFill>
              </a:rPr>
              <a:t>Overview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9B20F56-8A71-4C64-8006-69ED39442CD2}"/>
              </a:ext>
            </a:extLst>
          </p:cNvPr>
          <p:cNvGrpSpPr/>
          <p:nvPr/>
        </p:nvGrpSpPr>
        <p:grpSpPr>
          <a:xfrm>
            <a:off x="2775085" y="2553074"/>
            <a:ext cx="6254448" cy="2432050"/>
            <a:chOff x="1259554" y="2438400"/>
            <a:chExt cx="6254448" cy="2432050"/>
          </a:xfrm>
        </p:grpSpPr>
        <p:sp>
          <p:nvSpPr>
            <p:cNvPr id="8205" name="Rounded Rectangle 79"/>
            <p:cNvSpPr>
              <a:spLocks noChangeArrowheads="1"/>
            </p:cNvSpPr>
            <p:nvPr/>
          </p:nvSpPr>
          <p:spPr bwMode="auto">
            <a:xfrm>
              <a:off x="1259554" y="3917950"/>
              <a:ext cx="2063120" cy="952500"/>
            </a:xfrm>
            <a:prstGeom prst="roundRect">
              <a:avLst>
                <a:gd name="adj" fmla="val 16667"/>
              </a:avLst>
            </a:prstGeom>
            <a:solidFill>
              <a:srgbClr val="006699"/>
            </a:solidFill>
            <a:ln w="28575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45720" rIns="45720" anchor="ctr"/>
            <a:lstStyle>
              <a:lvl1pPr eaLnBrk="0" hangingPunct="0">
                <a:spcBef>
                  <a:spcPct val="60000"/>
                </a:spcBef>
                <a:buClr>
                  <a:srgbClr val="000063"/>
                </a:buClr>
                <a:buFont typeface="Wingdings" pitchFamily="2" charset="2"/>
                <a:buChar char="§"/>
                <a:defRPr sz="2200">
                  <a:solidFill>
                    <a:srgbClr val="000063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30000"/>
                </a:spcBef>
                <a:buClr>
                  <a:srgbClr val="000063"/>
                </a:buClr>
                <a:buFont typeface="Arial" charset="0"/>
                <a:buChar char="–"/>
                <a:defRPr sz="2000">
                  <a:solidFill>
                    <a:srgbClr val="000063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30000"/>
                </a:spcBef>
                <a:buClr>
                  <a:srgbClr val="000063"/>
                </a:buClr>
                <a:buFont typeface="Wingdings" pitchFamily="2" charset="2"/>
                <a:buChar char="§"/>
                <a:defRPr sz="1700">
                  <a:solidFill>
                    <a:srgbClr val="000063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30000"/>
                </a:spcBef>
                <a:buClr>
                  <a:srgbClr val="000063"/>
                </a:buClr>
                <a:buFont typeface="Arial" charset="0"/>
                <a:buChar char="–"/>
                <a:defRPr sz="1400">
                  <a:solidFill>
                    <a:srgbClr val="000063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30000"/>
                </a:spcBef>
                <a:buClr>
                  <a:srgbClr val="000063"/>
                </a:buClr>
                <a:buFont typeface="Wingdings" pitchFamily="2" charset="2"/>
                <a:buChar char="§"/>
                <a:defRPr sz="1400">
                  <a:solidFill>
                    <a:srgbClr val="000063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30000"/>
                </a:spcBef>
                <a:spcAft>
                  <a:spcPct val="0"/>
                </a:spcAft>
                <a:buClr>
                  <a:srgbClr val="000063"/>
                </a:buClr>
                <a:buFont typeface="Wingdings" pitchFamily="2" charset="2"/>
                <a:buChar char="§"/>
                <a:defRPr sz="1400">
                  <a:solidFill>
                    <a:srgbClr val="000063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30000"/>
                </a:spcBef>
                <a:spcAft>
                  <a:spcPct val="0"/>
                </a:spcAft>
                <a:buClr>
                  <a:srgbClr val="000063"/>
                </a:buClr>
                <a:buFont typeface="Wingdings" pitchFamily="2" charset="2"/>
                <a:buChar char="§"/>
                <a:defRPr sz="1400">
                  <a:solidFill>
                    <a:srgbClr val="000063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30000"/>
                </a:spcBef>
                <a:spcAft>
                  <a:spcPct val="0"/>
                </a:spcAft>
                <a:buClr>
                  <a:srgbClr val="000063"/>
                </a:buClr>
                <a:buFont typeface="Wingdings" pitchFamily="2" charset="2"/>
                <a:buChar char="§"/>
                <a:defRPr sz="1400">
                  <a:solidFill>
                    <a:srgbClr val="000063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30000"/>
                </a:spcBef>
                <a:spcAft>
                  <a:spcPct val="0"/>
                </a:spcAft>
                <a:buClr>
                  <a:srgbClr val="000063"/>
                </a:buClr>
                <a:buFont typeface="Wingdings" pitchFamily="2" charset="2"/>
                <a:buChar char="§"/>
                <a:defRPr sz="1400">
                  <a:solidFill>
                    <a:srgbClr val="000063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1600" b="1" dirty="0">
                  <a:solidFill>
                    <a:schemeClr val="bg1"/>
                  </a:solidFill>
                </a:rPr>
                <a:t>Maritime Section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1600" b="1" dirty="0">
                  <a:solidFill>
                    <a:schemeClr val="bg1"/>
                  </a:solidFill>
                </a:rPr>
                <a:t>(PSGP)</a:t>
              </a:r>
            </a:p>
          </p:txBody>
        </p:sp>
        <p:sp>
          <p:nvSpPr>
            <p:cNvPr id="8206" name="Rounded Rectangle 79"/>
            <p:cNvSpPr>
              <a:spLocks noChangeArrowheads="1"/>
            </p:cNvSpPr>
            <p:nvPr/>
          </p:nvSpPr>
          <p:spPr bwMode="auto">
            <a:xfrm>
              <a:off x="5364128" y="3917950"/>
              <a:ext cx="2149874" cy="952500"/>
            </a:xfrm>
            <a:prstGeom prst="roundRect">
              <a:avLst>
                <a:gd name="adj" fmla="val 16667"/>
              </a:avLst>
            </a:prstGeom>
            <a:solidFill>
              <a:srgbClr val="EDDD13"/>
            </a:solidFill>
            <a:ln w="9525" algn="ctr">
              <a:solidFill>
                <a:schemeClr val="accent1"/>
              </a:solidFill>
              <a:round/>
              <a:headEnd/>
              <a:tailEnd/>
            </a:ln>
          </p:spPr>
          <p:txBody>
            <a:bodyPr lIns="45720" rIns="45720" anchor="ctr"/>
            <a:lstStyle>
              <a:lvl1pPr eaLnBrk="0" hangingPunct="0">
                <a:spcBef>
                  <a:spcPct val="60000"/>
                </a:spcBef>
                <a:buClr>
                  <a:srgbClr val="000063"/>
                </a:buClr>
                <a:buFont typeface="Wingdings" pitchFamily="2" charset="2"/>
                <a:buChar char="§"/>
                <a:defRPr sz="2200">
                  <a:solidFill>
                    <a:srgbClr val="000063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30000"/>
                </a:spcBef>
                <a:buClr>
                  <a:srgbClr val="000063"/>
                </a:buClr>
                <a:buFont typeface="Arial" charset="0"/>
                <a:buChar char="–"/>
                <a:defRPr sz="2000">
                  <a:solidFill>
                    <a:srgbClr val="000063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30000"/>
                </a:spcBef>
                <a:buClr>
                  <a:srgbClr val="000063"/>
                </a:buClr>
                <a:buFont typeface="Wingdings" pitchFamily="2" charset="2"/>
                <a:buChar char="§"/>
                <a:defRPr sz="1700">
                  <a:solidFill>
                    <a:srgbClr val="000063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30000"/>
                </a:spcBef>
                <a:buClr>
                  <a:srgbClr val="000063"/>
                </a:buClr>
                <a:buFont typeface="Arial" charset="0"/>
                <a:buChar char="–"/>
                <a:defRPr sz="1400">
                  <a:solidFill>
                    <a:srgbClr val="000063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30000"/>
                </a:spcBef>
                <a:buClr>
                  <a:srgbClr val="000063"/>
                </a:buClr>
                <a:buFont typeface="Wingdings" pitchFamily="2" charset="2"/>
                <a:buChar char="§"/>
                <a:defRPr sz="1400">
                  <a:solidFill>
                    <a:srgbClr val="000063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30000"/>
                </a:spcBef>
                <a:spcAft>
                  <a:spcPct val="0"/>
                </a:spcAft>
                <a:buClr>
                  <a:srgbClr val="000063"/>
                </a:buClr>
                <a:buFont typeface="Wingdings" pitchFamily="2" charset="2"/>
                <a:buChar char="§"/>
                <a:defRPr sz="1400">
                  <a:solidFill>
                    <a:srgbClr val="000063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30000"/>
                </a:spcBef>
                <a:spcAft>
                  <a:spcPct val="0"/>
                </a:spcAft>
                <a:buClr>
                  <a:srgbClr val="000063"/>
                </a:buClr>
                <a:buFont typeface="Wingdings" pitchFamily="2" charset="2"/>
                <a:buChar char="§"/>
                <a:defRPr sz="1400">
                  <a:solidFill>
                    <a:srgbClr val="000063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30000"/>
                </a:spcBef>
                <a:spcAft>
                  <a:spcPct val="0"/>
                </a:spcAft>
                <a:buClr>
                  <a:srgbClr val="000063"/>
                </a:buClr>
                <a:buFont typeface="Wingdings" pitchFamily="2" charset="2"/>
                <a:buChar char="§"/>
                <a:defRPr sz="1400">
                  <a:solidFill>
                    <a:srgbClr val="000063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30000"/>
                </a:spcBef>
                <a:spcAft>
                  <a:spcPct val="0"/>
                </a:spcAft>
                <a:buClr>
                  <a:srgbClr val="000063"/>
                </a:buClr>
                <a:buFont typeface="Wingdings" pitchFamily="2" charset="2"/>
                <a:buChar char="§"/>
                <a:defRPr sz="1400">
                  <a:solidFill>
                    <a:srgbClr val="000063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1600" b="1" dirty="0">
                  <a:solidFill>
                    <a:srgbClr val="005288"/>
                  </a:solidFill>
                </a:rPr>
                <a:t>Surface Section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1600" b="1" dirty="0">
                  <a:solidFill>
                    <a:srgbClr val="005288"/>
                  </a:solidFill>
                </a:rPr>
                <a:t>(TSGP, IBSGP, IPR) </a:t>
              </a:r>
            </a:p>
          </p:txBody>
        </p:sp>
        <p:sp>
          <p:nvSpPr>
            <p:cNvPr id="23" name="Rounded Rectangle 79"/>
            <p:cNvSpPr>
              <a:spLocks noChangeArrowheads="1"/>
            </p:cNvSpPr>
            <p:nvPr/>
          </p:nvSpPr>
          <p:spPr bwMode="auto">
            <a:xfrm>
              <a:off x="3514725" y="2438400"/>
              <a:ext cx="1722439" cy="1098550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40000"/>
                <a:lumOff val="6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45720" rIns="4572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b="1" dirty="0">
                  <a:solidFill>
                    <a:srgbClr val="00006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Transportation Infrastructure Security Branch</a:t>
              </a:r>
            </a:p>
          </p:txBody>
        </p:sp>
      </p:grp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D8623294-6BE1-48C6-9905-8B5A6BEAC084}"/>
              </a:ext>
            </a:extLst>
          </p:cNvPr>
          <p:cNvCxnSpPr>
            <a:cxnSpLocks/>
            <a:stCxn id="8206" idx="0"/>
            <a:endCxn id="23" idx="2"/>
          </p:cNvCxnSpPr>
          <p:nvPr/>
        </p:nvCxnSpPr>
        <p:spPr>
          <a:xfrm rot="16200000" flipV="1">
            <a:off x="6732536" y="2810564"/>
            <a:ext cx="381000" cy="2063120"/>
          </a:xfrm>
          <a:prstGeom prst="bentConnector3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F36A8635-8E09-49B0-A788-1F1E6DD9EAE4}"/>
              </a:ext>
            </a:extLst>
          </p:cNvPr>
          <p:cNvCxnSpPr>
            <a:cxnSpLocks/>
            <a:stCxn id="8205" idx="0"/>
            <a:endCxn id="23" idx="2"/>
          </p:cNvCxnSpPr>
          <p:nvPr/>
        </p:nvCxnSpPr>
        <p:spPr>
          <a:xfrm rot="5400000" flipH="1" flipV="1">
            <a:off x="4658560" y="2799709"/>
            <a:ext cx="381000" cy="2084831"/>
          </a:xfrm>
          <a:prstGeom prst="bentConnector3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6F3DA020-AA18-4477-8655-17E0F1AE3E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9320216" y="5948047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0" latinLnBrk="0" hangingPunct="0">
              <a:defRPr sz="1800" kern="1200">
                <a:solidFill>
                  <a:srgbClr val="00006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89DC4E2-1C21-4621-969A-FE5083391CC9}" type="slidenum">
              <a:rPr lang="en-US" sz="1200" smtClean="0">
                <a:solidFill>
                  <a:schemeClr val="accent2"/>
                </a:solidFill>
              </a:rPr>
              <a:pPr>
                <a:defRPr/>
              </a:pPr>
              <a:t>6</a:t>
            </a:fld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3080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IBSGP Historical Overview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C30BC0E-C1B6-4D8C-9941-38A2ACAE84B2}"/>
              </a:ext>
            </a:extLst>
          </p:cNvPr>
          <p:cNvSpPr/>
          <p:nvPr/>
        </p:nvSpPr>
        <p:spPr>
          <a:xfrm>
            <a:off x="8996855" y="5899191"/>
            <a:ext cx="1629104" cy="7433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3317876" y="318353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graphicFrame>
        <p:nvGraphicFramePr>
          <p:cNvPr id="35" name="Table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1743159"/>
              </p:ext>
            </p:extLst>
          </p:nvPr>
        </p:nvGraphicFramePr>
        <p:xfrm>
          <a:off x="2992437" y="1390268"/>
          <a:ext cx="6207126" cy="52522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319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52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433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Fiscal Year Program$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Amount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050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u="none" strike="noStrike" dirty="0">
                          <a:solidFill>
                            <a:srgbClr val="003366"/>
                          </a:solidFill>
                          <a:effectLst/>
                        </a:rPr>
                        <a:t>FY 2003 Intercity Bus Security Grant Program</a:t>
                      </a:r>
                      <a:endParaRPr lang="en-US" sz="1400" b="0" i="0" u="none" strike="noStrike" dirty="0">
                        <a:solidFill>
                          <a:srgbClr val="003366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u="none" strike="noStrike" dirty="0">
                          <a:solidFill>
                            <a:srgbClr val="003366"/>
                          </a:solidFill>
                          <a:effectLst/>
                        </a:rPr>
                        <a:t>$19,800,007</a:t>
                      </a:r>
                      <a:endParaRPr lang="en-US" sz="1400" b="0" i="0" u="none" strike="noStrike" dirty="0">
                        <a:solidFill>
                          <a:srgbClr val="003366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2462756271"/>
                  </a:ext>
                </a:extLst>
              </a:tr>
              <a:tr h="30050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u="none" strike="noStrike" dirty="0">
                          <a:solidFill>
                            <a:srgbClr val="003366"/>
                          </a:solidFill>
                          <a:effectLst/>
                        </a:rPr>
                        <a:t>FY 2004 Intercity Bus Security Grant Program</a:t>
                      </a:r>
                      <a:endParaRPr lang="en-US" sz="1400" b="0" i="0" u="none" strike="noStrike" dirty="0">
                        <a:solidFill>
                          <a:srgbClr val="003366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u="none" strike="noStrike" dirty="0">
                          <a:solidFill>
                            <a:srgbClr val="003366"/>
                          </a:solidFill>
                          <a:effectLst/>
                        </a:rPr>
                        <a:t>$9,925,532</a:t>
                      </a:r>
                      <a:endParaRPr lang="en-US" sz="1400" b="0" i="0" u="none" strike="noStrike" dirty="0">
                        <a:solidFill>
                          <a:srgbClr val="003366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757022734"/>
                  </a:ext>
                </a:extLst>
              </a:tr>
              <a:tr h="30050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u="none" strike="noStrike" dirty="0">
                          <a:solidFill>
                            <a:srgbClr val="003366"/>
                          </a:solidFill>
                          <a:effectLst/>
                        </a:rPr>
                        <a:t>FY 2005 Intercity Bus Security Grant Program</a:t>
                      </a:r>
                      <a:endParaRPr lang="en-US" sz="1400" b="0" i="0" u="none" strike="noStrike" dirty="0">
                        <a:solidFill>
                          <a:srgbClr val="003366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u="none" strike="noStrike" dirty="0">
                          <a:solidFill>
                            <a:srgbClr val="003366"/>
                          </a:solidFill>
                          <a:effectLst/>
                        </a:rPr>
                        <a:t>$9,657,138</a:t>
                      </a:r>
                      <a:endParaRPr lang="en-US" sz="1400" b="0" i="0" u="none" strike="noStrike" dirty="0">
                        <a:solidFill>
                          <a:srgbClr val="003366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050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u="none" strike="noStrike" dirty="0">
                          <a:solidFill>
                            <a:srgbClr val="003366"/>
                          </a:solidFill>
                          <a:effectLst/>
                        </a:rPr>
                        <a:t>FY 2006 Intercity Bus Security Grant Program</a:t>
                      </a:r>
                      <a:endParaRPr lang="en-US" sz="1400" b="0" i="0" u="none" strike="noStrike" dirty="0">
                        <a:solidFill>
                          <a:srgbClr val="003366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u="none" strike="noStrike" dirty="0">
                          <a:solidFill>
                            <a:srgbClr val="003366"/>
                          </a:solidFill>
                          <a:effectLst/>
                        </a:rPr>
                        <a:t>$9,503,000</a:t>
                      </a:r>
                      <a:endParaRPr lang="en-US" sz="1400" b="0" i="0" u="none" strike="noStrike" dirty="0">
                        <a:solidFill>
                          <a:srgbClr val="003366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050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u="none" strike="noStrike" dirty="0">
                          <a:solidFill>
                            <a:srgbClr val="003366"/>
                          </a:solidFill>
                          <a:effectLst/>
                        </a:rPr>
                        <a:t>FY 2007 Intercity Bus Security Grant Program</a:t>
                      </a:r>
                      <a:endParaRPr lang="en-US" sz="1400" b="0" i="0" u="none" strike="noStrike" dirty="0">
                        <a:solidFill>
                          <a:srgbClr val="003366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u="none" strike="noStrike" dirty="0">
                          <a:solidFill>
                            <a:srgbClr val="003366"/>
                          </a:solidFill>
                          <a:effectLst/>
                        </a:rPr>
                        <a:t>$11,640,000</a:t>
                      </a:r>
                      <a:endParaRPr lang="en-US" sz="1400" b="0" i="0" u="none" strike="noStrike" dirty="0">
                        <a:solidFill>
                          <a:srgbClr val="003366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649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u="none" strike="noStrike" dirty="0">
                          <a:solidFill>
                            <a:srgbClr val="003366"/>
                          </a:solidFill>
                          <a:effectLst/>
                        </a:rPr>
                        <a:t>FY 2008 Intercity Bus Security Grant Program</a:t>
                      </a:r>
                      <a:endParaRPr lang="en-US" sz="1400" b="0" i="0" u="none" strike="noStrike" dirty="0">
                        <a:solidFill>
                          <a:srgbClr val="003366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u="none" strike="noStrike" dirty="0">
                          <a:solidFill>
                            <a:srgbClr val="003366"/>
                          </a:solidFill>
                          <a:effectLst/>
                        </a:rPr>
                        <a:t>$11,172,250</a:t>
                      </a:r>
                      <a:endParaRPr lang="en-US" sz="1400" b="0" i="0" u="none" strike="noStrike" dirty="0">
                        <a:solidFill>
                          <a:srgbClr val="003366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050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u="none" strike="noStrike" dirty="0">
                          <a:solidFill>
                            <a:srgbClr val="003366"/>
                          </a:solidFill>
                          <a:effectLst/>
                        </a:rPr>
                        <a:t>FY 2009 Intercity Bus Security Grant Program</a:t>
                      </a:r>
                      <a:endParaRPr lang="en-US" sz="1400" b="0" i="0" u="none" strike="noStrike" dirty="0">
                        <a:solidFill>
                          <a:srgbClr val="003366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u="none" strike="noStrike" dirty="0">
                          <a:solidFill>
                            <a:srgbClr val="003366"/>
                          </a:solidFill>
                          <a:effectLst/>
                        </a:rPr>
                        <a:t>$11,658,000</a:t>
                      </a:r>
                      <a:endParaRPr lang="en-US" sz="1400" b="0" i="0" u="none" strike="noStrike" dirty="0">
                        <a:solidFill>
                          <a:srgbClr val="003366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050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u="none" strike="noStrike" dirty="0">
                          <a:solidFill>
                            <a:srgbClr val="003366"/>
                          </a:solidFill>
                          <a:effectLst/>
                        </a:rPr>
                        <a:t>FY 2010 Intercity Bus Security Grant Program</a:t>
                      </a:r>
                      <a:endParaRPr lang="en-US" sz="1400" b="0" i="0" u="none" strike="noStrike" dirty="0">
                        <a:solidFill>
                          <a:srgbClr val="003366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u="none" strike="noStrike" dirty="0">
                          <a:solidFill>
                            <a:srgbClr val="003366"/>
                          </a:solidFill>
                          <a:effectLst/>
                        </a:rPr>
                        <a:t>$11,520,000</a:t>
                      </a:r>
                      <a:endParaRPr lang="en-US" sz="1400" b="0" i="0" u="none" strike="noStrike" dirty="0">
                        <a:solidFill>
                          <a:srgbClr val="003366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050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u="none" strike="noStrike" dirty="0">
                          <a:solidFill>
                            <a:srgbClr val="003366"/>
                          </a:solidFill>
                          <a:effectLst/>
                        </a:rPr>
                        <a:t>FY 2011 Intercity Bus Security Grant Program</a:t>
                      </a:r>
                      <a:endParaRPr lang="en-US" sz="1400" b="0" i="0" u="none" strike="noStrike" dirty="0">
                        <a:solidFill>
                          <a:srgbClr val="003366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u="none" strike="noStrike" dirty="0">
                          <a:solidFill>
                            <a:srgbClr val="003366"/>
                          </a:solidFill>
                          <a:effectLst/>
                        </a:rPr>
                        <a:t>$4,990,000</a:t>
                      </a:r>
                      <a:endParaRPr lang="en-US" sz="1400" b="0" i="0" u="none" strike="noStrike" dirty="0">
                        <a:solidFill>
                          <a:srgbClr val="003366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050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u="none" strike="noStrike" dirty="0">
                          <a:solidFill>
                            <a:srgbClr val="003366"/>
                          </a:solidFill>
                          <a:effectLst/>
                        </a:rPr>
                        <a:t>FY 2015 Intercity Bus Security Grant Program</a:t>
                      </a:r>
                      <a:endParaRPr lang="en-US" sz="1400" b="0" i="0" u="none" strike="noStrike" dirty="0">
                        <a:solidFill>
                          <a:srgbClr val="003366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u="none" strike="noStrike" dirty="0">
                          <a:solidFill>
                            <a:srgbClr val="003366"/>
                          </a:solidFill>
                          <a:effectLst/>
                        </a:rPr>
                        <a:t>$3,000,000</a:t>
                      </a:r>
                      <a:endParaRPr lang="en-US" sz="1400" b="0" i="0" u="none" strike="noStrike" dirty="0">
                        <a:solidFill>
                          <a:srgbClr val="003366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050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u="none" strike="noStrike" dirty="0">
                          <a:solidFill>
                            <a:srgbClr val="003366"/>
                          </a:solidFill>
                          <a:effectLst/>
                        </a:rPr>
                        <a:t>FY 2016 Intercity Bus Security Grant Program</a:t>
                      </a:r>
                      <a:endParaRPr lang="en-US" sz="1400" b="0" i="0" u="none" strike="noStrike" dirty="0">
                        <a:solidFill>
                          <a:srgbClr val="003366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u="none" strike="noStrike" dirty="0">
                          <a:solidFill>
                            <a:srgbClr val="003366"/>
                          </a:solidFill>
                          <a:effectLst/>
                        </a:rPr>
                        <a:t>$3,000,000</a:t>
                      </a:r>
                      <a:endParaRPr lang="en-US" sz="1400" b="0" i="0" u="none" strike="noStrike" dirty="0">
                        <a:solidFill>
                          <a:srgbClr val="003366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050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u="none" strike="noStrike" dirty="0">
                          <a:solidFill>
                            <a:srgbClr val="003366"/>
                          </a:solidFill>
                          <a:effectLst/>
                        </a:rPr>
                        <a:t>FY 2017 Intercity Bus Security Grant Program</a:t>
                      </a:r>
                      <a:endParaRPr lang="en-US" sz="1400" b="0" i="0" u="none" strike="noStrike" dirty="0">
                        <a:solidFill>
                          <a:srgbClr val="003366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u="none" strike="noStrike" dirty="0">
                          <a:solidFill>
                            <a:srgbClr val="003366"/>
                          </a:solidFill>
                          <a:effectLst/>
                        </a:rPr>
                        <a:t>$2,000,000</a:t>
                      </a:r>
                      <a:endParaRPr lang="en-US" sz="1400" b="0" i="0" u="none" strike="noStrike" dirty="0">
                        <a:solidFill>
                          <a:srgbClr val="003366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0050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u="none" strike="noStrike" dirty="0">
                          <a:solidFill>
                            <a:srgbClr val="003366"/>
                          </a:solidFill>
                          <a:effectLst/>
                        </a:rPr>
                        <a:t>FY 2018 Intercity Bus Security Grant Program</a:t>
                      </a:r>
                      <a:endParaRPr lang="en-US" sz="1400" b="0" i="0" u="none" strike="noStrike" dirty="0">
                        <a:solidFill>
                          <a:srgbClr val="003366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u="none" strike="noStrike" dirty="0">
                          <a:solidFill>
                            <a:srgbClr val="003366"/>
                          </a:solidFill>
                          <a:effectLst/>
                        </a:rPr>
                        <a:t>$2,000,000</a:t>
                      </a:r>
                      <a:endParaRPr lang="en-US" sz="1400" b="0" i="0" u="none" strike="noStrike" dirty="0">
                        <a:solidFill>
                          <a:srgbClr val="003366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2251393408"/>
                  </a:ext>
                </a:extLst>
              </a:tr>
              <a:tr h="30050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u="none" strike="noStrike" dirty="0">
                          <a:solidFill>
                            <a:srgbClr val="003366"/>
                          </a:solidFill>
                          <a:effectLst/>
                        </a:rPr>
                        <a:t>FY 2019 Intercity Bus Security Grant Program</a:t>
                      </a:r>
                      <a:endParaRPr lang="en-US" sz="1400" b="0" i="0" u="none" strike="noStrike" dirty="0">
                        <a:solidFill>
                          <a:srgbClr val="003366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u="none" strike="noStrike" dirty="0">
                          <a:solidFill>
                            <a:srgbClr val="003366"/>
                          </a:solidFill>
                          <a:effectLst/>
                        </a:rPr>
                        <a:t>$2,000,000</a:t>
                      </a:r>
                      <a:endParaRPr lang="en-US" sz="1400" b="0" i="0" u="none" strike="noStrike" dirty="0">
                        <a:solidFill>
                          <a:srgbClr val="003366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414942995"/>
                  </a:ext>
                </a:extLst>
              </a:tr>
              <a:tr h="30050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u="none" strike="noStrike" dirty="0">
                          <a:solidFill>
                            <a:srgbClr val="003366"/>
                          </a:solidFill>
                          <a:effectLst/>
                        </a:rPr>
                        <a:t>FY 2020 Intercity Bus Security Grant Program</a:t>
                      </a:r>
                      <a:endParaRPr lang="en-US" sz="1400" b="0" i="0" u="none" strike="noStrike" dirty="0">
                        <a:solidFill>
                          <a:srgbClr val="003366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u="none" strike="noStrike" dirty="0">
                          <a:solidFill>
                            <a:srgbClr val="003366"/>
                          </a:solidFill>
                          <a:effectLst/>
                        </a:rPr>
                        <a:t>$2,000,000</a:t>
                      </a:r>
                      <a:endParaRPr lang="en-US" sz="1400" b="0" i="0" u="none" strike="noStrike" dirty="0">
                        <a:solidFill>
                          <a:srgbClr val="003366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4290905887"/>
                  </a:ext>
                </a:extLst>
              </a:tr>
              <a:tr h="344332"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solidFill>
                            <a:srgbClr val="003366"/>
                          </a:solidFill>
                        </a:rPr>
                        <a:t>Total</a:t>
                      </a:r>
                      <a:endParaRPr lang="en-US" sz="1400" b="1" dirty="0">
                        <a:solidFill>
                          <a:srgbClr val="003366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solidFill>
                            <a:srgbClr val="003366"/>
                          </a:solidFill>
                          <a:effectLst/>
                        </a:rPr>
                        <a:t>$103,965,927</a:t>
                      </a:r>
                      <a:endParaRPr lang="en-US" sz="1400" b="1" i="0" u="none" strike="noStrike" dirty="0">
                        <a:solidFill>
                          <a:srgbClr val="003366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42D30171-9DE9-4420-BE2A-F13511E5EC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9320216" y="59245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0" latinLnBrk="0" hangingPunct="0">
              <a:defRPr sz="1800" kern="1200">
                <a:solidFill>
                  <a:srgbClr val="00006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89DC4E2-1C21-4621-969A-FE5083391CC9}" type="slidenum">
              <a:rPr lang="en-US" sz="1100" smtClean="0">
                <a:solidFill>
                  <a:schemeClr val="accent2"/>
                </a:solidFill>
              </a:rPr>
              <a:pPr>
                <a:defRPr/>
              </a:pPr>
              <a:t>7</a:t>
            </a:fld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3311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14857-F596-459F-9BFB-88B2C52A5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FY 2020 Intercity Bus Security Grant Program (IBSGP)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AE6D36-83BA-4F73-87AD-53DFD919EE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9320216" y="5981726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0" latinLnBrk="0" hangingPunct="0">
              <a:defRPr sz="1800" kern="1200">
                <a:solidFill>
                  <a:srgbClr val="00006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89DC4E2-1C21-4621-969A-FE5083391CC9}" type="slidenum">
              <a:rPr lang="en-US" sz="1200" smtClean="0">
                <a:solidFill>
                  <a:schemeClr val="accent2"/>
                </a:solidFill>
              </a:rPr>
              <a:pPr>
                <a:defRPr/>
              </a:pPr>
              <a:t>8</a:t>
            </a:fld>
            <a:endParaRPr lang="en-US" sz="1200" dirty="0">
              <a:solidFill>
                <a:schemeClr val="accent2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88BED8-48BC-4C03-ACAE-4590ADE07A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6979" y="1321561"/>
            <a:ext cx="8410037" cy="4702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50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14857-F596-459F-9BFB-88B2C52A5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Associated Initiatives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DD907B-8C22-4D4B-9B03-1B2B694966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indent="-342900">
              <a:buClrTx/>
              <a:buFont typeface="Franklin Gothic Book" panose="020B0503020102020204" pitchFamily="34" charset="0"/>
              <a:buChar char="•"/>
            </a:pPr>
            <a:r>
              <a:rPr lang="en-US" b="1" i="1" dirty="0"/>
              <a:t>Enhancing stakeholder engagement</a:t>
            </a:r>
          </a:p>
          <a:p>
            <a:pPr lvl="1" indent="-342900">
              <a:buClrTx/>
            </a:pPr>
            <a:r>
              <a:rPr lang="en-US" dirty="0"/>
              <a:t>Active participation in industry events like the BISC Summer Meeting and Marketplace 2020</a:t>
            </a:r>
          </a:p>
          <a:p>
            <a:pPr indent="-342900">
              <a:buClrTx/>
              <a:buFont typeface="Arial" panose="020B0604020202020204" pitchFamily="34" charset="0"/>
              <a:buChar char="•"/>
            </a:pPr>
            <a:r>
              <a:rPr lang="en-US" b="1" i="1" dirty="0"/>
              <a:t>Providing targeted grants management technical assistance</a:t>
            </a:r>
          </a:p>
          <a:p>
            <a:pPr lvl="1"/>
            <a:r>
              <a:rPr lang="en-US" dirty="0"/>
              <a:t>FEMA and ABA will co-host a half day session on post-award grants management during August 2020</a:t>
            </a:r>
          </a:p>
          <a:p>
            <a:pPr lvl="1"/>
            <a:r>
              <a:rPr lang="en-US" dirty="0"/>
              <a:t>Additional assistance is available upon request</a:t>
            </a:r>
          </a:p>
          <a:p>
            <a:pPr indent="-342900">
              <a:spcAft>
                <a:spcPts val="1000"/>
              </a:spcAft>
              <a:buClrTx/>
              <a:buFont typeface="Arial" panose="020B0604020202020204" pitchFamily="34" charset="0"/>
              <a:buChar char="•"/>
            </a:pPr>
            <a:r>
              <a:rPr lang="en-US" b="1" i="1" dirty="0"/>
              <a:t>Developing a risk assessment tool and associated planning templates</a:t>
            </a:r>
          </a:p>
          <a:p>
            <a:pPr lvl="1">
              <a:spcBef>
                <a:spcPct val="0"/>
              </a:spcBef>
              <a:spcAft>
                <a:spcPts val="800"/>
              </a:spcAft>
            </a:pPr>
            <a:r>
              <a:rPr lang="en-US" dirty="0">
                <a:cs typeface="Arial" panose="020B0604020202020204" pitchFamily="34" charset="0"/>
              </a:rPr>
              <a:t>Industry is asking for this, and it helps address an enduring challenge for FEMA… measuring the impact of  programs like the IBSGP</a:t>
            </a:r>
          </a:p>
          <a:p>
            <a:pPr lvl="2">
              <a:spcBef>
                <a:spcPct val="0"/>
              </a:spcBef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en-US" sz="1900" dirty="0">
                <a:cs typeface="Arial" panose="020B0604020202020204" pitchFamily="34" charset="0"/>
              </a:rPr>
              <a:t>How do you measure something that hasn’t happened?</a:t>
            </a:r>
          </a:p>
          <a:p>
            <a:pPr lvl="2">
              <a:spcBef>
                <a:spcPct val="0"/>
              </a:spcBef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en-US" sz="1900" dirty="0">
                <a:cs typeface="Arial" panose="020B0604020202020204" pitchFamily="34" charset="0"/>
              </a:rPr>
              <a:t>How are we reducing risk to the nation’s transportation systems?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AE6D36-83BA-4F73-87AD-53DFD919EE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9320216" y="5981726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0" latinLnBrk="0" hangingPunct="0">
              <a:defRPr sz="1800" kern="1200">
                <a:solidFill>
                  <a:srgbClr val="00006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89DC4E2-1C21-4621-969A-FE5083391CC9}" type="slidenum">
              <a:rPr lang="en-US" sz="1200" smtClean="0">
                <a:solidFill>
                  <a:schemeClr val="accent2"/>
                </a:solidFill>
              </a:rPr>
              <a:pPr>
                <a:defRPr/>
              </a:pPr>
              <a:t>9</a:t>
            </a:fld>
            <a:endParaRPr lang="en-US" sz="12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0346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005188"/>
      </a:dk2>
      <a:lt2>
        <a:srgbClr val="F3F3F3"/>
      </a:lt2>
      <a:accent1>
        <a:srgbClr val="0078AE"/>
      </a:accent1>
      <a:accent2>
        <a:srgbClr val="595B5D"/>
      </a:accent2>
      <a:accent3>
        <a:srgbClr val="BABBBD"/>
      </a:accent3>
      <a:accent4>
        <a:srgbClr val="5E9732"/>
      </a:accent4>
      <a:accent5>
        <a:srgbClr val="0072CE"/>
      </a:accent5>
      <a:accent6>
        <a:srgbClr val="C31230"/>
      </a:accent6>
      <a:hlink>
        <a:srgbClr val="005188"/>
      </a:hlink>
      <a:folHlink>
        <a:srgbClr val="005188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ensitive xmlns="cc0073e7-31cd-4c32-9712-79659562e3c7">false</Sensitive>
    <TaxCatchAll xmlns="cc0073e7-31cd-4c32-9712-79659562e3c7"/>
    <Fiscal_x0020_Year xmlns="cc0073e7-31cd-4c32-9712-79659562e3c7" xsi:nil="true"/>
    <ImageCreateDate xmlns="5609E696-5F37-4D9F-96D6-98DB28F7DB89" xsi:nil="true"/>
    <wic_System_Copyright xmlns="http://schemas.microsoft.com/sharepoint/v3/fields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Image" ma:contentTypeID="0x0101009148F5A04DDD49CBA7127AADA5FB792B00AADE34325A8B49CDA8BB4DB53328F21400D3764D8EE60BC84DA436FD09F3D61B62" ma:contentTypeVersion="0" ma:contentTypeDescription="Upload an image." ma:contentTypeScope="" ma:versionID="bc02248e7a6946ebe0a653c0a4c5d7d6">
  <xsd:schema xmlns:xsd="http://www.w3.org/2001/XMLSchema" xmlns:xs="http://www.w3.org/2001/XMLSchema" xmlns:p="http://schemas.microsoft.com/office/2006/metadata/properties" xmlns:ns1="http://schemas.microsoft.com/sharepoint/v3" xmlns:ns2="5609E696-5F37-4D9F-96D6-98DB28F7DB89" xmlns:ns3="cc0073e7-31cd-4c32-9712-79659562e3c7" xmlns:ns4="http://schemas.microsoft.com/sharepoint/v3/fields" targetNamespace="http://schemas.microsoft.com/office/2006/metadata/properties" ma:root="true" ma:fieldsID="d07903e2033ff04a9cff61d6d709a223" ns1:_="" ns2:_="" ns3:_="" ns4:_="">
    <xsd:import namespace="http://schemas.microsoft.com/sharepoint/v3"/>
    <xsd:import namespace="5609E696-5F37-4D9F-96D6-98DB28F7DB89"/>
    <xsd:import namespace="cc0073e7-31cd-4c32-9712-79659562e3c7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3:Fiscal_x0020_Year" minOccurs="0"/>
                <xsd:element ref="ns3:TaxCatchAll" minOccurs="0"/>
                <xsd:element ref="ns3:TaxCatchAllLabel" minOccurs="0"/>
                <xsd:element ref="ns3:Sensitive" minOccurs="0"/>
                <xsd:element ref="ns2:ImageHeight" minOccurs="0"/>
                <xsd:element ref="ns2:ImageCreateDate" minOccurs="0"/>
                <xsd:element ref="ns4:wic_System_Copyright" minOccurs="0"/>
                <xsd:element ref="ns1:FileRef" minOccurs="0"/>
                <xsd:element ref="ns1:File_x0020_Type" minOccurs="0"/>
                <xsd:element ref="ns1:HTML_x0020_File_x0020_Type" minOccurs="0"/>
                <xsd:element ref="ns1:FSObjType" minOccurs="0"/>
                <xsd:element ref="ns2:ThumbnailExists" minOccurs="0"/>
                <xsd:element ref="ns2:PreviewExists" minOccurs="0"/>
                <xsd:element ref="ns2:ImageWid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FileRef" ma:index="19" nillable="true" ma:displayName="URL Path" ma:hidden="true" ma:list="Docs" ma:internalName="FileRef" ma:readOnly="true" ma:showField="FullUrl">
      <xsd:simpleType>
        <xsd:restriction base="dms:Lookup"/>
      </xsd:simpleType>
    </xsd:element>
    <xsd:element name="File_x0020_Type" ma:index="20" nillable="true" ma:displayName="File Type" ma:hidden="true" ma:internalName="File_x0020_Type" ma:readOnly="true">
      <xsd:simpleType>
        <xsd:restriction base="dms:Text"/>
      </xsd:simpleType>
    </xsd:element>
    <xsd:element name="HTML_x0020_File_x0020_Type" ma:index="21" nillable="true" ma:displayName="HTML File Type" ma:hidden="true" ma:internalName="HTML_x0020_File_x0020_Type" ma:readOnly="true">
      <xsd:simpleType>
        <xsd:restriction base="dms:Text"/>
      </xsd:simpleType>
    </xsd:element>
    <xsd:element name="FSObjType" ma:index="22" nillable="true" ma:displayName="Item Type" ma:hidden="true" ma:list="Docs" ma:internalName="FSObjType" ma:readOnly="true" ma:showField="FSType">
      <xsd:simpleType>
        <xsd:restriction base="dms:Lookup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09E696-5F37-4D9F-96D6-98DB28F7DB89" elementFormDefault="qualified">
    <xsd:import namespace="http://schemas.microsoft.com/office/2006/documentManagement/types"/>
    <xsd:import namespace="http://schemas.microsoft.com/office/infopath/2007/PartnerControls"/>
    <xsd:element name="ImageHeight" ma:index="14" nillable="true" ma:displayName="Height" ma:internalName="ImageHeight" ma:readOnly="true">
      <xsd:simpleType>
        <xsd:restriction base="dms:Unknown"/>
      </xsd:simpleType>
    </xsd:element>
    <xsd:element name="ImageCreateDate" ma:index="17" nillable="true" ma:displayName="Date Picture Taken" ma:format="DateTime" ma:hidden="true" ma:internalName="ImageCreateDate">
      <xsd:simpleType>
        <xsd:restriction base="dms:DateTime"/>
      </xsd:simpleType>
    </xsd:element>
    <xsd:element name="ThumbnailExists" ma:index="28" nillable="true" ma:displayName="Thumbnail Exists" ma:default="FALSE" ma:hidden="true" ma:internalName="ThumbnailExists" ma:readOnly="true">
      <xsd:simpleType>
        <xsd:restriction base="dms:Boolean"/>
      </xsd:simpleType>
    </xsd:element>
    <xsd:element name="PreviewExists" ma:index="29" nillable="true" ma:displayName="Preview Exists" ma:default="FALSE" ma:hidden="true" ma:internalName="PreviewExists" ma:readOnly="true">
      <xsd:simpleType>
        <xsd:restriction base="dms:Boolean"/>
      </xsd:simpleType>
    </xsd:element>
    <xsd:element name="ImageWidth" ma:index="30" nillable="true" ma:displayName="Width" ma:internalName="ImageWidth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0073e7-31cd-4c32-9712-79659562e3c7" elementFormDefault="qualified">
    <xsd:import namespace="http://schemas.microsoft.com/office/2006/documentManagement/types"/>
    <xsd:import namespace="http://schemas.microsoft.com/office/infopath/2007/PartnerControls"/>
    <xsd:element name="Fiscal_x0020_Year" ma:index="8" nillable="true" ma:displayName="Fiscal Year" ma:decimals="0" ma:description="The government fiscal year in which the content item originated." ma:internalName="Fiscal_x0020_Year" ma:readOnly="false">
      <xsd:simpleType>
        <xsd:restriction base="dms:Number"/>
      </xsd:simpleType>
    </xsd:element>
    <xsd:element name="TaxCatchAll" ma:index="9" nillable="true" ma:displayName="Taxonomy Catch All Column" ma:hidden="true" ma:list="{8a008d09-82c3-49e4-8482-d521e6aef97e}" ma:internalName="TaxCatchAll" ma:showField="CatchAllData" ma:web="6e752415-05a2-45da-89e8-c791e9e9dd3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8a008d09-82c3-49e4-8482-d521e6aef97e}" ma:internalName="TaxCatchAllLabel" ma:readOnly="true" ma:showField="CatchAllDataLabel" ma:web="6e752415-05a2-45da-89e8-c791e9e9dd3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ensitive" ma:index="11" nillable="true" ma:displayName="Sensitive" ma:default="0" ma:internalName="Sensitiv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wic_System_Copyright" ma:index="18" nillable="true" ma:displayName="Copyright" ma:internalName="wic_System_Copyright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12" ma:displayName="Author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 ma:index="15" ma:displayName="Comments"/>
        <xsd:element name="keywords" minOccurs="0" maxOccurs="1" type="xsd:string" ma:index="25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haredContentType xmlns="Microsoft.SharePoint.Taxonomy.ContentTypeSync" SourceId="568ddf3f-b77f-46a0-9295-2b9495b51427" ContentTypeId="0x0101" PreviousValue="false"/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DB5BB03-DD21-4258-90BA-4BA883F2CE48}">
  <ds:schemaRefs>
    <ds:schemaRef ds:uri="cc0073e7-31cd-4c32-9712-79659562e3c7"/>
    <ds:schemaRef ds:uri="http://schemas.openxmlformats.org/package/2006/metadata/core-properties"/>
    <ds:schemaRef ds:uri="http://schemas.microsoft.com/sharepoint/v3/fields"/>
    <ds:schemaRef ds:uri="http://purl.org/dc/dcmitype/"/>
    <ds:schemaRef ds:uri="http://purl.org/dc/elements/1.1/"/>
    <ds:schemaRef ds:uri="5609E696-5F37-4D9F-96D6-98DB28F7DB89"/>
    <ds:schemaRef ds:uri="http://schemas.microsoft.com/office/2006/documentManagement/types"/>
    <ds:schemaRef ds:uri="http://purl.org/dc/terms/"/>
    <ds:schemaRef ds:uri="http://www.w3.org/XML/1998/namespace"/>
    <ds:schemaRef ds:uri="http://schemas.microsoft.com/office/infopath/2007/PartnerControls"/>
    <ds:schemaRef ds:uri="http://schemas.microsoft.com/sharepoint/v3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94CE03E1-23C9-4699-AE23-16F3929C694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5609E696-5F37-4D9F-96D6-98DB28F7DB89"/>
    <ds:schemaRef ds:uri="cc0073e7-31cd-4c32-9712-79659562e3c7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B0C217F-4955-4D52-A75D-B4ED68576F88}">
  <ds:schemaRefs>
    <ds:schemaRef ds:uri="Microsoft.SharePoint.Taxonomy.ContentTypeSync"/>
  </ds:schemaRefs>
</ds:datastoreItem>
</file>

<file path=customXml/itemProps4.xml><?xml version="1.0" encoding="utf-8"?>
<ds:datastoreItem xmlns:ds="http://schemas.openxmlformats.org/officeDocument/2006/customXml" ds:itemID="{76976EDC-3E53-4B2A-8042-2CE68B9B81E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4697</TotalTime>
  <Words>922</Words>
  <Application>Microsoft Office PowerPoint</Application>
  <PresentationFormat>Widescreen</PresentationFormat>
  <Paragraphs>152</Paragraphs>
  <Slides>20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Courier New</vt:lpstr>
      <vt:lpstr>Franklin Gothic Book</vt:lpstr>
      <vt:lpstr>Franklin Gothic Medium</vt:lpstr>
      <vt:lpstr>Wingdings</vt:lpstr>
      <vt:lpstr>Office Theme</vt:lpstr>
      <vt:lpstr>Update on the Intercity Bus Security Grant Program &amp; Associated Initiatives  June 18, 2020 </vt:lpstr>
      <vt:lpstr>Our Mission</vt:lpstr>
      <vt:lpstr>Our History</vt:lpstr>
      <vt:lpstr>Our Organization</vt:lpstr>
      <vt:lpstr>Preparedness Grants Division</vt:lpstr>
      <vt:lpstr>Transportation Infrastructure Security Branch</vt:lpstr>
      <vt:lpstr>IBSGP Historical Overview </vt:lpstr>
      <vt:lpstr> FY 2020 Intercity Bus Security Grant Program (IBSGP)</vt:lpstr>
      <vt:lpstr>Associated Initiatives</vt:lpstr>
      <vt:lpstr>Risk Assessment Tools and Templates</vt:lpstr>
      <vt:lpstr>Risk Assessment Tools and Templates (cont.)</vt:lpstr>
      <vt:lpstr>Risk Assessment Tools and Templates (cont.)</vt:lpstr>
      <vt:lpstr>Risk Assessment Tools and Templates (cont.)</vt:lpstr>
      <vt:lpstr>Risk Assessment Tools and Templates (cont.)</vt:lpstr>
      <vt:lpstr>Risk Assessment Tools and Templates (cont.)</vt:lpstr>
      <vt:lpstr>Risk Assessment Tools and Templates (cont.)</vt:lpstr>
      <vt:lpstr>Risk Assessment Tools and Templates (cont.)</vt:lpstr>
      <vt:lpstr>Risk Assessment Tools and Templates (cont.)</vt:lpstr>
      <vt:lpstr>Risk Assessment Tools and Templates (cont.)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FEMA User</dc:creator>
  <cp:keywords/>
  <dc:description/>
  <cp:lastModifiedBy>Thomas, Kerry</cp:lastModifiedBy>
  <cp:revision>187</cp:revision>
  <cp:lastPrinted>2020-03-02T16:45:50Z</cp:lastPrinted>
  <dcterms:created xsi:type="dcterms:W3CDTF">2012-11-19T20:41:22Z</dcterms:created>
  <dcterms:modified xsi:type="dcterms:W3CDTF">2020-06-17T17:43:39Z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0x0101009148F5A04DDD49CBA7127AADA5FB792B00AADE34325A8B49CDA8BB4DB53328F21400D3764D8EE60BC84DA436FD09F3D61B62</vt:lpwstr>
  </property>
</Properties>
</file>