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fnsBNHLcaBdeGqC4eiM3LylXlitr8a2mRVPlcRKEYQ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1482" r:id="rId5"/>
    <p:sldId id="1480" r:id="rId6"/>
    <p:sldId id="260" r:id="rId7"/>
    <p:sldId id="1478" r:id="rId8"/>
    <p:sldId id="1528" r:id="rId9"/>
    <p:sldId id="1529" r:id="rId10"/>
    <p:sldId id="1530" r:id="rId11"/>
    <p:sldId id="1531" r:id="rId12"/>
    <p:sldId id="1532" r:id="rId13"/>
    <p:sldId id="1533" r:id="rId14"/>
    <p:sldId id="1534" r:id="rId15"/>
    <p:sldId id="1535" r:id="rId16"/>
    <p:sldId id="1536" r:id="rId17"/>
    <p:sldId id="1537" r:id="rId18"/>
    <p:sldId id="1538" r:id="rId19"/>
    <p:sldId id="1539" r:id="rId20"/>
    <p:sldId id="1540" r:id="rId21"/>
    <p:sldId id="1497" r:id="rId22"/>
    <p:sldId id="1541" r:id="rId23"/>
    <p:sldId id="1542" r:id="rId24"/>
    <p:sldId id="1543" r:id="rId25"/>
    <p:sldId id="1544" r:id="rId26"/>
    <p:sldId id="1545" r:id="rId27"/>
    <p:sldId id="1546" r:id="rId28"/>
    <p:sldId id="1547" r:id="rId29"/>
    <p:sldId id="1548" r:id="rId30"/>
    <p:sldId id="1549" r:id="rId31"/>
    <p:sldId id="1550" r:id="rId32"/>
    <p:sldId id="1551" r:id="rId33"/>
    <p:sldId id="1552" r:id="rId34"/>
    <p:sldId id="1553" r:id="rId35"/>
    <p:sldId id="1554" r:id="rId36"/>
    <p:sldId id="1555" r:id="rId37"/>
    <p:sldId id="1556" r:id="rId38"/>
    <p:sldId id="1557" r:id="rId39"/>
    <p:sldId id="1558" r:id="rId40"/>
    <p:sldId id="1559" r:id="rId41"/>
    <p:sldId id="1560" r:id="rId42"/>
    <p:sldId id="1561" r:id="rId43"/>
    <p:sldId id="1563" r:id="rId44"/>
    <p:sldId id="1564" r:id="rId45"/>
    <p:sldId id="334" r:id="rId46"/>
    <p:sldId id="1374" r:id="rId47"/>
    <p:sldId id="1571" r:id="rId48"/>
    <p:sldId id="1572" r:id="rId49"/>
    <p:sldId id="1573" r:id="rId50"/>
    <p:sldId id="1574" r:id="rId51"/>
    <p:sldId id="1527" r:id="rId5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D1C280-6656-455B-B031-47D966A5A7C0}" v="9" dt="2023-01-27T16:36:10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EDD8D-B6C5-464B-99EA-DFA83F8DE61A}" type="doc">
      <dgm:prSet loTypeId="urn:microsoft.com/office/officeart/2005/8/layout/default#1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D9CCE33-D4F4-4C0A-81D0-A663429EBA95}">
      <dgm:prSet phldrT="[Text]"/>
      <dgm:spPr>
        <a:xfrm>
          <a:off x="0" y="127000"/>
          <a:ext cx="1904999" cy="1143000"/>
        </a:xfrm>
        <a:solidFill>
          <a:srgbClr val="4F81BD">
            <a:shade val="8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Management Commitment, Caring &amp; Leadership</a:t>
          </a:r>
        </a:p>
      </dgm:t>
    </dgm:pt>
    <dgm:pt modelId="{F6CD1AF5-A88B-4121-9E19-53518905A568}" type="parTrans" cxnId="{20155D91-92F3-434A-A434-050589F7B03C}">
      <dgm:prSet/>
      <dgm:spPr/>
      <dgm:t>
        <a:bodyPr/>
        <a:lstStyle/>
        <a:p>
          <a:endParaRPr lang="en-US"/>
        </a:p>
      </dgm:t>
    </dgm:pt>
    <dgm:pt modelId="{F66E33B1-D36E-44BC-8F4C-01FD180AB82C}" type="sibTrans" cxnId="{20155D91-92F3-434A-A434-050589F7B03C}">
      <dgm:prSet/>
      <dgm:spPr/>
      <dgm:t>
        <a:bodyPr/>
        <a:lstStyle/>
        <a:p>
          <a:endParaRPr lang="en-US"/>
        </a:p>
      </dgm:t>
    </dgm:pt>
    <dgm:pt modelId="{396D4AAA-E767-4669-8498-FDA0A6966FFE}">
      <dgm:prSet phldrT="[Text]"/>
      <dgm:spPr>
        <a:xfrm>
          <a:off x="2095500" y="127000"/>
          <a:ext cx="1904999" cy="1143000"/>
        </a:xfrm>
        <a:solidFill>
          <a:srgbClr val="4F81BD">
            <a:shade val="80000"/>
            <a:hueOff val="43749"/>
            <a:satOff val="-627"/>
            <a:lumOff val="3659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Organizational Roles &amp; Responsibilities</a:t>
          </a:r>
        </a:p>
      </dgm:t>
    </dgm:pt>
    <dgm:pt modelId="{DE5F595A-C837-4903-BB9F-85BC25D9F9D0}" type="parTrans" cxnId="{86A875AD-010B-4CB9-86C3-D0525EDAD2D5}">
      <dgm:prSet/>
      <dgm:spPr/>
      <dgm:t>
        <a:bodyPr/>
        <a:lstStyle/>
        <a:p>
          <a:endParaRPr lang="en-US"/>
        </a:p>
      </dgm:t>
    </dgm:pt>
    <dgm:pt modelId="{D9331734-209D-44EC-BD87-E583A96BB13C}" type="sibTrans" cxnId="{86A875AD-010B-4CB9-86C3-D0525EDAD2D5}">
      <dgm:prSet/>
      <dgm:spPr/>
      <dgm:t>
        <a:bodyPr/>
        <a:lstStyle/>
        <a:p>
          <a:endParaRPr lang="en-US"/>
        </a:p>
      </dgm:t>
    </dgm:pt>
    <dgm:pt modelId="{6123AE94-6071-4EAD-AA60-3AC19DF1C2F2}">
      <dgm:prSet phldrT="[Text]"/>
      <dgm:spPr>
        <a:xfrm>
          <a:off x="4191000" y="127000"/>
          <a:ext cx="1904999" cy="1143000"/>
        </a:xfrm>
        <a:solidFill>
          <a:srgbClr val="4F81BD">
            <a:shade val="80000"/>
            <a:hueOff val="87499"/>
            <a:satOff val="-1255"/>
            <a:lumOff val="7319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Hazard Recognition, Evaluation &amp; Control</a:t>
          </a:r>
        </a:p>
      </dgm:t>
    </dgm:pt>
    <dgm:pt modelId="{F05C90C0-A1CA-4B00-BDA7-C00A0ECFDD9A}" type="parTrans" cxnId="{53E7F724-0DCF-44E6-921A-5AFE100D20D8}">
      <dgm:prSet/>
      <dgm:spPr/>
      <dgm:t>
        <a:bodyPr/>
        <a:lstStyle/>
        <a:p>
          <a:endParaRPr lang="en-US"/>
        </a:p>
      </dgm:t>
    </dgm:pt>
    <dgm:pt modelId="{CD46DB9B-BA64-4A1D-AAD1-C7DD6E750270}" type="sibTrans" cxnId="{53E7F724-0DCF-44E6-921A-5AFE100D20D8}">
      <dgm:prSet/>
      <dgm:spPr/>
      <dgm:t>
        <a:bodyPr/>
        <a:lstStyle/>
        <a:p>
          <a:endParaRPr lang="en-US"/>
        </a:p>
      </dgm:t>
    </dgm:pt>
    <dgm:pt modelId="{E6711F8E-5917-43FB-B56D-558B57B1ED17}">
      <dgm:prSet phldrT="[Text]"/>
      <dgm:spPr>
        <a:xfrm>
          <a:off x="0" y="1460500"/>
          <a:ext cx="1904999" cy="1143000"/>
        </a:xfrm>
        <a:solidFill>
          <a:srgbClr val="4F81BD">
            <a:shade val="80000"/>
            <a:hueOff val="131248"/>
            <a:satOff val="-1882"/>
            <a:lumOff val="10978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Training &amp; Development</a:t>
          </a:r>
        </a:p>
      </dgm:t>
    </dgm:pt>
    <dgm:pt modelId="{05496E4C-9B11-4C69-8C20-F67CF7B56AD5}" type="parTrans" cxnId="{89722CAD-A6E0-4528-BDFB-411C989FF6E5}">
      <dgm:prSet/>
      <dgm:spPr/>
      <dgm:t>
        <a:bodyPr/>
        <a:lstStyle/>
        <a:p>
          <a:endParaRPr lang="en-US"/>
        </a:p>
      </dgm:t>
    </dgm:pt>
    <dgm:pt modelId="{33CE144B-EB7B-4C49-8E0B-274CCAEBFB0A}" type="sibTrans" cxnId="{89722CAD-A6E0-4528-BDFB-411C989FF6E5}">
      <dgm:prSet/>
      <dgm:spPr/>
      <dgm:t>
        <a:bodyPr/>
        <a:lstStyle/>
        <a:p>
          <a:endParaRPr lang="en-US"/>
        </a:p>
      </dgm:t>
    </dgm:pt>
    <dgm:pt modelId="{4C4CC181-C47D-4E74-A06D-9A4B1056428D}">
      <dgm:prSet phldrT="[Text]"/>
      <dgm:spPr>
        <a:xfrm>
          <a:off x="2095500" y="1460500"/>
          <a:ext cx="1904999" cy="1143000"/>
        </a:xfrm>
        <a:solidFill>
          <a:srgbClr val="4F81BD">
            <a:shade val="80000"/>
            <a:hueOff val="174998"/>
            <a:satOff val="-2510"/>
            <a:lumOff val="14637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Policies &amp; Procedures</a:t>
          </a:r>
        </a:p>
      </dgm:t>
    </dgm:pt>
    <dgm:pt modelId="{E03C7B6C-2DA4-4B4A-A4B8-6284AD9753C2}" type="parTrans" cxnId="{E012482B-1944-4BB0-BDD7-53231690128F}">
      <dgm:prSet/>
      <dgm:spPr/>
      <dgm:t>
        <a:bodyPr/>
        <a:lstStyle/>
        <a:p>
          <a:endParaRPr lang="en-US"/>
        </a:p>
      </dgm:t>
    </dgm:pt>
    <dgm:pt modelId="{36A45303-ECA3-41FA-8E5E-D61F9E18ED24}" type="sibTrans" cxnId="{E012482B-1944-4BB0-BDD7-53231690128F}">
      <dgm:prSet/>
      <dgm:spPr/>
      <dgm:t>
        <a:bodyPr/>
        <a:lstStyle/>
        <a:p>
          <a:endParaRPr lang="en-US"/>
        </a:p>
      </dgm:t>
    </dgm:pt>
    <dgm:pt modelId="{6ABB06C8-5905-47FF-94C5-F628FCA27BA8}">
      <dgm:prSet/>
      <dgm:spPr>
        <a:xfrm>
          <a:off x="4191000" y="1460500"/>
          <a:ext cx="1904999" cy="1143000"/>
        </a:xfrm>
        <a:solidFill>
          <a:srgbClr val="4F81BD">
            <a:shade val="80000"/>
            <a:hueOff val="218747"/>
            <a:satOff val="-3137"/>
            <a:lumOff val="18296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Incident Reporting, Investigation &amp; Analysis</a:t>
          </a:r>
        </a:p>
      </dgm:t>
    </dgm:pt>
    <dgm:pt modelId="{D72599CC-7908-4CC4-A8B8-291BCA4819DC}" type="parTrans" cxnId="{815B339F-7BE7-4D4B-9BBB-53D112792446}">
      <dgm:prSet/>
      <dgm:spPr/>
      <dgm:t>
        <a:bodyPr/>
        <a:lstStyle/>
        <a:p>
          <a:endParaRPr lang="en-US"/>
        </a:p>
      </dgm:t>
    </dgm:pt>
    <dgm:pt modelId="{3B07794E-6FEC-4591-9A2F-38A1FB0015D8}" type="sibTrans" cxnId="{815B339F-7BE7-4D4B-9BBB-53D112792446}">
      <dgm:prSet/>
      <dgm:spPr/>
      <dgm:t>
        <a:bodyPr/>
        <a:lstStyle/>
        <a:p>
          <a:endParaRPr lang="en-US"/>
        </a:p>
      </dgm:t>
    </dgm:pt>
    <dgm:pt modelId="{90232121-6AAF-4687-804D-8B4E04DF95DB}">
      <dgm:prSet/>
      <dgm:spPr>
        <a:xfrm>
          <a:off x="1047750" y="2793999"/>
          <a:ext cx="1904999" cy="1143000"/>
        </a:xfrm>
        <a:solidFill>
          <a:srgbClr val="4F81BD">
            <a:shade val="80000"/>
            <a:hueOff val="262496"/>
            <a:satOff val="-3765"/>
            <a:lumOff val="21956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Emergency Preparedness &amp; Response</a:t>
          </a:r>
        </a:p>
      </dgm:t>
    </dgm:pt>
    <dgm:pt modelId="{B4404722-CC8C-4992-9C48-7A2C946988FA}" type="parTrans" cxnId="{637EB476-9154-40A8-86B9-BFDD5B20FA2D}">
      <dgm:prSet/>
      <dgm:spPr/>
      <dgm:t>
        <a:bodyPr/>
        <a:lstStyle/>
        <a:p>
          <a:endParaRPr lang="en-US"/>
        </a:p>
      </dgm:t>
    </dgm:pt>
    <dgm:pt modelId="{E110FB94-31BE-4904-8446-ACF03C9B25C7}" type="sibTrans" cxnId="{637EB476-9154-40A8-86B9-BFDD5B20FA2D}">
      <dgm:prSet/>
      <dgm:spPr/>
      <dgm:t>
        <a:bodyPr/>
        <a:lstStyle/>
        <a:p>
          <a:endParaRPr lang="en-US"/>
        </a:p>
      </dgm:t>
    </dgm:pt>
    <dgm:pt modelId="{B208AAF0-1A8D-4138-BE6C-E034CA9FB368}">
      <dgm:prSet/>
      <dgm:spPr>
        <a:xfrm>
          <a:off x="3143250" y="2793999"/>
          <a:ext cx="1904999" cy="1143000"/>
        </a:xfrm>
        <a:solidFill>
          <a:srgbClr val="4F81BD">
            <a:shade val="80000"/>
            <a:hueOff val="306246"/>
            <a:satOff val="-4392"/>
            <a:lumOff val="25615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Employee Involvement &amp; Expectations</a:t>
          </a:r>
        </a:p>
      </dgm:t>
    </dgm:pt>
    <dgm:pt modelId="{202F4072-89D5-40FF-93AF-98B39FCD2C12}" type="parTrans" cxnId="{EDE1D413-2D3A-475B-A159-31EF9F04D702}">
      <dgm:prSet/>
      <dgm:spPr/>
      <dgm:t>
        <a:bodyPr/>
        <a:lstStyle/>
        <a:p>
          <a:endParaRPr lang="en-US"/>
        </a:p>
      </dgm:t>
    </dgm:pt>
    <dgm:pt modelId="{CC45F0D4-4892-4DC8-9B43-9A3DAEA03FA9}" type="sibTrans" cxnId="{EDE1D413-2D3A-475B-A159-31EF9F04D702}">
      <dgm:prSet/>
      <dgm:spPr/>
      <dgm:t>
        <a:bodyPr/>
        <a:lstStyle/>
        <a:p>
          <a:endParaRPr lang="en-US"/>
        </a:p>
      </dgm:t>
    </dgm:pt>
    <dgm:pt modelId="{308A1FFB-1350-406E-B1A9-AECD330293FA}" type="pres">
      <dgm:prSet presAssocID="{BB0EDD8D-B6C5-464B-99EA-DFA83F8DE61A}" presName="diagram" presStyleCnt="0">
        <dgm:presLayoutVars>
          <dgm:dir/>
          <dgm:resizeHandles val="exact"/>
        </dgm:presLayoutVars>
      </dgm:prSet>
      <dgm:spPr/>
    </dgm:pt>
    <dgm:pt modelId="{C826F98D-C647-478E-B691-914DE3EACEDE}" type="pres">
      <dgm:prSet presAssocID="{DD9CCE33-D4F4-4C0A-81D0-A663429EBA95}" presName="node" presStyleLbl="node1" presStyleIdx="0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55FD9DD7-0F46-49D8-A3F0-9944DADD2A1C}" type="pres">
      <dgm:prSet presAssocID="{F66E33B1-D36E-44BC-8F4C-01FD180AB82C}" presName="sibTrans" presStyleCnt="0"/>
      <dgm:spPr/>
    </dgm:pt>
    <dgm:pt modelId="{A6773705-DDD6-4420-BFEE-4D744612AC5D}" type="pres">
      <dgm:prSet presAssocID="{396D4AAA-E767-4669-8498-FDA0A6966FFE}" presName="node" presStyleLbl="node1" presStyleIdx="1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7386B77A-5161-46CD-975D-052CE67EF7F8}" type="pres">
      <dgm:prSet presAssocID="{D9331734-209D-44EC-BD87-E583A96BB13C}" presName="sibTrans" presStyleCnt="0"/>
      <dgm:spPr/>
    </dgm:pt>
    <dgm:pt modelId="{7E3B4F5E-8EEA-427D-A43F-EE69544C4C65}" type="pres">
      <dgm:prSet presAssocID="{6123AE94-6071-4EAD-AA60-3AC19DF1C2F2}" presName="node" presStyleLbl="node1" presStyleIdx="2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6E8E1B8D-DE2A-4569-864C-275E3529F92A}" type="pres">
      <dgm:prSet presAssocID="{CD46DB9B-BA64-4A1D-AAD1-C7DD6E750270}" presName="sibTrans" presStyleCnt="0"/>
      <dgm:spPr/>
    </dgm:pt>
    <dgm:pt modelId="{F556ABA7-B64D-4806-B324-0602E6ACE27C}" type="pres">
      <dgm:prSet presAssocID="{E6711F8E-5917-43FB-B56D-558B57B1ED17}" presName="node" presStyleLbl="node1" presStyleIdx="3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00772B8A-4D75-4587-96CA-574C94E025B9}" type="pres">
      <dgm:prSet presAssocID="{33CE144B-EB7B-4C49-8E0B-274CCAEBFB0A}" presName="sibTrans" presStyleCnt="0"/>
      <dgm:spPr/>
    </dgm:pt>
    <dgm:pt modelId="{8BAA2CE9-A85B-4756-A3A1-E3BC47244450}" type="pres">
      <dgm:prSet presAssocID="{4C4CC181-C47D-4E74-A06D-9A4B1056428D}" presName="node" presStyleLbl="node1" presStyleIdx="4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C2103327-094B-4563-9D88-185608013A4A}" type="pres">
      <dgm:prSet presAssocID="{36A45303-ECA3-41FA-8E5E-D61F9E18ED24}" presName="sibTrans" presStyleCnt="0"/>
      <dgm:spPr/>
    </dgm:pt>
    <dgm:pt modelId="{5438BCC9-9DEF-44A2-B59E-FED006CF88D6}" type="pres">
      <dgm:prSet presAssocID="{6ABB06C8-5905-47FF-94C5-F628FCA27BA8}" presName="node" presStyleLbl="node1" presStyleIdx="5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F8617EB5-B06D-4DA2-B340-B31B75B73E0D}" type="pres">
      <dgm:prSet presAssocID="{3B07794E-6FEC-4591-9A2F-38A1FB0015D8}" presName="sibTrans" presStyleCnt="0"/>
      <dgm:spPr/>
    </dgm:pt>
    <dgm:pt modelId="{56532735-4A9E-49C6-A39B-326D4703B8D6}" type="pres">
      <dgm:prSet presAssocID="{90232121-6AAF-4687-804D-8B4E04DF95DB}" presName="node" presStyleLbl="node1" presStyleIdx="6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40159624-1741-4C51-99B2-4DBB98F3E05D}" type="pres">
      <dgm:prSet presAssocID="{E110FB94-31BE-4904-8446-ACF03C9B25C7}" presName="sibTrans" presStyleCnt="0"/>
      <dgm:spPr/>
    </dgm:pt>
    <dgm:pt modelId="{76134B53-FCC5-43C2-87DE-890391F0D953}" type="pres">
      <dgm:prSet presAssocID="{B208AAF0-1A8D-4138-BE6C-E034CA9FB368}" presName="node" presStyleLbl="node1" presStyleIdx="7" presStyleCnt="8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2B13808-EE4D-490E-805F-0BBA685F85EB}" type="presOf" srcId="{6123AE94-6071-4EAD-AA60-3AC19DF1C2F2}" destId="{7E3B4F5E-8EEA-427D-A43F-EE69544C4C65}" srcOrd="0" destOrd="0" presId="urn:microsoft.com/office/officeart/2005/8/layout/default#1"/>
    <dgm:cxn modelId="{EDE1D413-2D3A-475B-A159-31EF9F04D702}" srcId="{BB0EDD8D-B6C5-464B-99EA-DFA83F8DE61A}" destId="{B208AAF0-1A8D-4138-BE6C-E034CA9FB368}" srcOrd="7" destOrd="0" parTransId="{202F4072-89D5-40FF-93AF-98B39FCD2C12}" sibTransId="{CC45F0D4-4892-4DC8-9B43-9A3DAEA03FA9}"/>
    <dgm:cxn modelId="{5BF70D17-0596-45D3-A1A9-BD5BAC07AFB6}" type="presOf" srcId="{BB0EDD8D-B6C5-464B-99EA-DFA83F8DE61A}" destId="{308A1FFB-1350-406E-B1A9-AECD330293FA}" srcOrd="0" destOrd="0" presId="urn:microsoft.com/office/officeart/2005/8/layout/default#1"/>
    <dgm:cxn modelId="{53E7F724-0DCF-44E6-921A-5AFE100D20D8}" srcId="{BB0EDD8D-B6C5-464B-99EA-DFA83F8DE61A}" destId="{6123AE94-6071-4EAD-AA60-3AC19DF1C2F2}" srcOrd="2" destOrd="0" parTransId="{F05C90C0-A1CA-4B00-BDA7-C00A0ECFDD9A}" sibTransId="{CD46DB9B-BA64-4A1D-AAD1-C7DD6E750270}"/>
    <dgm:cxn modelId="{E012482B-1944-4BB0-BDD7-53231690128F}" srcId="{BB0EDD8D-B6C5-464B-99EA-DFA83F8DE61A}" destId="{4C4CC181-C47D-4E74-A06D-9A4B1056428D}" srcOrd="4" destOrd="0" parTransId="{E03C7B6C-2DA4-4B4A-A4B8-6284AD9753C2}" sibTransId="{36A45303-ECA3-41FA-8E5E-D61F9E18ED24}"/>
    <dgm:cxn modelId="{15974265-2F09-4B7A-9706-53EAEB620B14}" type="presOf" srcId="{6ABB06C8-5905-47FF-94C5-F628FCA27BA8}" destId="{5438BCC9-9DEF-44A2-B59E-FED006CF88D6}" srcOrd="0" destOrd="0" presId="urn:microsoft.com/office/officeart/2005/8/layout/default#1"/>
    <dgm:cxn modelId="{5B4C5E6B-81C1-4BDB-9CFC-2B739607D052}" type="presOf" srcId="{4C4CC181-C47D-4E74-A06D-9A4B1056428D}" destId="{8BAA2CE9-A85B-4756-A3A1-E3BC47244450}" srcOrd="0" destOrd="0" presId="urn:microsoft.com/office/officeart/2005/8/layout/default#1"/>
    <dgm:cxn modelId="{637EB476-9154-40A8-86B9-BFDD5B20FA2D}" srcId="{BB0EDD8D-B6C5-464B-99EA-DFA83F8DE61A}" destId="{90232121-6AAF-4687-804D-8B4E04DF95DB}" srcOrd="6" destOrd="0" parTransId="{B4404722-CC8C-4992-9C48-7A2C946988FA}" sibTransId="{E110FB94-31BE-4904-8446-ACF03C9B25C7}"/>
    <dgm:cxn modelId="{229F2A57-D92A-458A-B7C7-26EE4515C5DE}" type="presOf" srcId="{E6711F8E-5917-43FB-B56D-558B57B1ED17}" destId="{F556ABA7-B64D-4806-B324-0602E6ACE27C}" srcOrd="0" destOrd="0" presId="urn:microsoft.com/office/officeart/2005/8/layout/default#1"/>
    <dgm:cxn modelId="{6C66E988-CED9-43A1-A848-97775EC2C71E}" type="presOf" srcId="{396D4AAA-E767-4669-8498-FDA0A6966FFE}" destId="{A6773705-DDD6-4420-BFEE-4D744612AC5D}" srcOrd="0" destOrd="0" presId="urn:microsoft.com/office/officeart/2005/8/layout/default#1"/>
    <dgm:cxn modelId="{20155D91-92F3-434A-A434-050589F7B03C}" srcId="{BB0EDD8D-B6C5-464B-99EA-DFA83F8DE61A}" destId="{DD9CCE33-D4F4-4C0A-81D0-A663429EBA95}" srcOrd="0" destOrd="0" parTransId="{F6CD1AF5-A88B-4121-9E19-53518905A568}" sibTransId="{F66E33B1-D36E-44BC-8F4C-01FD180AB82C}"/>
    <dgm:cxn modelId="{815B339F-7BE7-4D4B-9BBB-53D112792446}" srcId="{BB0EDD8D-B6C5-464B-99EA-DFA83F8DE61A}" destId="{6ABB06C8-5905-47FF-94C5-F628FCA27BA8}" srcOrd="5" destOrd="0" parTransId="{D72599CC-7908-4CC4-A8B8-291BCA4819DC}" sibTransId="{3B07794E-6FEC-4591-9A2F-38A1FB0015D8}"/>
    <dgm:cxn modelId="{89722CAD-A6E0-4528-BDFB-411C989FF6E5}" srcId="{BB0EDD8D-B6C5-464B-99EA-DFA83F8DE61A}" destId="{E6711F8E-5917-43FB-B56D-558B57B1ED17}" srcOrd="3" destOrd="0" parTransId="{05496E4C-9B11-4C69-8C20-F67CF7B56AD5}" sibTransId="{33CE144B-EB7B-4C49-8E0B-274CCAEBFB0A}"/>
    <dgm:cxn modelId="{86A875AD-010B-4CB9-86C3-D0525EDAD2D5}" srcId="{BB0EDD8D-B6C5-464B-99EA-DFA83F8DE61A}" destId="{396D4AAA-E767-4669-8498-FDA0A6966FFE}" srcOrd="1" destOrd="0" parTransId="{DE5F595A-C837-4903-BB9F-85BC25D9F9D0}" sibTransId="{D9331734-209D-44EC-BD87-E583A96BB13C}"/>
    <dgm:cxn modelId="{CBAF18B7-7DB7-4A4E-ACC7-E2A8A23E365A}" type="presOf" srcId="{90232121-6AAF-4687-804D-8B4E04DF95DB}" destId="{56532735-4A9E-49C6-A39B-326D4703B8D6}" srcOrd="0" destOrd="0" presId="urn:microsoft.com/office/officeart/2005/8/layout/default#1"/>
    <dgm:cxn modelId="{5533A8BA-B5DC-462E-BFAF-F619A8EBE722}" type="presOf" srcId="{DD9CCE33-D4F4-4C0A-81D0-A663429EBA95}" destId="{C826F98D-C647-478E-B691-914DE3EACEDE}" srcOrd="0" destOrd="0" presId="urn:microsoft.com/office/officeart/2005/8/layout/default#1"/>
    <dgm:cxn modelId="{3A6FF5F7-35BA-499C-8CB0-16992FBBEB2E}" type="presOf" srcId="{B208AAF0-1A8D-4138-BE6C-E034CA9FB368}" destId="{76134B53-FCC5-43C2-87DE-890391F0D953}" srcOrd="0" destOrd="0" presId="urn:microsoft.com/office/officeart/2005/8/layout/default#1"/>
    <dgm:cxn modelId="{84DB3B26-0516-4A7D-BC2C-D37AF87998C9}" type="presParOf" srcId="{308A1FFB-1350-406E-B1A9-AECD330293FA}" destId="{C826F98D-C647-478E-B691-914DE3EACEDE}" srcOrd="0" destOrd="0" presId="urn:microsoft.com/office/officeart/2005/8/layout/default#1"/>
    <dgm:cxn modelId="{EFC5576F-5EE8-4880-8654-236D3C7C47A0}" type="presParOf" srcId="{308A1FFB-1350-406E-B1A9-AECD330293FA}" destId="{55FD9DD7-0F46-49D8-A3F0-9944DADD2A1C}" srcOrd="1" destOrd="0" presId="urn:microsoft.com/office/officeart/2005/8/layout/default#1"/>
    <dgm:cxn modelId="{898DF984-BD26-4738-9584-ECE44199C238}" type="presParOf" srcId="{308A1FFB-1350-406E-B1A9-AECD330293FA}" destId="{A6773705-DDD6-4420-BFEE-4D744612AC5D}" srcOrd="2" destOrd="0" presId="urn:microsoft.com/office/officeart/2005/8/layout/default#1"/>
    <dgm:cxn modelId="{1E74EF55-EFE8-412D-99BA-84163A63A937}" type="presParOf" srcId="{308A1FFB-1350-406E-B1A9-AECD330293FA}" destId="{7386B77A-5161-46CD-975D-052CE67EF7F8}" srcOrd="3" destOrd="0" presId="urn:microsoft.com/office/officeart/2005/8/layout/default#1"/>
    <dgm:cxn modelId="{17EBFC29-46FD-4BBE-99D1-4D690A8C94EE}" type="presParOf" srcId="{308A1FFB-1350-406E-B1A9-AECD330293FA}" destId="{7E3B4F5E-8EEA-427D-A43F-EE69544C4C65}" srcOrd="4" destOrd="0" presId="urn:microsoft.com/office/officeart/2005/8/layout/default#1"/>
    <dgm:cxn modelId="{41960A68-11FC-4058-9975-4096E8CEFA6D}" type="presParOf" srcId="{308A1FFB-1350-406E-B1A9-AECD330293FA}" destId="{6E8E1B8D-DE2A-4569-864C-275E3529F92A}" srcOrd="5" destOrd="0" presId="urn:microsoft.com/office/officeart/2005/8/layout/default#1"/>
    <dgm:cxn modelId="{D6D3D917-67FA-4E9F-91AA-33DBC96AEDA6}" type="presParOf" srcId="{308A1FFB-1350-406E-B1A9-AECD330293FA}" destId="{F556ABA7-B64D-4806-B324-0602E6ACE27C}" srcOrd="6" destOrd="0" presId="urn:microsoft.com/office/officeart/2005/8/layout/default#1"/>
    <dgm:cxn modelId="{D62841D7-680B-4ED9-83F3-F9A41C78CF07}" type="presParOf" srcId="{308A1FFB-1350-406E-B1A9-AECD330293FA}" destId="{00772B8A-4D75-4587-96CA-574C94E025B9}" srcOrd="7" destOrd="0" presId="urn:microsoft.com/office/officeart/2005/8/layout/default#1"/>
    <dgm:cxn modelId="{50D74043-012A-4B35-8252-E80460A3299F}" type="presParOf" srcId="{308A1FFB-1350-406E-B1A9-AECD330293FA}" destId="{8BAA2CE9-A85B-4756-A3A1-E3BC47244450}" srcOrd="8" destOrd="0" presId="urn:microsoft.com/office/officeart/2005/8/layout/default#1"/>
    <dgm:cxn modelId="{210F4A27-CC19-4D65-B582-83499B21E1F1}" type="presParOf" srcId="{308A1FFB-1350-406E-B1A9-AECD330293FA}" destId="{C2103327-094B-4563-9D88-185608013A4A}" srcOrd="9" destOrd="0" presId="urn:microsoft.com/office/officeart/2005/8/layout/default#1"/>
    <dgm:cxn modelId="{AC76A6DB-4357-4192-A170-494E84124D89}" type="presParOf" srcId="{308A1FFB-1350-406E-B1A9-AECD330293FA}" destId="{5438BCC9-9DEF-44A2-B59E-FED006CF88D6}" srcOrd="10" destOrd="0" presId="urn:microsoft.com/office/officeart/2005/8/layout/default#1"/>
    <dgm:cxn modelId="{02F4E516-6211-4E94-B0AE-85F8E7A2FB5D}" type="presParOf" srcId="{308A1FFB-1350-406E-B1A9-AECD330293FA}" destId="{F8617EB5-B06D-4DA2-B340-B31B75B73E0D}" srcOrd="11" destOrd="0" presId="urn:microsoft.com/office/officeart/2005/8/layout/default#1"/>
    <dgm:cxn modelId="{54FA2A31-DEE2-4F4F-9BE4-0C27223D5A3C}" type="presParOf" srcId="{308A1FFB-1350-406E-B1A9-AECD330293FA}" destId="{56532735-4A9E-49C6-A39B-326D4703B8D6}" srcOrd="12" destOrd="0" presId="urn:microsoft.com/office/officeart/2005/8/layout/default#1"/>
    <dgm:cxn modelId="{58B30695-903E-4D1A-A879-97F0496885C7}" type="presParOf" srcId="{308A1FFB-1350-406E-B1A9-AECD330293FA}" destId="{40159624-1741-4C51-99B2-4DBB98F3E05D}" srcOrd="13" destOrd="0" presId="urn:microsoft.com/office/officeart/2005/8/layout/default#1"/>
    <dgm:cxn modelId="{3195AA03-4416-443D-AB3D-7B9BF3CBD652}" type="presParOf" srcId="{308A1FFB-1350-406E-B1A9-AECD330293FA}" destId="{76134B53-FCC5-43C2-87DE-890391F0D953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6F98D-C647-478E-B691-914DE3EACEDE}">
      <dsp:nvSpPr>
        <dsp:cNvPr id="0" name=""/>
        <dsp:cNvSpPr/>
      </dsp:nvSpPr>
      <dsp:spPr>
        <a:xfrm>
          <a:off x="0" y="190294"/>
          <a:ext cx="2363814" cy="1418288"/>
        </a:xfrm>
        <a:prstGeom prst="rect">
          <a:avLst/>
        </a:prstGeom>
        <a:solidFill>
          <a:srgbClr val="4F81BD">
            <a:shade val="8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Management Commitment, Caring &amp; Leadership</a:t>
          </a:r>
        </a:p>
      </dsp:txBody>
      <dsp:txXfrm>
        <a:off x="0" y="190294"/>
        <a:ext cx="2363814" cy="1418288"/>
      </dsp:txXfrm>
    </dsp:sp>
    <dsp:sp modelId="{A6773705-DDD6-4420-BFEE-4D744612AC5D}">
      <dsp:nvSpPr>
        <dsp:cNvPr id="0" name=""/>
        <dsp:cNvSpPr/>
      </dsp:nvSpPr>
      <dsp:spPr>
        <a:xfrm>
          <a:off x="2600195" y="190294"/>
          <a:ext cx="2363814" cy="1418288"/>
        </a:xfrm>
        <a:prstGeom prst="rect">
          <a:avLst/>
        </a:prstGeom>
        <a:solidFill>
          <a:srgbClr val="4F81BD">
            <a:shade val="80000"/>
            <a:hueOff val="43749"/>
            <a:satOff val="-627"/>
            <a:lumOff val="3659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Organizational Roles &amp; Responsibilities</a:t>
          </a:r>
        </a:p>
      </dsp:txBody>
      <dsp:txXfrm>
        <a:off x="2600195" y="190294"/>
        <a:ext cx="2363814" cy="1418288"/>
      </dsp:txXfrm>
    </dsp:sp>
    <dsp:sp modelId="{7E3B4F5E-8EEA-427D-A43F-EE69544C4C65}">
      <dsp:nvSpPr>
        <dsp:cNvPr id="0" name=""/>
        <dsp:cNvSpPr/>
      </dsp:nvSpPr>
      <dsp:spPr>
        <a:xfrm>
          <a:off x="5200391" y="190294"/>
          <a:ext cx="2363814" cy="1418288"/>
        </a:xfrm>
        <a:prstGeom prst="rect">
          <a:avLst/>
        </a:prstGeom>
        <a:solidFill>
          <a:srgbClr val="4F81BD">
            <a:shade val="80000"/>
            <a:hueOff val="87499"/>
            <a:satOff val="-1255"/>
            <a:lumOff val="7319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Hazard Recognition, Evaluation &amp; Control</a:t>
          </a:r>
        </a:p>
      </dsp:txBody>
      <dsp:txXfrm>
        <a:off x="5200391" y="190294"/>
        <a:ext cx="2363814" cy="1418288"/>
      </dsp:txXfrm>
    </dsp:sp>
    <dsp:sp modelId="{F556ABA7-B64D-4806-B324-0602E6ACE27C}">
      <dsp:nvSpPr>
        <dsp:cNvPr id="0" name=""/>
        <dsp:cNvSpPr/>
      </dsp:nvSpPr>
      <dsp:spPr>
        <a:xfrm>
          <a:off x="0" y="1844964"/>
          <a:ext cx="2363814" cy="1418288"/>
        </a:xfrm>
        <a:prstGeom prst="rect">
          <a:avLst/>
        </a:prstGeom>
        <a:solidFill>
          <a:srgbClr val="4F81BD">
            <a:shade val="80000"/>
            <a:hueOff val="131248"/>
            <a:satOff val="-1882"/>
            <a:lumOff val="10978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Training &amp; Development</a:t>
          </a:r>
        </a:p>
      </dsp:txBody>
      <dsp:txXfrm>
        <a:off x="0" y="1844964"/>
        <a:ext cx="2363814" cy="1418288"/>
      </dsp:txXfrm>
    </dsp:sp>
    <dsp:sp modelId="{8BAA2CE9-A85B-4756-A3A1-E3BC47244450}">
      <dsp:nvSpPr>
        <dsp:cNvPr id="0" name=""/>
        <dsp:cNvSpPr/>
      </dsp:nvSpPr>
      <dsp:spPr>
        <a:xfrm>
          <a:off x="2600195" y="1844964"/>
          <a:ext cx="2363814" cy="1418288"/>
        </a:xfrm>
        <a:prstGeom prst="rect">
          <a:avLst/>
        </a:prstGeom>
        <a:solidFill>
          <a:srgbClr val="4F81BD">
            <a:shade val="80000"/>
            <a:hueOff val="174998"/>
            <a:satOff val="-2510"/>
            <a:lumOff val="14637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Policies &amp; Procedures</a:t>
          </a:r>
        </a:p>
      </dsp:txBody>
      <dsp:txXfrm>
        <a:off x="2600195" y="1844964"/>
        <a:ext cx="2363814" cy="1418288"/>
      </dsp:txXfrm>
    </dsp:sp>
    <dsp:sp modelId="{5438BCC9-9DEF-44A2-B59E-FED006CF88D6}">
      <dsp:nvSpPr>
        <dsp:cNvPr id="0" name=""/>
        <dsp:cNvSpPr/>
      </dsp:nvSpPr>
      <dsp:spPr>
        <a:xfrm>
          <a:off x="5200391" y="1844964"/>
          <a:ext cx="2363814" cy="1418288"/>
        </a:xfrm>
        <a:prstGeom prst="rect">
          <a:avLst/>
        </a:prstGeom>
        <a:solidFill>
          <a:srgbClr val="4F81BD">
            <a:shade val="80000"/>
            <a:hueOff val="218747"/>
            <a:satOff val="-3137"/>
            <a:lumOff val="18296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Incident Reporting, Investigation &amp; Analysis</a:t>
          </a:r>
        </a:p>
      </dsp:txBody>
      <dsp:txXfrm>
        <a:off x="5200391" y="1844964"/>
        <a:ext cx="2363814" cy="1418288"/>
      </dsp:txXfrm>
    </dsp:sp>
    <dsp:sp modelId="{56532735-4A9E-49C6-A39B-326D4703B8D6}">
      <dsp:nvSpPr>
        <dsp:cNvPr id="0" name=""/>
        <dsp:cNvSpPr/>
      </dsp:nvSpPr>
      <dsp:spPr>
        <a:xfrm>
          <a:off x="1300097" y="3499634"/>
          <a:ext cx="2363814" cy="1418288"/>
        </a:xfrm>
        <a:prstGeom prst="rect">
          <a:avLst/>
        </a:prstGeom>
        <a:solidFill>
          <a:srgbClr val="4F81BD">
            <a:shade val="80000"/>
            <a:hueOff val="262496"/>
            <a:satOff val="-3765"/>
            <a:lumOff val="21956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Emergency Preparedness &amp; Response</a:t>
          </a:r>
        </a:p>
      </dsp:txBody>
      <dsp:txXfrm>
        <a:off x="1300097" y="3499634"/>
        <a:ext cx="2363814" cy="1418288"/>
      </dsp:txXfrm>
    </dsp:sp>
    <dsp:sp modelId="{76134B53-FCC5-43C2-87DE-890391F0D953}">
      <dsp:nvSpPr>
        <dsp:cNvPr id="0" name=""/>
        <dsp:cNvSpPr/>
      </dsp:nvSpPr>
      <dsp:spPr>
        <a:xfrm>
          <a:off x="3900293" y="3499634"/>
          <a:ext cx="2363814" cy="1418288"/>
        </a:xfrm>
        <a:prstGeom prst="rect">
          <a:avLst/>
        </a:prstGeom>
        <a:solidFill>
          <a:srgbClr val="4F81BD">
            <a:shade val="80000"/>
            <a:hueOff val="306246"/>
            <a:satOff val="-4392"/>
            <a:lumOff val="25615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Employee Involvement &amp; Expectations</a:t>
          </a:r>
        </a:p>
      </dsp:txBody>
      <dsp:txXfrm>
        <a:off x="3900293" y="3499634"/>
        <a:ext cx="2363814" cy="141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96D564-31FB-4AE7-A9E5-D9330116494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7C1F71-564D-498D-BF46-6688A1E6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25A46-EE60-4C9B-87EB-0B99CA79B94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DC216-78BF-4298-A904-C2D607695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7435C4-DD10-4B71-B3B7-A41ED9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F5AE-B481-7246-B5C2-36FF7626A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5800"/>
            <a:ext cx="10515600" cy="4064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Session #</a:t>
            </a:r>
            <a:br>
              <a:rPr lang="en-US" dirty="0"/>
            </a:br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866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C935F7-CF63-4257-B8D0-F657C91DE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485" y="1077913"/>
            <a:ext cx="9681029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94EFDD-3BA9-409E-BED5-00B7294EE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ECCB76-9D28-4C79-A439-231F0A09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5F41F6-F75B-4855-A39E-85C54488A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19870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0995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A1FD85D-2425-4B20-B514-FACDC9F4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7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0CEE6B-D41B-4269-A830-C77283805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4766E6B-FDFF-45FD-9914-0C5ECABE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DC3443-DCF4-4CB9-B652-9DE503D87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555122-450B-4394-9478-B132D307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8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36356D-10EC-4F30-A451-655E736A1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136ED1-115A-4EDB-8E74-DD5D8600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3E02C-D4A7-4B03-A662-2BFEDAE93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8B463B-DEEB-4780-A686-8C06E349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9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2DD34E-AC08-44F2-A2C8-4F5DCD21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1F2559"/>
                </a:solidFill>
              </a:defRPr>
            </a:lvl1pPr>
          </a:lstStyle>
          <a:p>
            <a:fld id="{A583D2BC-9C39-48EF-810C-823F0AA89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D3352D-9E26-430A-853D-E02E441985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C13B-280E-44F4-8DF2-A2C72038B808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7457" y="1857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104FA-76CE-408B-9B57-1A50615F0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building-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Senior-Grandparents-Couple-Elderly-Together-551800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edium.com/@alekseybusygin/gru-personal-branding-in-despicable-me-franchise-2010-2017-1cacc7315266" TargetMode="Externa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kiraiceyangz/art/Daffy-Duck-Patolino-251355732" TargetMode="External"/><Relationship Id="rId2" Type="http://schemas.openxmlformats.org/officeDocument/2006/relationships/image" Target="../media/image13.PfnsBNHLcaBdeGqC4eiM3LylXlitr8a2mRVPlcRKEYQ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caccavale@martzbus.com" TargetMode="Externa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ypost.it/merriam-webster-they-parola-anno-no-binary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CD44C5-5925-A163-E835-12736D563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176" b="2205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78C9C-4295-E684-C711-C8F86D2F4DF4}"/>
              </a:ext>
            </a:extLst>
          </p:cNvPr>
          <p:cNvSpPr txBox="1">
            <a:spLocks/>
          </p:cNvSpPr>
          <p:nvPr/>
        </p:nvSpPr>
        <p:spPr>
          <a:xfrm>
            <a:off x="318782" y="3429000"/>
            <a:ext cx="113906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Building Blocks of Safety Culture</a:t>
            </a:r>
            <a:b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How Do I Stack Them?</a:t>
            </a:r>
          </a:p>
        </p:txBody>
      </p:sp>
    </p:spTree>
    <p:extLst>
      <p:ext uri="{BB962C8B-B14F-4D97-AF65-F5344CB8AC3E}">
        <p14:creationId xmlns:p14="http://schemas.microsoft.com/office/powerpoint/2010/main" val="354294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E76B85-EF0E-C2BA-57C7-96B8D07258AD}"/>
              </a:ext>
            </a:extLst>
          </p:cNvPr>
          <p:cNvSpPr txBox="1"/>
          <p:nvPr/>
        </p:nvSpPr>
        <p:spPr>
          <a:xfrm>
            <a:off x="2094451" y="159391"/>
            <a:ext cx="881444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latin typeface="Corbel" panose="020B0503020204020204"/>
                <a:ea typeface="ＭＳ Ｐゴシック" charset="-128"/>
              </a:rPr>
              <a:t>Evolution of attitude changers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u="sng" dirty="0">
              <a:solidFill>
                <a:srgbClr val="FF0000"/>
              </a:solidFill>
              <a:latin typeface="Corbel" panose="020B0503020204020204"/>
              <a:ea typeface="ＭＳ Ｐゴシック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orbel" panose="020B0503020204020204"/>
                <a:ea typeface="ＭＳ Ｐゴシック" charset="-128"/>
              </a:rPr>
              <a:t>Don’t talk to Strangers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orbel" panose="020B0503020204020204"/>
                <a:ea typeface="ＭＳ Ｐゴシック" charset="-128"/>
              </a:rPr>
              <a:t>Look both ways before crossing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orbel" panose="020B0503020204020204"/>
              </a:rPr>
              <a:t>Eat your carrots and you will never have to wear glasses</a:t>
            </a:r>
            <a:endParaRPr lang="en-US" sz="2400" b="1" dirty="0">
              <a:latin typeface="Corbel" panose="020B0503020204020204"/>
              <a:ea typeface="ＭＳ Ｐゴシック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latin typeface="Corbel" panose="020B0503020204020204"/>
              <a:ea typeface="ＭＳ Ｐゴシック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orbel" panose="020B0503020204020204"/>
                <a:ea typeface="ＭＳ Ｐゴシック" charset="-128"/>
              </a:rPr>
              <a:t>Wear your bike helmet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orbel" panose="020B0503020204020204"/>
                <a:ea typeface="ＭＳ Ｐゴシック" charset="-128"/>
              </a:rPr>
              <a:t>Wear your protective gear (mouthpiece, shin pads, helmet, etc.)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latin typeface="Corbel" panose="020B0503020204020204"/>
              <a:ea typeface="ＭＳ Ｐゴシック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orbel" panose="020B0503020204020204"/>
                <a:ea typeface="ＭＳ Ｐゴシック" charset="-128"/>
              </a:rPr>
              <a:t>Always wear your seatbelt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orbel" panose="020B0503020204020204"/>
                <a:ea typeface="ＭＳ Ｐゴシック" charset="-128"/>
              </a:rPr>
              <a:t>Study hard and you will get somewhere in life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latin typeface="Corbel" panose="020B0503020204020204"/>
              <a:ea typeface="ＭＳ Ｐゴシック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orbel" panose="020B0503020204020204"/>
                <a:ea typeface="ＭＳ Ｐゴシック" charset="-128"/>
              </a:rPr>
              <a:t>Wear your PPE – steel toed shoes, hard hat, safety glasses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orbel" panose="020B0503020204020204"/>
              </a:rPr>
              <a:t>Lift properly</a:t>
            </a:r>
            <a:endParaRPr lang="en-US" sz="2400" b="1" u="sng" dirty="0">
              <a:latin typeface="Corbel" panose="020B0503020204020204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97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CED1DA-DF56-7348-57DF-9DBB9D01D065}"/>
              </a:ext>
            </a:extLst>
          </p:cNvPr>
          <p:cNvSpPr txBox="1"/>
          <p:nvPr/>
        </p:nvSpPr>
        <p:spPr>
          <a:xfrm>
            <a:off x="762000" y="482600"/>
            <a:ext cx="10820400" cy="4544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733" b="1" dirty="0">
                <a:latin typeface="Corbel" panose="020B0503020204020204"/>
                <a:ea typeface="ＭＳ Ｐゴシック" charset="-128"/>
              </a:rPr>
              <a:t>Categorized in positive and negative phrases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dirty="0">
              <a:latin typeface="Corbel" panose="020B0503020204020204"/>
              <a:ea typeface="ＭＳ Ｐゴシック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67" b="1" u="sng" dirty="0">
                <a:latin typeface="Corbel" panose="020B0503020204020204"/>
                <a:ea typeface="ＭＳ Ｐゴシック" charset="-128"/>
              </a:rPr>
              <a:t>Examples from job performance reviews</a:t>
            </a:r>
            <a:r>
              <a:rPr lang="en-US" altLang="en-US" sz="2667" u="sng" dirty="0">
                <a:latin typeface="Corbel" panose="020B0503020204020204"/>
                <a:ea typeface="ＭＳ Ｐゴシック" charset="-128"/>
              </a:rPr>
              <a:t>: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375679"/>
              </a:solidFill>
              <a:latin typeface="Corbel" panose="020B0503020204020204"/>
              <a:ea typeface="ＭＳ Ｐゴシック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+ </a:t>
            </a:r>
            <a:r>
              <a:rPr lang="en-US" altLang="en-US" sz="24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Enthusiasm; emulated; positive mind-set; attribute; constant;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   accentuates the positive; atmosphere of trust; steady hand;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   want to be around; consummate team player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dirty="0">
              <a:solidFill>
                <a:srgbClr val="375679"/>
              </a:solidFill>
              <a:latin typeface="Corbel" panose="020B0503020204020204"/>
              <a:ea typeface="ＭＳ Ｐゴシック" charset="-128"/>
            </a:endParaRPr>
          </a:p>
          <a:p>
            <a:pPr marL="342900" indent="-342900" defTabSz="91437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4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Gives off air of superiority; unpleasant; dreadful outlook; instigator;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     sporadic bout of attitude problems; kept in check;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     erratic; outbursts; not fully connected</a:t>
            </a:r>
          </a:p>
        </p:txBody>
      </p:sp>
    </p:spTree>
    <p:extLst>
      <p:ext uri="{BB962C8B-B14F-4D97-AF65-F5344CB8AC3E}">
        <p14:creationId xmlns:p14="http://schemas.microsoft.com/office/powerpoint/2010/main" val="398138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8A46C2-F51E-9961-7F3A-9D4AAB0A4CE5}"/>
              </a:ext>
            </a:extLst>
          </p:cNvPr>
          <p:cNvSpPr txBox="1"/>
          <p:nvPr/>
        </p:nvSpPr>
        <p:spPr>
          <a:xfrm>
            <a:off x="990833" y="389389"/>
            <a:ext cx="10566400" cy="472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267" b="1" dirty="0">
                <a:latin typeface="Corbel" panose="020B0503020204020204"/>
                <a:ea typeface="ＭＳ Ｐゴシック" charset="-128"/>
              </a:rPr>
              <a:t>Safety Goals   -  feel good or bad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4267" b="1" dirty="0">
              <a:latin typeface="Corbel" panose="020B0503020204020204"/>
              <a:ea typeface="ＭＳ Ｐゴシック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latin typeface="Corbel" panose="020B0503020204020204"/>
                <a:ea typeface="ＭＳ Ｐゴシック" charset="-128"/>
              </a:rPr>
              <a:t>Total Recordable Incidence Rate – TRIR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latin typeface="Corbel" panose="020B0503020204020204"/>
                <a:ea typeface="ＭＳ Ｐゴシック" charset="-128"/>
              </a:rPr>
              <a:t>Days Away, Restricted or Transferred - DART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latin typeface="Corbel" panose="020B0503020204020204"/>
                <a:ea typeface="ＭＳ Ｐゴシック" charset="-128"/>
              </a:rPr>
              <a:t>Days Away From Work Case Rate – DAFWCR (Lost Time)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latin typeface="Corbel" panose="020B0503020204020204"/>
                <a:ea typeface="ＭＳ Ｐゴシック" charset="-128"/>
              </a:rPr>
              <a:t>Preventable Vehicular Incidents/Accidents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latin typeface="Corbel" panose="020B0503020204020204"/>
                <a:ea typeface="ＭＳ Ｐゴシック" charset="-128"/>
              </a:rPr>
              <a:t>First Aid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latin typeface="Corbel" panose="020B0503020204020204"/>
                <a:ea typeface="ＭＳ Ｐゴシック" charset="-128"/>
              </a:rPr>
              <a:t>Near Miss/Close Call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latin typeface="Corbel" panose="020B0503020204020204"/>
                <a:ea typeface="ＭＳ Ｐゴシック" charset="-128"/>
              </a:rPr>
              <a:t>Observations (behaviors/actions)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dirty="0">
              <a:latin typeface="Corbel" panose="020B0503020204020204"/>
              <a:ea typeface="ＭＳ Ｐゴシック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latin typeface="Corbel" panose="020B0503020204020204"/>
                <a:ea typeface="ＭＳ Ｐゴシック" charset="-128"/>
              </a:rPr>
              <a:t>Leading versus Lagging indicators</a:t>
            </a:r>
          </a:p>
        </p:txBody>
      </p:sp>
    </p:spTree>
    <p:extLst>
      <p:ext uri="{BB962C8B-B14F-4D97-AF65-F5344CB8AC3E}">
        <p14:creationId xmlns:p14="http://schemas.microsoft.com/office/powerpoint/2010/main" val="269760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5E069C-80B2-C877-6E40-D01D4085C462}"/>
              </a:ext>
            </a:extLst>
          </p:cNvPr>
          <p:cNvSpPr txBox="1"/>
          <p:nvPr/>
        </p:nvSpPr>
        <p:spPr>
          <a:xfrm>
            <a:off x="2509441" y="551577"/>
            <a:ext cx="7173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ISHN – Industrial Safety and Health News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16B7E-AF11-F554-B385-7E1A867638E9}"/>
              </a:ext>
            </a:extLst>
          </p:cNvPr>
          <p:cNvSpPr txBox="1"/>
          <p:nvPr/>
        </p:nvSpPr>
        <p:spPr>
          <a:xfrm>
            <a:off x="732183" y="1859340"/>
            <a:ext cx="10727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Polled 100 safety professionals from around the world.</a:t>
            </a:r>
          </a:p>
          <a:p>
            <a:endParaRPr lang="en-US" sz="2400" dirty="0"/>
          </a:p>
          <a:p>
            <a:r>
              <a:rPr lang="en-US" sz="2400" b="1" dirty="0"/>
              <a:t>Conclusion</a:t>
            </a:r>
            <a:r>
              <a:rPr lang="en-US" sz="2400" dirty="0"/>
              <a:t>: in the past 30 years no one had an example of a company making a significant change or pivot based on </a:t>
            </a:r>
            <a:r>
              <a:rPr lang="en-US" sz="2400" b="1" dirty="0"/>
              <a:t>Leading</a:t>
            </a:r>
            <a:r>
              <a:rPr lang="en-US" sz="2400" dirty="0"/>
              <a:t> indicators.</a:t>
            </a:r>
          </a:p>
        </p:txBody>
      </p:sp>
    </p:spTree>
    <p:extLst>
      <p:ext uri="{BB962C8B-B14F-4D97-AF65-F5344CB8AC3E}">
        <p14:creationId xmlns:p14="http://schemas.microsoft.com/office/powerpoint/2010/main" val="548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421F61-89C9-5661-F8EE-2F9664BE2064}"/>
              </a:ext>
            </a:extLst>
          </p:cNvPr>
          <p:cNvSpPr txBox="1"/>
          <p:nvPr/>
        </p:nvSpPr>
        <p:spPr>
          <a:xfrm>
            <a:off x="2210576" y="1166842"/>
            <a:ext cx="402180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400" dirty="0"/>
              <a:t>Near miss reports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400" dirty="0"/>
              <a:t>Hazard identifications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400" dirty="0"/>
              <a:t>Pre-shift briefings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400" dirty="0"/>
              <a:t>Walk abouts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400" dirty="0"/>
              <a:t>Inspections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400" dirty="0"/>
              <a:t>Pre-trip inspections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400" dirty="0"/>
              <a:t>Employee suggestions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400" dirty="0"/>
              <a:t>Risk assessments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400" dirty="0"/>
              <a:t>Leadership communication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400" dirty="0"/>
              <a:t>Job Safety/Hazard Analysis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400" dirty="0"/>
              <a:t>Behavioral observations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400" dirty="0"/>
              <a:t>Safety Meeting attendance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4872D-9148-7706-A9F4-8AE1A0C631C1}"/>
              </a:ext>
            </a:extLst>
          </p:cNvPr>
          <p:cNvSpPr txBox="1"/>
          <p:nvPr/>
        </p:nvSpPr>
        <p:spPr>
          <a:xfrm>
            <a:off x="7400954" y="2046298"/>
            <a:ext cx="36971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 leading indicators</a:t>
            </a:r>
          </a:p>
          <a:p>
            <a:r>
              <a:rPr lang="en-US" sz="2400" dirty="0"/>
              <a:t>for different companies.</a:t>
            </a:r>
          </a:p>
          <a:p>
            <a:endParaRPr lang="en-US" sz="2400" dirty="0"/>
          </a:p>
          <a:p>
            <a:r>
              <a:rPr lang="en-US" sz="2400" dirty="0"/>
              <a:t>There is no one size fits all!</a:t>
            </a:r>
          </a:p>
          <a:p>
            <a:endParaRPr lang="en-US" sz="2400" dirty="0"/>
          </a:p>
          <a:p>
            <a:r>
              <a:rPr lang="en-US" sz="2400" dirty="0"/>
              <a:t>How you manage your risk!!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44EE2-E58D-CEF2-C2FA-278F563E466B}"/>
              </a:ext>
            </a:extLst>
          </p:cNvPr>
          <p:cNvSpPr txBox="1"/>
          <p:nvPr/>
        </p:nvSpPr>
        <p:spPr>
          <a:xfrm>
            <a:off x="3675946" y="360726"/>
            <a:ext cx="4840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Usual Leading Indicators</a:t>
            </a:r>
          </a:p>
        </p:txBody>
      </p:sp>
    </p:spTree>
    <p:extLst>
      <p:ext uri="{BB962C8B-B14F-4D97-AF65-F5344CB8AC3E}">
        <p14:creationId xmlns:p14="http://schemas.microsoft.com/office/powerpoint/2010/main" val="114724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60DB16-F51D-A218-4B44-0EB21EA44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r="636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1A07E1-9E02-76D2-B5A7-20F641746FD1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6000" b="1" u="sng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STOP</a:t>
            </a:r>
            <a:r>
              <a:rPr lang="en-US" alt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Work Authority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60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 we really mean it………..</a:t>
            </a:r>
          </a:p>
        </p:txBody>
      </p:sp>
    </p:spTree>
    <p:extLst>
      <p:ext uri="{BB962C8B-B14F-4D97-AF65-F5344CB8AC3E}">
        <p14:creationId xmlns:p14="http://schemas.microsoft.com/office/powerpoint/2010/main" val="318919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81AFB-C937-0EDD-BA46-C40EE0A4067B}"/>
              </a:ext>
            </a:extLst>
          </p:cNvPr>
          <p:cNvSpPr txBox="1"/>
          <p:nvPr/>
        </p:nvSpPr>
        <p:spPr>
          <a:xfrm>
            <a:off x="872455" y="926284"/>
            <a:ext cx="6096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dirty="0">
                <a:solidFill>
                  <a:srgbClr val="FF0000"/>
                </a:solidFill>
                <a:latin typeface="Corbel" panose="020B0503020204020204"/>
                <a:ea typeface="ＭＳ Ｐゴシック" charset="-128"/>
              </a:rPr>
              <a:t>Influential People in Our Life: 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Parents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Grandparents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Siblings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Teacher/Professor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Aunt/Uncle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Religious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397AB6"/>
                </a:solidFill>
                <a:latin typeface="Corbel" panose="020B0503020204020204"/>
                <a:ea typeface="ＭＳ Ｐゴシック" charset="-128"/>
              </a:rPr>
              <a:t>Friend/Co-worker</a:t>
            </a:r>
            <a:endParaRPr lang="en-US" sz="2400" dirty="0"/>
          </a:p>
        </p:txBody>
      </p:sp>
      <p:pic>
        <p:nvPicPr>
          <p:cNvPr id="4" name="Picture 3" descr="A couple of people wearing clothing">
            <a:extLst>
              <a:ext uri="{FF2B5EF4-FFF2-40B4-BE49-F238E27FC236}">
                <a16:creationId xmlns:a16="http://schemas.microsoft.com/office/drawing/2014/main" id="{7B366E2B-25AD-9FA0-46BC-586EA71C6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18808" y="259662"/>
            <a:ext cx="2900737" cy="2846348"/>
          </a:xfrm>
          <a:prstGeom prst="rect">
            <a:avLst/>
          </a:prstGeom>
        </p:spPr>
      </p:pic>
      <p:pic>
        <p:nvPicPr>
          <p:cNvPr id="5" name="Picture 4" descr="A person wearing sunglasses">
            <a:extLst>
              <a:ext uri="{FF2B5EF4-FFF2-40B4-BE49-F238E27FC236}">
                <a16:creationId xmlns:a16="http://schemas.microsoft.com/office/drawing/2014/main" id="{80B63730-F208-45A7-D378-121C54366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3967211"/>
            <a:ext cx="3626778" cy="19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B50F13-187A-E2F8-8119-88F19152A540}"/>
              </a:ext>
            </a:extLst>
          </p:cNvPr>
          <p:cNvSpPr/>
          <p:nvPr/>
        </p:nvSpPr>
        <p:spPr>
          <a:xfrm>
            <a:off x="4942368" y="347519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u="sng" dirty="0">
                <a:latin typeface="+mj-lt"/>
                <a:ea typeface="+mj-ea"/>
                <a:cs typeface="+mj-cs"/>
              </a:rPr>
              <a:t>Integrity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F2F88-9D90-9B67-7A3D-D28C5834C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431" y="2247900"/>
            <a:ext cx="6586489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b="1" u="sng" dirty="0">
                <a:latin typeface="+mn-lt"/>
              </a:rPr>
              <a:t>Training &amp; Education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+mn-lt"/>
              </a:rPr>
              <a:t>Workforce 	– orientation/job skills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+mn-lt"/>
              </a:rPr>
              <a:t>Supervision 	– moving on up/skills set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+mn-lt"/>
              </a:rPr>
              <a:t>Leaders 	– dynamic decision makers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b="1" u="sng" dirty="0">
                <a:latin typeface="+mn-lt"/>
              </a:rPr>
              <a:t>How does my </a:t>
            </a:r>
            <a:r>
              <a:rPr lang="en-US" altLang="en-US" sz="2000" b="1" u="sng" dirty="0" err="1">
                <a:latin typeface="+mn-lt"/>
              </a:rPr>
              <a:t>Safetitude</a:t>
            </a:r>
            <a:r>
              <a:rPr lang="en-US" altLang="en-US" sz="2000" b="1" u="sng" dirty="0">
                <a:latin typeface="+mn-lt"/>
              </a:rPr>
              <a:t> affect my life?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+mn-lt"/>
              </a:rPr>
              <a:t>Family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+mn-lt"/>
              </a:rPr>
              <a:t>Activities</a:t>
            </a:r>
          </a:p>
        </p:txBody>
      </p:sp>
      <p:pic>
        <p:nvPicPr>
          <p:cNvPr id="5" name="Picture 4" descr="A person holding a guitar">
            <a:extLst>
              <a:ext uri="{FF2B5EF4-FFF2-40B4-BE49-F238E27FC236}">
                <a16:creationId xmlns:a16="http://schemas.microsoft.com/office/drawing/2014/main" id="{440DF3E7-2E56-4232-7D93-D415CA461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r="3781"/>
          <a:stretch/>
        </p:blipFill>
        <p:spPr>
          <a:xfrm>
            <a:off x="21" y="10"/>
            <a:ext cx="4019530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9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84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AA8817-6842-4FB3-FAAC-F1DB82812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4" y="0"/>
            <a:ext cx="12220175" cy="687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E73D10-1F04-DE61-72D7-9DF4E27629D0}"/>
              </a:ext>
            </a:extLst>
          </p:cNvPr>
          <p:cNvSpPr/>
          <p:nvPr/>
        </p:nvSpPr>
        <p:spPr>
          <a:xfrm>
            <a:off x="9144001" y="787401"/>
            <a:ext cx="1824567" cy="86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2300">
              <a:solidFill>
                <a:srgbClr val="397AB6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837102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6320A2-F7FC-C413-BF4C-0C7D50D414C2}"/>
              </a:ext>
            </a:extLst>
          </p:cNvPr>
          <p:cNvSpPr txBox="1"/>
          <p:nvPr/>
        </p:nvSpPr>
        <p:spPr>
          <a:xfrm>
            <a:off x="2100045" y="281562"/>
            <a:ext cx="87376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600" b="1" u="sng" dirty="0">
                <a:latin typeface="Corbel" panose="020B0503020204020204"/>
                <a:ea typeface="ＭＳ Ｐゴシック" charset="-128"/>
              </a:rPr>
              <a:t>B</a:t>
            </a:r>
            <a:r>
              <a:rPr lang="en-US" sz="8800" b="1" dirty="0">
                <a:latin typeface="Corbel" panose="020B0503020204020204"/>
                <a:ea typeface="ＭＳ Ｐゴシック" charset="-128"/>
              </a:rPr>
              <a:t> is for Behavior</a:t>
            </a:r>
          </a:p>
        </p:txBody>
      </p:sp>
      <p:pic>
        <p:nvPicPr>
          <p:cNvPr id="4" name="Picture 3" descr="A picture containing logo">
            <a:extLst>
              <a:ext uri="{FF2B5EF4-FFF2-40B4-BE49-F238E27FC236}">
                <a16:creationId xmlns:a16="http://schemas.microsoft.com/office/drawing/2014/main" id="{FF59EAD6-E71A-148C-B1B9-C2A710268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65825" y="2928440"/>
            <a:ext cx="5737424" cy="38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7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96EF-229C-704D-98A0-2E0BA0DE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19" y="839598"/>
            <a:ext cx="11781406" cy="4064000"/>
          </a:xfrm>
        </p:spPr>
        <p:txBody>
          <a:bodyPr/>
          <a:lstStyle/>
          <a:p>
            <a:r>
              <a:rPr lang="en-US" sz="3733" b="1" dirty="0"/>
              <a:t>Session # 14</a:t>
            </a:r>
            <a:br>
              <a:rPr lang="en-US" sz="3733" b="1" dirty="0"/>
            </a:br>
            <a:r>
              <a:rPr lang="en-US" sz="3733" b="1" dirty="0"/>
              <a:t>Salvatore Caccavale, Corporate Director EHSS </a:t>
            </a:r>
            <a:br>
              <a:rPr lang="en-US" sz="3733" b="1" dirty="0"/>
            </a:br>
            <a:br>
              <a:rPr lang="en-US" sz="3733" b="1" dirty="0"/>
            </a:br>
            <a:r>
              <a:rPr lang="en-US" sz="3733" b="1" dirty="0">
                <a:hlinkClick r:id="rId2"/>
              </a:rPr>
              <a:t>scaccavale@martzbus.com</a:t>
            </a:r>
            <a:br>
              <a:rPr lang="en-US" sz="3733" b="1" dirty="0"/>
            </a:br>
            <a:r>
              <a:rPr lang="en-US" sz="3733" b="1" dirty="0"/>
              <a:t>570-821-3830 office</a:t>
            </a:r>
            <a:br>
              <a:rPr lang="en-US" sz="3733" b="1" dirty="0"/>
            </a:br>
            <a:r>
              <a:rPr lang="en-US" sz="3733" b="1" dirty="0"/>
              <a:t>815-302-9185 cell</a:t>
            </a:r>
          </a:p>
        </p:txBody>
      </p:sp>
      <p:pic>
        <p:nvPicPr>
          <p:cNvPr id="3" name="Picture 2" descr="Martz-Bus-Logo_RGB">
            <a:extLst>
              <a:ext uri="{FF2B5EF4-FFF2-40B4-BE49-F238E27FC236}">
                <a16:creationId xmlns:a16="http://schemas.microsoft.com/office/drawing/2014/main" id="{D1102913-ADC4-4CD4-4572-48704E3F0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18" y="3039248"/>
            <a:ext cx="4564743" cy="1209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548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6E773-8C1C-819A-57B7-595DBA461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797653"/>
            <a:ext cx="10566400" cy="36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b="1" u="sng" dirty="0">
                <a:latin typeface="Corbel" panose="020B0503020204020204"/>
              </a:rPr>
              <a:t>Some misconceptions about behavior:</a:t>
            </a:r>
          </a:p>
          <a:p>
            <a:pPr defTabSz="914377">
              <a:spcBef>
                <a:spcPct val="0"/>
              </a:spcBef>
              <a:buNone/>
              <a:defRPr/>
            </a:pPr>
            <a:endParaRPr lang="en-US" altLang="en-US" sz="2800" b="1" dirty="0">
              <a:solidFill>
                <a:srgbClr val="375679"/>
              </a:solidFill>
              <a:latin typeface="Corbel" panose="020B0503020204020204"/>
            </a:endParaRPr>
          </a:p>
          <a:p>
            <a:pPr marL="457189" indent="-457189" defTabSz="914377">
              <a:spcBef>
                <a:spcPct val="0"/>
              </a:spcBef>
              <a:defRPr/>
            </a:pPr>
            <a:r>
              <a:rPr lang="en-US" altLang="en-US" sz="2667" b="1" dirty="0">
                <a:latin typeface="Corbel" panose="020B0503020204020204"/>
              </a:rPr>
              <a:t>Behavior is the “heart of the matter”</a:t>
            </a:r>
          </a:p>
          <a:p>
            <a:pPr marL="457189" indent="-457189" defTabSz="914377">
              <a:spcBef>
                <a:spcPct val="0"/>
              </a:spcBef>
              <a:defRPr/>
            </a:pPr>
            <a:r>
              <a:rPr lang="en-US" altLang="en-US" sz="2667" b="1" dirty="0">
                <a:latin typeface="Corbel" panose="020B0503020204020204"/>
              </a:rPr>
              <a:t>Too sensitive to touch (can’t talk about it)</a:t>
            </a:r>
          </a:p>
          <a:p>
            <a:pPr defTabSz="914377">
              <a:spcBef>
                <a:spcPct val="0"/>
              </a:spcBef>
              <a:buNone/>
              <a:defRPr/>
            </a:pPr>
            <a:endParaRPr lang="en-US" altLang="en-US" sz="2800" b="1" dirty="0">
              <a:solidFill>
                <a:srgbClr val="375679"/>
              </a:solidFill>
              <a:latin typeface="Corbel" panose="020B0503020204020204"/>
            </a:endParaRPr>
          </a:p>
          <a:p>
            <a:pPr defTabSz="914377">
              <a:spcBef>
                <a:spcPct val="0"/>
              </a:spcBef>
              <a:buNone/>
              <a:defRPr/>
            </a:pPr>
            <a:endParaRPr lang="en-US" altLang="en-US" sz="2800" b="1" u="sng" dirty="0">
              <a:solidFill>
                <a:srgbClr val="FF0000"/>
              </a:solidFill>
              <a:latin typeface="Corbel" panose="020B0503020204020204"/>
            </a:endParaRPr>
          </a:p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Corbel" panose="020B0503020204020204"/>
              </a:rPr>
              <a:t>Workforce (union environments) find </a:t>
            </a:r>
            <a:r>
              <a:rPr lang="en-US" altLang="en-US" b="1" u="sng" dirty="0">
                <a:solidFill>
                  <a:srgbClr val="FF0000"/>
                </a:solidFill>
                <a:latin typeface="Corbel" panose="020B0503020204020204"/>
              </a:rPr>
              <a:t>behavior</a:t>
            </a:r>
            <a:r>
              <a:rPr lang="en-US" altLang="en-US" b="1" dirty="0">
                <a:solidFill>
                  <a:srgbClr val="FF0000"/>
                </a:solidFill>
                <a:latin typeface="Corbel" panose="020B0503020204020204"/>
              </a:rPr>
              <a:t> as negative or blame</a:t>
            </a:r>
          </a:p>
        </p:txBody>
      </p:sp>
    </p:spTree>
    <p:extLst>
      <p:ext uri="{BB962C8B-B14F-4D97-AF65-F5344CB8AC3E}">
        <p14:creationId xmlns:p14="http://schemas.microsoft.com/office/powerpoint/2010/main" val="154306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555FF2-10C8-2F15-E297-104ECF5EAFE9}"/>
              </a:ext>
            </a:extLst>
          </p:cNvPr>
          <p:cNvSpPr/>
          <p:nvPr/>
        </p:nvSpPr>
        <p:spPr>
          <a:xfrm>
            <a:off x="508000" y="584200"/>
            <a:ext cx="1117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400" b="1" u="sng" dirty="0">
                <a:latin typeface="Corbel" panose="020B0503020204020204"/>
              </a:rPr>
              <a:t>What you do when no one’s holding you accountable is self-motivated. </a:t>
            </a:r>
          </a:p>
          <a:p>
            <a:pPr defTabSz="914377">
              <a:defRPr/>
            </a:pPr>
            <a:endParaRPr lang="en-US" sz="2400" dirty="0">
              <a:latin typeface="Corbel" panose="020B0503020204020204"/>
            </a:endParaRPr>
          </a:p>
          <a:p>
            <a:pPr defTabSz="914377">
              <a:defRPr/>
            </a:pPr>
            <a:r>
              <a:rPr lang="en-US" sz="2400" dirty="0">
                <a:latin typeface="Corbel" panose="020B0503020204020204"/>
              </a:rPr>
              <a:t>“The best kind of pride is that which compels people to do their very best work, even if no one is watching.”  - Unknown</a:t>
            </a:r>
          </a:p>
          <a:p>
            <a:pPr defTabSz="914377">
              <a:defRPr/>
            </a:pPr>
            <a:endParaRPr lang="en-US" sz="2400" dirty="0">
              <a:solidFill>
                <a:srgbClr val="375679"/>
              </a:solidFill>
              <a:latin typeface="Corbel" panose="020B0503020204020204"/>
            </a:endParaRPr>
          </a:p>
          <a:p>
            <a:pPr defTabSz="914377">
              <a:defRPr/>
            </a:pPr>
            <a:endParaRPr lang="en-US" sz="2400" dirty="0">
              <a:solidFill>
                <a:srgbClr val="375679"/>
              </a:solidFill>
              <a:latin typeface="Corbel" panose="020B0503020204020204"/>
            </a:endParaRPr>
          </a:p>
          <a:p>
            <a:pPr defTabSz="914377">
              <a:defRPr/>
            </a:pPr>
            <a:endParaRPr lang="en-US" sz="2400" dirty="0">
              <a:solidFill>
                <a:srgbClr val="375679"/>
              </a:solidFill>
              <a:latin typeface="Corbel" panose="020B0503020204020204"/>
            </a:endParaRPr>
          </a:p>
          <a:p>
            <a:pPr defTabSz="914377">
              <a:defRPr/>
            </a:pPr>
            <a:r>
              <a:rPr lang="en-US" sz="2400" b="1" dirty="0">
                <a:solidFill>
                  <a:srgbClr val="FF0000"/>
                </a:solidFill>
                <a:latin typeface="Corbel" panose="020B0503020204020204"/>
              </a:rPr>
              <a:t>	</a:t>
            </a:r>
            <a:r>
              <a:rPr lang="en-US" sz="2400" b="1" u="sng" dirty="0">
                <a:solidFill>
                  <a:srgbClr val="FF0000"/>
                </a:solidFill>
                <a:latin typeface="Corbel" panose="020B0503020204020204"/>
              </a:rPr>
              <a:t>The Tom Post story</a:t>
            </a:r>
          </a:p>
        </p:txBody>
      </p:sp>
      <p:pic>
        <p:nvPicPr>
          <p:cNvPr id="4" name="Picture 3" descr="Joanne safety glasses">
            <a:extLst>
              <a:ext uri="{FF2B5EF4-FFF2-40B4-BE49-F238E27FC236}">
                <a16:creationId xmlns:a16="http://schemas.microsoft.com/office/drawing/2014/main" id="{1E888D28-66C7-B46E-D847-80B29146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512912"/>
            <a:ext cx="4368800" cy="43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345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433C90-58B6-0109-2A76-F678E3448696}"/>
              </a:ext>
            </a:extLst>
          </p:cNvPr>
          <p:cNvSpPr/>
          <p:nvPr/>
        </p:nvSpPr>
        <p:spPr>
          <a:xfrm>
            <a:off x="4081666" y="395153"/>
            <a:ext cx="402866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6600" b="1" u="sng" dirty="0">
                <a:latin typeface="Corbel" panose="020B0503020204020204"/>
              </a:rPr>
              <a:t>B</a:t>
            </a:r>
            <a:r>
              <a:rPr lang="en-US" sz="5400" b="1" dirty="0">
                <a:latin typeface="Corbel" panose="020B0503020204020204"/>
              </a:rPr>
              <a:t> = Behavior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EB3A274-EC20-B0DA-82CE-CF2AAB881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921" y="1955286"/>
            <a:ext cx="9234155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 algn="ctr" defTabSz="914377">
              <a:lnSpc>
                <a:spcPct val="85000"/>
              </a:lnSpc>
              <a:spcBef>
                <a:spcPct val="50000"/>
              </a:spcBef>
              <a:spcAft>
                <a:spcPct val="20000"/>
              </a:spcAft>
              <a:defRPr/>
            </a:pPr>
            <a:r>
              <a:rPr lang="en-US" sz="2400" b="1" u="sng" dirty="0">
                <a:latin typeface="Corbel" panose="020B0503020204020204"/>
                <a:cs typeface="Times New Roman" pitchFamily="18" charset="0"/>
              </a:rPr>
              <a:t>People feel empowered when they answer “yes” to three questions:</a:t>
            </a:r>
            <a:br>
              <a:rPr lang="en-US" sz="2400" b="1" u="sng" dirty="0">
                <a:latin typeface="Corbel" panose="020B0503020204020204"/>
                <a:cs typeface="Times New Roman" pitchFamily="18" charset="0"/>
              </a:rPr>
            </a:br>
            <a:endParaRPr lang="en-US" sz="2400" b="1" u="sng" dirty="0">
              <a:latin typeface="Corbel" panose="020B0503020204020204"/>
              <a:cs typeface="Times New Roman" pitchFamily="18" charset="0"/>
            </a:endParaRPr>
          </a:p>
          <a:p>
            <a:pPr marL="3028875" lvl="5" indent="-742932" defTabSz="914377">
              <a:spcBef>
                <a:spcPct val="20000"/>
              </a:spcBef>
              <a:spcAft>
                <a:spcPct val="20000"/>
              </a:spcAft>
              <a:buFontTx/>
              <a:buAutoNum type="arabicPeriod"/>
              <a:defRPr/>
            </a:pPr>
            <a:r>
              <a:rPr lang="en-US" sz="2400" b="1" dirty="0">
                <a:latin typeface="Corbel" panose="020B0503020204020204"/>
                <a:cs typeface="Times New Roman" pitchFamily="18" charset="0"/>
              </a:rPr>
              <a:t>Can I do it?</a:t>
            </a:r>
          </a:p>
          <a:p>
            <a:pPr marL="3028875" lvl="5" indent="-742932" defTabSz="914377">
              <a:spcBef>
                <a:spcPct val="20000"/>
              </a:spcBef>
              <a:spcAft>
                <a:spcPct val="20000"/>
              </a:spcAft>
              <a:buFontTx/>
              <a:buAutoNum type="arabicPeriod"/>
              <a:defRPr/>
            </a:pPr>
            <a:r>
              <a:rPr lang="en-US" sz="2400" b="1" dirty="0">
                <a:latin typeface="Corbel" panose="020B0503020204020204"/>
                <a:cs typeface="Times New Roman" pitchFamily="18" charset="0"/>
              </a:rPr>
              <a:t>Will it work?</a:t>
            </a:r>
          </a:p>
          <a:p>
            <a:pPr marL="3028875" lvl="5" indent="-742932" defTabSz="914377">
              <a:spcBef>
                <a:spcPct val="20000"/>
              </a:spcBef>
              <a:spcAft>
                <a:spcPct val="20000"/>
              </a:spcAft>
              <a:buFontTx/>
              <a:buAutoNum type="arabicPeriod"/>
              <a:defRPr/>
            </a:pPr>
            <a:r>
              <a:rPr lang="en-US" sz="2400" b="1" dirty="0">
                <a:latin typeface="Corbel" panose="020B0503020204020204"/>
                <a:cs typeface="Times New Roman" pitchFamily="18" charset="0"/>
              </a:rPr>
              <a:t>Is it worth it?</a:t>
            </a:r>
          </a:p>
        </p:txBody>
      </p:sp>
    </p:spTree>
    <p:extLst>
      <p:ext uri="{BB962C8B-B14F-4D97-AF65-F5344CB8AC3E}">
        <p14:creationId xmlns:p14="http://schemas.microsoft.com/office/powerpoint/2010/main" val="14339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26545D-7E0B-4A93-1C05-CBB8B39BD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03188"/>
            <a:ext cx="9144000" cy="685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altLang="en-US" sz="3200" b="1" u="sng" dirty="0">
                <a:latin typeface="Corbel" panose="020B0503020204020204"/>
              </a:rPr>
              <a:t>Are Employees Success Seekers for Safety?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22103659-2C20-C11A-1649-68E61D748B60}"/>
              </a:ext>
            </a:extLst>
          </p:cNvPr>
          <p:cNvGrpSpPr>
            <a:grpSpLocks/>
          </p:cNvGrpSpPr>
          <p:nvPr/>
        </p:nvGrpSpPr>
        <p:grpSpPr bwMode="auto">
          <a:xfrm>
            <a:off x="2609850" y="651955"/>
            <a:ext cx="7762875" cy="5997575"/>
            <a:chOff x="774" y="426"/>
            <a:chExt cx="4890" cy="37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E2024C-9703-577F-EB54-509CDE963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2672"/>
              <a:ext cx="1992" cy="1532"/>
            </a:xfrm>
            <a:prstGeom prst="rect">
              <a:avLst/>
            </a:prstGeom>
            <a:solidFill>
              <a:srgbClr val="CC9933"/>
            </a:solidFill>
            <a:ln w="9525">
              <a:solidFill>
                <a:srgbClr val="37567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>
                <a:spcBef>
                  <a:spcPct val="0"/>
                </a:spcBef>
                <a:buNone/>
                <a:defRPr/>
              </a:pPr>
              <a:endParaRPr lang="en-US" altLang="en-US" sz="5400" kern="0">
                <a:solidFill>
                  <a:srgbClr val="375679"/>
                </a:solidFill>
                <a:latin typeface="Corbel" panose="020B050302020402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A15BEF-B6A4-E8EC-07DC-1B5B5F0B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2647"/>
              <a:ext cx="1991" cy="1531"/>
            </a:xfrm>
            <a:prstGeom prst="rect">
              <a:avLst/>
            </a:prstGeom>
            <a:solidFill>
              <a:srgbClr val="797596"/>
            </a:solidFill>
            <a:ln w="9525">
              <a:solidFill>
                <a:srgbClr val="37567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>
                <a:spcBef>
                  <a:spcPct val="0"/>
                </a:spcBef>
                <a:buNone/>
                <a:defRPr/>
              </a:pPr>
              <a:endParaRPr lang="en-US" altLang="en-US" sz="5400" kern="0">
                <a:solidFill>
                  <a:srgbClr val="375679"/>
                </a:solidFill>
                <a:latin typeface="Corbel" panose="020B0503020204020204"/>
              </a:endParaRP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DAC616E3-6AE2-D031-A418-B58578DB0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1137"/>
              <a:ext cx="4025" cy="3052"/>
            </a:xfrm>
            <a:prstGeom prst="rect">
              <a:avLst/>
            </a:prstGeom>
            <a:noFill/>
            <a:ln w="76200">
              <a:solidFill>
                <a:srgbClr val="375679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377">
                <a:defRPr/>
              </a:pPr>
              <a:endParaRPr lang="en-US" altLang="en-US" sz="16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endParaRPr>
            </a:p>
            <a:p>
              <a:pPr defTabSz="914377">
                <a:defRPr/>
              </a:pPr>
              <a:endParaRPr lang="en-US" altLang="en-US" sz="16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endParaRPr>
            </a:p>
            <a:p>
              <a:pPr defTabSz="914377">
                <a:defRPr/>
              </a:pPr>
              <a:r>
                <a:rPr lang="en-US" altLang="en-US" sz="26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anose="020B0503020204020204"/>
                </a:rPr>
                <a:t>       </a:t>
              </a:r>
            </a:p>
            <a:p>
              <a:pPr defTabSz="914377">
                <a:defRPr/>
              </a:pPr>
              <a:endParaRPr lang="en-US" altLang="en-US" sz="16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endParaRPr>
            </a:p>
            <a:p>
              <a:pPr defTabSz="914377">
                <a:defRPr/>
              </a:pPr>
              <a:endParaRPr lang="en-US" altLang="en-US" sz="16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endParaRPr>
            </a:p>
            <a:p>
              <a:pPr defTabSz="914377">
                <a:defRPr/>
              </a:pPr>
              <a:endParaRPr lang="en-US" altLang="en-US" sz="16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endParaRPr>
            </a:p>
            <a:p>
              <a:pPr defTabSz="914377">
                <a:defRPr/>
              </a:pPr>
              <a:endParaRPr lang="en-US" altLang="en-US" sz="16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endParaRPr>
            </a:p>
            <a:p>
              <a:pPr defTabSz="914377">
                <a:defRPr/>
              </a:pPr>
              <a:r>
                <a:rPr lang="en-US" altLang="en-US" sz="16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anose="020B0503020204020204"/>
                </a:rPr>
                <a:t>       </a:t>
              </a:r>
              <a:endParaRPr lang="en-US" altLang="en-US" sz="23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1100DF-5896-B3A0-F71F-BE7A9A56D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0" y="1153"/>
              <a:ext cx="1992" cy="1531"/>
            </a:xfrm>
            <a:prstGeom prst="rect">
              <a:avLst/>
            </a:prstGeom>
            <a:solidFill>
              <a:srgbClr val="C76B2D"/>
            </a:solidFill>
            <a:ln w="9525">
              <a:solidFill>
                <a:srgbClr val="37567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>
                <a:spcBef>
                  <a:spcPct val="0"/>
                </a:spcBef>
                <a:buNone/>
                <a:defRPr/>
              </a:pPr>
              <a:endParaRPr lang="en-US" altLang="en-US" sz="5400" kern="0">
                <a:solidFill>
                  <a:srgbClr val="375679"/>
                </a:solidFill>
                <a:latin typeface="Corbel" panose="020B050302020402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21F8F-DAB5-FFF3-2B13-2789B4FDD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1153"/>
              <a:ext cx="1992" cy="1531"/>
            </a:xfrm>
            <a:prstGeom prst="rect">
              <a:avLst/>
            </a:prstGeom>
            <a:solidFill>
              <a:srgbClr val="43768B"/>
            </a:solidFill>
            <a:ln w="9525">
              <a:solidFill>
                <a:srgbClr val="37567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>
                <a:spcBef>
                  <a:spcPct val="0"/>
                </a:spcBef>
                <a:buNone/>
                <a:defRPr/>
              </a:pPr>
              <a:endParaRPr lang="en-US" altLang="en-US" sz="5400" kern="0">
                <a:solidFill>
                  <a:srgbClr val="375679"/>
                </a:solidFill>
                <a:latin typeface="Corbel" panose="020B0503020204020204"/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824A0520-F9C1-E400-D759-53E5F88DA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9" y="2676"/>
              <a:ext cx="4025" cy="0"/>
            </a:xfrm>
            <a:prstGeom prst="line">
              <a:avLst/>
            </a:prstGeom>
            <a:noFill/>
            <a:ln w="57150">
              <a:solidFill>
                <a:srgbClr val="37567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en-US" sz="2300" kern="0">
                <a:solidFill>
                  <a:srgbClr val="375679"/>
                </a:solidFill>
                <a:latin typeface="Corbel" panose="020B0503020204020204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0BD72E7E-5DD3-4DD3-665C-B0829F5D9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" y="1507"/>
              <a:ext cx="1639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77">
                <a:defRPr/>
              </a:pPr>
              <a:r>
                <a:rPr lang="en-US" altLang="en-US" sz="3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anose="020B0503020204020204"/>
                </a:rPr>
                <a:t>Failure </a:t>
              </a:r>
            </a:p>
            <a:p>
              <a:pPr algn="ctr" defTabSz="914377">
                <a:defRPr/>
              </a:pPr>
              <a:r>
                <a:rPr lang="en-US" altLang="en-US" sz="3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anose="020B0503020204020204"/>
                </a:rPr>
                <a:t>Accepter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7B16D76E-B67F-56F5-750F-EB64B9DFC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7" y="1507"/>
              <a:ext cx="1542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77">
                <a:defRPr/>
              </a:pPr>
              <a:r>
                <a:rPr lang="en-US" altLang="en-US" sz="3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anose="020B0503020204020204"/>
                </a:rPr>
                <a:t>Success</a:t>
              </a:r>
            </a:p>
            <a:p>
              <a:pPr algn="ctr" defTabSz="914377">
                <a:defRPr/>
              </a:pPr>
              <a:r>
                <a:rPr lang="en-US" altLang="en-US" sz="3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anose="020B0503020204020204"/>
                </a:rPr>
                <a:t>Seeker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5897ADDC-2824-5542-3FB6-2281233FF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3036"/>
              <a:ext cx="1446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77">
                <a:defRPr/>
              </a:pPr>
              <a:r>
                <a:rPr lang="en-US" altLang="en-US" sz="3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anose="020B0503020204020204"/>
                </a:rPr>
                <a:t>Failure </a:t>
              </a:r>
            </a:p>
            <a:p>
              <a:pPr algn="ctr" defTabSz="914377">
                <a:defRPr/>
              </a:pPr>
              <a:r>
                <a:rPr lang="en-US" altLang="en-US" sz="36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anose="020B0503020204020204"/>
                </a:rPr>
                <a:t>Avoider</a:t>
              </a: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F24E4412-CF20-FDA8-A841-F62AAC4A8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3188"/>
              <a:ext cx="192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77">
                <a:defRPr/>
              </a:pPr>
              <a:r>
                <a:rPr lang="en-US" altLang="en-US" sz="36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anose="020B0503020204020204"/>
                </a:rPr>
                <a:t>Overstriver</a:t>
              </a: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964B26E9-0384-7951-989A-0E16DF9D4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770"/>
              <a:ext cx="42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>
                <a:spcBef>
                  <a:spcPct val="0"/>
                </a:spcBef>
                <a:buNone/>
                <a:defRPr/>
              </a:pPr>
              <a:r>
                <a:rPr lang="en-US" altLang="en-US" sz="2800" i="1" kern="0" dirty="0">
                  <a:solidFill>
                    <a:srgbClr val="397AB6"/>
                  </a:solidFill>
                  <a:latin typeface="Corbel" panose="020B0503020204020204"/>
                </a:rPr>
                <a:t>No</a:t>
              </a:r>
              <a:r>
                <a:rPr lang="en-US" altLang="en-US" sz="2800" i="1" kern="0" dirty="0">
                  <a:solidFill>
                    <a:srgbClr val="375679"/>
                  </a:solidFill>
                  <a:latin typeface="Corbel" panose="020B0503020204020204"/>
                </a:rPr>
                <a:t> 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809DF231-EED5-73DC-7CC3-113DB8F91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761"/>
              <a:ext cx="47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>
                <a:spcBef>
                  <a:spcPct val="0"/>
                </a:spcBef>
                <a:buNone/>
                <a:defRPr/>
              </a:pPr>
              <a:r>
                <a:rPr lang="en-US" altLang="en-US" sz="2800" i="1" kern="0" dirty="0">
                  <a:solidFill>
                    <a:srgbClr val="397AB6"/>
                  </a:solidFill>
                  <a:latin typeface="Corbel" panose="020B0503020204020204"/>
                </a:rPr>
                <a:t>Yes</a:t>
              </a:r>
              <a:r>
                <a:rPr lang="en-US" altLang="en-US" sz="2800" i="1" kern="0" dirty="0">
                  <a:solidFill>
                    <a:srgbClr val="375679"/>
                  </a:solidFill>
                  <a:latin typeface="Corbel" panose="020B0503020204020204"/>
                </a:rPr>
                <a:t> </a:t>
              </a: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1CECAD50-A183-656F-F698-E3A1DEEA3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1657"/>
              <a:ext cx="3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>
                <a:spcBef>
                  <a:spcPct val="0"/>
                </a:spcBef>
                <a:buNone/>
                <a:defRPr/>
              </a:pPr>
              <a:r>
                <a:rPr lang="en-US" altLang="en-US" sz="2800" i="1" kern="0" dirty="0">
                  <a:solidFill>
                    <a:srgbClr val="397AB6"/>
                  </a:solidFill>
                  <a:latin typeface="Corbel" panose="020B0503020204020204"/>
                </a:rPr>
                <a:t>No</a:t>
              </a: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89E8B34A-D83B-B7DD-8386-339DB2FCD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3177"/>
              <a:ext cx="4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>
                <a:spcBef>
                  <a:spcPct val="0"/>
                </a:spcBef>
                <a:buNone/>
                <a:defRPr/>
              </a:pPr>
              <a:r>
                <a:rPr lang="en-US" altLang="en-US" sz="2800" i="1" kern="0" dirty="0">
                  <a:solidFill>
                    <a:srgbClr val="397AB6"/>
                  </a:solidFill>
                  <a:latin typeface="Corbel" panose="020B0503020204020204"/>
                </a:rPr>
                <a:t>Yes</a:t>
              </a: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87052842-B407-6C27-2F9A-DE7D371B15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26" y="2377"/>
              <a:ext cx="296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>
                <a:spcBef>
                  <a:spcPct val="0"/>
                </a:spcBef>
                <a:buNone/>
                <a:defRPr/>
              </a:pPr>
              <a:r>
                <a:rPr lang="en-US" altLang="en-US" b="1" kern="0" dirty="0">
                  <a:solidFill>
                    <a:srgbClr val="397AB6"/>
                  </a:solidFill>
                  <a:latin typeface="Corbel" panose="020B0503020204020204"/>
                </a:rPr>
                <a:t>Do They Avoid Failure</a:t>
              </a:r>
              <a:r>
                <a:rPr lang="en-US" altLang="en-US" kern="0" dirty="0">
                  <a:solidFill>
                    <a:srgbClr val="397AB6"/>
                  </a:solidFill>
                  <a:latin typeface="Corbel" panose="020B0503020204020204"/>
                </a:rPr>
                <a:t>?</a:t>
              </a: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2CEE50B5-2320-8F9F-CA0B-CB19C04E7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426"/>
              <a:ext cx="32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914775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914775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914775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9147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9147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9147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9147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9147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91477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>
                <a:spcBef>
                  <a:spcPct val="0"/>
                </a:spcBef>
                <a:buNone/>
                <a:tabLst>
                  <a:tab pos="3914677" algn="l"/>
                </a:tabLst>
                <a:defRPr/>
              </a:pPr>
              <a:r>
                <a:rPr lang="en-US" altLang="en-US" b="1" kern="0" dirty="0">
                  <a:solidFill>
                    <a:srgbClr val="397AB6"/>
                  </a:solidFill>
                  <a:latin typeface="Corbel" panose="020B0503020204020204"/>
                  <a:cs typeface="Times New Roman" panose="02020603050405020304" pitchFamily="18" charset="0"/>
                </a:rPr>
                <a:t>Do They Seek Success?</a:t>
              </a:r>
            </a:p>
          </p:txBody>
        </p:sp>
      </p:grpSp>
      <p:sp>
        <p:nvSpPr>
          <p:cNvPr id="21" name="Line 9">
            <a:extLst>
              <a:ext uri="{FF2B5EF4-FFF2-40B4-BE49-F238E27FC236}">
                <a16:creationId xmlns:a16="http://schemas.microsoft.com/office/drawing/2014/main" id="{6E58074A-1768-E5D4-0684-60040A2F67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0575" y="1804479"/>
            <a:ext cx="1588" cy="4845051"/>
          </a:xfrm>
          <a:prstGeom prst="line">
            <a:avLst/>
          </a:prstGeom>
          <a:noFill/>
          <a:ln w="57150">
            <a:solidFill>
              <a:srgbClr val="3756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>
              <a:defRPr/>
            </a:pPr>
            <a:endParaRPr lang="en-US" sz="2300" kern="0">
              <a:solidFill>
                <a:srgbClr val="37567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36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2B92FE-99F0-776B-1D1E-D6CCEE663CBC}"/>
              </a:ext>
            </a:extLst>
          </p:cNvPr>
          <p:cNvSpPr/>
          <p:nvPr/>
        </p:nvSpPr>
        <p:spPr>
          <a:xfrm>
            <a:off x="508000" y="301772"/>
            <a:ext cx="1117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800" b="1" dirty="0">
                <a:latin typeface="Corbel" panose="020B0503020204020204"/>
              </a:rPr>
              <a:t>Employees feel included and self-motivated when they believe they:</a:t>
            </a:r>
            <a:br>
              <a:rPr lang="en-US" sz="2800" b="1" dirty="0">
                <a:solidFill>
                  <a:srgbClr val="FF0000"/>
                </a:solidFill>
                <a:latin typeface="Corbel" panose="020B0503020204020204"/>
              </a:rPr>
            </a:br>
            <a:endParaRPr lang="en-US" sz="2800" b="1" dirty="0">
              <a:solidFill>
                <a:srgbClr val="FF0000"/>
              </a:solidFill>
              <a:latin typeface="Corbel" panose="020B0503020204020204"/>
            </a:endParaRPr>
          </a:p>
          <a:p>
            <a:pPr marL="1428715" lvl="2" indent="-514338" defTabSz="914377">
              <a:buFont typeface="+mj-lt"/>
              <a:buAutoNum type="arabicPeriod"/>
              <a:defRPr/>
            </a:pPr>
            <a:r>
              <a:rPr lang="en-US" sz="2800" b="1" dirty="0">
                <a:latin typeface="Corbel" panose="020B0503020204020204"/>
              </a:rPr>
              <a:t>Are Heard</a:t>
            </a:r>
          </a:p>
          <a:p>
            <a:pPr marL="1428715" lvl="2" indent="-514338" defTabSz="914377">
              <a:buFont typeface="+mj-lt"/>
              <a:buAutoNum type="arabicPeriod"/>
              <a:defRPr/>
            </a:pPr>
            <a:r>
              <a:rPr lang="en-US" sz="2800" b="1" dirty="0">
                <a:latin typeface="Corbel" panose="020B0503020204020204"/>
              </a:rPr>
              <a:t>Contribute</a:t>
            </a:r>
          </a:p>
          <a:p>
            <a:pPr marL="1428715" lvl="2" indent="-514338" defTabSz="914377">
              <a:buFont typeface="+mj-lt"/>
              <a:buAutoNum type="arabicPeriod"/>
              <a:defRPr/>
            </a:pPr>
            <a:r>
              <a:rPr lang="en-US" sz="2800" b="1" dirty="0">
                <a:latin typeface="Corbel" panose="020B0503020204020204"/>
              </a:rPr>
              <a:t>Belong</a:t>
            </a:r>
          </a:p>
          <a:p>
            <a:pPr marL="1428715" lvl="2" indent="-514338" defTabSz="914377">
              <a:buFont typeface="+mj-lt"/>
              <a:buAutoNum type="arabicPeriod"/>
              <a:defRPr/>
            </a:pPr>
            <a:r>
              <a:rPr lang="en-US" sz="2800" b="1" dirty="0">
                <a:latin typeface="Corbel" panose="020B0503020204020204"/>
              </a:rPr>
              <a:t>Achieve</a:t>
            </a:r>
          </a:p>
          <a:p>
            <a:pPr marL="1428715" lvl="2" indent="-514338" defTabSz="914377">
              <a:buFont typeface="+mj-lt"/>
              <a:buAutoNum type="arabicPeriod"/>
              <a:defRPr/>
            </a:pPr>
            <a:r>
              <a:rPr lang="en-US" sz="2800" b="1" dirty="0">
                <a:latin typeface="Corbel" panose="020B0503020204020204"/>
              </a:rPr>
              <a:t>Choose</a:t>
            </a:r>
          </a:p>
          <a:p>
            <a:pPr marL="1428715" lvl="2" indent="-514338" defTabSz="914377">
              <a:buFont typeface="+mj-lt"/>
              <a:buAutoNum type="arabicPeriod"/>
              <a:defRPr/>
            </a:pPr>
            <a:r>
              <a:rPr lang="en-US" sz="2800" b="1" dirty="0">
                <a:latin typeface="Corbel" panose="020B0503020204020204"/>
              </a:rPr>
              <a:t>Are Appreciated</a:t>
            </a:r>
          </a:p>
          <a:p>
            <a:pPr marL="1428715" lvl="2" indent="-514338" defTabSz="914377">
              <a:buFont typeface="+mj-lt"/>
              <a:buAutoNum type="arabicPeriod"/>
              <a:defRPr/>
            </a:pPr>
            <a:r>
              <a:rPr lang="en-US" sz="2800" b="1" dirty="0">
                <a:latin typeface="Corbel" panose="020B0503020204020204"/>
              </a:rPr>
              <a:t>Feel Empowered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F44C5-6771-2D4F-0D82-31FC796206D1}"/>
              </a:ext>
            </a:extLst>
          </p:cNvPr>
          <p:cNvSpPr txBox="1"/>
          <p:nvPr/>
        </p:nvSpPr>
        <p:spPr>
          <a:xfrm>
            <a:off x="2888609" y="4485082"/>
            <a:ext cx="680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latin typeface="Corbel" panose="020B0503020204020204"/>
                <a:ea typeface="ＭＳ Ｐゴシック" charset="-128"/>
              </a:rPr>
              <a:t>“Don’t blame people for problems created by the system.” - </a:t>
            </a:r>
            <a:r>
              <a:rPr lang="en-US" altLang="en-US" sz="2800" b="1" i="1" dirty="0">
                <a:latin typeface="Corbel" panose="020B0503020204020204"/>
                <a:ea typeface="ＭＳ Ｐゴシック" charset="-128"/>
              </a:rPr>
              <a:t>W. Edwards Deming</a:t>
            </a:r>
          </a:p>
        </p:txBody>
      </p:sp>
    </p:spTree>
    <p:extLst>
      <p:ext uri="{BB962C8B-B14F-4D97-AF65-F5344CB8AC3E}">
        <p14:creationId xmlns:p14="http://schemas.microsoft.com/office/powerpoint/2010/main" val="1659351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E766A520-D21A-BEA0-53BB-F8D54EB9E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75079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latin typeface="+mn-lt"/>
                <a:cs typeface="Arial" panose="020B0604020202020204" pitchFamily="34" charset="0"/>
              </a:rPr>
              <a:t>People Are Self-Motivated</a:t>
            </a:r>
            <a:br>
              <a:rPr lang="en-US" altLang="en-US" sz="3600" b="1" dirty="0">
                <a:latin typeface="+mn-lt"/>
                <a:cs typeface="Arial" panose="020B0604020202020204" pitchFamily="34" charset="0"/>
              </a:rPr>
            </a:br>
            <a:r>
              <a:rPr lang="en-US" altLang="en-US" sz="3600" b="1" dirty="0">
                <a:latin typeface="+mn-lt"/>
                <a:cs typeface="Arial" panose="020B0604020202020204" pitchFamily="34" charset="0"/>
              </a:rPr>
              <a:t>When Their Values Match Behavior.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2AC3C2-AD1D-6AE9-B272-A5EE48E89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46239"/>
            <a:ext cx="3048000" cy="1311275"/>
          </a:xfrm>
          <a:prstGeom prst="rect">
            <a:avLst/>
          </a:prstGeom>
          <a:solidFill>
            <a:srgbClr val="FFFFFF"/>
          </a:solidFill>
          <a:ln w="9525">
            <a:solidFill>
              <a:srgbClr val="37567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400" kern="0">
              <a:solidFill>
                <a:srgbClr val="37567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D6455B-FA6F-87CA-53FA-97E753E79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646239"/>
            <a:ext cx="3048000" cy="1311275"/>
          </a:xfrm>
          <a:prstGeom prst="rect">
            <a:avLst/>
          </a:prstGeom>
          <a:solidFill>
            <a:srgbClr val="FFFFFF"/>
          </a:solidFill>
          <a:ln w="9525">
            <a:solidFill>
              <a:srgbClr val="37567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400" kern="0">
              <a:solidFill>
                <a:srgbClr val="37567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7EA6224-78B2-CE25-920D-17F095241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164138"/>
            <a:ext cx="3048000" cy="1312863"/>
          </a:xfrm>
          <a:prstGeom prst="rect">
            <a:avLst/>
          </a:prstGeom>
          <a:solidFill>
            <a:srgbClr val="FFFFFF"/>
          </a:solidFill>
          <a:ln w="9525">
            <a:solidFill>
              <a:srgbClr val="37567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400" kern="0">
              <a:solidFill>
                <a:srgbClr val="37567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BA27C07-A936-6032-3B84-537B6ABC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165725"/>
            <a:ext cx="3048000" cy="1311275"/>
          </a:xfrm>
          <a:prstGeom prst="rect">
            <a:avLst/>
          </a:prstGeom>
          <a:solidFill>
            <a:srgbClr val="FFFFFF"/>
          </a:solidFill>
          <a:ln w="9525">
            <a:solidFill>
              <a:srgbClr val="37567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5400" kern="0">
              <a:solidFill>
                <a:srgbClr val="37567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AB4C527-DF5B-9C63-817A-71B1B139D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1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397AB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/>
              </a:rPr>
              <a:t>Personal Values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2ECBDF69-75A0-CB3B-B8D6-69A78256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1601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397AB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/>
              </a:rPr>
              <a:t>Cultural Values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85DD3398-AF57-8046-3241-81A144E39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644651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397AB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/>
              </a:rPr>
              <a:t>Personal Behaviors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8977F8F0-A0E0-19DB-3E8B-20DAE3E6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181601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397AB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anose="020B0503020204020204"/>
              </a:rPr>
              <a:t>Cultural Behavior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DF2E128-4CC3-7E7C-3081-BD3F38573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24201"/>
            <a:ext cx="4876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Self-Motivated Behavior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C78F1979-E00B-23AD-2D11-2593522E7172}"/>
              </a:ext>
            </a:extLst>
          </p:cNvPr>
          <p:cNvSpPr/>
          <p:nvPr/>
        </p:nvSpPr>
        <p:spPr>
          <a:xfrm>
            <a:off x="5103814" y="1924052"/>
            <a:ext cx="1984375" cy="544513"/>
          </a:xfrm>
          <a:prstGeom prst="leftRightArrow">
            <a:avLst/>
          </a:prstGeom>
          <a:solidFill>
            <a:srgbClr val="397AB6"/>
          </a:solidFill>
          <a:ln w="15875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377">
              <a:defRPr/>
            </a:pPr>
            <a:endParaRPr lang="en-US" sz="2300" kern="0">
              <a:solidFill>
                <a:srgbClr val="397AB6"/>
              </a:solidFill>
              <a:latin typeface="Corbel" panose="020B0503020204020204"/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45B858F9-C28B-2A28-D70C-DEEA6A4A3EC9}"/>
              </a:ext>
            </a:extLst>
          </p:cNvPr>
          <p:cNvSpPr/>
          <p:nvPr/>
        </p:nvSpPr>
        <p:spPr>
          <a:xfrm rot="5400000">
            <a:off x="8215313" y="3787777"/>
            <a:ext cx="1793875" cy="546100"/>
          </a:xfrm>
          <a:prstGeom prst="leftRightArrow">
            <a:avLst/>
          </a:prstGeom>
          <a:solidFill>
            <a:srgbClr val="397AB6"/>
          </a:solidFill>
          <a:ln w="15875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377">
              <a:defRPr/>
            </a:pPr>
            <a:endParaRPr lang="en-US" sz="2300" kern="0">
              <a:solidFill>
                <a:srgbClr val="397AB6"/>
              </a:solidFill>
              <a:latin typeface="Corbel" panose="020B0503020204020204"/>
            </a:endParaRP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53333EAA-CF48-7171-933C-5C78CCCC57BD}"/>
              </a:ext>
            </a:extLst>
          </p:cNvPr>
          <p:cNvSpPr/>
          <p:nvPr/>
        </p:nvSpPr>
        <p:spPr>
          <a:xfrm>
            <a:off x="5103814" y="5503863"/>
            <a:ext cx="1984375" cy="546100"/>
          </a:xfrm>
          <a:prstGeom prst="leftRightArrow">
            <a:avLst/>
          </a:prstGeom>
          <a:solidFill>
            <a:srgbClr val="397AB6"/>
          </a:solidFill>
          <a:ln w="15875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377">
              <a:defRPr/>
            </a:pPr>
            <a:endParaRPr lang="en-US" sz="2300" kern="0">
              <a:solidFill>
                <a:srgbClr val="397AB6"/>
              </a:solidFill>
              <a:latin typeface="Corbel" panose="020B0503020204020204"/>
            </a:endParaRP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75538445-D833-5082-FED1-E4FDC56205A5}"/>
              </a:ext>
            </a:extLst>
          </p:cNvPr>
          <p:cNvSpPr/>
          <p:nvPr/>
        </p:nvSpPr>
        <p:spPr>
          <a:xfrm rot="5400000">
            <a:off x="2303463" y="3787777"/>
            <a:ext cx="1793875" cy="546100"/>
          </a:xfrm>
          <a:prstGeom prst="leftRightArrow">
            <a:avLst/>
          </a:prstGeom>
          <a:solidFill>
            <a:srgbClr val="397AB6"/>
          </a:solidFill>
          <a:ln w="15875" cap="rnd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377">
              <a:defRPr/>
            </a:pPr>
            <a:endParaRPr lang="en-US" sz="2300" kern="0">
              <a:solidFill>
                <a:srgbClr val="397AB6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589671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F9F1CA-62EA-ED0F-2C69-3C78B271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2" y="787401"/>
            <a:ext cx="9629776" cy="143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altLang="en-US" sz="3600" b="1" dirty="0">
                <a:latin typeface="Corbel" panose="020B0503020204020204"/>
                <a:cs typeface="Arial" panose="020B0604020202020204" pitchFamily="34" charset="0"/>
              </a:rPr>
              <a:t>A financial bonus based on organizational performance can become an entitlement and have no impact on what people do.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32DF2E0-8104-8C7D-0E6A-3DBE20179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8118475" cy="143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altLang="en-US" sz="3600" b="1" dirty="0">
                <a:latin typeface="Corbel" panose="020B0503020204020204"/>
                <a:cs typeface="Arial" panose="020B0604020202020204" pitchFamily="34" charset="0"/>
              </a:rPr>
              <a:t>People with empathy don’t judge others until they understand the other person’s perceptions and intentions.</a:t>
            </a:r>
          </a:p>
        </p:txBody>
      </p:sp>
    </p:spTree>
    <p:extLst>
      <p:ext uri="{BB962C8B-B14F-4D97-AF65-F5344CB8AC3E}">
        <p14:creationId xmlns:p14="http://schemas.microsoft.com/office/powerpoint/2010/main" val="2038855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941EEE-8439-612E-C18F-7C5F02C7B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406" y="-508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altLang="en-US" sz="4000" b="1" dirty="0">
                <a:ln>
                  <a:noFill/>
                </a:ln>
                <a:cs typeface="Arial" panose="020B0604020202020204" pitchFamily="34" charset="0"/>
              </a:rPr>
              <a:t>Listening Has Five Levels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BCEC6DEC-3EF4-F8A6-2229-C2FA8D3676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8274" y="2261767"/>
            <a:ext cx="2667000" cy="0"/>
          </a:xfrm>
          <a:prstGeom prst="line">
            <a:avLst/>
          </a:prstGeom>
          <a:noFill/>
          <a:ln w="28575">
            <a:solidFill>
              <a:srgbClr val="397AB6"/>
            </a:solidFill>
            <a:round/>
            <a:headEnd/>
            <a:tailEnd/>
          </a:ln>
          <a:effectLst>
            <a:outerShdw sy="50000" kx="-2453608" algn="b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defTabSz="914377">
              <a:defRPr/>
            </a:pPr>
            <a:endParaRPr lang="en-US" sz="2300" kern="0">
              <a:solidFill>
                <a:srgbClr val="375679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41265C92-9002-6706-1ABD-5E3817CE0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4902" y="4509838"/>
            <a:ext cx="5929313" cy="1588"/>
          </a:xfrm>
          <a:prstGeom prst="line">
            <a:avLst/>
          </a:prstGeom>
          <a:noFill/>
          <a:ln w="28575">
            <a:solidFill>
              <a:srgbClr val="397AB6"/>
            </a:solidFill>
            <a:round/>
            <a:headEnd/>
            <a:tailEnd/>
          </a:ln>
          <a:effectLst>
            <a:outerShdw sy="50000" kx="-2453608" algn="b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defTabSz="914377">
              <a:defRPr/>
            </a:pPr>
            <a:endParaRPr lang="en-US" sz="2300" kern="0">
              <a:solidFill>
                <a:srgbClr val="375679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97002E9-9BB7-8A2D-35D4-6730530B1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288" y="4554862"/>
            <a:ext cx="3482975" cy="646331"/>
          </a:xfrm>
          <a:prstGeom prst="rect">
            <a:avLst/>
          </a:prstGeom>
          <a:noFill/>
          <a:ln>
            <a:noFill/>
          </a:ln>
          <a:effectLst>
            <a:outerShdw sy="50000" kx="-2453608" algn="b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Corbel" panose="020B0503020204020204"/>
                <a:cs typeface="Times New Roman" panose="02020603050405020304" pitchFamily="18" charset="0"/>
              </a:rPr>
              <a:t>Ignore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19070030-2319-8759-1D2A-9F31AFDAA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8458" y="3719133"/>
            <a:ext cx="4902200" cy="1587"/>
          </a:xfrm>
          <a:prstGeom prst="line">
            <a:avLst/>
          </a:prstGeom>
          <a:noFill/>
          <a:ln w="28575">
            <a:solidFill>
              <a:srgbClr val="397AB6"/>
            </a:solidFill>
            <a:round/>
            <a:headEnd/>
            <a:tailEnd/>
          </a:ln>
          <a:effectLst>
            <a:outerShdw sy="50000" kx="-2453608" algn="b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defTabSz="914377">
              <a:defRPr/>
            </a:pPr>
            <a:endParaRPr lang="en-US" sz="2300" kern="0">
              <a:solidFill>
                <a:srgbClr val="375679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627A9C28-992A-7977-A5F6-0DF46070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305" y="3840975"/>
            <a:ext cx="2774951" cy="646331"/>
          </a:xfrm>
          <a:prstGeom prst="rect">
            <a:avLst/>
          </a:prstGeom>
          <a:noFill/>
          <a:ln>
            <a:noFill/>
          </a:ln>
          <a:effectLst>
            <a:outerShdw sy="50000" kx="-2453608" algn="b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buNone/>
              <a:defRPr/>
            </a:pPr>
            <a:r>
              <a:rPr lang="en-US" altLang="en-US" dirty="0">
                <a:solidFill>
                  <a:srgbClr val="375679"/>
                </a:solidFill>
                <a:latin typeface="Corbel" panose="020B0503020204020204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solidFill>
                  <a:srgbClr val="FF0000"/>
                </a:solidFill>
                <a:latin typeface="Corbel" panose="020B0503020204020204"/>
                <a:cs typeface="Times New Roman" panose="02020603050405020304" pitchFamily="18" charset="0"/>
              </a:rPr>
              <a:t>Pretend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CF94B99B-7EF8-3B09-7D60-771A0ED2E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2812" y="2997391"/>
            <a:ext cx="3717925" cy="1588"/>
          </a:xfrm>
          <a:prstGeom prst="line">
            <a:avLst/>
          </a:prstGeom>
          <a:noFill/>
          <a:ln w="28575">
            <a:solidFill>
              <a:srgbClr val="397AB6"/>
            </a:solidFill>
            <a:round/>
            <a:headEnd/>
            <a:tailEnd/>
          </a:ln>
          <a:effectLst>
            <a:outerShdw sy="50000" kx="-2453608" algn="b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defTabSz="914377">
              <a:defRPr/>
            </a:pPr>
            <a:endParaRPr lang="en-US" sz="2300" kern="0">
              <a:solidFill>
                <a:srgbClr val="375679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F9F7BA97-D288-A3C8-3646-C124105AB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356" y="3046424"/>
            <a:ext cx="2501900" cy="646331"/>
          </a:xfrm>
          <a:prstGeom prst="rect">
            <a:avLst/>
          </a:prstGeom>
          <a:noFill/>
          <a:ln>
            <a:noFill/>
          </a:ln>
          <a:effectLst>
            <a:outerShdw sy="50000" kx="-2453608" algn="b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Corbel" panose="020B0503020204020204"/>
                <a:cs typeface="Times New Roman" panose="02020603050405020304" pitchFamily="18" charset="0"/>
              </a:rPr>
              <a:t>Selective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C857D75C-D703-0B73-49C8-51171A90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4580" y="2287498"/>
            <a:ext cx="2965451" cy="646331"/>
          </a:xfrm>
          <a:prstGeom prst="rect">
            <a:avLst/>
          </a:prstGeom>
          <a:noFill/>
          <a:ln>
            <a:noFill/>
          </a:ln>
          <a:effectLst>
            <a:outerShdw sy="50000" kx="-2453608" algn="b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Corbel" panose="020B0503020204020204"/>
                <a:cs typeface="Times New Roman" panose="02020603050405020304" pitchFamily="18" charset="0"/>
              </a:rPr>
              <a:t>Attentive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6D3015D-3AA7-99AB-8591-426ED8BE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1" y="1511736"/>
            <a:ext cx="2859088" cy="646331"/>
          </a:xfrm>
          <a:prstGeom prst="rect">
            <a:avLst/>
          </a:prstGeom>
          <a:noFill/>
          <a:ln>
            <a:noFill/>
          </a:ln>
          <a:effectLst>
            <a:outerShdw sy="50000" kx="-2453608" algn="b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buNone/>
              <a:defRPr/>
            </a:pPr>
            <a:r>
              <a:rPr lang="en-US" altLang="en-US" sz="3600" b="1" i="1" dirty="0">
                <a:solidFill>
                  <a:srgbClr val="FF0000"/>
                </a:solidFill>
                <a:latin typeface="Corbel" panose="020B0503020204020204"/>
                <a:cs typeface="Times New Roman" panose="02020603050405020304" pitchFamily="18" charset="0"/>
              </a:rPr>
              <a:t>Empathic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575BC897-CA38-944E-AFFC-4CAE997D0A58}"/>
              </a:ext>
            </a:extLst>
          </p:cNvPr>
          <p:cNvSpPr/>
          <p:nvPr/>
        </p:nvSpPr>
        <p:spPr>
          <a:xfrm>
            <a:off x="670821" y="635000"/>
            <a:ext cx="11432970" cy="4822518"/>
          </a:xfrm>
          <a:prstGeom prst="triangl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993A6A-2841-9251-DF59-A9F2177DA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188913"/>
            <a:ext cx="91440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u="sng" dirty="0">
                <a:latin typeface="+mn-lt"/>
                <a:cs typeface="Arial" panose="020B0604020202020204" pitchFamily="34" charset="0"/>
              </a:rPr>
              <a:t>We Don’t Always Hear What Was Said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AEF4C70-B7B9-A5B3-181C-8C66630CF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076" y="2130571"/>
            <a:ext cx="47720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397AB6"/>
                </a:solidFill>
                <a:latin typeface="Corbel" panose="020B0503020204020204"/>
                <a:cs typeface="Arial" panose="020B0604020202020204" pitchFamily="34" charset="0"/>
              </a:rPr>
              <a:t>“Ha </a:t>
            </a:r>
            <a:r>
              <a:rPr lang="en-US" altLang="en-US" sz="2800" b="1" dirty="0" err="1">
                <a:solidFill>
                  <a:srgbClr val="397AB6"/>
                </a:solidFill>
                <a:latin typeface="Corbel" panose="020B0503020204020204"/>
                <a:cs typeface="Arial" panose="020B0604020202020204" pitchFamily="34" charset="0"/>
              </a:rPr>
              <a:t>ha</a:t>
            </a:r>
            <a:r>
              <a:rPr lang="en-US" altLang="en-US" sz="2800" b="1" dirty="0">
                <a:solidFill>
                  <a:srgbClr val="397AB6"/>
                </a:solidFill>
                <a:latin typeface="Corbel" panose="020B0503020204020204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97AB6"/>
                </a:solidFill>
                <a:latin typeface="Corbel" panose="020B0503020204020204"/>
                <a:cs typeface="Arial" panose="020B0604020202020204" pitchFamily="34" charset="0"/>
              </a:rPr>
              <a:t>ha</a:t>
            </a:r>
            <a:r>
              <a:rPr lang="en-US" altLang="en-US" sz="2800" b="1" dirty="0">
                <a:solidFill>
                  <a:srgbClr val="397AB6"/>
                </a:solidFill>
                <a:latin typeface="Corbel" panose="020B0503020204020204"/>
                <a:cs typeface="Arial" panose="020B0604020202020204" pitchFamily="34" charset="0"/>
              </a:rPr>
              <a:t>. Biff. Guess what? After we go to the drugstore and the post office, I’m going to the vet’s to get tutored.”</a:t>
            </a:r>
          </a:p>
        </p:txBody>
      </p:sp>
      <p:pic>
        <p:nvPicPr>
          <p:cNvPr id="5" name="Picture 3" descr="npo00003c">
            <a:extLst>
              <a:ext uri="{FF2B5EF4-FFF2-40B4-BE49-F238E27FC236}">
                <a16:creationId xmlns:a16="http://schemas.microsoft.com/office/drawing/2014/main" id="{A30159A0-6C2B-CD62-D62D-294C2AAE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4" y="990600"/>
            <a:ext cx="4772025" cy="5486400"/>
          </a:xfrm>
          <a:prstGeom prst="rect">
            <a:avLst/>
          </a:prstGeom>
          <a:noFill/>
          <a:ln w="12700" algn="ctr">
            <a:solidFill>
              <a:srgbClr val="37567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43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D1CB7F-543C-6E84-3316-A5AB0A69EC25}"/>
              </a:ext>
            </a:extLst>
          </p:cNvPr>
          <p:cNvSpPr/>
          <p:nvPr/>
        </p:nvSpPr>
        <p:spPr>
          <a:xfrm>
            <a:off x="4494214" y="188913"/>
            <a:ext cx="402866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6600" b="1" u="sng" dirty="0">
                <a:latin typeface="Corbel" panose="020B0503020204020204"/>
              </a:rPr>
              <a:t>B</a:t>
            </a:r>
            <a:r>
              <a:rPr lang="en-US" sz="5400" b="1" dirty="0">
                <a:latin typeface="Corbel" panose="020B0503020204020204"/>
              </a:rPr>
              <a:t> = Behavior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A2C84D-494C-7AAE-660A-724CCBDDC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1604110"/>
            <a:ext cx="9652000" cy="9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latin typeface="Corbel" panose="020B0503020204020204"/>
                <a:cs typeface="Arial" panose="020B0604020202020204" pitchFamily="34" charset="0"/>
              </a:rPr>
              <a:t>When people believe they are competent at worthwhile tasks, they are more self-motivated.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2197A-2569-BC90-0BCA-AE10408D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282" y="3978013"/>
            <a:ext cx="937143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en-US" sz="2800" i="1" dirty="0">
                <a:solidFill>
                  <a:srgbClr val="397AB6"/>
                </a:solidFill>
                <a:latin typeface="Corbel" panose="020B0503020204020204"/>
                <a:cs typeface="Arial" panose="020B0604020202020204" pitchFamily="34" charset="0"/>
              </a:rPr>
              <a:t>“People are not successful because they are motivated; </a:t>
            </a:r>
          </a:p>
          <a:p>
            <a:pPr algn="ctr" defTabSz="914377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en-US" sz="2800" i="1" dirty="0">
                <a:solidFill>
                  <a:srgbClr val="397AB6"/>
                </a:solidFill>
                <a:latin typeface="Corbel" panose="020B0503020204020204"/>
                <a:cs typeface="Arial" panose="020B0604020202020204" pitchFamily="34" charset="0"/>
              </a:rPr>
              <a:t>they are motivated because they are successful.” – Paul  Chance</a:t>
            </a:r>
          </a:p>
        </p:txBody>
      </p:sp>
    </p:spTree>
    <p:extLst>
      <p:ext uri="{BB962C8B-B14F-4D97-AF65-F5344CB8AC3E}">
        <p14:creationId xmlns:p14="http://schemas.microsoft.com/office/powerpoint/2010/main" val="375549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74B089-7E4A-A6AC-6B11-FA0DBB44BCBA}"/>
              </a:ext>
            </a:extLst>
          </p:cNvPr>
          <p:cNvSpPr/>
          <p:nvPr/>
        </p:nvSpPr>
        <p:spPr>
          <a:xfrm>
            <a:off x="228367" y="241185"/>
            <a:ext cx="11480800" cy="4811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400" b="1" u="sng" dirty="0">
                <a:latin typeface="Corbel" panose="020B0503020204020204"/>
              </a:rPr>
              <a:t>Attitude:</a:t>
            </a:r>
          </a:p>
          <a:p>
            <a:pPr defTabSz="914377">
              <a:defRPr/>
            </a:pPr>
            <a:r>
              <a:rPr lang="en-US" sz="2133" b="1" dirty="0">
                <a:solidFill>
                  <a:srgbClr val="397AB6"/>
                </a:solidFill>
                <a:latin typeface="Corbel" panose="020B0503020204020204"/>
              </a:rPr>
              <a:t>Position as indicating action, feeling, or mood. “State of mind.”</a:t>
            </a:r>
          </a:p>
          <a:p>
            <a:pPr defTabSz="914377">
              <a:defRPr/>
            </a:pPr>
            <a:endParaRPr lang="en-US" sz="2133" b="1" dirty="0">
              <a:solidFill>
                <a:srgbClr val="FF0000"/>
              </a:solidFill>
              <a:latin typeface="Corbel" panose="020B0503020204020204"/>
            </a:endParaRPr>
          </a:p>
          <a:p>
            <a:pPr defTabSz="914377">
              <a:defRPr/>
            </a:pPr>
            <a:r>
              <a:rPr lang="en-US" sz="2400" b="1" u="sng" dirty="0">
                <a:latin typeface="Corbel" panose="020B0503020204020204"/>
              </a:rPr>
              <a:t>Behavior:</a:t>
            </a:r>
          </a:p>
          <a:p>
            <a:pPr defTabSz="914377">
              <a:defRPr/>
            </a:pPr>
            <a:r>
              <a:rPr lang="en-US" sz="2133" b="1" dirty="0">
                <a:solidFill>
                  <a:srgbClr val="397AB6"/>
                </a:solidFill>
                <a:latin typeface="Corbel" panose="020B0503020204020204"/>
              </a:rPr>
              <a:t>Manner of behaving, whether good or bad; mode of conducting one’s-self; conduct; deportment; carriage. </a:t>
            </a:r>
          </a:p>
          <a:p>
            <a:pPr defTabSz="914377">
              <a:defRPr/>
            </a:pPr>
            <a:endParaRPr lang="en-US" sz="2000" b="1" dirty="0">
              <a:solidFill>
                <a:srgbClr val="FF0000"/>
              </a:solidFill>
              <a:latin typeface="Corbel" panose="020B0503020204020204"/>
            </a:endParaRPr>
          </a:p>
          <a:p>
            <a:pPr defTabSz="914377">
              <a:defRPr/>
            </a:pPr>
            <a:r>
              <a:rPr lang="en-US" sz="2400" b="1" u="sng" dirty="0">
                <a:latin typeface="Corbel" panose="020B0503020204020204"/>
              </a:rPr>
              <a:t>Commitment:</a:t>
            </a:r>
          </a:p>
          <a:p>
            <a:pPr defTabSz="914377">
              <a:defRPr/>
            </a:pPr>
            <a:r>
              <a:rPr lang="en-US" sz="2133" b="1" dirty="0">
                <a:solidFill>
                  <a:srgbClr val="397AB6"/>
                </a:solidFill>
                <a:latin typeface="Corbel" panose="020B0503020204020204"/>
              </a:rPr>
              <a:t>The act of pledging or engaging; the act of exposing, endangering, or compromising; also, the state of being pledged or engaged.</a:t>
            </a:r>
          </a:p>
          <a:p>
            <a:pPr defTabSz="914377">
              <a:defRPr/>
            </a:pPr>
            <a:endParaRPr lang="en-US" sz="2000" dirty="0">
              <a:solidFill>
                <a:srgbClr val="397AB6"/>
              </a:solidFill>
              <a:latin typeface="Corbel" panose="020B0503020204020204"/>
            </a:endParaRPr>
          </a:p>
          <a:p>
            <a:pPr defTabSz="914377">
              <a:defRPr/>
            </a:pPr>
            <a:r>
              <a:rPr lang="en-US" sz="2400" b="1" u="sng" dirty="0">
                <a:latin typeface="Corbel" panose="020B0503020204020204"/>
              </a:rPr>
              <a:t>Safety:</a:t>
            </a:r>
          </a:p>
          <a:p>
            <a:pPr defTabSz="914377">
              <a:defRPr/>
            </a:pPr>
            <a:r>
              <a:rPr lang="en-US" sz="2133" b="1" dirty="0">
                <a:solidFill>
                  <a:srgbClr val="397AB6"/>
                </a:solidFill>
                <a:latin typeface="Corbel" panose="020B0503020204020204"/>
              </a:rPr>
              <a:t>The condition or state of being safe; freedom from danger or hazard; exemption from hurt, injury, or loss.</a:t>
            </a:r>
          </a:p>
        </p:txBody>
      </p:sp>
    </p:spTree>
    <p:extLst>
      <p:ext uri="{BB962C8B-B14F-4D97-AF65-F5344CB8AC3E}">
        <p14:creationId xmlns:p14="http://schemas.microsoft.com/office/powerpoint/2010/main" val="334515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C2B1BE-0A25-AE6A-4EFF-371D72DA5778}"/>
              </a:ext>
            </a:extLst>
          </p:cNvPr>
          <p:cNvSpPr/>
          <p:nvPr/>
        </p:nvSpPr>
        <p:spPr>
          <a:xfrm>
            <a:off x="4461242" y="381000"/>
            <a:ext cx="402866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6600" b="1" u="sng" dirty="0">
                <a:latin typeface="Corbel" panose="020B0503020204020204"/>
              </a:rPr>
              <a:t>B</a:t>
            </a:r>
            <a:r>
              <a:rPr lang="en-US" sz="5400" b="1" dirty="0">
                <a:latin typeface="Corbel" panose="020B0503020204020204"/>
              </a:rPr>
              <a:t> = Behavior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08856-1BF5-F248-6958-84B7DF70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5001"/>
            <a:ext cx="8485187" cy="253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altLang="en-US" b="1" u="sng" dirty="0">
                <a:latin typeface="Corbel" panose="020B0503020204020204"/>
                <a:cs typeface="Arial" panose="020B0604020202020204" pitchFamily="34" charset="0"/>
              </a:rPr>
              <a:t>Continuous self-improvement starts with:</a:t>
            </a:r>
          </a:p>
          <a:p>
            <a:pPr defTabSz="914377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altLang="en-US" b="1" dirty="0">
                <a:latin typeface="Corbel" panose="020B0503020204020204"/>
                <a:cs typeface="Arial" panose="020B0604020202020204" pitchFamily="34" charset="0"/>
              </a:rPr>
              <a:t> </a:t>
            </a:r>
          </a:p>
          <a:p>
            <a:pPr marL="457189" indent="-457189" defTabSz="914377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667" b="1" dirty="0">
                <a:solidFill>
                  <a:srgbClr val="397AB6"/>
                </a:solidFill>
                <a:latin typeface="Corbel" panose="020B0503020204020204"/>
                <a:cs typeface="Arial" panose="020B0604020202020204" pitchFamily="34" charset="0"/>
              </a:rPr>
              <a:t>a behavior-based commitment; </a:t>
            </a:r>
          </a:p>
          <a:p>
            <a:pPr marL="457189" indent="-457189" defTabSz="914377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667" b="1" dirty="0">
                <a:solidFill>
                  <a:srgbClr val="397AB6"/>
                </a:solidFill>
                <a:latin typeface="Corbel" panose="020B0503020204020204"/>
                <a:cs typeface="Arial" panose="020B0604020202020204" pitchFamily="34" charset="0"/>
              </a:rPr>
              <a:t>opportunities to perform the target behavior, </a:t>
            </a:r>
          </a:p>
          <a:p>
            <a:pPr marL="457189" indent="-457189" defTabSz="914377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667" b="1" dirty="0">
                <a:solidFill>
                  <a:srgbClr val="397AB6"/>
                </a:solidFill>
                <a:latin typeface="Corbel" panose="020B0503020204020204"/>
                <a:cs typeface="Arial" panose="020B0604020202020204" pitchFamily="34" charset="0"/>
              </a:rPr>
              <a:t>self-congratulating occurrences of that behavior,  </a:t>
            </a:r>
          </a:p>
          <a:p>
            <a:pPr marL="457189" indent="-457189" defTabSz="914377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667" b="1" dirty="0">
                <a:solidFill>
                  <a:srgbClr val="397AB6"/>
                </a:solidFill>
                <a:latin typeface="Corbel" panose="020B0503020204020204"/>
                <a:cs typeface="Arial" panose="020B0604020202020204" pitchFamily="34" charset="0"/>
              </a:rPr>
              <a:t>reflecting on relevant success and </a:t>
            </a:r>
          </a:p>
          <a:p>
            <a:pPr marL="457189" indent="-457189" defTabSz="914377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667" b="1" dirty="0">
                <a:solidFill>
                  <a:srgbClr val="397AB6"/>
                </a:solidFill>
                <a:latin typeface="Corbel" panose="020B0503020204020204"/>
                <a:cs typeface="Arial" panose="020B0604020202020204" pitchFamily="34" charset="0"/>
              </a:rPr>
              <a:t>opportunities 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14728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784F81-795B-A8B1-68AB-A0DE17404215}"/>
              </a:ext>
            </a:extLst>
          </p:cNvPr>
          <p:cNvSpPr/>
          <p:nvPr/>
        </p:nvSpPr>
        <p:spPr>
          <a:xfrm>
            <a:off x="4494214" y="188913"/>
            <a:ext cx="402866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6600" b="1" u="sng" dirty="0">
                <a:latin typeface="Corbel" panose="020B0503020204020204"/>
              </a:rPr>
              <a:t>B</a:t>
            </a:r>
            <a:r>
              <a:rPr lang="en-US" sz="5400" b="1" dirty="0">
                <a:latin typeface="Corbel" panose="020B0503020204020204"/>
              </a:rPr>
              <a:t> = Behavior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5A40C-985F-6D3C-E608-11C177443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469135"/>
            <a:ext cx="10106025" cy="89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altLang="en-US" b="1" dirty="0">
                <a:latin typeface="Corbel" panose="020B0503020204020204"/>
                <a:cs typeface="Arial" panose="020B0604020202020204" pitchFamily="34" charset="0"/>
              </a:rPr>
              <a:t>A ranking system that promotes win/lose over win/win thinking and behavior does more harm than good.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9A9219C-E946-5F39-5813-11B95D5B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07" y="2359250"/>
            <a:ext cx="6096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FEB32-02B2-533D-2CB2-15B016FA2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42" y="5388865"/>
            <a:ext cx="371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2400" b="1" dirty="0">
                <a:latin typeface="Corbel" panose="020B0503020204020204"/>
              </a:rPr>
              <a:t>The Curse of the Bell Curve</a:t>
            </a:r>
          </a:p>
        </p:txBody>
      </p:sp>
    </p:spTree>
    <p:extLst>
      <p:ext uri="{BB962C8B-B14F-4D97-AF65-F5344CB8AC3E}">
        <p14:creationId xmlns:p14="http://schemas.microsoft.com/office/powerpoint/2010/main" val="2741794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22">
            <a:extLst>
              <a:ext uri="{FF2B5EF4-FFF2-40B4-BE49-F238E27FC236}">
                <a16:creationId xmlns:a16="http://schemas.microsoft.com/office/drawing/2014/main" id="{7E75FFB9-930B-A6E1-49E2-F92CBA850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355" y="502147"/>
            <a:ext cx="5438775" cy="82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SzPct val="25000"/>
              <a:buNone/>
              <a:defRPr/>
            </a:pPr>
            <a:r>
              <a:rPr lang="en-US" altLang="en-US" sz="4400" b="1" u="sng" dirty="0">
                <a:latin typeface="Corbel" panose="020B0503020204020204"/>
                <a:cs typeface="Arial" panose="020B0604020202020204" pitchFamily="34" charset="0"/>
                <a:sym typeface="Arial" panose="020B0604020202020204" pitchFamily="34" charset="0"/>
              </a:rPr>
              <a:t>Barriers to Safe Work</a:t>
            </a:r>
          </a:p>
        </p:txBody>
      </p:sp>
      <p:sp>
        <p:nvSpPr>
          <p:cNvPr id="4" name="Shape 313">
            <a:extLst>
              <a:ext uri="{FF2B5EF4-FFF2-40B4-BE49-F238E27FC236}">
                <a16:creationId xmlns:a16="http://schemas.microsoft.com/office/drawing/2014/main" id="{73E4F3CA-5B3B-3D66-EBF8-CBE8A5E7A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1" y="2187575"/>
            <a:ext cx="8069263" cy="4587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SzPct val="25000"/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Corbel" panose="020B0503020204020204"/>
                <a:cs typeface="Arial" panose="020B0604020202020204" pitchFamily="34" charset="0"/>
                <a:sym typeface="Arial" panose="020B0604020202020204" pitchFamily="34" charset="0"/>
              </a:rPr>
              <a:t>Severe Fatigue</a:t>
            </a:r>
            <a:r>
              <a:rPr lang="en-US" altLang="en-US" sz="1800" b="1" dirty="0">
                <a:solidFill>
                  <a:srgbClr val="000000"/>
                </a:solidFill>
                <a:latin typeface="Corbel" panose="020B0503020204020204"/>
              </a:rPr>
              <a:t>       </a:t>
            </a:r>
            <a:r>
              <a:rPr lang="en-US" altLang="en-US" sz="1800" b="1" dirty="0">
                <a:solidFill>
                  <a:srgbClr val="000000"/>
                </a:solidFill>
                <a:latin typeface="Corbel" panose="020B0503020204020204"/>
                <a:cs typeface="Arial" panose="020B0604020202020204" pitchFamily="34" charset="0"/>
                <a:sym typeface="Arial" panose="020B0604020202020204" pitchFamily="34" charset="0"/>
              </a:rPr>
              <a:t>Alcohol/Drug use 	     Intense/Prolonged </a:t>
            </a:r>
            <a:r>
              <a:rPr lang="en-US" altLang="en-US" sz="1800" b="1" dirty="0">
                <a:solidFill>
                  <a:srgbClr val="000000"/>
                </a:solidFill>
                <a:latin typeface="Corbel" panose="020B0503020204020204"/>
              </a:rPr>
              <a:t>Illness</a:t>
            </a:r>
            <a:r>
              <a:rPr lang="en-US" altLang="en-US" sz="1800" b="1" dirty="0">
                <a:solidFill>
                  <a:srgbClr val="000000"/>
                </a:solidFill>
                <a:latin typeface="Corbel" panose="020B0503020204020204"/>
                <a:cs typeface="Arial" panose="020B0604020202020204" pitchFamily="34" charset="0"/>
                <a:sym typeface="Arial" panose="020B0604020202020204" pitchFamily="34" charset="0"/>
              </a:rPr>
              <a:t>          Stress		</a:t>
            </a:r>
          </a:p>
        </p:txBody>
      </p:sp>
      <p:sp>
        <p:nvSpPr>
          <p:cNvPr id="5" name="Shape 314">
            <a:extLst>
              <a:ext uri="{FF2B5EF4-FFF2-40B4-BE49-F238E27FC236}">
                <a16:creationId xmlns:a16="http://schemas.microsoft.com/office/drawing/2014/main" id="{0085E694-9C95-180C-E7D0-5BCAA944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5" y="1544637"/>
            <a:ext cx="3328988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0"/>
              </a:spcBef>
              <a:buSzPct val="25000"/>
              <a:buNone/>
              <a:defRPr/>
            </a:pPr>
            <a:r>
              <a:rPr lang="en-US" altLang="en-US" sz="2400" b="1" dirty="0">
                <a:latin typeface="Corbel" panose="020B0503020204020204"/>
                <a:cs typeface="Arial" panose="020B0604020202020204" pitchFamily="34" charset="0"/>
                <a:sym typeface="Arial" panose="020B0604020202020204" pitchFamily="34" charset="0"/>
              </a:rPr>
              <a:t>Direct Causes</a:t>
            </a:r>
          </a:p>
        </p:txBody>
      </p:sp>
      <p:sp>
        <p:nvSpPr>
          <p:cNvPr id="6" name="Shape 315">
            <a:extLst>
              <a:ext uri="{FF2B5EF4-FFF2-40B4-BE49-F238E27FC236}">
                <a16:creationId xmlns:a16="http://schemas.microsoft.com/office/drawing/2014/main" id="{59E593C6-46BA-2B04-C0D9-158C8C32A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900" y="1473200"/>
            <a:ext cx="568325" cy="573088"/>
          </a:xfrm>
          <a:prstGeom prst="upArrow">
            <a:avLst>
              <a:gd name="adj1" fmla="val 50000"/>
              <a:gd name="adj2" fmla="val 24971"/>
            </a:avLst>
          </a:prstGeom>
          <a:solidFill>
            <a:srgbClr val="397AB6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endParaRPr lang="en-US" altLang="en-US" sz="1800" kern="0">
              <a:solidFill>
                <a:srgbClr val="FF0000"/>
              </a:solidFill>
              <a:latin typeface="Corbel" panose="020B0503020204020204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hape 316">
            <a:extLst>
              <a:ext uri="{FF2B5EF4-FFF2-40B4-BE49-F238E27FC236}">
                <a16:creationId xmlns:a16="http://schemas.microsoft.com/office/drawing/2014/main" id="{2DBB0471-C2DC-351D-C9D6-301B960DC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2" y="1473200"/>
            <a:ext cx="569913" cy="573088"/>
          </a:xfrm>
          <a:prstGeom prst="upArrow">
            <a:avLst>
              <a:gd name="adj1" fmla="val 50000"/>
              <a:gd name="adj2" fmla="val 24902"/>
            </a:avLst>
          </a:prstGeom>
          <a:solidFill>
            <a:srgbClr val="397AB6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endParaRPr lang="en-US" altLang="en-US" sz="1800" kern="0">
              <a:solidFill>
                <a:srgbClr val="FF0000"/>
              </a:solidFill>
              <a:latin typeface="Corbel" panose="020B0503020204020204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hape 317">
            <a:extLst>
              <a:ext uri="{FF2B5EF4-FFF2-40B4-BE49-F238E27FC236}">
                <a16:creationId xmlns:a16="http://schemas.microsoft.com/office/drawing/2014/main" id="{236973BD-7E41-444E-AE9B-D1FA46F25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1" y="3444877"/>
            <a:ext cx="3573463" cy="24161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en-US" altLang="en-US" sz="2000" b="1" u="sng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Workplace Stressors</a:t>
            </a:r>
          </a:p>
          <a:p>
            <a:pPr defTabSz="914377">
              <a:lnSpc>
                <a:spcPct val="90000"/>
              </a:lnSpc>
              <a:spcBef>
                <a:spcPts val="639"/>
              </a:spcBef>
              <a:spcAft>
                <a:spcPct val="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Shift Schedule</a:t>
            </a:r>
          </a:p>
          <a:p>
            <a:pPr defTabSz="914377">
              <a:lnSpc>
                <a:spcPct val="90000"/>
              </a:lnSpc>
              <a:spcBef>
                <a:spcPts val="639"/>
              </a:spcBef>
              <a:spcAft>
                <a:spcPct val="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Interpersonal Conflicts</a:t>
            </a:r>
          </a:p>
          <a:p>
            <a:pPr defTabSz="914377">
              <a:lnSpc>
                <a:spcPct val="90000"/>
              </a:lnSpc>
              <a:spcBef>
                <a:spcPts val="639"/>
              </a:spcBef>
              <a:spcAft>
                <a:spcPct val="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Role Conflicts</a:t>
            </a:r>
          </a:p>
          <a:p>
            <a:pPr defTabSz="914377">
              <a:lnSpc>
                <a:spcPct val="90000"/>
              </a:lnSpc>
              <a:spcBef>
                <a:spcPts val="639"/>
              </a:spcBef>
              <a:spcAft>
                <a:spcPct val="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Production Schedules</a:t>
            </a:r>
          </a:p>
          <a:p>
            <a:pPr defTabSz="914377">
              <a:lnSpc>
                <a:spcPct val="90000"/>
              </a:lnSpc>
              <a:spcBef>
                <a:spcPts val="639"/>
              </a:spcBef>
              <a:spcAft>
                <a:spcPct val="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Cultural Change</a:t>
            </a:r>
          </a:p>
          <a:p>
            <a:pPr defTabSz="914377">
              <a:lnSpc>
                <a:spcPct val="90000"/>
              </a:lnSpc>
              <a:spcBef>
                <a:spcPts val="639"/>
              </a:spcBef>
              <a:spcAft>
                <a:spcPct val="0"/>
              </a:spcAft>
              <a:buClrTx/>
              <a:buSzPct val="95000"/>
              <a:buFont typeface="Wingdings" panose="05000000000000000000" pitchFamily="2" charset="2"/>
              <a:buChar char="§"/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Unclear Policies</a:t>
            </a:r>
          </a:p>
        </p:txBody>
      </p:sp>
      <p:sp>
        <p:nvSpPr>
          <p:cNvPr id="9" name="Shape 318">
            <a:extLst>
              <a:ext uri="{FF2B5EF4-FFF2-40B4-BE49-F238E27FC236}">
                <a16:creationId xmlns:a16="http://schemas.microsoft.com/office/drawing/2014/main" id="{7362F898-EDFD-5067-D1ED-12EAF3C8D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9" y="3465514"/>
            <a:ext cx="3282951" cy="1852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 anchorCtr="1"/>
          <a:lstStyle>
            <a:lvl1pPr marL="727075" indent="-269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377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25000"/>
              <a:buNone/>
              <a:defRPr/>
            </a:pPr>
            <a:r>
              <a:rPr lang="en-US" altLang="en-US" sz="2000" b="1" u="sng" dirty="0">
                <a:solidFill>
                  <a:srgbClr val="000000"/>
                </a:solidFill>
                <a:latin typeface="Corbel" panose="020B0503020204020204"/>
                <a:cs typeface="Arial" panose="020B0604020202020204" pitchFamily="34" charset="0"/>
                <a:sym typeface="Arial" panose="020B0604020202020204" pitchFamily="34" charset="0"/>
              </a:rPr>
              <a:t>Individual Stressors</a:t>
            </a:r>
          </a:p>
          <a:p>
            <a:pPr marL="0" indent="0" defTabSz="914377">
              <a:lnSpc>
                <a:spcPct val="90000"/>
              </a:lnSpc>
              <a:spcBef>
                <a:spcPts val="639"/>
              </a:spcBef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rbel" panose="020B0503020204020204"/>
                <a:cs typeface="Arial" panose="020B0604020202020204" pitchFamily="34" charset="0"/>
                <a:sym typeface="Arial" panose="020B0604020202020204" pitchFamily="34" charset="0"/>
              </a:rPr>
              <a:t>Family Conflict</a:t>
            </a:r>
          </a:p>
          <a:p>
            <a:pPr marL="0" indent="0" defTabSz="914377">
              <a:lnSpc>
                <a:spcPct val="90000"/>
              </a:lnSpc>
              <a:spcBef>
                <a:spcPts val="639"/>
              </a:spcBef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rbel" panose="020B0503020204020204"/>
                <a:cs typeface="Arial" panose="020B0604020202020204" pitchFamily="34" charset="0"/>
                <a:sym typeface="Arial" panose="020B0604020202020204" pitchFamily="34" charset="0"/>
              </a:rPr>
              <a:t>Financial Problems</a:t>
            </a:r>
          </a:p>
          <a:p>
            <a:pPr marL="0" indent="0" defTabSz="914377">
              <a:lnSpc>
                <a:spcPct val="90000"/>
              </a:lnSpc>
              <a:spcBef>
                <a:spcPts val="639"/>
              </a:spcBef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rbel" panose="020B0503020204020204"/>
                <a:cs typeface="Arial" panose="020B0604020202020204" pitchFamily="34" charset="0"/>
                <a:sym typeface="Arial" panose="020B0604020202020204" pitchFamily="34" charset="0"/>
              </a:rPr>
              <a:t>Reaction To Change</a:t>
            </a:r>
          </a:p>
          <a:p>
            <a:pPr marL="0" indent="0" defTabSz="914377">
              <a:lnSpc>
                <a:spcPct val="90000"/>
              </a:lnSpc>
              <a:spcBef>
                <a:spcPts val="639"/>
              </a:spcBef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rbel" panose="020B0503020204020204"/>
                <a:cs typeface="Arial" panose="020B0604020202020204" pitchFamily="34" charset="0"/>
                <a:sym typeface="Arial" panose="020B0604020202020204" pitchFamily="34" charset="0"/>
              </a:rPr>
              <a:t>Personality Factors</a:t>
            </a:r>
          </a:p>
          <a:p>
            <a:pPr marL="727056" indent="-269868" defTabSz="914377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2500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Corbel" panose="020B0503020204020204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319">
            <a:extLst>
              <a:ext uri="{FF2B5EF4-FFF2-40B4-BE49-F238E27FC236}">
                <a16:creationId xmlns:a16="http://schemas.microsoft.com/office/drawing/2014/main" id="{65F27000-6D68-1313-118F-063C20B05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2889249"/>
            <a:ext cx="6272213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0"/>
              </a:spcBef>
              <a:buSzPct val="25000"/>
              <a:buNone/>
              <a:defRPr/>
            </a:pPr>
            <a:r>
              <a:rPr lang="en-US" altLang="en-US" sz="2400" b="1" dirty="0">
                <a:latin typeface="Corbel" panose="020B0503020204020204"/>
                <a:cs typeface="Arial" panose="020B0604020202020204" pitchFamily="34" charset="0"/>
                <a:sym typeface="Arial" panose="020B0604020202020204" pitchFamily="34" charset="0"/>
              </a:rPr>
              <a:t>Indirect Causes</a:t>
            </a:r>
          </a:p>
        </p:txBody>
      </p:sp>
      <p:sp>
        <p:nvSpPr>
          <p:cNvPr id="11" name="Shape 320">
            <a:extLst>
              <a:ext uri="{FF2B5EF4-FFF2-40B4-BE49-F238E27FC236}">
                <a16:creationId xmlns:a16="http://schemas.microsoft.com/office/drawing/2014/main" id="{865DFC7B-F783-3DE8-0290-C631C2556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9" y="2897189"/>
            <a:ext cx="609600" cy="4587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97AB6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endParaRPr lang="en-US" altLang="en-US" sz="1800" kern="0">
              <a:solidFill>
                <a:srgbClr val="FF0000"/>
              </a:solidFill>
              <a:latin typeface="Corbel" panose="020B0503020204020204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Shape 321">
            <a:extLst>
              <a:ext uri="{FF2B5EF4-FFF2-40B4-BE49-F238E27FC236}">
                <a16:creationId xmlns:a16="http://schemas.microsoft.com/office/drawing/2014/main" id="{1F689786-FE80-25B4-D3BE-06D3B2BA6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2882901"/>
            <a:ext cx="609600" cy="45878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97AB6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endParaRPr lang="en-US" altLang="en-US" sz="1800" kern="0">
              <a:solidFill>
                <a:srgbClr val="FF0000"/>
              </a:solidFill>
              <a:latin typeface="Corbel" panose="020B0503020204020204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05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59028E-44AF-3477-42CE-B4724AA2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534" y="-788645"/>
            <a:ext cx="914876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altLang="en-US" sz="3200" b="1" i="1" u="sng" dirty="0">
                <a:latin typeface="Corbel" panose="020B0503020204020204"/>
              </a:rPr>
              <a:t>Involvement / Ownership by All Employees</a:t>
            </a: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43F08D89-32EC-E2F9-C75C-F6CA2DCEFF94}"/>
              </a:ext>
            </a:extLst>
          </p:cNvPr>
          <p:cNvGrpSpPr>
            <a:grpSpLocks/>
          </p:cNvGrpSpPr>
          <p:nvPr/>
        </p:nvGrpSpPr>
        <p:grpSpPr bwMode="auto">
          <a:xfrm>
            <a:off x="1738516" y="741363"/>
            <a:ext cx="8899526" cy="5143500"/>
            <a:chOff x="51" y="990"/>
            <a:chExt cx="6166" cy="367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753A245-FC8A-E5F2-2401-7328FEDA6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002"/>
              <a:ext cx="5967" cy="2163"/>
            </a:xfrm>
            <a:custGeom>
              <a:avLst/>
              <a:gdLst>
                <a:gd name="T0" fmla="*/ 1 w 5425"/>
                <a:gd name="T1" fmla="*/ 19216 h 1887"/>
                <a:gd name="T2" fmla="*/ 0 w 5425"/>
                <a:gd name="T3" fmla="*/ 0 h 1887"/>
                <a:gd name="T4" fmla="*/ 6170 w 5425"/>
                <a:gd name="T5" fmla="*/ 7875 h 1887"/>
                <a:gd name="T6" fmla="*/ 13044 w 5425"/>
                <a:gd name="T7" fmla="*/ 13310 h 1887"/>
                <a:gd name="T8" fmla="*/ 20137 w 5425"/>
                <a:gd name="T9" fmla="*/ 16737 h 1887"/>
                <a:gd name="T10" fmla="*/ 27381 w 5425"/>
                <a:gd name="T11" fmla="*/ 19216 h 1887"/>
                <a:gd name="T12" fmla="*/ 27381 w 5425"/>
                <a:gd name="T13" fmla="*/ 19216 h 1887"/>
                <a:gd name="T14" fmla="*/ 20563 w 5425"/>
                <a:gd name="T15" fmla="*/ 19216 h 1887"/>
                <a:gd name="T16" fmla="*/ 13696 w 5425"/>
                <a:gd name="T17" fmla="*/ 19216 h 1887"/>
                <a:gd name="T18" fmla="*/ 6874 w 5425"/>
                <a:gd name="T19" fmla="*/ 19216 h 1887"/>
                <a:gd name="T20" fmla="*/ 1 w 5425"/>
                <a:gd name="T21" fmla="*/ 19216 h 18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25"/>
                <a:gd name="T34" fmla="*/ 0 h 1887"/>
                <a:gd name="T35" fmla="*/ 5425 w 5425"/>
                <a:gd name="T36" fmla="*/ 1887 h 18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25" h="1887">
                  <a:moveTo>
                    <a:pt x="1" y="1887"/>
                  </a:moveTo>
                  <a:lnTo>
                    <a:pt x="0" y="0"/>
                  </a:lnTo>
                  <a:lnTo>
                    <a:pt x="1222" y="773"/>
                  </a:lnTo>
                  <a:lnTo>
                    <a:pt x="2585" y="1307"/>
                  </a:lnTo>
                  <a:lnTo>
                    <a:pt x="3990" y="1644"/>
                  </a:lnTo>
                  <a:lnTo>
                    <a:pt x="5425" y="1887"/>
                  </a:lnTo>
                  <a:lnTo>
                    <a:pt x="4073" y="1887"/>
                  </a:lnTo>
                  <a:lnTo>
                    <a:pt x="2713" y="1887"/>
                  </a:lnTo>
                  <a:lnTo>
                    <a:pt x="1361" y="1887"/>
                  </a:lnTo>
                  <a:lnTo>
                    <a:pt x="1" y="1887"/>
                  </a:lnTo>
                  <a:close/>
                </a:path>
              </a:pathLst>
            </a:custGeom>
            <a:solidFill>
              <a:srgbClr val="18374B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00"/>
              </a:extrusionClr>
              <a:contourClr>
                <a:srgbClr val="18374B"/>
              </a:contourClr>
            </a:sp3d>
          </p:spPr>
          <p:txBody>
            <a:bodyPr>
              <a:flatTx/>
            </a:bodyPr>
            <a:lstStyle/>
            <a:p>
              <a:pPr defTabSz="914377">
                <a:defRPr/>
              </a:pPr>
              <a:endParaRPr lang="en-US" sz="2300" kern="0">
                <a:solidFill>
                  <a:srgbClr val="37567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58CF51FF-44CE-690F-03E4-2C1ACE14C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3240"/>
              <a:ext cx="1588" cy="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12713" indent="-112713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 Commitment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Condition of Employment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Fear/Discipline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Rules/Procedures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Supervisor Control,</a:t>
              </a:r>
              <a:b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Emphasis, and Goals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 All People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CA955AB0-BBFC-9A7E-E00D-A75CE1CB9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7" y="3240"/>
              <a:ext cx="1459" cy="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12713" indent="-112713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 dirty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 Knowledge, Commitment, &amp; Standards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 dirty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Internalization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 dirty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 Value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 dirty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 for Self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 dirty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Practice, Habits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 dirty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 Recognition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F9CFCE77-C1CF-B525-29FE-30721E091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9" y="3240"/>
              <a:ext cx="1425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12713" indent="-112713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 Others Conform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Others’ Keeper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Networking Contributor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 for Others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Organizational Pride</a:t>
              </a: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67ECD565-E034-7DDE-78CC-5C31B939F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9" y="2771"/>
              <a:ext cx="92" cy="118"/>
            </a:xfrm>
            <a:prstGeom prst="line">
              <a:avLst/>
            </a:prstGeom>
            <a:noFill/>
            <a:ln w="38100">
              <a:solidFill>
                <a:srgbClr val="BE00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77">
                <a:defRPr/>
              </a:pPr>
              <a:endParaRPr lang="en-US" sz="2300" kern="0">
                <a:solidFill>
                  <a:srgbClr val="37567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BAA8B722-EA64-9A29-7ED1-A4B9F269C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394"/>
              <a:ext cx="84" cy="113"/>
            </a:xfrm>
            <a:prstGeom prst="line">
              <a:avLst/>
            </a:prstGeom>
            <a:noFill/>
            <a:ln w="38100">
              <a:solidFill>
                <a:srgbClr val="BE00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77">
                <a:defRPr/>
              </a:pPr>
              <a:endParaRPr lang="en-US" sz="2300" kern="0">
                <a:solidFill>
                  <a:srgbClr val="37567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B09D3DC9-3ABA-E320-CED6-EEF59AC692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4" y="1751"/>
              <a:ext cx="103" cy="113"/>
            </a:xfrm>
            <a:prstGeom prst="line">
              <a:avLst/>
            </a:prstGeom>
            <a:noFill/>
            <a:ln w="38100">
              <a:solidFill>
                <a:srgbClr val="BE00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77">
                <a:defRPr/>
              </a:pPr>
              <a:endParaRPr lang="en-US" sz="2300" kern="0">
                <a:solidFill>
                  <a:srgbClr val="37567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73A2B2FB-27E6-3600-1E40-7749AC7B6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" y="3240"/>
              <a:ext cx="1241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12713" indent="-112713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Safety by Natural Instinct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Compliance is the Goal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Delegated to Safety Manager</a:t>
              </a:r>
            </a:p>
            <a:p>
              <a:pPr marL="112711" indent="-112711" defTabSz="90009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B52128"/>
                </a:buClr>
                <a:buSzTx/>
                <a:buFontTx/>
                <a:buChar char="•"/>
                <a:defRPr/>
              </a:pPr>
              <a:r>
                <a:rPr lang="en-US" altLang="en-US" sz="1300" b="1" kern="0">
                  <a:solidFill>
                    <a:srgbClr val="3756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Lack of Management Involvement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67DE857D-71AC-1530-A3FE-8334A656E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4339">
              <a:off x="409" y="1060"/>
              <a:ext cx="1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lIns="100283" tIns="50141" rIns="100283" bIns="50141">
              <a:spAutoFit/>
            </a:bodyPr>
            <a:lstStyle>
              <a:lvl1pPr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defTabSz="90009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en-US" sz="18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Natural Instincts    </a:t>
              </a: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ADD1419D-EB1D-8F92-69A8-70BDC4371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10685">
              <a:off x="1989" y="1836"/>
              <a:ext cx="11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lIns="100283" tIns="50141" rIns="100283" bIns="50141">
              <a:spAutoFit/>
            </a:bodyPr>
            <a:lstStyle>
              <a:lvl1pPr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defTabSz="90009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en-US" sz="18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Supervision</a:t>
              </a: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CD178AAA-490B-B005-069D-B9C05B14C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68799">
              <a:off x="3748" y="2345"/>
              <a:ext cx="6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lIns="100283" tIns="50141" rIns="100283" bIns="50141">
              <a:spAutoFit/>
            </a:bodyPr>
            <a:lstStyle>
              <a:lvl1pPr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defTabSz="90009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en-US" sz="18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</a:t>
              </a: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8E9D9CEE-EE8E-7218-995C-72A8398DD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95561">
              <a:off x="4789" y="2653"/>
              <a:ext cx="1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lIns="100283" tIns="50141" rIns="100283" bIns="50141">
              <a:spAutoFit/>
            </a:bodyPr>
            <a:lstStyle>
              <a:lvl1pPr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defTabSz="90009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en-US" sz="1800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Teams</a:t>
              </a:r>
              <a:r>
                <a:rPr lang="en-US" altLang="en-US" sz="1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1CCA0DB8-49F9-617A-D76F-0AC89CB56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480" y="1987"/>
              <a:ext cx="130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lIns="100283" tIns="50141" rIns="100283" bIns="50141">
              <a:spAutoFit/>
            </a:bodyPr>
            <a:lstStyle>
              <a:lvl1pPr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defTabSz="90009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en-US" sz="1800" kern="0">
                  <a:solidFill>
                    <a:srgbClr val="1837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Incident Rates</a:t>
              </a: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9F84C033-371E-2F82-EC36-4586E0A42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2938"/>
              <a:ext cx="0" cy="1725"/>
            </a:xfrm>
            <a:prstGeom prst="line">
              <a:avLst/>
            </a:prstGeom>
            <a:noFill/>
            <a:ln w="38100">
              <a:solidFill>
                <a:srgbClr val="BE0036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77">
                <a:defRPr/>
              </a:pPr>
              <a:endParaRPr lang="en-US" sz="2300" kern="0">
                <a:solidFill>
                  <a:srgbClr val="37567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1FDFA2E6-CD83-3BD5-7A72-D8A91A15C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8" y="1854"/>
              <a:ext cx="0" cy="2809"/>
            </a:xfrm>
            <a:prstGeom prst="line">
              <a:avLst/>
            </a:prstGeom>
            <a:noFill/>
            <a:ln w="38100">
              <a:solidFill>
                <a:srgbClr val="BE0036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77">
                <a:defRPr/>
              </a:pPr>
              <a:endParaRPr lang="en-US" sz="2300" kern="0">
                <a:solidFill>
                  <a:srgbClr val="37567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797984F3-FF35-C327-C176-051B60DF9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1" y="2533"/>
              <a:ext cx="0" cy="2130"/>
            </a:xfrm>
            <a:prstGeom prst="line">
              <a:avLst/>
            </a:prstGeom>
            <a:noFill/>
            <a:ln w="38100">
              <a:solidFill>
                <a:srgbClr val="BE0036"/>
              </a:solidFill>
              <a:round/>
              <a:headEnd type="none" w="sm" len="sm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377">
                <a:defRPr/>
              </a:pPr>
              <a:endParaRPr lang="en-US" sz="2300" kern="0">
                <a:solidFill>
                  <a:srgbClr val="37567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BC779FEC-D133-5E1E-12E9-73327E70D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" y="2969"/>
              <a:ext cx="967" cy="25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37567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wrap="none" lIns="100283" tIns="50141" rIns="100283" bIns="50141">
              <a:spAutoFit/>
            </a:bodyPr>
            <a:lstStyle>
              <a:lvl1pPr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defTabSz="90009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en-US" sz="1800" b="1" kern="0">
                  <a:solidFill>
                    <a:srgbClr val="397A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Dependent</a:t>
              </a: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C6E90076-0544-692C-F029-BF1F96340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" y="2969"/>
              <a:ext cx="1091" cy="25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37567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wrap="none" lIns="100283" tIns="50141" rIns="100283" bIns="50141">
              <a:spAutoFit/>
            </a:bodyPr>
            <a:lstStyle>
              <a:lvl1pPr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defTabSz="90009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en-US" sz="1800" b="1" kern="0" dirty="0">
                  <a:solidFill>
                    <a:srgbClr val="397A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Independent</a:t>
              </a: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DD8716A3-28EF-E6BF-406C-52012A583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" y="2969"/>
              <a:ext cx="798" cy="25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37567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wrap="none" lIns="100283" tIns="50141" rIns="100283" bIns="50141">
              <a:spAutoFit/>
            </a:bodyPr>
            <a:lstStyle>
              <a:lvl1pPr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defTabSz="90009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en-US" sz="1800" b="1" kern="0">
                  <a:solidFill>
                    <a:srgbClr val="397A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Reactive</a:t>
              </a: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AF3488EC-D25F-D351-F3D0-7C4082F79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2508"/>
              <a:ext cx="1452" cy="37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en-US" sz="2300" kern="0">
                <a:solidFill>
                  <a:srgbClr val="37567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C3D9A4AA-CCA8-1F39-2B3D-82E413FC3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884"/>
              <a:ext cx="1581" cy="26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en-US" sz="2300" kern="0">
                <a:solidFill>
                  <a:srgbClr val="37567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8C3D021C-148A-17B1-6524-D19E26DF5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" y="1880"/>
              <a:ext cx="1575" cy="63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en-US" sz="2300" kern="0">
                <a:solidFill>
                  <a:srgbClr val="37567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50DF36CC-21DD-4F40-6C74-BFF51EDAB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" y="990"/>
              <a:ext cx="1320" cy="86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en-US" sz="2300" kern="0">
                <a:solidFill>
                  <a:srgbClr val="37567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91B44D4A-AE27-0064-A28E-08123B8C2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5" y="2969"/>
              <a:ext cx="1295" cy="25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375679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med" len="lg"/>
                </a14:hiddenLine>
              </a:ext>
            </a:extLst>
          </p:spPr>
          <p:txBody>
            <a:bodyPr wrap="none" lIns="100283" tIns="50141" rIns="100283" bIns="50141">
              <a:spAutoFit/>
            </a:bodyPr>
            <a:lstStyle>
              <a:lvl1pPr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 defTabSz="900113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900113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CBA202"/>
                </a:buClr>
                <a:buSzPct val="145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defTabSz="90009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en-US" sz="1800" b="1" kern="0">
                  <a:solidFill>
                    <a:srgbClr val="397A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Interdependent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80FE3660-EE2A-0E35-5E17-9F965340C902}"/>
              </a:ext>
            </a:extLst>
          </p:cNvPr>
          <p:cNvSpPr/>
          <p:nvPr/>
        </p:nvSpPr>
        <p:spPr>
          <a:xfrm>
            <a:off x="6383081" y="2609851"/>
            <a:ext cx="1832233" cy="1406525"/>
          </a:xfrm>
          <a:prstGeom prst="ellipse">
            <a:avLst/>
          </a:prstGeom>
          <a:noFill/>
          <a:ln w="57150" cap="rnd" cmpd="sng" algn="ctr">
            <a:solidFill>
              <a:srgbClr val="375679"/>
            </a:solidFill>
            <a:prstDash val="solid"/>
          </a:ln>
          <a:effectLst/>
        </p:spPr>
        <p:txBody>
          <a:bodyPr anchor="ctr"/>
          <a:lstStyle/>
          <a:p>
            <a:pPr algn="ctr" defTabSz="914377">
              <a:defRPr/>
            </a:pPr>
            <a:endParaRPr lang="en-US" sz="2300" kern="0">
              <a:solidFill>
                <a:srgbClr val="397AB6"/>
              </a:solidFill>
              <a:latin typeface="Corbel" panose="020B050302020402020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6789441-2230-4586-2631-EFFEB747A8B3}"/>
              </a:ext>
            </a:extLst>
          </p:cNvPr>
          <p:cNvSpPr/>
          <p:nvPr/>
        </p:nvSpPr>
        <p:spPr>
          <a:xfrm>
            <a:off x="8530745" y="2832994"/>
            <a:ext cx="1780272" cy="1408112"/>
          </a:xfrm>
          <a:prstGeom prst="ellipse">
            <a:avLst/>
          </a:prstGeom>
          <a:noFill/>
          <a:ln w="57150" cap="rnd" cmpd="sng" algn="ctr">
            <a:solidFill>
              <a:srgbClr val="375679"/>
            </a:solidFill>
            <a:prstDash val="solid"/>
          </a:ln>
          <a:effectLst/>
        </p:spPr>
        <p:txBody>
          <a:bodyPr anchor="ctr"/>
          <a:lstStyle/>
          <a:p>
            <a:pPr algn="ctr" defTabSz="914377">
              <a:defRPr/>
            </a:pPr>
            <a:endParaRPr lang="en-US" sz="2300" kern="0">
              <a:solidFill>
                <a:srgbClr val="397AB6"/>
              </a:solidFill>
              <a:latin typeface="Corbel" panose="020B0503020204020204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EFD52BED-B93B-0FD2-BC49-2B5F4A09A193}"/>
              </a:ext>
            </a:extLst>
          </p:cNvPr>
          <p:cNvSpPr/>
          <p:nvPr/>
        </p:nvSpPr>
        <p:spPr>
          <a:xfrm rot="2215121">
            <a:off x="7940912" y="2034374"/>
            <a:ext cx="458787" cy="655639"/>
          </a:xfrm>
          <a:prstGeom prst="downArrow">
            <a:avLst/>
          </a:prstGeom>
          <a:solidFill>
            <a:srgbClr val="000000"/>
          </a:solidFill>
          <a:ln w="15875" cap="rnd" cmpd="sng" algn="ctr">
            <a:solidFill>
              <a:srgbClr val="FDCD1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377">
              <a:defRPr/>
            </a:pPr>
            <a:endParaRPr lang="en-US" sz="2300" kern="0">
              <a:solidFill>
                <a:srgbClr val="397AB6"/>
              </a:solidFill>
              <a:latin typeface="Corbel" panose="020B0503020204020204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F1071533-E3C7-BDE1-96C3-5483C1EC6AD9}"/>
              </a:ext>
            </a:extLst>
          </p:cNvPr>
          <p:cNvSpPr/>
          <p:nvPr/>
        </p:nvSpPr>
        <p:spPr>
          <a:xfrm rot="20520385">
            <a:off x="8975726" y="2124075"/>
            <a:ext cx="458788" cy="654051"/>
          </a:xfrm>
          <a:prstGeom prst="downArrow">
            <a:avLst/>
          </a:prstGeom>
          <a:solidFill>
            <a:srgbClr val="000000"/>
          </a:solidFill>
          <a:ln w="15875" cap="rnd" cmpd="sng" algn="ctr">
            <a:solidFill>
              <a:srgbClr val="FDCD1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377">
              <a:defRPr/>
            </a:pPr>
            <a:endParaRPr lang="en-US" sz="2300" kern="0">
              <a:solidFill>
                <a:srgbClr val="397AB6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218859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EE9A58-ABE5-C334-113D-8E5E0E7004D8}"/>
              </a:ext>
            </a:extLst>
          </p:cNvPr>
          <p:cNvSpPr txBox="1">
            <a:spLocks noChangeArrowheads="1"/>
          </p:cNvSpPr>
          <p:nvPr/>
        </p:nvSpPr>
        <p:spPr>
          <a:xfrm>
            <a:off x="572492" y="2721038"/>
            <a:ext cx="3133745" cy="275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4000" b="1" u="sng" dirty="0">
                <a:solidFill>
                  <a:srgbClr val="FFFFFF"/>
                </a:solidFill>
              </a:rPr>
              <a:t>Pre/post task planning card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9A63DB7-C2A4-35BD-DC9E-30E8F14E2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80" y="736370"/>
            <a:ext cx="2302087" cy="5385001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ED1D682-AAB5-7475-7C32-F6BD13E62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301" y="736370"/>
            <a:ext cx="2302199" cy="53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22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5AA92A-E666-ABA5-4784-147C2BF61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221" y="1014415"/>
            <a:ext cx="12995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Pre-Job Task Card</a:t>
            </a:r>
            <a:endParaRPr lang="en-US" altLang="en-US" sz="1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B89CF-B71F-71E9-9FA7-EB8194A4B1B5}"/>
              </a:ext>
            </a:extLst>
          </p:cNvPr>
          <p:cNvSpPr txBox="1"/>
          <p:nvPr/>
        </p:nvSpPr>
        <p:spPr>
          <a:xfrm>
            <a:off x="6126163" y="1804988"/>
            <a:ext cx="2711451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prstClr val="black"/>
                </a:solidFill>
                <a:latin typeface="Calibri"/>
              </a:rPr>
              <a:t>How Can Hazard(s) Be Controlled/Eliminated?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800532-4C6F-6096-E226-69EA63454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0266"/>
              </p:ext>
            </p:extLst>
          </p:nvPr>
        </p:nvGraphicFramePr>
        <p:xfrm>
          <a:off x="6099175" y="1773238"/>
          <a:ext cx="2711451" cy="4312942"/>
        </p:xfrm>
        <a:graphic>
          <a:graphicData uri="http://schemas.openxmlformats.org/drawingml/2006/table">
            <a:tbl>
              <a:tblPr/>
              <a:tblGrid>
                <a:gridCol w="2711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6101">
                <a:tc>
                  <a:txBody>
                    <a:bodyPr/>
                    <a:lstStyle/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r>
                        <a:rPr lang="en-US" sz="1100" dirty="0"/>
                        <a:t>ZIP Opportunities: ________________________</a:t>
                      </a:r>
                    </a:p>
                    <a:p>
                      <a:r>
                        <a:rPr lang="en-US" sz="1200" dirty="0"/>
                        <a:t>____________________________</a:t>
                      </a:r>
                    </a:p>
                    <a:p>
                      <a:r>
                        <a:rPr lang="en-US" sz="1200" dirty="0"/>
                        <a:t>________________________________</a:t>
                      </a:r>
                    </a:p>
                  </a:txBody>
                  <a:tcPr marL="91409" marR="91409" marT="45731" marB="45731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985324-65EB-EFD7-1D54-6A42B7572748}"/>
              </a:ext>
            </a:extLst>
          </p:cNvPr>
          <p:cNvSpPr txBox="1"/>
          <p:nvPr/>
        </p:nvSpPr>
        <p:spPr>
          <a:xfrm>
            <a:off x="3371851" y="1292801"/>
            <a:ext cx="2743200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prstClr val="black"/>
                </a:solidFill>
                <a:latin typeface="Calibri"/>
              </a:rPr>
              <a:t>Body Use/Ergonomics             Yes        No     N/A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F9B0F40-77D6-8764-D92B-D8F24E44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4" y="1703390"/>
            <a:ext cx="13227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1. Are there pinch points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2. Do I have to climb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3. Am I in the line of fire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b="1" i="1">
                <a:solidFill>
                  <a:srgbClr val="000000"/>
                </a:solidFill>
                <a:latin typeface="Calibri" panose="020F0502020204030204" pitchFamily="34" charset="0"/>
              </a:rPr>
              <a:t>Will I be: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4. Lifting/Lowering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5. Pushing/Pulling/Twisting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6. Gripping/Forcing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7. Clear path of travel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8. Is my vision obstructed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1DC788C-C6D4-F792-3250-3781D8F9F5D7}"/>
              </a:ext>
            </a:extLst>
          </p:cNvPr>
          <p:cNvSpPr/>
          <p:nvPr/>
        </p:nvSpPr>
        <p:spPr>
          <a:xfrm>
            <a:off x="4994275" y="17811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36E01B4-3BD0-1BAD-00C2-B0E9450933F0}"/>
              </a:ext>
            </a:extLst>
          </p:cNvPr>
          <p:cNvSpPr/>
          <p:nvPr/>
        </p:nvSpPr>
        <p:spPr>
          <a:xfrm>
            <a:off x="5375275" y="17811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0599B7E-CC04-493F-5FD8-8B627A8FE449}"/>
              </a:ext>
            </a:extLst>
          </p:cNvPr>
          <p:cNvSpPr/>
          <p:nvPr/>
        </p:nvSpPr>
        <p:spPr>
          <a:xfrm>
            <a:off x="5756275" y="17811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642551A-D5BD-69E2-4CEB-6AFE8C870EB6}"/>
              </a:ext>
            </a:extLst>
          </p:cNvPr>
          <p:cNvSpPr/>
          <p:nvPr/>
        </p:nvSpPr>
        <p:spPr>
          <a:xfrm>
            <a:off x="4994275" y="1905000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62F94CB-BB59-6035-1768-7C9249A3FFC1}"/>
              </a:ext>
            </a:extLst>
          </p:cNvPr>
          <p:cNvSpPr/>
          <p:nvPr/>
        </p:nvSpPr>
        <p:spPr>
          <a:xfrm>
            <a:off x="5375275" y="1905000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A4E38FD-C39E-8048-D396-7626B7A765B6}"/>
              </a:ext>
            </a:extLst>
          </p:cNvPr>
          <p:cNvSpPr/>
          <p:nvPr/>
        </p:nvSpPr>
        <p:spPr>
          <a:xfrm>
            <a:off x="5756275" y="1905000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D1E0B37-28A6-2B86-9F06-3BDE8AD6E72D}"/>
              </a:ext>
            </a:extLst>
          </p:cNvPr>
          <p:cNvSpPr/>
          <p:nvPr/>
        </p:nvSpPr>
        <p:spPr>
          <a:xfrm>
            <a:off x="5372100" y="2016125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510C6B5-7DE4-407B-366A-4B8A7DEC0079}"/>
              </a:ext>
            </a:extLst>
          </p:cNvPr>
          <p:cNvSpPr/>
          <p:nvPr/>
        </p:nvSpPr>
        <p:spPr>
          <a:xfrm>
            <a:off x="4997451" y="22510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1E7CBA6-2EC5-D785-28EB-D93E478A891D}"/>
              </a:ext>
            </a:extLst>
          </p:cNvPr>
          <p:cNvSpPr/>
          <p:nvPr/>
        </p:nvSpPr>
        <p:spPr>
          <a:xfrm>
            <a:off x="4997451" y="2386014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0023D34-DDDA-D4A1-EE79-310C80B0CE8D}"/>
              </a:ext>
            </a:extLst>
          </p:cNvPr>
          <p:cNvSpPr/>
          <p:nvPr/>
        </p:nvSpPr>
        <p:spPr>
          <a:xfrm>
            <a:off x="4994275" y="25019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C46B05BA-34AF-3D22-FD83-DA56658558AA}"/>
              </a:ext>
            </a:extLst>
          </p:cNvPr>
          <p:cNvSpPr/>
          <p:nvPr/>
        </p:nvSpPr>
        <p:spPr>
          <a:xfrm>
            <a:off x="4997451" y="26193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7ACCFDA8-AF14-A531-B33E-31BBC8F1D767}"/>
              </a:ext>
            </a:extLst>
          </p:cNvPr>
          <p:cNvSpPr/>
          <p:nvPr/>
        </p:nvSpPr>
        <p:spPr>
          <a:xfrm>
            <a:off x="4997451" y="2744789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6356401B-9853-E0FE-8EFA-6B8B51222FD0}"/>
              </a:ext>
            </a:extLst>
          </p:cNvPr>
          <p:cNvSpPr/>
          <p:nvPr/>
        </p:nvSpPr>
        <p:spPr>
          <a:xfrm>
            <a:off x="5375275" y="22510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7F5EC21-3704-90F9-02D9-93E72A6093E9}"/>
              </a:ext>
            </a:extLst>
          </p:cNvPr>
          <p:cNvSpPr/>
          <p:nvPr/>
        </p:nvSpPr>
        <p:spPr>
          <a:xfrm>
            <a:off x="5375275" y="2386014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C924450-493E-1915-41F7-1FA429CF9D8A}"/>
              </a:ext>
            </a:extLst>
          </p:cNvPr>
          <p:cNvSpPr/>
          <p:nvPr/>
        </p:nvSpPr>
        <p:spPr>
          <a:xfrm>
            <a:off x="5753100" y="22510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1FB36533-D0CA-AED4-85B8-2DD6AB72138A}"/>
              </a:ext>
            </a:extLst>
          </p:cNvPr>
          <p:cNvSpPr/>
          <p:nvPr/>
        </p:nvSpPr>
        <p:spPr>
          <a:xfrm>
            <a:off x="5756275" y="2386014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20226EE4-6344-B1F2-D1B5-62978F37164E}"/>
              </a:ext>
            </a:extLst>
          </p:cNvPr>
          <p:cNvSpPr/>
          <p:nvPr/>
        </p:nvSpPr>
        <p:spPr>
          <a:xfrm>
            <a:off x="5375275" y="25019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422B00A0-4812-8A08-D0B9-1FFCF49286C6}"/>
              </a:ext>
            </a:extLst>
          </p:cNvPr>
          <p:cNvSpPr/>
          <p:nvPr/>
        </p:nvSpPr>
        <p:spPr>
          <a:xfrm>
            <a:off x="5753100" y="25019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59B40651-013D-34C6-0ABF-94F0BFC10917}"/>
              </a:ext>
            </a:extLst>
          </p:cNvPr>
          <p:cNvSpPr/>
          <p:nvPr/>
        </p:nvSpPr>
        <p:spPr>
          <a:xfrm>
            <a:off x="5375275" y="26193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3B8E62FF-A5F3-58CE-290F-44DCDB34B010}"/>
              </a:ext>
            </a:extLst>
          </p:cNvPr>
          <p:cNvSpPr/>
          <p:nvPr/>
        </p:nvSpPr>
        <p:spPr>
          <a:xfrm>
            <a:off x="5375275" y="2744789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0E76D3F2-BF5B-F85C-2FC6-6F7EE985A1DD}"/>
              </a:ext>
            </a:extLst>
          </p:cNvPr>
          <p:cNvSpPr/>
          <p:nvPr/>
        </p:nvSpPr>
        <p:spPr>
          <a:xfrm>
            <a:off x="5753100" y="26193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15214D72-DA60-D62F-D188-542D41B4C8BD}"/>
              </a:ext>
            </a:extLst>
          </p:cNvPr>
          <p:cNvSpPr/>
          <p:nvPr/>
        </p:nvSpPr>
        <p:spPr>
          <a:xfrm>
            <a:off x="5753100" y="2744789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2D2D4E-0DC1-5A27-267F-FD52720E88EA}"/>
              </a:ext>
            </a:extLst>
          </p:cNvPr>
          <p:cNvSpPr/>
          <p:nvPr/>
        </p:nvSpPr>
        <p:spPr>
          <a:xfrm>
            <a:off x="3327401" y="2903539"/>
            <a:ext cx="2733675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prstClr val="black"/>
                </a:solidFill>
                <a:latin typeface="Calibri"/>
              </a:rPr>
              <a:t>Tools/Equipment</a:t>
            </a:r>
          </a:p>
        </p:txBody>
      </p:sp>
      <p:sp>
        <p:nvSpPr>
          <p:cNvPr id="31" name="TextBox 36">
            <a:extLst>
              <a:ext uri="{FF2B5EF4-FFF2-40B4-BE49-F238E27FC236}">
                <a16:creationId xmlns:a16="http://schemas.microsoft.com/office/drawing/2014/main" id="{28AD95A3-6276-1BDD-0608-CBF2564F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3149602"/>
            <a:ext cx="17475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9.   Do I have required tools/equip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10. Are tools/equip in good condition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11. Extension cords in good condition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12. Hoses in good condition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b="1" i="1">
                <a:solidFill>
                  <a:srgbClr val="000000"/>
                </a:solidFill>
                <a:latin typeface="Calibri" panose="020F0502020204030204" pitchFamily="34" charset="0"/>
              </a:rPr>
              <a:t>Do I need to do a pre-op check on: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13. Hoist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14. Forklift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15. Aerial/Scissor lift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16. Electric pallet jack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17. Other Mobile  Equipment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F8805948-43AD-6A0B-BA8F-B06E1771E6BC}"/>
              </a:ext>
            </a:extLst>
          </p:cNvPr>
          <p:cNvSpPr/>
          <p:nvPr/>
        </p:nvSpPr>
        <p:spPr>
          <a:xfrm>
            <a:off x="4997451" y="32131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8A867B2-F2C8-D7A3-6CD8-820EF5A4F7AF}"/>
              </a:ext>
            </a:extLst>
          </p:cNvPr>
          <p:cNvSpPr/>
          <p:nvPr/>
        </p:nvSpPr>
        <p:spPr>
          <a:xfrm>
            <a:off x="5372100" y="32131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A52FD3B6-F890-C656-F6D8-1EF5FF537CE8}"/>
              </a:ext>
            </a:extLst>
          </p:cNvPr>
          <p:cNvSpPr/>
          <p:nvPr/>
        </p:nvSpPr>
        <p:spPr>
          <a:xfrm>
            <a:off x="4994275" y="33528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EC80965D-C098-07FB-67C3-A67D5673F629}"/>
              </a:ext>
            </a:extLst>
          </p:cNvPr>
          <p:cNvSpPr/>
          <p:nvPr/>
        </p:nvSpPr>
        <p:spPr>
          <a:xfrm>
            <a:off x="5375275" y="3354389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0C7FABF3-369C-E625-3AE0-AE2BEAEFEAAE}"/>
              </a:ext>
            </a:extLst>
          </p:cNvPr>
          <p:cNvSpPr/>
          <p:nvPr/>
        </p:nvSpPr>
        <p:spPr>
          <a:xfrm>
            <a:off x="5753100" y="32131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7E9481E-0435-9A4C-B99D-D5C92ABF0A9E}"/>
              </a:ext>
            </a:extLst>
          </p:cNvPr>
          <p:cNvSpPr/>
          <p:nvPr/>
        </p:nvSpPr>
        <p:spPr>
          <a:xfrm>
            <a:off x="5756275" y="3354389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E89584FD-C5D8-ED39-2072-EE5924774058}"/>
              </a:ext>
            </a:extLst>
          </p:cNvPr>
          <p:cNvSpPr/>
          <p:nvPr/>
        </p:nvSpPr>
        <p:spPr>
          <a:xfrm>
            <a:off x="4994275" y="3481389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3ACF33BC-56C6-4CD5-B6B1-6A7A3BC6D365}"/>
              </a:ext>
            </a:extLst>
          </p:cNvPr>
          <p:cNvSpPr/>
          <p:nvPr/>
        </p:nvSpPr>
        <p:spPr>
          <a:xfrm>
            <a:off x="5375275" y="3481389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15733EFA-E63F-BE11-84FB-1E9F9C9EB8A0}"/>
              </a:ext>
            </a:extLst>
          </p:cNvPr>
          <p:cNvSpPr/>
          <p:nvPr/>
        </p:nvSpPr>
        <p:spPr>
          <a:xfrm>
            <a:off x="4994275" y="3592514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14328948-71FC-C57A-8C0D-E3BE04CE5385}"/>
              </a:ext>
            </a:extLst>
          </p:cNvPr>
          <p:cNvSpPr/>
          <p:nvPr/>
        </p:nvSpPr>
        <p:spPr>
          <a:xfrm>
            <a:off x="5375275" y="3592514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313B86CD-7B88-F912-FCFF-0BA681A66A02}"/>
              </a:ext>
            </a:extLst>
          </p:cNvPr>
          <p:cNvSpPr/>
          <p:nvPr/>
        </p:nvSpPr>
        <p:spPr>
          <a:xfrm>
            <a:off x="5754688" y="3481389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5A9BDF01-5FD8-3996-0B1B-1A47A7584C5B}"/>
              </a:ext>
            </a:extLst>
          </p:cNvPr>
          <p:cNvSpPr/>
          <p:nvPr/>
        </p:nvSpPr>
        <p:spPr>
          <a:xfrm>
            <a:off x="5753100" y="3592514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42593A05-32AF-A584-1545-17570766D4AA}"/>
              </a:ext>
            </a:extLst>
          </p:cNvPr>
          <p:cNvSpPr/>
          <p:nvPr/>
        </p:nvSpPr>
        <p:spPr>
          <a:xfrm>
            <a:off x="4994275" y="3811589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C3D459C-14D5-E71D-470A-A498F81A0522}"/>
              </a:ext>
            </a:extLst>
          </p:cNvPr>
          <p:cNvSpPr/>
          <p:nvPr/>
        </p:nvSpPr>
        <p:spPr>
          <a:xfrm>
            <a:off x="5375275" y="3811589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5DA10E14-0A2D-F166-3942-11601C3F1923}"/>
              </a:ext>
            </a:extLst>
          </p:cNvPr>
          <p:cNvSpPr/>
          <p:nvPr/>
        </p:nvSpPr>
        <p:spPr>
          <a:xfrm>
            <a:off x="5753100" y="3811589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15C05BB0-B7B8-6316-A81E-3194994B8D1F}"/>
              </a:ext>
            </a:extLst>
          </p:cNvPr>
          <p:cNvSpPr/>
          <p:nvPr/>
        </p:nvSpPr>
        <p:spPr>
          <a:xfrm>
            <a:off x="4997451" y="39370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A7519682-FD61-23CF-7B65-97CC752E5DAB}"/>
              </a:ext>
            </a:extLst>
          </p:cNvPr>
          <p:cNvSpPr/>
          <p:nvPr/>
        </p:nvSpPr>
        <p:spPr>
          <a:xfrm>
            <a:off x="4994275" y="40671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5283E1B6-FA33-2EDA-E6F6-89A4EDA9C8B8}"/>
              </a:ext>
            </a:extLst>
          </p:cNvPr>
          <p:cNvSpPr/>
          <p:nvPr/>
        </p:nvSpPr>
        <p:spPr>
          <a:xfrm>
            <a:off x="5756275" y="39370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841C1958-E24A-AE42-A328-8F13C56A3FCF}"/>
              </a:ext>
            </a:extLst>
          </p:cNvPr>
          <p:cNvSpPr/>
          <p:nvPr/>
        </p:nvSpPr>
        <p:spPr>
          <a:xfrm>
            <a:off x="5375275" y="40671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69C191C5-75CE-0038-040B-E8583E44994B}"/>
              </a:ext>
            </a:extLst>
          </p:cNvPr>
          <p:cNvSpPr/>
          <p:nvPr/>
        </p:nvSpPr>
        <p:spPr>
          <a:xfrm>
            <a:off x="5372100" y="39370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BF9955B0-B1D1-1B82-60D8-AA36963E0B7C}"/>
              </a:ext>
            </a:extLst>
          </p:cNvPr>
          <p:cNvSpPr/>
          <p:nvPr/>
        </p:nvSpPr>
        <p:spPr>
          <a:xfrm>
            <a:off x="5753100" y="40671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33221B34-486C-8D44-D465-09A4785E9B72}"/>
              </a:ext>
            </a:extLst>
          </p:cNvPr>
          <p:cNvSpPr/>
          <p:nvPr/>
        </p:nvSpPr>
        <p:spPr>
          <a:xfrm>
            <a:off x="4997451" y="42195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3E044F78-0887-15D2-FB27-DFC0D2C29482}"/>
              </a:ext>
            </a:extLst>
          </p:cNvPr>
          <p:cNvSpPr/>
          <p:nvPr/>
        </p:nvSpPr>
        <p:spPr>
          <a:xfrm>
            <a:off x="5375275" y="42195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67F97213-4D22-446F-76E1-F9FE60E38B02}"/>
              </a:ext>
            </a:extLst>
          </p:cNvPr>
          <p:cNvSpPr/>
          <p:nvPr/>
        </p:nvSpPr>
        <p:spPr>
          <a:xfrm>
            <a:off x="5753100" y="42195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4FE50359-200C-50EE-2C62-157B33F135A2}"/>
              </a:ext>
            </a:extLst>
          </p:cNvPr>
          <p:cNvSpPr/>
          <p:nvPr/>
        </p:nvSpPr>
        <p:spPr>
          <a:xfrm>
            <a:off x="4997451" y="4319589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1FC51682-0A0B-4573-B982-80D593A9A707}"/>
              </a:ext>
            </a:extLst>
          </p:cNvPr>
          <p:cNvSpPr/>
          <p:nvPr/>
        </p:nvSpPr>
        <p:spPr>
          <a:xfrm>
            <a:off x="5375275" y="4319589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54659220-0DF3-AC0D-67A0-5E95788AD2C7}"/>
              </a:ext>
            </a:extLst>
          </p:cNvPr>
          <p:cNvSpPr/>
          <p:nvPr/>
        </p:nvSpPr>
        <p:spPr>
          <a:xfrm>
            <a:off x="5753100" y="4319589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66419BA-F4C0-F286-863F-FCA14A074243}"/>
              </a:ext>
            </a:extLst>
          </p:cNvPr>
          <p:cNvSpPr/>
          <p:nvPr/>
        </p:nvSpPr>
        <p:spPr>
          <a:xfrm>
            <a:off x="3317876" y="4464051"/>
            <a:ext cx="2733675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prstClr val="black"/>
                </a:solidFill>
                <a:latin typeface="Calibri"/>
              </a:rPr>
              <a:t>Does my work environment have…….</a:t>
            </a:r>
          </a:p>
        </p:txBody>
      </p:sp>
      <p:sp>
        <p:nvSpPr>
          <p:cNvPr id="60" name="TextBox 66">
            <a:extLst>
              <a:ext uri="{FF2B5EF4-FFF2-40B4-BE49-F238E27FC236}">
                <a16:creationId xmlns:a16="http://schemas.microsoft.com/office/drawing/2014/main" id="{15C50734-CCD8-5179-B2A4-A30671FB1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4710113"/>
            <a:ext cx="280076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18. Holes covered/protected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19. Correct size ladder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20. Good housekeeping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21. Need for ventilation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22. Adequate lighting 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23. Adjacent hazards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24. Personnel working above/below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25. Need for barricades/warnings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26. Struck by/against hazards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27. Caught between/in hazards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Site Specific hazards (ex. Heat Index, Wind Direction, etc.):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800" b="1">
                <a:solidFill>
                  <a:srgbClr val="000000"/>
                </a:solidFill>
                <a:latin typeface="Calibri" panose="020F0502020204030204" pitchFamily="34" charset="0"/>
              </a:rPr>
              <a:t>(Other Side)</a:t>
            </a: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467AE303-ABCF-5ECD-F1EE-81DA5398621D}"/>
              </a:ext>
            </a:extLst>
          </p:cNvPr>
          <p:cNvSpPr/>
          <p:nvPr/>
        </p:nvSpPr>
        <p:spPr>
          <a:xfrm>
            <a:off x="4997451" y="4776789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E974A610-3F77-7889-C55C-4CFEB8988419}"/>
              </a:ext>
            </a:extLst>
          </p:cNvPr>
          <p:cNvSpPr/>
          <p:nvPr/>
        </p:nvSpPr>
        <p:spPr>
          <a:xfrm>
            <a:off x="5375275" y="4776789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ABE18406-B337-3842-9E10-D51CB251C80A}"/>
              </a:ext>
            </a:extLst>
          </p:cNvPr>
          <p:cNvSpPr/>
          <p:nvPr/>
        </p:nvSpPr>
        <p:spPr>
          <a:xfrm>
            <a:off x="5756275" y="4776789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F25A0510-8857-4B61-5329-B022B7A51425}"/>
              </a:ext>
            </a:extLst>
          </p:cNvPr>
          <p:cNvSpPr/>
          <p:nvPr/>
        </p:nvSpPr>
        <p:spPr>
          <a:xfrm>
            <a:off x="4997451" y="48799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46F97F40-4C9C-2414-DD98-CB304DA6C975}"/>
              </a:ext>
            </a:extLst>
          </p:cNvPr>
          <p:cNvSpPr/>
          <p:nvPr/>
        </p:nvSpPr>
        <p:spPr>
          <a:xfrm>
            <a:off x="5375275" y="48799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E529F987-A5D2-1BBC-72E0-FB2E56DB3B84}"/>
              </a:ext>
            </a:extLst>
          </p:cNvPr>
          <p:cNvSpPr/>
          <p:nvPr/>
        </p:nvSpPr>
        <p:spPr>
          <a:xfrm>
            <a:off x="5753100" y="48799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236D8B5B-A1E0-8794-0C06-5CA4FB1EB3E3}"/>
              </a:ext>
            </a:extLst>
          </p:cNvPr>
          <p:cNvSpPr/>
          <p:nvPr/>
        </p:nvSpPr>
        <p:spPr>
          <a:xfrm>
            <a:off x="4997451" y="4986338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34AB39C5-0EE9-B284-625F-45B9B1D9E8AD}"/>
              </a:ext>
            </a:extLst>
          </p:cNvPr>
          <p:cNvSpPr/>
          <p:nvPr/>
        </p:nvSpPr>
        <p:spPr>
          <a:xfrm>
            <a:off x="4997451" y="5103814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842D8E7B-B78E-5407-BEC8-9AAAF000709A}"/>
              </a:ext>
            </a:extLst>
          </p:cNvPr>
          <p:cNvSpPr/>
          <p:nvPr/>
        </p:nvSpPr>
        <p:spPr>
          <a:xfrm>
            <a:off x="5375275" y="4986338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7328D546-E3C3-9478-0DD1-5785D63A16F2}"/>
              </a:ext>
            </a:extLst>
          </p:cNvPr>
          <p:cNvSpPr/>
          <p:nvPr/>
        </p:nvSpPr>
        <p:spPr>
          <a:xfrm>
            <a:off x="5753100" y="4986338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B7006EF8-3F2C-2D3A-EDDF-E5C19C55CB45}"/>
              </a:ext>
            </a:extLst>
          </p:cNvPr>
          <p:cNvSpPr/>
          <p:nvPr/>
        </p:nvSpPr>
        <p:spPr>
          <a:xfrm>
            <a:off x="5375275" y="5103814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E0D48596-D4C8-8C65-AD32-0DDE61E7E3AE}"/>
              </a:ext>
            </a:extLst>
          </p:cNvPr>
          <p:cNvSpPr/>
          <p:nvPr/>
        </p:nvSpPr>
        <p:spPr>
          <a:xfrm>
            <a:off x="5754688" y="5103814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EDDFD338-9C8D-437A-28FF-4AF8CFE7CAA1}"/>
              </a:ext>
            </a:extLst>
          </p:cNvPr>
          <p:cNvSpPr/>
          <p:nvPr/>
        </p:nvSpPr>
        <p:spPr>
          <a:xfrm>
            <a:off x="4997451" y="5230814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1D492E3E-138C-931A-5CC9-61F34BAAEF24}"/>
              </a:ext>
            </a:extLst>
          </p:cNvPr>
          <p:cNvSpPr/>
          <p:nvPr/>
        </p:nvSpPr>
        <p:spPr>
          <a:xfrm>
            <a:off x="5372100" y="5230814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A6D74CD9-8DEF-3FAB-A34D-AF4FB2EEA697}"/>
              </a:ext>
            </a:extLst>
          </p:cNvPr>
          <p:cNvSpPr/>
          <p:nvPr/>
        </p:nvSpPr>
        <p:spPr>
          <a:xfrm>
            <a:off x="5756275" y="5230814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89379D97-8664-54AA-5EB0-557AFC337155}"/>
              </a:ext>
            </a:extLst>
          </p:cNvPr>
          <p:cNvSpPr/>
          <p:nvPr/>
        </p:nvSpPr>
        <p:spPr>
          <a:xfrm>
            <a:off x="4994275" y="5378450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DE228307-F303-36FA-0748-BCD21C3A3C8F}"/>
              </a:ext>
            </a:extLst>
          </p:cNvPr>
          <p:cNvSpPr/>
          <p:nvPr/>
        </p:nvSpPr>
        <p:spPr>
          <a:xfrm>
            <a:off x="4997451" y="5494338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9E5FF257-D633-9965-AFB5-AB2BAE6A670A}"/>
              </a:ext>
            </a:extLst>
          </p:cNvPr>
          <p:cNvSpPr/>
          <p:nvPr/>
        </p:nvSpPr>
        <p:spPr>
          <a:xfrm>
            <a:off x="4991100" y="5646738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5284C915-CC40-5ECB-C351-6D2E867C2FA2}"/>
              </a:ext>
            </a:extLst>
          </p:cNvPr>
          <p:cNvSpPr/>
          <p:nvPr/>
        </p:nvSpPr>
        <p:spPr>
          <a:xfrm>
            <a:off x="5375275" y="5378450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B2CB95E0-BCC3-CC3E-0BB8-6457F210EA53}"/>
              </a:ext>
            </a:extLst>
          </p:cNvPr>
          <p:cNvSpPr/>
          <p:nvPr/>
        </p:nvSpPr>
        <p:spPr>
          <a:xfrm>
            <a:off x="5756275" y="5378450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2978FE6A-FD4A-B5DC-99A9-F23EEA7219A7}"/>
              </a:ext>
            </a:extLst>
          </p:cNvPr>
          <p:cNvSpPr/>
          <p:nvPr/>
        </p:nvSpPr>
        <p:spPr>
          <a:xfrm>
            <a:off x="5375275" y="5494338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711F9A06-CF04-609F-A4B3-73FA26471292}"/>
              </a:ext>
            </a:extLst>
          </p:cNvPr>
          <p:cNvSpPr/>
          <p:nvPr/>
        </p:nvSpPr>
        <p:spPr>
          <a:xfrm>
            <a:off x="5753100" y="5494338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C76C50E4-49B2-6C79-A37F-2367801AFFF7}"/>
              </a:ext>
            </a:extLst>
          </p:cNvPr>
          <p:cNvSpPr/>
          <p:nvPr/>
        </p:nvSpPr>
        <p:spPr>
          <a:xfrm>
            <a:off x="5375275" y="5646738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61C4BBF9-89E7-4BCE-F35F-7604BD88AE71}"/>
              </a:ext>
            </a:extLst>
          </p:cNvPr>
          <p:cNvSpPr/>
          <p:nvPr/>
        </p:nvSpPr>
        <p:spPr>
          <a:xfrm>
            <a:off x="5756275" y="5646738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564F40A0-E736-8139-FA55-6B532A379005}"/>
              </a:ext>
            </a:extLst>
          </p:cNvPr>
          <p:cNvSpPr/>
          <p:nvPr/>
        </p:nvSpPr>
        <p:spPr>
          <a:xfrm>
            <a:off x="5756275" y="5756275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C03D2695-DD16-9672-4B5C-DA27D432B595}"/>
              </a:ext>
            </a:extLst>
          </p:cNvPr>
          <p:cNvSpPr/>
          <p:nvPr/>
        </p:nvSpPr>
        <p:spPr>
          <a:xfrm>
            <a:off x="4991100" y="5756275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BFE947A4-84CF-77D0-1F1E-F9BEF70BB264}"/>
              </a:ext>
            </a:extLst>
          </p:cNvPr>
          <p:cNvSpPr/>
          <p:nvPr/>
        </p:nvSpPr>
        <p:spPr>
          <a:xfrm>
            <a:off x="5372100" y="5756275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9837A4B3-CC96-3FD8-AAEC-CD73C7CEDE4A}"/>
              </a:ext>
            </a:extLst>
          </p:cNvPr>
          <p:cNvSpPr/>
          <p:nvPr/>
        </p:nvSpPr>
        <p:spPr>
          <a:xfrm>
            <a:off x="5375275" y="5889626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3C8BDF8A-CC01-F0A6-5590-676D7312E68E}"/>
              </a:ext>
            </a:extLst>
          </p:cNvPr>
          <p:cNvSpPr/>
          <p:nvPr/>
        </p:nvSpPr>
        <p:spPr>
          <a:xfrm>
            <a:off x="5753100" y="5889626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6CFD8E9E-6034-75AD-1715-11EC10253A2F}"/>
              </a:ext>
            </a:extLst>
          </p:cNvPr>
          <p:cNvSpPr/>
          <p:nvPr/>
        </p:nvSpPr>
        <p:spPr>
          <a:xfrm>
            <a:off x="8042275" y="428626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FE318F89-3349-766C-343F-5BB7F7A02530}"/>
              </a:ext>
            </a:extLst>
          </p:cNvPr>
          <p:cNvSpPr/>
          <p:nvPr/>
        </p:nvSpPr>
        <p:spPr>
          <a:xfrm>
            <a:off x="8308975" y="428626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7B10FC51-D0E1-A937-7C5E-10DB5410FDA9}"/>
              </a:ext>
            </a:extLst>
          </p:cNvPr>
          <p:cNvSpPr/>
          <p:nvPr/>
        </p:nvSpPr>
        <p:spPr>
          <a:xfrm>
            <a:off x="4991100" y="5889626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6603B147-5F3C-1158-37D0-FBB69608CC9F}"/>
              </a:ext>
            </a:extLst>
          </p:cNvPr>
          <p:cNvSpPr/>
          <p:nvPr/>
        </p:nvSpPr>
        <p:spPr>
          <a:xfrm>
            <a:off x="8575675" y="428626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544B5DD-A331-FF5B-CBA2-D4443FE5BB4F}"/>
              </a:ext>
            </a:extLst>
          </p:cNvPr>
          <p:cNvSpPr/>
          <p:nvPr/>
        </p:nvSpPr>
        <p:spPr>
          <a:xfrm>
            <a:off x="6126163" y="-33225"/>
            <a:ext cx="2732088" cy="24622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1000" b="1" dirty="0">
                <a:solidFill>
                  <a:prstClr val="black"/>
                </a:solidFill>
                <a:latin typeface="Calibri"/>
              </a:rPr>
              <a:t>PPE – do I have…….                           Yes    No   N/A</a:t>
            </a:r>
          </a:p>
        </p:txBody>
      </p:sp>
      <p:sp>
        <p:nvSpPr>
          <p:cNvPr id="95" name="TextBox 101">
            <a:extLst>
              <a:ext uri="{FF2B5EF4-FFF2-40B4-BE49-F238E27FC236}">
                <a16:creationId xmlns:a16="http://schemas.microsoft.com/office/drawing/2014/main" id="{914CC67E-A51D-9E86-FBF8-442BD2A7A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26" y="381000"/>
            <a:ext cx="20425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28. Hard hat /bump cap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29. Safety glasses w/side shield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30. Grinding/welding face shield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31. Hearing protection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32. Respirator – Full Face/Airline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33. Gloves – What type do I need?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34. Harness/lanyard/retractable(inspected?)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35. Working flashlight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36. Personal Gas Monitor (calibrated?)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37. Steel/Composite toe boots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38. Chemical protective clothing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225E1931-B08E-7336-AC80-857640F5453F}"/>
              </a:ext>
            </a:extLst>
          </p:cNvPr>
          <p:cNvSpPr/>
          <p:nvPr/>
        </p:nvSpPr>
        <p:spPr>
          <a:xfrm>
            <a:off x="8042275" y="552449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6ED994AB-1F13-A8C8-588F-6509D703077B}"/>
              </a:ext>
            </a:extLst>
          </p:cNvPr>
          <p:cNvSpPr/>
          <p:nvPr/>
        </p:nvSpPr>
        <p:spPr>
          <a:xfrm>
            <a:off x="8308975" y="552449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1B6C05D3-F59A-A1A5-F04E-31774465CA06}"/>
              </a:ext>
            </a:extLst>
          </p:cNvPr>
          <p:cNvSpPr/>
          <p:nvPr/>
        </p:nvSpPr>
        <p:spPr>
          <a:xfrm>
            <a:off x="8575675" y="552449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D5375B09-5606-C62C-C065-7160C84CB1BB}"/>
              </a:ext>
            </a:extLst>
          </p:cNvPr>
          <p:cNvSpPr/>
          <p:nvPr/>
        </p:nvSpPr>
        <p:spPr>
          <a:xfrm>
            <a:off x="8042275" y="808038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4FE3CAD9-B210-E33E-5917-ADC906B2C3F9}"/>
              </a:ext>
            </a:extLst>
          </p:cNvPr>
          <p:cNvSpPr/>
          <p:nvPr/>
        </p:nvSpPr>
        <p:spPr>
          <a:xfrm>
            <a:off x="8042275" y="6889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539144AE-10F4-28B8-74FF-CB900F400DF8}"/>
              </a:ext>
            </a:extLst>
          </p:cNvPr>
          <p:cNvSpPr/>
          <p:nvPr/>
        </p:nvSpPr>
        <p:spPr>
          <a:xfrm>
            <a:off x="8042275" y="919163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7965CA28-E9F9-3201-1518-D32A5FC815BE}"/>
              </a:ext>
            </a:extLst>
          </p:cNvPr>
          <p:cNvSpPr/>
          <p:nvPr/>
        </p:nvSpPr>
        <p:spPr>
          <a:xfrm>
            <a:off x="8042275" y="1025526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711DFF93-8BD4-E476-EC75-480FA2DB9E5C}"/>
              </a:ext>
            </a:extLst>
          </p:cNvPr>
          <p:cNvSpPr/>
          <p:nvPr/>
        </p:nvSpPr>
        <p:spPr>
          <a:xfrm>
            <a:off x="8042275" y="11557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4536DFEE-FF8B-1382-8345-5C222E4EF4AA}"/>
              </a:ext>
            </a:extLst>
          </p:cNvPr>
          <p:cNvSpPr/>
          <p:nvPr/>
        </p:nvSpPr>
        <p:spPr>
          <a:xfrm>
            <a:off x="8042275" y="1293814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Flowchart: Connector 104">
            <a:extLst>
              <a:ext uri="{FF2B5EF4-FFF2-40B4-BE49-F238E27FC236}">
                <a16:creationId xmlns:a16="http://schemas.microsoft.com/office/drawing/2014/main" id="{4D6DBB4A-A7EA-CF89-754E-75F663D86DF6}"/>
              </a:ext>
            </a:extLst>
          </p:cNvPr>
          <p:cNvSpPr/>
          <p:nvPr/>
        </p:nvSpPr>
        <p:spPr>
          <a:xfrm>
            <a:off x="8043863" y="1416050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F6B94106-1757-F66C-4BA4-1128AE9ACD24}"/>
              </a:ext>
            </a:extLst>
          </p:cNvPr>
          <p:cNvSpPr/>
          <p:nvPr/>
        </p:nvSpPr>
        <p:spPr>
          <a:xfrm>
            <a:off x="8043863" y="1538289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3093DEFC-35E7-7F10-D96C-2BCDAE271E05}"/>
              </a:ext>
            </a:extLst>
          </p:cNvPr>
          <p:cNvSpPr/>
          <p:nvPr/>
        </p:nvSpPr>
        <p:spPr>
          <a:xfrm>
            <a:off x="8308975" y="6889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6ED68276-0AB5-3783-08A2-045D0E23A8C3}"/>
              </a:ext>
            </a:extLst>
          </p:cNvPr>
          <p:cNvSpPr/>
          <p:nvPr/>
        </p:nvSpPr>
        <p:spPr>
          <a:xfrm>
            <a:off x="8575675" y="688975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F97423FA-1DA9-D0BE-1C89-E89F604676E0}"/>
              </a:ext>
            </a:extLst>
          </p:cNvPr>
          <p:cNvSpPr/>
          <p:nvPr/>
        </p:nvSpPr>
        <p:spPr>
          <a:xfrm>
            <a:off x="8308975" y="808040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91F805DE-1465-B4BF-94D5-C1B367D84E37}"/>
              </a:ext>
            </a:extLst>
          </p:cNvPr>
          <p:cNvSpPr/>
          <p:nvPr/>
        </p:nvSpPr>
        <p:spPr>
          <a:xfrm>
            <a:off x="8575675" y="808040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280D0509-1458-9561-044B-B6888E8EF3C2}"/>
              </a:ext>
            </a:extLst>
          </p:cNvPr>
          <p:cNvSpPr/>
          <p:nvPr/>
        </p:nvSpPr>
        <p:spPr>
          <a:xfrm>
            <a:off x="8308975" y="919163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1C62963B-CB84-58E9-A582-1B9BF92B8D45}"/>
              </a:ext>
            </a:extLst>
          </p:cNvPr>
          <p:cNvSpPr/>
          <p:nvPr/>
        </p:nvSpPr>
        <p:spPr>
          <a:xfrm>
            <a:off x="8575675" y="919163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54AC7255-660F-3459-9BC5-21D48021EC3F}"/>
              </a:ext>
            </a:extLst>
          </p:cNvPr>
          <p:cNvSpPr/>
          <p:nvPr/>
        </p:nvSpPr>
        <p:spPr>
          <a:xfrm>
            <a:off x="8575675" y="1022350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Flowchart: Connector 113">
            <a:extLst>
              <a:ext uri="{FF2B5EF4-FFF2-40B4-BE49-F238E27FC236}">
                <a16:creationId xmlns:a16="http://schemas.microsoft.com/office/drawing/2014/main" id="{F7F65CCE-6BDF-851A-D884-5D99E531A935}"/>
              </a:ext>
            </a:extLst>
          </p:cNvPr>
          <p:cNvSpPr/>
          <p:nvPr/>
        </p:nvSpPr>
        <p:spPr>
          <a:xfrm>
            <a:off x="8308975" y="1025526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Flowchart: Connector 114">
            <a:extLst>
              <a:ext uri="{FF2B5EF4-FFF2-40B4-BE49-F238E27FC236}">
                <a16:creationId xmlns:a16="http://schemas.microsoft.com/office/drawing/2014/main" id="{C2B518F6-2DFE-5EA6-8A1D-AAD9D9AE932C}"/>
              </a:ext>
            </a:extLst>
          </p:cNvPr>
          <p:cNvSpPr/>
          <p:nvPr/>
        </p:nvSpPr>
        <p:spPr>
          <a:xfrm>
            <a:off x="8308975" y="11557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Flowchart: Connector 115">
            <a:extLst>
              <a:ext uri="{FF2B5EF4-FFF2-40B4-BE49-F238E27FC236}">
                <a16:creationId xmlns:a16="http://schemas.microsoft.com/office/drawing/2014/main" id="{D3A0ECAB-401F-6A8F-7084-F7458F785249}"/>
              </a:ext>
            </a:extLst>
          </p:cNvPr>
          <p:cNvSpPr/>
          <p:nvPr/>
        </p:nvSpPr>
        <p:spPr>
          <a:xfrm>
            <a:off x="8575675" y="1155701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Flowchart: Connector 116">
            <a:extLst>
              <a:ext uri="{FF2B5EF4-FFF2-40B4-BE49-F238E27FC236}">
                <a16:creationId xmlns:a16="http://schemas.microsoft.com/office/drawing/2014/main" id="{607043AE-D592-35C2-3520-215440FE1C9D}"/>
              </a:ext>
            </a:extLst>
          </p:cNvPr>
          <p:cNvSpPr/>
          <p:nvPr/>
        </p:nvSpPr>
        <p:spPr>
          <a:xfrm>
            <a:off x="8308975" y="1293814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Flowchart: Connector 117">
            <a:extLst>
              <a:ext uri="{FF2B5EF4-FFF2-40B4-BE49-F238E27FC236}">
                <a16:creationId xmlns:a16="http://schemas.microsoft.com/office/drawing/2014/main" id="{0B79B589-C134-7AFB-68FC-2A0CA1B24824}"/>
              </a:ext>
            </a:extLst>
          </p:cNvPr>
          <p:cNvSpPr/>
          <p:nvPr/>
        </p:nvSpPr>
        <p:spPr>
          <a:xfrm>
            <a:off x="8308975" y="1416050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Flowchart: Connector 118">
            <a:extLst>
              <a:ext uri="{FF2B5EF4-FFF2-40B4-BE49-F238E27FC236}">
                <a16:creationId xmlns:a16="http://schemas.microsoft.com/office/drawing/2014/main" id="{FD620412-B6C2-3F9F-B673-353E9A0A8496}"/>
              </a:ext>
            </a:extLst>
          </p:cNvPr>
          <p:cNvSpPr/>
          <p:nvPr/>
        </p:nvSpPr>
        <p:spPr>
          <a:xfrm>
            <a:off x="8575675" y="1293814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Flowchart: Connector 119">
            <a:extLst>
              <a:ext uri="{FF2B5EF4-FFF2-40B4-BE49-F238E27FC236}">
                <a16:creationId xmlns:a16="http://schemas.microsoft.com/office/drawing/2014/main" id="{D5041709-9392-829A-E93E-EB3CD489AD8F}"/>
              </a:ext>
            </a:extLst>
          </p:cNvPr>
          <p:cNvSpPr/>
          <p:nvPr/>
        </p:nvSpPr>
        <p:spPr>
          <a:xfrm>
            <a:off x="8575675" y="1416050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0187B137-E8AC-71C5-2CBF-3D145FAD0740}"/>
              </a:ext>
            </a:extLst>
          </p:cNvPr>
          <p:cNvSpPr/>
          <p:nvPr/>
        </p:nvSpPr>
        <p:spPr>
          <a:xfrm>
            <a:off x="8308975" y="1538289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Flowchart: Connector 121">
            <a:extLst>
              <a:ext uri="{FF2B5EF4-FFF2-40B4-BE49-F238E27FC236}">
                <a16:creationId xmlns:a16="http://schemas.microsoft.com/office/drawing/2014/main" id="{2D8F8E95-2245-444A-7A79-BC92C3E7D70A}"/>
              </a:ext>
            </a:extLst>
          </p:cNvPr>
          <p:cNvSpPr/>
          <p:nvPr/>
        </p:nvSpPr>
        <p:spPr>
          <a:xfrm>
            <a:off x="8575675" y="1538289"/>
            <a:ext cx="76200" cy="84137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0FD54C02-4D8A-C6C4-A2E3-C13CE8978E95}"/>
              </a:ext>
            </a:extLst>
          </p:cNvPr>
          <p:cNvSpPr/>
          <p:nvPr/>
        </p:nvSpPr>
        <p:spPr>
          <a:xfrm>
            <a:off x="8043863" y="1647825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Flowchart: Connector 123">
            <a:extLst>
              <a:ext uri="{FF2B5EF4-FFF2-40B4-BE49-F238E27FC236}">
                <a16:creationId xmlns:a16="http://schemas.microsoft.com/office/drawing/2014/main" id="{F5FFECCF-4025-E074-D947-90EEB4A2C3CA}"/>
              </a:ext>
            </a:extLst>
          </p:cNvPr>
          <p:cNvSpPr/>
          <p:nvPr/>
        </p:nvSpPr>
        <p:spPr>
          <a:xfrm>
            <a:off x="8310563" y="1647825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Flowchart: Connector 124">
            <a:extLst>
              <a:ext uri="{FF2B5EF4-FFF2-40B4-BE49-F238E27FC236}">
                <a16:creationId xmlns:a16="http://schemas.microsoft.com/office/drawing/2014/main" id="{FF5BC404-C61E-E253-C8FB-BC9E87133D63}"/>
              </a:ext>
            </a:extLst>
          </p:cNvPr>
          <p:cNvSpPr/>
          <p:nvPr/>
        </p:nvSpPr>
        <p:spPr>
          <a:xfrm>
            <a:off x="8575675" y="1652589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TextBox 134">
            <a:extLst>
              <a:ext uri="{FF2B5EF4-FFF2-40B4-BE49-F238E27FC236}">
                <a16:creationId xmlns:a16="http://schemas.microsoft.com/office/drawing/2014/main" id="{F46D2ABE-F8DE-87A0-FC4D-36DB478B7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270" y="2057401"/>
            <a:ext cx="286969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Hazard (#):_________________________________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Action(s) to Mitigate: 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Hazard (#): 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Action(s) to Mitigate: 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Hazard (#): 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Action(s) to Mitigate: 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Hazard (#): 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Action(s) to Mitigate: 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7" name="Picture 2">
            <a:extLst>
              <a:ext uri="{FF2B5EF4-FFF2-40B4-BE49-F238E27FC236}">
                <a16:creationId xmlns:a16="http://schemas.microsoft.com/office/drawing/2014/main" id="{7B548AA1-4CDC-C4A8-F994-88D4843F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9" y="-46038"/>
            <a:ext cx="2743200" cy="117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C2FF5707-822C-6C37-200E-52CC1FE982FD}"/>
              </a:ext>
            </a:extLst>
          </p:cNvPr>
          <p:cNvSpPr/>
          <p:nvPr/>
        </p:nvSpPr>
        <p:spPr>
          <a:xfrm>
            <a:off x="6115051" y="5930900"/>
            <a:ext cx="2733675" cy="215444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800" b="1" dirty="0">
                <a:solidFill>
                  <a:prstClr val="black"/>
                </a:solidFill>
                <a:latin typeface="Calibri"/>
              </a:rPr>
              <a:t>I’m accountable to protect my Big 5 &amp; of my co-workers</a:t>
            </a:r>
          </a:p>
        </p:txBody>
      </p:sp>
      <p:sp>
        <p:nvSpPr>
          <p:cNvPr id="129" name="TextBox 133">
            <a:extLst>
              <a:ext uri="{FF2B5EF4-FFF2-40B4-BE49-F238E27FC236}">
                <a16:creationId xmlns:a16="http://schemas.microsoft.com/office/drawing/2014/main" id="{FCD27F94-89B3-2EDB-9B30-6BC72FF2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269" y="6193492"/>
            <a:ext cx="28167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Name: ____________________  Dept: 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Job Task:___________________ Date: 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Name:</a:t>
            </a: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 Name: 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Name: ____________________ Name: ___________________</a:t>
            </a:r>
          </a:p>
          <a:p>
            <a:pPr defTabSz="914377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Print Your Name &amp; Initial</a:t>
            </a: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	    </a:t>
            </a: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Flowchart: Connector 129">
            <a:extLst>
              <a:ext uri="{FF2B5EF4-FFF2-40B4-BE49-F238E27FC236}">
                <a16:creationId xmlns:a16="http://schemas.microsoft.com/office/drawing/2014/main" id="{1DF61376-51B3-4507-0B32-B47C441F70E1}"/>
              </a:ext>
            </a:extLst>
          </p:cNvPr>
          <p:cNvSpPr/>
          <p:nvPr/>
        </p:nvSpPr>
        <p:spPr>
          <a:xfrm>
            <a:off x="4995863" y="2016126"/>
            <a:ext cx="76200" cy="82551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Flowchart: Connector 130">
            <a:extLst>
              <a:ext uri="{FF2B5EF4-FFF2-40B4-BE49-F238E27FC236}">
                <a16:creationId xmlns:a16="http://schemas.microsoft.com/office/drawing/2014/main" id="{A83E05CA-A60C-7D50-0BD8-D4295A4897D0}"/>
              </a:ext>
            </a:extLst>
          </p:cNvPr>
          <p:cNvSpPr/>
          <p:nvPr/>
        </p:nvSpPr>
        <p:spPr>
          <a:xfrm>
            <a:off x="5751513" y="2016125"/>
            <a:ext cx="76200" cy="84139"/>
          </a:xfrm>
          <a:prstGeom prst="flowChartConnector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128CF2C1-350A-6679-B528-FAFB16B7EB40}"/>
              </a:ext>
            </a:extLst>
          </p:cNvPr>
          <p:cNvSpPr/>
          <p:nvPr/>
        </p:nvSpPr>
        <p:spPr>
          <a:xfrm>
            <a:off x="6011488" y="5180020"/>
            <a:ext cx="1232919" cy="42521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19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98377-122D-B1BA-4376-71EE79AE4BD0}"/>
              </a:ext>
            </a:extLst>
          </p:cNvPr>
          <p:cNvSpPr/>
          <p:nvPr/>
        </p:nvSpPr>
        <p:spPr>
          <a:xfrm>
            <a:off x="4043343" y="335327"/>
            <a:ext cx="3877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SzPct val="25000"/>
              <a:defRPr/>
            </a:pPr>
            <a:r>
              <a:rPr lang="en-US" altLang="en-US" sz="4000" b="1" u="sng" dirty="0">
                <a:latin typeface="Corbel" panose="020B0503020204020204"/>
                <a:cs typeface="Arial" panose="020B0604020202020204" pitchFamily="34" charset="0"/>
              </a:rPr>
              <a:t>What’s Your ZIP?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66AA2-19C2-BFA8-919B-A4245F6CF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33" y="1787850"/>
            <a:ext cx="11591122" cy="214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2667" b="1" dirty="0">
                <a:latin typeface="Corbel" panose="020B0503020204020204"/>
              </a:rPr>
              <a:t>I ____________ being of sound mind and body will provide constructive </a:t>
            </a:r>
          </a:p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2667" b="1" dirty="0">
                <a:latin typeface="Corbel" panose="020B0503020204020204"/>
              </a:rPr>
              <a:t>suggestions and/or recommendations to the HSES Group that can improve</a:t>
            </a:r>
          </a:p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2667" b="1" dirty="0">
                <a:latin typeface="Corbel" panose="020B0503020204020204"/>
              </a:rPr>
              <a:t>working conditions at our facilities OR a program that will improve the quality</a:t>
            </a:r>
          </a:p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2667" b="1" dirty="0">
                <a:latin typeface="Corbel" panose="020B0503020204020204"/>
              </a:rPr>
              <a:t>of the XXX safety process AND I can be part of the solution either through </a:t>
            </a:r>
          </a:p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2667" b="1" dirty="0">
                <a:latin typeface="Corbel" panose="020B0503020204020204"/>
              </a:rPr>
              <a:t>resolving the issue, myself or being part of a solution team. </a:t>
            </a:r>
          </a:p>
        </p:txBody>
      </p:sp>
    </p:spTree>
    <p:extLst>
      <p:ext uri="{BB962C8B-B14F-4D97-AF65-F5344CB8AC3E}">
        <p14:creationId xmlns:p14="http://schemas.microsoft.com/office/powerpoint/2010/main" val="4197651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B41C58-11CC-1814-1E30-24B59A565823}"/>
              </a:ext>
            </a:extLst>
          </p:cNvPr>
          <p:cNvSpPr txBox="1"/>
          <p:nvPr/>
        </p:nvSpPr>
        <p:spPr>
          <a:xfrm>
            <a:off x="-1625600" y="2413000"/>
            <a:ext cx="15748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9600" b="1" u="sng" dirty="0">
                <a:latin typeface="Corbel" panose="020B0503020204020204"/>
              </a:rPr>
              <a:t>C</a:t>
            </a:r>
            <a:r>
              <a:rPr lang="en-US" sz="9600" dirty="0">
                <a:latin typeface="Corbel" panose="020B0503020204020204"/>
              </a:rPr>
              <a:t> is for Commitment</a:t>
            </a:r>
          </a:p>
        </p:txBody>
      </p:sp>
    </p:spTree>
    <p:extLst>
      <p:ext uri="{BB962C8B-B14F-4D97-AF65-F5344CB8AC3E}">
        <p14:creationId xmlns:p14="http://schemas.microsoft.com/office/powerpoint/2010/main" val="3723617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C1637873-A876-CC72-CBEA-AABD9139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151" y="3764321"/>
            <a:ext cx="49743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2800" b="1" dirty="0">
                <a:solidFill>
                  <a:srgbClr val="397AB6"/>
                </a:solidFill>
                <a:latin typeface="Corbel" panose="020B0503020204020204"/>
              </a:rPr>
              <a:t>Family involved (safety events)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6DCD0A-AA68-D998-9567-40D0B424C1BD}"/>
              </a:ext>
            </a:extLst>
          </p:cNvPr>
          <p:cNvSpPr/>
          <p:nvPr/>
        </p:nvSpPr>
        <p:spPr>
          <a:xfrm>
            <a:off x="3848049" y="381000"/>
            <a:ext cx="529683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6600" b="1" u="sng" dirty="0">
                <a:latin typeface="Corbel" panose="020B0503020204020204"/>
              </a:rPr>
              <a:t>C</a:t>
            </a:r>
            <a:r>
              <a:rPr lang="en-US" sz="5400" b="1" dirty="0">
                <a:latin typeface="Corbel" panose="020B0503020204020204"/>
              </a:rPr>
              <a:t> = Commitment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F4CBAF-E31B-77DF-751C-E3E5ADC7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1934161"/>
            <a:ext cx="10160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r>
              <a:rPr lang="en-US" altLang="en-US" sz="2800" b="1" dirty="0">
                <a:solidFill>
                  <a:srgbClr val="397AB6"/>
                </a:solidFill>
                <a:latin typeface="Corbel" panose="020B0503020204020204" pitchFamily="34" charset="0"/>
              </a:rPr>
              <a:t>Employees at all levels of the organization must be committed to perform every job task safely and return home the same way they came in every day!</a:t>
            </a:r>
            <a:endParaRPr lang="en-US" altLang="en-US" b="1" dirty="0">
              <a:solidFill>
                <a:srgbClr val="3756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35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76CD4823-011C-73EB-817B-9D553717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74" y="1060960"/>
            <a:ext cx="10072687" cy="42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r>
              <a:rPr lang="en-CA" altLang="en-US" sz="2800" b="1" u="sng" dirty="0">
                <a:latin typeface="Corbel" panose="020B0503020204020204"/>
              </a:rPr>
              <a:t>The basic tenets of a personal safety commitment philosophy should include:</a:t>
            </a:r>
          </a:p>
          <a:p>
            <a:pPr defTabSz="914377">
              <a:spcBef>
                <a:spcPct val="0"/>
              </a:spcBef>
              <a:buNone/>
              <a:defRPr/>
            </a:pPr>
            <a:endParaRPr lang="en-CA" altLang="en-US" sz="2000" dirty="0">
              <a:solidFill>
                <a:srgbClr val="397AB6"/>
              </a:solidFill>
              <a:latin typeface="Corbel" panose="020B0503020204020204"/>
            </a:endParaRPr>
          </a:p>
          <a:p>
            <a:pPr marL="1085824" lvl="1" indent="-342891" defTabSz="914377">
              <a:spcBef>
                <a:spcPct val="0"/>
              </a:spcBef>
              <a:defRPr/>
            </a:pPr>
            <a:r>
              <a:rPr lang="en-CA" altLang="en-US" sz="2133" dirty="0">
                <a:solidFill>
                  <a:srgbClr val="397AB6"/>
                </a:solidFill>
                <a:latin typeface="Corbel" panose="020B0503020204020204"/>
              </a:rPr>
              <a:t>Safety is everyone’s responsibility.</a:t>
            </a:r>
          </a:p>
          <a:p>
            <a:pPr marL="1085824" lvl="1" indent="-342891" defTabSz="914377">
              <a:spcBef>
                <a:spcPct val="0"/>
              </a:spcBef>
              <a:defRPr/>
            </a:pPr>
            <a:r>
              <a:rPr lang="en-CA" altLang="en-US" sz="2133" dirty="0">
                <a:solidFill>
                  <a:srgbClr val="397AB6"/>
                </a:solidFill>
                <a:latin typeface="Corbel" panose="020B0503020204020204"/>
              </a:rPr>
              <a:t>I am responsible for my own workplace safety.</a:t>
            </a:r>
          </a:p>
          <a:p>
            <a:pPr marL="1085824" lvl="1" indent="-342891" defTabSz="914377">
              <a:spcBef>
                <a:spcPct val="0"/>
              </a:spcBef>
              <a:defRPr/>
            </a:pPr>
            <a:r>
              <a:rPr lang="en-CA" altLang="en-US" sz="2133" dirty="0">
                <a:solidFill>
                  <a:srgbClr val="397AB6"/>
                </a:solidFill>
                <a:latin typeface="Corbel" panose="020B0503020204020204"/>
              </a:rPr>
              <a:t>I will go above and beyond the minimum safety standards required of my job.</a:t>
            </a:r>
          </a:p>
          <a:p>
            <a:pPr marL="1085824" lvl="1" indent="-342891" defTabSz="914377">
              <a:spcBef>
                <a:spcPct val="0"/>
              </a:spcBef>
              <a:defRPr/>
            </a:pPr>
            <a:r>
              <a:rPr lang="en-CA" altLang="en-US" sz="2133" dirty="0">
                <a:solidFill>
                  <a:srgbClr val="397AB6"/>
                </a:solidFill>
                <a:latin typeface="Corbel" panose="020B0503020204020204"/>
              </a:rPr>
              <a:t>I will continually improve my safety behaviors.</a:t>
            </a:r>
          </a:p>
          <a:p>
            <a:pPr marL="1085824" lvl="1" indent="-342891" defTabSz="914377">
              <a:spcBef>
                <a:spcPct val="0"/>
              </a:spcBef>
              <a:defRPr/>
            </a:pPr>
            <a:r>
              <a:rPr lang="en-CA" altLang="en-US" sz="2133" dirty="0">
                <a:solidFill>
                  <a:srgbClr val="397AB6"/>
                </a:solidFill>
                <a:latin typeface="Corbel" panose="020B0503020204020204"/>
              </a:rPr>
              <a:t>I will work with management to decrease my exposure to risk.</a:t>
            </a:r>
          </a:p>
          <a:p>
            <a:pPr marL="1085824" lvl="1" indent="-342891" defTabSz="914377">
              <a:spcBef>
                <a:spcPct val="0"/>
              </a:spcBef>
              <a:defRPr/>
            </a:pPr>
            <a:r>
              <a:rPr lang="en-CA" altLang="en-US" sz="2133" dirty="0">
                <a:solidFill>
                  <a:srgbClr val="397AB6"/>
                </a:solidFill>
                <a:latin typeface="Corbel" panose="020B0503020204020204"/>
              </a:rPr>
              <a:t>I will set an example of safe behavior for my coworkers.</a:t>
            </a:r>
          </a:p>
          <a:p>
            <a:pPr marL="1085824" lvl="1" indent="-342891" defTabSz="914377">
              <a:spcBef>
                <a:spcPct val="0"/>
              </a:spcBef>
              <a:defRPr/>
            </a:pPr>
            <a:r>
              <a:rPr lang="en-CA" altLang="en-US" sz="2133" dirty="0">
                <a:solidFill>
                  <a:srgbClr val="397AB6"/>
                </a:solidFill>
                <a:latin typeface="Corbel" panose="020B0503020204020204"/>
              </a:rPr>
              <a:t>Every incident can be prevented.</a:t>
            </a:r>
          </a:p>
          <a:p>
            <a:pPr marL="1085824" lvl="1" indent="-342891" defTabSz="914377">
              <a:spcBef>
                <a:spcPct val="0"/>
              </a:spcBef>
              <a:defRPr/>
            </a:pPr>
            <a:r>
              <a:rPr lang="en-CA" altLang="en-US" sz="2133" dirty="0">
                <a:solidFill>
                  <a:srgbClr val="397AB6"/>
                </a:solidFill>
                <a:latin typeface="Corbel" panose="020B0503020204020204"/>
              </a:rPr>
              <a:t>Every job can be done safely.</a:t>
            </a:r>
          </a:p>
          <a:p>
            <a:pPr marL="1085824" lvl="1" indent="-342891" defTabSz="914377">
              <a:spcBef>
                <a:spcPct val="0"/>
              </a:spcBef>
              <a:defRPr/>
            </a:pPr>
            <a:r>
              <a:rPr lang="en-CA" altLang="en-US" sz="2133" b="1" dirty="0">
                <a:solidFill>
                  <a:srgbClr val="397AB6"/>
                </a:solidFill>
                <a:latin typeface="Corbel" panose="020B0503020204020204"/>
              </a:rPr>
              <a:t>Working safely is a Condition of my Employment!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3B83B-01C1-E510-9DD5-3FB2312CEDCA}"/>
              </a:ext>
            </a:extLst>
          </p:cNvPr>
          <p:cNvSpPr/>
          <p:nvPr/>
        </p:nvSpPr>
        <p:spPr>
          <a:xfrm>
            <a:off x="3447582" y="87356"/>
            <a:ext cx="529683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6600" b="1" u="sng" dirty="0">
                <a:latin typeface="Corbel" panose="020B0503020204020204"/>
              </a:rPr>
              <a:t>C</a:t>
            </a:r>
            <a:r>
              <a:rPr lang="en-US" sz="5400" b="1" dirty="0">
                <a:latin typeface="Corbel" panose="020B0503020204020204"/>
              </a:rPr>
              <a:t> = Commitment</a:t>
            </a:r>
          </a:p>
        </p:txBody>
      </p:sp>
    </p:spTree>
    <p:extLst>
      <p:ext uri="{BB962C8B-B14F-4D97-AF65-F5344CB8AC3E}">
        <p14:creationId xmlns:p14="http://schemas.microsoft.com/office/powerpoint/2010/main" val="243415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4B97C3-919C-30F4-52CE-04A5F9FE7821}"/>
              </a:ext>
            </a:extLst>
          </p:cNvPr>
          <p:cNvSpPr txBox="1"/>
          <p:nvPr/>
        </p:nvSpPr>
        <p:spPr>
          <a:xfrm>
            <a:off x="2105638" y="326007"/>
            <a:ext cx="7450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What exactly is World Class?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1B778-94EA-144F-C49D-23760F4FF341}"/>
              </a:ext>
            </a:extLst>
          </p:cNvPr>
          <p:cNvSpPr txBox="1"/>
          <p:nvPr/>
        </p:nvSpPr>
        <p:spPr>
          <a:xfrm>
            <a:off x="677645" y="2019650"/>
            <a:ext cx="5579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According to Merriam-Webster: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55A00-1665-5504-AC52-A0162A046BC1}"/>
              </a:ext>
            </a:extLst>
          </p:cNvPr>
          <p:cNvSpPr txBox="1"/>
          <p:nvPr/>
        </p:nvSpPr>
        <p:spPr>
          <a:xfrm>
            <a:off x="1614328" y="2892105"/>
            <a:ext cx="843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“being of the highest caliber in the world.”</a:t>
            </a: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0A639C7-ECEB-8538-635F-92CFE38FF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80439" y="1577130"/>
            <a:ext cx="1833412" cy="29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1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1E018A-30E9-F1E0-5A53-03D8F7941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32534"/>
            <a:ext cx="7019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1800" i="1" dirty="0">
                <a:latin typeface="Corbel" panose="020B0503020204020204"/>
              </a:rPr>
              <a:t>“We are what we repeatedly do. Excellence then is not an act, </a:t>
            </a:r>
          </a:p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1800" i="1" dirty="0">
                <a:latin typeface="Corbel" panose="020B0503020204020204"/>
              </a:rPr>
              <a:t>but a habit.”- Aristotle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7BF56C-865F-D589-C40D-2E27877066AF}"/>
              </a:ext>
            </a:extLst>
          </p:cNvPr>
          <p:cNvSpPr/>
          <p:nvPr/>
        </p:nvSpPr>
        <p:spPr>
          <a:xfrm>
            <a:off x="3935414" y="-11631"/>
            <a:ext cx="529683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6600" b="1" u="sng" dirty="0">
                <a:latin typeface="Corbel" panose="020B0503020204020204"/>
              </a:rPr>
              <a:t>C</a:t>
            </a:r>
            <a:r>
              <a:rPr lang="en-US" sz="5400" b="1" dirty="0">
                <a:latin typeface="Corbel" panose="020B0503020204020204"/>
              </a:rPr>
              <a:t> = Commitment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32979-E19B-D240-19D9-AB3F9A52CC9F}"/>
              </a:ext>
            </a:extLst>
          </p:cNvPr>
          <p:cNvSpPr/>
          <p:nvPr/>
        </p:nvSpPr>
        <p:spPr>
          <a:xfrm>
            <a:off x="2028202" y="1096365"/>
            <a:ext cx="6192837" cy="435933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altLang="en-US" sz="2133" b="1" dirty="0">
                <a:latin typeface="Corbel" panose="020B0503020204020204"/>
              </a:rPr>
              <a:t>Follow all safe work practices and procedures</a:t>
            </a:r>
          </a:p>
          <a:p>
            <a:pPr defTabSz="914377">
              <a:defRPr/>
            </a:pPr>
            <a:endParaRPr lang="en-US" altLang="en-US" sz="2133" b="1" dirty="0">
              <a:latin typeface="Corbel" panose="020B0503020204020204"/>
            </a:endParaRPr>
          </a:p>
          <a:p>
            <a:pPr defTabSz="914377">
              <a:defRPr/>
            </a:pPr>
            <a:r>
              <a:rPr lang="en-US" altLang="en-US" sz="2133" b="1" dirty="0">
                <a:latin typeface="Corbel" panose="020B0503020204020204"/>
              </a:rPr>
              <a:t>Reporting all incidents to supervisor</a:t>
            </a:r>
          </a:p>
          <a:p>
            <a:pPr defTabSz="914377">
              <a:defRPr/>
            </a:pPr>
            <a:endParaRPr lang="en-US" altLang="en-US" sz="2133" b="1" dirty="0">
              <a:latin typeface="Corbel" panose="020B0503020204020204"/>
            </a:endParaRPr>
          </a:p>
          <a:p>
            <a:pPr defTabSz="914377">
              <a:defRPr/>
            </a:pPr>
            <a:r>
              <a:rPr lang="en-US" altLang="en-US" sz="2133" b="1" dirty="0">
                <a:latin typeface="Corbel" panose="020B0503020204020204"/>
              </a:rPr>
              <a:t>Participate in Pre-Shift &amp; Safety Meetings</a:t>
            </a:r>
          </a:p>
          <a:p>
            <a:pPr defTabSz="914377">
              <a:defRPr/>
            </a:pPr>
            <a:endParaRPr lang="en-US" altLang="en-US" sz="2133" b="1" dirty="0">
              <a:latin typeface="Corbel" panose="020B0503020204020204"/>
            </a:endParaRPr>
          </a:p>
          <a:p>
            <a:pPr defTabSz="914377">
              <a:defRPr/>
            </a:pPr>
            <a:r>
              <a:rPr lang="en-US" altLang="en-US" sz="2133" b="1" dirty="0">
                <a:latin typeface="Corbel" panose="020B0503020204020204"/>
              </a:rPr>
              <a:t>Good housekeeping performance</a:t>
            </a:r>
          </a:p>
          <a:p>
            <a:pPr defTabSz="914377">
              <a:defRPr/>
            </a:pPr>
            <a:endParaRPr lang="en-US" altLang="en-US" sz="2133" b="1" dirty="0">
              <a:latin typeface="Corbel" panose="020B0503020204020204"/>
            </a:endParaRPr>
          </a:p>
          <a:p>
            <a:pPr defTabSz="914377">
              <a:defRPr/>
            </a:pPr>
            <a:r>
              <a:rPr lang="en-US" altLang="en-US" sz="2133" b="1" dirty="0">
                <a:latin typeface="Corbel" panose="020B0503020204020204"/>
              </a:rPr>
              <a:t>Report workplace hazards</a:t>
            </a:r>
          </a:p>
          <a:p>
            <a:pPr defTabSz="914377">
              <a:defRPr/>
            </a:pPr>
            <a:endParaRPr lang="en-US" altLang="en-US" sz="2133" b="1" dirty="0">
              <a:latin typeface="Corbel" panose="020B0503020204020204"/>
            </a:endParaRPr>
          </a:p>
          <a:p>
            <a:pPr defTabSz="914377">
              <a:defRPr/>
            </a:pPr>
            <a:r>
              <a:rPr lang="en-US" altLang="en-US" sz="2133" b="1" dirty="0">
                <a:latin typeface="Corbel" panose="020B0503020204020204"/>
              </a:rPr>
              <a:t>Participate in safety/</a:t>
            </a:r>
            <a:r>
              <a:rPr lang="en-US" altLang="en-US" sz="2133" b="1" dirty="0" err="1">
                <a:latin typeface="Corbel" panose="020B0503020204020204"/>
              </a:rPr>
              <a:t>adhoc</a:t>
            </a:r>
            <a:r>
              <a:rPr lang="en-US" altLang="en-US" sz="2133" b="1" dirty="0">
                <a:latin typeface="Corbel" panose="020B0503020204020204"/>
              </a:rPr>
              <a:t> committees</a:t>
            </a:r>
          </a:p>
          <a:p>
            <a:pPr defTabSz="914377">
              <a:defRPr/>
            </a:pPr>
            <a:endParaRPr lang="en-US" altLang="en-US" sz="2133" b="1" dirty="0">
              <a:latin typeface="Corbel" panose="020B0503020204020204"/>
            </a:endParaRPr>
          </a:p>
          <a:p>
            <a:pPr defTabSz="914377">
              <a:defRPr/>
            </a:pPr>
            <a:r>
              <a:rPr lang="en-US" altLang="en-US" sz="2133" b="1" dirty="0">
                <a:latin typeface="Corbel" panose="020B0503020204020204"/>
              </a:rPr>
              <a:t>Submit safety suggestions</a:t>
            </a:r>
          </a:p>
        </p:txBody>
      </p:sp>
    </p:spTree>
    <p:extLst>
      <p:ext uri="{BB962C8B-B14F-4D97-AF65-F5344CB8AC3E}">
        <p14:creationId xmlns:p14="http://schemas.microsoft.com/office/powerpoint/2010/main" val="2950251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FE253-36CD-D5A0-673B-FEA56DC3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739" y="643467"/>
            <a:ext cx="3426376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F762A-60DD-0A53-C41B-E0E297E7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025" y="643467"/>
            <a:ext cx="343809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00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3D9868-6690-613F-4C62-60729F3EB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70" y="119871"/>
            <a:ext cx="5973896" cy="5022579"/>
          </a:xfrm>
          <a:prstGeom prst="rect">
            <a:avLst/>
          </a:prstGeom>
        </p:spPr>
      </p:pic>
      <p:pic>
        <p:nvPicPr>
          <p:cNvPr id="8" name="Picture 7" descr="A picture containing text, person, indoor, desk">
            <a:extLst>
              <a:ext uri="{FF2B5EF4-FFF2-40B4-BE49-F238E27FC236}">
                <a16:creationId xmlns:a16="http://schemas.microsoft.com/office/drawing/2014/main" id="{FFBB7D02-ECCF-3155-EC76-69515087E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52" y="12844"/>
            <a:ext cx="4554874" cy="3416156"/>
          </a:xfrm>
          <a:prstGeom prst="rect">
            <a:avLst/>
          </a:prstGeom>
        </p:spPr>
      </p:pic>
      <p:pic>
        <p:nvPicPr>
          <p:cNvPr id="12" name="Picture 11" descr="Text, letter">
            <a:extLst>
              <a:ext uri="{FF2B5EF4-FFF2-40B4-BE49-F238E27FC236}">
                <a16:creationId xmlns:a16="http://schemas.microsoft.com/office/drawing/2014/main" id="{A581B924-7A71-D14B-D7A3-76C38E851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52" y="3429000"/>
            <a:ext cx="4554874" cy="34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88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C3C31E3D-8B82-6E9E-A213-9734B10F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2BD96E-3838-45D2-9031-D3AF67C920A5}" type="slidenum">
              <a:rPr lang="en-US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9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DF409F-AA33-3CC4-6A91-51E7125DCDCF}"/>
              </a:ext>
            </a:extLst>
          </p:cNvPr>
          <p:cNvGraphicFramePr/>
          <p:nvPr/>
        </p:nvGraphicFramePr>
        <p:xfrm>
          <a:off x="2313897" y="1395324"/>
          <a:ext cx="7564206" cy="510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1AC9226-424C-1637-741F-77656E764ECE}"/>
              </a:ext>
            </a:extLst>
          </p:cNvPr>
          <p:cNvSpPr/>
          <p:nvPr/>
        </p:nvSpPr>
        <p:spPr>
          <a:xfrm>
            <a:off x="2364162" y="528886"/>
            <a:ext cx="7463676" cy="765657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EHSS Operating System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E827-89A1-4B73-9067-2D81D998CFC2}"/>
              </a:ext>
            </a:extLst>
          </p:cNvPr>
          <p:cNvSpPr txBox="1">
            <a:spLocks/>
          </p:cNvSpPr>
          <p:nvPr/>
        </p:nvSpPr>
        <p:spPr bwMode="auto">
          <a:xfrm>
            <a:off x="101600" y="381000"/>
            <a:ext cx="12090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>
            <a:lvl1pPr marL="214313" indent="-214313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CBA202"/>
              </a:buClr>
              <a:buSzPct val="14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189" eaLnBrk="1" fontAlgn="auto" hangingPunct="1">
              <a:spcAft>
                <a:spcPts val="600"/>
              </a:spcAft>
              <a:buClr>
                <a:srgbClr val="FDCD14">
                  <a:lumMod val="75000"/>
                </a:srgbClr>
              </a:buClr>
              <a:buNone/>
              <a:defRPr/>
            </a:pPr>
            <a:r>
              <a:rPr lang="en-US" sz="2400" b="1" u="sng" dirty="0">
                <a:solidFill>
                  <a:srgbClr val="375679"/>
                </a:solidFill>
                <a:latin typeface="Corbel" panose="020B0503020204020204"/>
              </a:rPr>
              <a:t>Safety – it’s all about people</a:t>
            </a:r>
          </a:p>
          <a:p>
            <a:pPr marL="0" indent="0" defTabSz="457189" eaLnBrk="1" fontAlgn="auto" hangingPunct="1">
              <a:spcAft>
                <a:spcPts val="600"/>
              </a:spcAft>
              <a:buClr>
                <a:srgbClr val="FDCD14">
                  <a:lumMod val="75000"/>
                </a:srgbClr>
              </a:buClr>
              <a:buNone/>
              <a:defRPr/>
            </a:pPr>
            <a:r>
              <a:rPr lang="en-US" sz="2133" b="1" dirty="0">
                <a:solidFill>
                  <a:srgbClr val="375679"/>
                </a:solidFill>
                <a:latin typeface="Corbel" panose="020B0503020204020204"/>
              </a:rPr>
              <a:t>If we get injured, our fellow workers and families are also negatively impacted</a:t>
            </a:r>
          </a:p>
          <a:p>
            <a:pPr marL="0" indent="0" defTabSz="457189" eaLnBrk="1" fontAlgn="auto" hangingPunct="1">
              <a:spcAft>
                <a:spcPts val="600"/>
              </a:spcAft>
              <a:buClr>
                <a:srgbClr val="FDCD14">
                  <a:lumMod val="75000"/>
                </a:srgbClr>
              </a:buClr>
              <a:buNone/>
              <a:defRPr/>
            </a:pPr>
            <a:endParaRPr lang="en-US" sz="1051" b="1" dirty="0">
              <a:solidFill>
                <a:srgbClr val="375679"/>
              </a:solidFill>
              <a:latin typeface="Corbel" panose="020B0503020204020204"/>
            </a:endParaRPr>
          </a:p>
          <a:p>
            <a:pPr marL="0" indent="0" defTabSz="457189" eaLnBrk="1" fontAlgn="auto" hangingPunct="1">
              <a:spcAft>
                <a:spcPts val="600"/>
              </a:spcAft>
              <a:buClr>
                <a:srgbClr val="FDCD14">
                  <a:lumMod val="75000"/>
                </a:srgbClr>
              </a:buClr>
              <a:buNone/>
              <a:defRPr/>
            </a:pPr>
            <a:r>
              <a:rPr lang="en-US" sz="2400" b="1" u="sng" dirty="0">
                <a:solidFill>
                  <a:srgbClr val="375679"/>
                </a:solidFill>
                <a:latin typeface="Corbel" panose="020B0503020204020204"/>
              </a:rPr>
              <a:t>A safety leader is:</a:t>
            </a:r>
          </a:p>
          <a:p>
            <a:pPr marL="0" indent="0" defTabSz="457189" eaLnBrk="1" fontAlgn="auto" hangingPunct="1">
              <a:spcAft>
                <a:spcPts val="600"/>
              </a:spcAft>
              <a:buClr>
                <a:srgbClr val="FDCD14">
                  <a:lumMod val="75000"/>
                </a:srgbClr>
              </a:buClr>
              <a:buNone/>
              <a:defRPr/>
            </a:pPr>
            <a:r>
              <a:rPr lang="en-US" sz="2133" b="1" u="sng" dirty="0">
                <a:solidFill>
                  <a:srgbClr val="FF0000"/>
                </a:solidFill>
                <a:latin typeface="Corbel" panose="020B0503020204020204"/>
              </a:rPr>
              <a:t>Passionate about safety</a:t>
            </a:r>
          </a:p>
          <a:p>
            <a:pPr marL="0" indent="0" defTabSz="457189" eaLnBrk="1" fontAlgn="auto" hangingPunct="1">
              <a:spcAft>
                <a:spcPts val="600"/>
              </a:spcAft>
              <a:buClr>
                <a:srgbClr val="FDCD14">
                  <a:lumMod val="75000"/>
                </a:srgbClr>
              </a:buClr>
              <a:buNone/>
              <a:defRPr/>
            </a:pPr>
            <a:r>
              <a:rPr lang="en-US" sz="1867" dirty="0">
                <a:solidFill>
                  <a:srgbClr val="397AB6"/>
                </a:solidFill>
                <a:latin typeface="Corbel" panose="020B0503020204020204"/>
              </a:rPr>
              <a:t>A safety leader does not run hot and cold with regards to safety.  It is first and foremost in everything they do, every day.  </a:t>
            </a:r>
          </a:p>
          <a:p>
            <a:pPr marL="0" indent="0" defTabSz="457189" eaLnBrk="1" fontAlgn="auto" hangingPunct="1">
              <a:spcAft>
                <a:spcPts val="600"/>
              </a:spcAft>
              <a:buClr>
                <a:srgbClr val="FDCD14">
                  <a:lumMod val="75000"/>
                </a:srgbClr>
              </a:buClr>
              <a:buNone/>
              <a:defRPr/>
            </a:pPr>
            <a:r>
              <a:rPr lang="en-US" sz="2133" b="1" u="sng" dirty="0">
                <a:solidFill>
                  <a:srgbClr val="FF0000"/>
                </a:solidFill>
                <a:latin typeface="Corbel" panose="020B0503020204020204"/>
              </a:rPr>
              <a:t>Personally involved</a:t>
            </a:r>
          </a:p>
          <a:p>
            <a:pPr marL="0" indent="0" defTabSz="457189" eaLnBrk="1" fontAlgn="auto" hangingPunct="1">
              <a:spcAft>
                <a:spcPts val="600"/>
              </a:spcAft>
              <a:buClr>
                <a:srgbClr val="FDCD14">
                  <a:lumMod val="75000"/>
                </a:srgbClr>
              </a:buClr>
              <a:buNone/>
              <a:defRPr/>
            </a:pPr>
            <a:r>
              <a:rPr lang="en-US" sz="1867" dirty="0">
                <a:solidFill>
                  <a:srgbClr val="397AB6"/>
                </a:solidFill>
                <a:latin typeface="Corbel" panose="020B0503020204020204"/>
              </a:rPr>
              <a:t>A safety leader does more than just condone or verbally approve of a safe-work culture. They are fully immersed in that culture’s processes and steward its growth.</a:t>
            </a:r>
          </a:p>
          <a:p>
            <a:pPr marL="0" indent="0" defTabSz="457189" eaLnBrk="1" fontAlgn="auto" hangingPunct="1">
              <a:spcAft>
                <a:spcPts val="600"/>
              </a:spcAft>
              <a:buClr>
                <a:srgbClr val="FDCD14">
                  <a:lumMod val="75000"/>
                </a:srgbClr>
              </a:buClr>
              <a:buNone/>
              <a:defRPr/>
            </a:pPr>
            <a:r>
              <a:rPr lang="en-US" sz="2133" b="1" u="sng" dirty="0">
                <a:solidFill>
                  <a:srgbClr val="FF0000"/>
                </a:solidFill>
                <a:latin typeface="Corbel" panose="020B0503020204020204"/>
              </a:rPr>
              <a:t>A positive example</a:t>
            </a:r>
          </a:p>
          <a:p>
            <a:pPr marL="0" indent="0" defTabSz="457189" eaLnBrk="1" fontAlgn="auto" hangingPunct="1">
              <a:spcAft>
                <a:spcPts val="600"/>
              </a:spcAft>
              <a:buClr>
                <a:srgbClr val="FDCD14">
                  <a:lumMod val="75000"/>
                </a:srgbClr>
              </a:buClr>
              <a:buNone/>
              <a:defRPr/>
            </a:pPr>
            <a:r>
              <a:rPr lang="en-US" sz="1867" dirty="0">
                <a:solidFill>
                  <a:srgbClr val="397AB6"/>
                </a:solidFill>
                <a:latin typeface="Corbel" panose="020B0503020204020204"/>
              </a:rPr>
              <a:t>A safety leader uses more than words to convey their passion for safety. Often just their presence in the workforce will speak volumes.</a:t>
            </a:r>
          </a:p>
        </p:txBody>
      </p:sp>
    </p:spTree>
    <p:extLst>
      <p:ext uri="{BB962C8B-B14F-4D97-AF65-F5344CB8AC3E}">
        <p14:creationId xmlns:p14="http://schemas.microsoft.com/office/powerpoint/2010/main" val="156723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example.jpg">
            <a:extLst>
              <a:ext uri="{FF2B5EF4-FFF2-40B4-BE49-F238E27FC236}">
                <a16:creationId xmlns:a16="http://schemas.microsoft.com/office/drawing/2014/main" id="{01EB8548-7E75-15B3-E79B-5DF41D94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39" y="76200"/>
            <a:ext cx="8942388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B78BDEA-F444-9E17-357F-66D602A76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951" y="5359401"/>
            <a:ext cx="7050777" cy="62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644" tIns="34323" rIns="68644" bIns="3432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0"/>
              </a:spcBef>
              <a:buNone/>
              <a:defRPr/>
            </a:pPr>
            <a:r>
              <a:rPr lang="en-US" altLang="en-US" sz="3600" b="1" dirty="0">
                <a:latin typeface="Corbel" panose="020B0503020204020204"/>
              </a:rPr>
              <a:t>Always lead by a positive example.</a:t>
            </a:r>
          </a:p>
        </p:txBody>
      </p:sp>
    </p:spTree>
    <p:extLst>
      <p:ext uri="{BB962C8B-B14F-4D97-AF65-F5344CB8AC3E}">
        <p14:creationId xmlns:p14="http://schemas.microsoft.com/office/powerpoint/2010/main" val="106378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AE7310-2F17-86E7-2654-E5B28C0B282B}"/>
              </a:ext>
            </a:extLst>
          </p:cNvPr>
          <p:cNvSpPr/>
          <p:nvPr/>
        </p:nvSpPr>
        <p:spPr>
          <a:xfrm>
            <a:off x="4072049" y="4343401"/>
            <a:ext cx="404790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8000" b="1" u="sng" dirty="0">
                <a:ln w="0"/>
                <a:latin typeface="Corbel" panose="020B0503020204020204"/>
              </a:rPr>
              <a:t>Integrity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4616E5-D530-FC6E-A758-E07A8280FAC3}"/>
              </a:ext>
            </a:extLst>
          </p:cNvPr>
          <p:cNvSpPr/>
          <p:nvPr/>
        </p:nvSpPr>
        <p:spPr>
          <a:xfrm>
            <a:off x="3098098" y="2874965"/>
            <a:ext cx="5857694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857229" indent="-857229" algn="ctr" defTabSz="914377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8000" b="1" u="sng" dirty="0">
                <a:ln w="0"/>
                <a:latin typeface="Corbel" panose="020B0503020204020204"/>
              </a:rPr>
              <a:t>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rgbClr val="375679">
                      <a:alpha val="40000"/>
                    </a:srgbClr>
                  </a:outerShdw>
                </a:effectLst>
                <a:latin typeface="Corbel" panose="020B0503020204020204"/>
              </a:rPr>
              <a:t>ommitment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DBD23B-9578-9135-CBDC-FAF51B7EC9BB}"/>
              </a:ext>
            </a:extLst>
          </p:cNvPr>
          <p:cNvSpPr/>
          <p:nvPr/>
        </p:nvSpPr>
        <p:spPr>
          <a:xfrm>
            <a:off x="3080233" y="1585914"/>
            <a:ext cx="4299575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857229" indent="-857229" algn="ctr" defTabSz="914377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8000" b="1" u="sng" dirty="0">
                <a:ln w="0"/>
                <a:latin typeface="Corbel" panose="020B0503020204020204"/>
              </a:rPr>
              <a:t>B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rgbClr val="375679">
                      <a:alpha val="40000"/>
                    </a:srgbClr>
                  </a:outerShdw>
                </a:effectLst>
                <a:latin typeface="Corbel" panose="020B0503020204020204"/>
              </a:rPr>
              <a:t>ehavior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236A1-45B0-8537-FB08-CED9C132B78D}"/>
              </a:ext>
            </a:extLst>
          </p:cNvPr>
          <p:cNvSpPr/>
          <p:nvPr/>
        </p:nvSpPr>
        <p:spPr>
          <a:xfrm>
            <a:off x="3084278" y="298452"/>
            <a:ext cx="4283545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857229" indent="-857229" algn="ctr" defTabSz="914377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8000" b="1" u="sng" dirty="0">
                <a:ln w="0"/>
                <a:latin typeface="Corbel" panose="020B0503020204020204"/>
              </a:rPr>
              <a:t>A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rgbClr val="375679">
                      <a:alpha val="40000"/>
                    </a:srgbClr>
                  </a:outerShdw>
                </a:effectLst>
                <a:latin typeface="Corbel" panose="020B0503020204020204"/>
              </a:rPr>
              <a:t>ttitude </a:t>
            </a:r>
          </a:p>
        </p:txBody>
      </p:sp>
    </p:spTree>
    <p:extLst>
      <p:ext uri="{BB962C8B-B14F-4D97-AF65-F5344CB8AC3E}">
        <p14:creationId xmlns:p14="http://schemas.microsoft.com/office/powerpoint/2010/main" val="2593097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C62CC5-118D-D3B1-E5CE-683CB307EE61}"/>
              </a:ext>
            </a:extLst>
          </p:cNvPr>
          <p:cNvSpPr/>
          <p:nvPr/>
        </p:nvSpPr>
        <p:spPr>
          <a:xfrm>
            <a:off x="4403726" y="404814"/>
            <a:ext cx="3079689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6000" b="1" u="sng" dirty="0">
                <a:latin typeface="Corbel" panose="020B0503020204020204"/>
              </a:rPr>
              <a:t>Integrity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EB6AF-D775-7467-9A9F-EE3D22B6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105560"/>
            <a:ext cx="114808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2800" b="1" dirty="0">
                <a:latin typeface="Corbel" panose="020B0503020204020204"/>
              </a:rPr>
              <a:t>Being an ambassador for safety no matter what level of the organization</a:t>
            </a:r>
          </a:p>
          <a:p>
            <a:pPr defTabSz="914377">
              <a:spcBef>
                <a:spcPct val="0"/>
              </a:spcBef>
              <a:buNone/>
              <a:defRPr/>
            </a:pPr>
            <a:endParaRPr lang="en-US" altLang="en-US" sz="2800" b="1" dirty="0">
              <a:latin typeface="Corbel" panose="020B0503020204020204"/>
            </a:endParaRPr>
          </a:p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2800" b="1" dirty="0">
                <a:latin typeface="Corbel" panose="020B0503020204020204"/>
              </a:rPr>
              <a:t>Working safely is a condition of employment</a:t>
            </a:r>
          </a:p>
          <a:p>
            <a:pPr defTabSz="914377">
              <a:spcBef>
                <a:spcPct val="0"/>
              </a:spcBef>
              <a:buNone/>
              <a:defRPr/>
            </a:pPr>
            <a:endParaRPr lang="en-US" altLang="en-US" sz="2800" b="1" dirty="0">
              <a:latin typeface="Corbel" panose="020B0503020204020204"/>
            </a:endParaRPr>
          </a:p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2800" b="1" dirty="0">
                <a:latin typeface="Corbel" panose="020B0503020204020204"/>
              </a:rPr>
              <a:t>Committing to a </a:t>
            </a:r>
            <a:r>
              <a:rPr lang="en-US" altLang="en-US" sz="2800" b="1" dirty="0" err="1">
                <a:latin typeface="Corbel" panose="020B0503020204020204"/>
              </a:rPr>
              <a:t>Safetitude</a:t>
            </a:r>
            <a:r>
              <a:rPr lang="en-US" altLang="en-US" sz="2800" b="1" dirty="0">
                <a:latin typeface="Corbel" panose="020B0503020204020204"/>
              </a:rPr>
              <a:t> each and every day!</a:t>
            </a:r>
          </a:p>
          <a:p>
            <a:pPr defTabSz="914377">
              <a:spcBef>
                <a:spcPct val="0"/>
              </a:spcBef>
              <a:buNone/>
              <a:defRPr/>
            </a:pPr>
            <a:endParaRPr lang="en-US" altLang="en-US" sz="2400" dirty="0">
              <a:solidFill>
                <a:srgbClr val="397AB6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23724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i5.googleusercontent.com/proxy/QXjPDMs2DPbHd3Kl_rFG6P363gfYOTPryPF8NqqUjtoX0VCni25GlejFdmV3P8BWyEc2v5VCpUTkueU1sHkuLWxMkVGWMzWlYpB1rFUfC5Rd1NGVFW2ckkfXwpNj4f5UDGCRmmBLg_8b2u2ComkbdcVxtYxhfnz0u4y_j3soyMw=s0-d-e1-ft#https://media.licdn.com/mpr/mpr/AAEAAQAAAAAAAAkPAAAAJGE3ZmNkNzJjLTVhNTYtNDRkMC1hYmUyLTQ4ODA2NzM3ZTNkYQ.jpg">
            <a:extLst>
              <a:ext uri="{FF2B5EF4-FFF2-40B4-BE49-F238E27FC236}">
                <a16:creationId xmlns:a16="http://schemas.microsoft.com/office/drawing/2014/main" id="{FCE0F6CA-2899-2F2B-3D38-03FA1DD0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"/>
            <a:ext cx="1229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48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8C7A11-4B41-2635-3654-F64903B7C19F}"/>
              </a:ext>
            </a:extLst>
          </p:cNvPr>
          <p:cNvSpPr txBox="1"/>
          <p:nvPr/>
        </p:nvSpPr>
        <p:spPr>
          <a:xfrm>
            <a:off x="822377" y="1516311"/>
            <a:ext cx="105472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Who developed the term and why was it important to them?</a:t>
            </a:r>
          </a:p>
          <a:p>
            <a:pPr algn="ctr"/>
            <a:r>
              <a:rPr lang="en-US" sz="3200" b="1" dirty="0"/>
              <a:t>Who sets the standard?</a:t>
            </a:r>
          </a:p>
          <a:p>
            <a:pPr algn="ctr"/>
            <a:r>
              <a:rPr lang="en-US" sz="3200" b="1" dirty="0"/>
              <a:t>Who am I judged against?</a:t>
            </a:r>
          </a:p>
          <a:p>
            <a:pPr algn="ctr"/>
            <a:r>
              <a:rPr lang="en-US" sz="3200" b="1" dirty="0"/>
              <a:t>Why is this so important?</a:t>
            </a:r>
          </a:p>
          <a:p>
            <a:pPr algn="ctr"/>
            <a:r>
              <a:rPr lang="en-US" sz="3200" b="1" dirty="0"/>
              <a:t>Does anyone really care?</a:t>
            </a:r>
          </a:p>
        </p:txBody>
      </p:sp>
    </p:spTree>
    <p:extLst>
      <p:ext uri="{BB962C8B-B14F-4D97-AF65-F5344CB8AC3E}">
        <p14:creationId xmlns:p14="http://schemas.microsoft.com/office/powerpoint/2010/main" val="270408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63CA0437-9FD3-5A3D-8414-1B55DC20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050" y="230931"/>
            <a:ext cx="8283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None/>
              <a:defRPr/>
            </a:pPr>
            <a:r>
              <a:rPr lang="en-US" altLang="en-US" sz="4800" b="1" u="sng" dirty="0">
                <a:latin typeface="Corbel" panose="020B0503020204020204"/>
              </a:rPr>
              <a:t>Heard around the water cooler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C128E-4411-5BA2-B14C-D3A29B2A6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2" y="1003205"/>
            <a:ext cx="9892633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5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1B78BFB-2813-BCEC-9748-6EC00DA07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111" y="1520039"/>
            <a:ext cx="9447212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altLang="en-US" sz="4000" b="1" i="1" dirty="0">
                <a:latin typeface="Corbel" panose="020B0503020204020204"/>
                <a:cs typeface="Times New Roman" panose="02020603050405020304" pitchFamily="18" charset="0"/>
              </a:rPr>
              <a:t>Effective</a:t>
            </a:r>
            <a:r>
              <a:rPr lang="en-US" altLang="en-US" sz="4000" b="1" dirty="0">
                <a:latin typeface="Corbel" panose="020B0503020204020204"/>
                <a:cs typeface="Times New Roman" panose="02020603050405020304" pitchFamily="18" charset="0"/>
              </a:rPr>
              <a:t> safety leaders have the </a:t>
            </a:r>
            <a:r>
              <a:rPr lang="en-US" altLang="en-US" sz="4000" b="1" i="1" dirty="0">
                <a:latin typeface="Corbel" panose="020B0503020204020204"/>
                <a:cs typeface="Times New Roman" panose="02020603050405020304" pitchFamily="18" charset="0"/>
              </a:rPr>
              <a:t>courage</a:t>
            </a:r>
            <a:r>
              <a:rPr lang="en-US" altLang="en-US" sz="4000" b="1" dirty="0">
                <a:latin typeface="Corbel" panose="020B0503020204020204"/>
                <a:cs typeface="Times New Roman" panose="02020603050405020304" pitchFamily="18" charset="0"/>
              </a:rPr>
              <a:t> to ask for candid feedback and the </a:t>
            </a:r>
            <a:r>
              <a:rPr lang="en-US" altLang="en-US" sz="4000" b="1" i="1" dirty="0">
                <a:latin typeface="Corbel" panose="020B0503020204020204"/>
                <a:cs typeface="Times New Roman" panose="02020603050405020304" pitchFamily="18" charset="0"/>
              </a:rPr>
              <a:t>humility</a:t>
            </a:r>
            <a:r>
              <a:rPr lang="en-US" altLang="en-US" sz="4000" b="1" dirty="0">
                <a:latin typeface="Corbel" panose="020B0503020204020204"/>
                <a:cs typeface="Times New Roman" panose="02020603050405020304" pitchFamily="18" charset="0"/>
              </a:rPr>
              <a:t> to accept and apply suggestions for reasonable change.</a:t>
            </a:r>
          </a:p>
        </p:txBody>
      </p:sp>
    </p:spTree>
    <p:extLst>
      <p:ext uri="{BB962C8B-B14F-4D97-AF65-F5344CB8AC3E}">
        <p14:creationId xmlns:p14="http://schemas.microsoft.com/office/powerpoint/2010/main" val="38082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CFD91C-C764-B699-CD4B-5D293EB1C0CA}"/>
              </a:ext>
            </a:extLst>
          </p:cNvPr>
          <p:cNvSpPr txBox="1"/>
          <p:nvPr/>
        </p:nvSpPr>
        <p:spPr>
          <a:xfrm>
            <a:off x="1676400" y="1766116"/>
            <a:ext cx="88392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600" b="1" u="sng" dirty="0">
                <a:latin typeface="Corbel" panose="020B0503020204020204"/>
                <a:ea typeface="ＭＳ Ｐゴシック" charset="-128"/>
              </a:rPr>
              <a:t>A</a:t>
            </a:r>
            <a:r>
              <a:rPr lang="en-US" sz="8800" b="1" dirty="0">
                <a:latin typeface="Corbel" panose="020B0503020204020204"/>
                <a:ea typeface="ＭＳ Ｐゴシック" charset="-128"/>
              </a:rPr>
              <a:t> is for Attitude</a:t>
            </a:r>
          </a:p>
        </p:txBody>
      </p:sp>
    </p:spTree>
    <p:extLst>
      <p:ext uri="{BB962C8B-B14F-4D97-AF65-F5344CB8AC3E}">
        <p14:creationId xmlns:p14="http://schemas.microsoft.com/office/powerpoint/2010/main" val="346774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148E5A-B5A0-7480-56A3-52D362BD633A}"/>
              </a:ext>
            </a:extLst>
          </p:cNvPr>
          <p:cNvSpPr/>
          <p:nvPr/>
        </p:nvSpPr>
        <p:spPr>
          <a:xfrm>
            <a:off x="4148992" y="113485"/>
            <a:ext cx="389401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6600" b="1" u="sng" dirty="0">
                <a:latin typeface="Corbel" panose="020B0503020204020204"/>
              </a:rPr>
              <a:t>A</a:t>
            </a:r>
            <a:r>
              <a:rPr lang="en-US" sz="5400" b="1" dirty="0">
                <a:latin typeface="Corbel" panose="020B0503020204020204"/>
              </a:rPr>
              <a:t> = Attitude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7B0F8-0F9C-48D8-AEA6-0BE05718AFBB}"/>
              </a:ext>
            </a:extLst>
          </p:cNvPr>
          <p:cNvSpPr txBox="1"/>
          <p:nvPr/>
        </p:nvSpPr>
        <p:spPr>
          <a:xfrm>
            <a:off x="1599501" y="1159980"/>
            <a:ext cx="92456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>
                <a:latin typeface="Corbel" panose="020B0503020204020204"/>
                <a:ea typeface="ＭＳ Ｐゴシック" charset="-128"/>
              </a:rPr>
              <a:t>Good attitude: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rbel" panose="020B0503020204020204"/>
                <a:ea typeface="ＭＳ Ｐゴシック" charset="-128"/>
              </a:rPr>
              <a:t>Important employee trait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rbel" panose="020B0503020204020204"/>
                <a:ea typeface="ＭＳ Ｐゴシック" charset="-128"/>
              </a:rPr>
              <a:t>Contributes to work environment &amp; how employees get along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rbel" panose="020B0503020204020204"/>
                <a:ea typeface="ＭＳ Ｐゴシック" charset="-128"/>
              </a:rPr>
              <a:t>Positive attitude can improve morale &amp; increase productivity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397AB6"/>
              </a:solidFill>
              <a:latin typeface="Corbel" panose="020B0503020204020204"/>
              <a:ea typeface="ＭＳ Ｐゴシック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>
                <a:latin typeface="Corbel" panose="020B0503020204020204"/>
                <a:ea typeface="ＭＳ Ｐゴシック" charset="-128"/>
              </a:rPr>
              <a:t>Bad attitude: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rbel" panose="020B0503020204020204"/>
                <a:ea typeface="ＭＳ Ｐゴシック" charset="-128"/>
              </a:rPr>
              <a:t>Destructive to the work environment, can kill morale</a:t>
            </a:r>
          </a:p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rbel" panose="020B0503020204020204"/>
                <a:ea typeface="ＭＳ Ｐゴシック" charset="-128"/>
              </a:rPr>
              <a:t>Excuses:</a:t>
            </a:r>
          </a:p>
          <a:p>
            <a:pPr marL="800080" lvl="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rbel" panose="020B0503020204020204"/>
                <a:ea typeface="ＭＳ Ｐゴシック" charset="-128"/>
              </a:rPr>
              <a:t>Bad hair day</a:t>
            </a:r>
          </a:p>
          <a:p>
            <a:pPr marL="800080" lvl="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rbel" panose="020B0503020204020204"/>
                <a:ea typeface="ＭＳ Ｐゴシック" charset="-128"/>
              </a:rPr>
              <a:t>Woke up on wrong side of the bed</a:t>
            </a:r>
          </a:p>
          <a:p>
            <a:pPr marL="800080" lvl="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orbel" panose="020B0503020204020204"/>
                <a:ea typeface="ＭＳ Ｐゴシック" charset="-128"/>
              </a:rPr>
              <a:t>Murphy’s law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949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AA98D1DAC2F499DE4ED1B39264002" ma:contentTypeVersion="7" ma:contentTypeDescription="Create a new document." ma:contentTypeScope="" ma:versionID="7ca852b6e8aa3193122e803b1fbcad4e">
  <xsd:schema xmlns:xsd="http://www.w3.org/2001/XMLSchema" xmlns:xs="http://www.w3.org/2001/XMLSchema" xmlns:p="http://schemas.microsoft.com/office/2006/metadata/properties" xmlns:ns2="18a2941b-2de7-4cb6-93c2-676f324307fb" targetNamespace="http://schemas.microsoft.com/office/2006/metadata/properties" ma:root="true" ma:fieldsID="7ebb656f11cf752cab8154854223513b" ns2:_="">
    <xsd:import namespace="18a2941b-2de7-4cb6-93c2-676f324307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2941b-2de7-4cb6-93c2-676f324307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F45898-5A64-4B68-83D8-63B824882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D193CC-DAC4-4502-8618-5C8116552D2B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18a2941b-2de7-4cb6-93c2-676f324307f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16F984-5192-4BCF-9113-FA5C62847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a2941b-2de7-4cb6-93c2-676f324307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2035</Words>
  <Application>Microsoft Office PowerPoint</Application>
  <PresentationFormat>Widescreen</PresentationFormat>
  <Paragraphs>418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Corbel</vt:lpstr>
      <vt:lpstr>Times New Roman</vt:lpstr>
      <vt:lpstr>Wingdings</vt:lpstr>
      <vt:lpstr>Office Theme</vt:lpstr>
      <vt:lpstr>PowerPoint Presentation</vt:lpstr>
      <vt:lpstr>Session # 14 Salvatore Caccavale, Corporate Director EHSS   scaccavale@martzbus.com 570-821-3830 office 815-302-9185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BAV</dc:creator>
  <cp:lastModifiedBy>Salvatore Caccavale</cp:lastModifiedBy>
  <cp:revision>10</cp:revision>
  <cp:lastPrinted>2023-01-31T19:53:57Z</cp:lastPrinted>
  <dcterms:created xsi:type="dcterms:W3CDTF">2019-11-26T21:30:48Z</dcterms:created>
  <dcterms:modified xsi:type="dcterms:W3CDTF">2023-01-31T20:03:02Z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0x010100676AA98D1DAC2F499DE4ED1B39264002</vt:lpwstr>
  </property>
  <property fmtid="{D5CDD505-2E9C-101B-9397-08002B2CF9AE}" pid="3" name="Order">
    <vt:r8>100</vt:r8>
  </property>
</Properties>
</file>