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4"/>
    <p:sldMasterId id="2147483665" r:id="rId5"/>
    <p:sldMasterId id="2147483682" r:id="rId6"/>
  </p:sldMasterIdLst>
  <p:notesMasterIdLst>
    <p:notesMasterId r:id="rId26"/>
  </p:notesMasterIdLst>
  <p:sldIdLst>
    <p:sldId id="256" r:id="rId7"/>
    <p:sldId id="257" r:id="rId8"/>
    <p:sldId id="260" r:id="rId9"/>
    <p:sldId id="272" r:id="rId10"/>
    <p:sldId id="268" r:id="rId11"/>
    <p:sldId id="273" r:id="rId12"/>
    <p:sldId id="274" r:id="rId13"/>
    <p:sldId id="262" r:id="rId14"/>
    <p:sldId id="269" r:id="rId15"/>
    <p:sldId id="270" r:id="rId16"/>
    <p:sldId id="263" r:id="rId17"/>
    <p:sldId id="275" r:id="rId18"/>
    <p:sldId id="271" r:id="rId19"/>
    <p:sldId id="264" r:id="rId20"/>
    <p:sldId id="277" r:id="rId21"/>
    <p:sldId id="278" r:id="rId22"/>
    <p:sldId id="258" r:id="rId23"/>
    <p:sldId id="279" r:id="rId24"/>
    <p:sldId id="259"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5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75" d="100"/>
          <a:sy n="75" d="100"/>
        </p:scale>
        <p:origin x="594" y="60"/>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3235"/>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EC2997-B36A-4D99-826B-3FA0AF76E2D3}" type="datetimeFigureOut">
              <a:rPr lang="en-US" smtClean="0"/>
              <a:t>1/10/2022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6FBD5B-CDB8-4BAC-9E3B-A1306B6576EB}" type="slidenum">
              <a:rPr lang="en-US" smtClean="0"/>
              <a:t>‹#›</a:t>
            </a:fld>
            <a:endParaRPr lang="en-US"/>
          </a:p>
        </p:txBody>
      </p:sp>
    </p:spTree>
    <p:extLst>
      <p:ext uri="{BB962C8B-B14F-4D97-AF65-F5344CB8AC3E}">
        <p14:creationId xmlns:p14="http://schemas.microsoft.com/office/powerpoint/2010/main" val="37692269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024993" y="1122363"/>
            <a:ext cx="7777842" cy="2387600"/>
          </a:xfrm>
        </p:spPr>
        <p:txBody>
          <a:bodyPr anchor="b"/>
          <a:lstStyle>
            <a:lvl1pPr algn="ctr">
              <a:defRPr sz="6000">
                <a:latin typeface="Calibri Light" panose="020F0302020204030204" pitchFamily="34" charset="0"/>
                <a:cs typeface="Calibri Light" panose="020F030202020403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4024993" y="3602038"/>
            <a:ext cx="7777842" cy="1655762"/>
          </a:xfrm>
          <a:prstGeom prst="rect">
            <a:avLst/>
          </a:prstGeom>
        </p:spPr>
        <p:txBody>
          <a:bodyPr/>
          <a:lstStyle>
            <a:lvl1pPr marL="0" indent="0" algn="ctr">
              <a:buNone/>
              <a:defRPr sz="2400">
                <a:latin typeface="Calibri Light" panose="020F0302020204030204" pitchFamily="34" charset="0"/>
                <a:cs typeface="Calibri Light" panose="020F03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359438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584959"/>
            <a:ext cx="10515600" cy="448858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11" name="Slide Number Placeholder 3"/>
          <p:cNvSpPr>
            <a:spLocks noGrp="1"/>
          </p:cNvSpPr>
          <p:nvPr>
            <p:ph type="sldNum" sz="quarter" idx="4"/>
          </p:nvPr>
        </p:nvSpPr>
        <p:spPr>
          <a:xfrm>
            <a:off x="9377778" y="6505921"/>
            <a:ext cx="2743200" cy="365125"/>
          </a:xfrm>
          <a:prstGeom prst="rect">
            <a:avLst/>
          </a:prstGeom>
        </p:spPr>
        <p:txBody>
          <a:bodyPr/>
          <a:lstStyle>
            <a:lvl1pPr algn="r">
              <a:defRPr>
                <a:solidFill>
                  <a:schemeClr val="bg1"/>
                </a:solidFill>
              </a:defRPr>
            </a:lvl1pPr>
          </a:lstStyle>
          <a:p>
            <a:fld id="{C7138F1C-13CA-4ABA-B68C-14DA2A879FA0}" type="slidenum">
              <a:rPr lang="en-US" smtClean="0"/>
              <a:pPr/>
              <a:t>‹#›</a:t>
            </a:fld>
            <a:endParaRPr lang="en-US" dirty="0"/>
          </a:p>
        </p:txBody>
      </p:sp>
    </p:spTree>
    <p:extLst>
      <p:ext uri="{BB962C8B-B14F-4D97-AF65-F5344CB8AC3E}">
        <p14:creationId xmlns:p14="http://schemas.microsoft.com/office/powerpoint/2010/main" val="33800854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936917"/>
            <a:ext cx="10515600" cy="513662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11" name="Slide Number Placeholder 3"/>
          <p:cNvSpPr>
            <a:spLocks noGrp="1"/>
          </p:cNvSpPr>
          <p:nvPr>
            <p:ph type="sldNum" sz="quarter" idx="4"/>
          </p:nvPr>
        </p:nvSpPr>
        <p:spPr>
          <a:xfrm>
            <a:off x="9377778" y="6505921"/>
            <a:ext cx="2743200" cy="365125"/>
          </a:xfrm>
          <a:prstGeom prst="rect">
            <a:avLst/>
          </a:prstGeom>
        </p:spPr>
        <p:txBody>
          <a:bodyPr/>
          <a:lstStyle>
            <a:lvl1pPr algn="r">
              <a:defRPr>
                <a:solidFill>
                  <a:schemeClr val="bg1"/>
                </a:solidFill>
              </a:defRPr>
            </a:lvl1pPr>
          </a:lstStyle>
          <a:p>
            <a:fld id="{C7138F1C-13CA-4ABA-B68C-14DA2A879FA0}" type="slidenum">
              <a:rPr lang="en-US" smtClean="0"/>
              <a:pPr/>
              <a:t>‹#›</a:t>
            </a:fld>
            <a:endParaRPr lang="en-US" dirty="0"/>
          </a:p>
        </p:txBody>
      </p:sp>
      <p:sp>
        <p:nvSpPr>
          <p:cNvPr id="7" name="Title 1"/>
          <p:cNvSpPr>
            <a:spLocks noGrp="1"/>
          </p:cNvSpPr>
          <p:nvPr>
            <p:ph type="title"/>
          </p:nvPr>
        </p:nvSpPr>
        <p:spPr>
          <a:xfrm>
            <a:off x="2725270" y="94234"/>
            <a:ext cx="9291917" cy="491289"/>
          </a:xfrm>
        </p:spPr>
        <p:txBody>
          <a:bodyPr/>
          <a:lstStyle>
            <a:lvl1pPr algn="r">
              <a:defRPr>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39275149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584959"/>
            <a:ext cx="5181600" cy="448858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584959"/>
            <a:ext cx="5181600" cy="448858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9" name="Slide Number Placeholder 3"/>
          <p:cNvSpPr>
            <a:spLocks noGrp="1"/>
          </p:cNvSpPr>
          <p:nvPr>
            <p:ph type="sldNum" sz="quarter" idx="4"/>
          </p:nvPr>
        </p:nvSpPr>
        <p:spPr>
          <a:xfrm>
            <a:off x="9377778" y="6505921"/>
            <a:ext cx="2743200" cy="365125"/>
          </a:xfrm>
          <a:prstGeom prst="rect">
            <a:avLst/>
          </a:prstGeom>
        </p:spPr>
        <p:txBody>
          <a:bodyPr/>
          <a:lstStyle>
            <a:lvl1pPr algn="r">
              <a:defRPr>
                <a:solidFill>
                  <a:schemeClr val="bg1"/>
                </a:solidFill>
              </a:defRPr>
            </a:lvl1pPr>
          </a:lstStyle>
          <a:p>
            <a:fld id="{C7138F1C-13CA-4ABA-B68C-14DA2A879FA0}" type="slidenum">
              <a:rPr lang="en-US" smtClean="0"/>
              <a:pPr/>
              <a:t>‹#›</a:t>
            </a:fld>
            <a:endParaRPr lang="en-US" dirty="0"/>
          </a:p>
        </p:txBody>
      </p:sp>
    </p:spTree>
    <p:extLst>
      <p:ext uri="{BB962C8B-B14F-4D97-AF65-F5344CB8AC3E}">
        <p14:creationId xmlns:p14="http://schemas.microsoft.com/office/powerpoint/2010/main" val="34404172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7" name="Slide Number Placeholder 3"/>
          <p:cNvSpPr>
            <a:spLocks noGrp="1"/>
          </p:cNvSpPr>
          <p:nvPr>
            <p:ph type="sldNum" sz="quarter" idx="4"/>
          </p:nvPr>
        </p:nvSpPr>
        <p:spPr>
          <a:xfrm>
            <a:off x="9377778" y="6505921"/>
            <a:ext cx="2743200" cy="365125"/>
          </a:xfrm>
          <a:prstGeom prst="rect">
            <a:avLst/>
          </a:prstGeom>
        </p:spPr>
        <p:txBody>
          <a:bodyPr/>
          <a:lstStyle>
            <a:lvl1pPr algn="r">
              <a:defRPr>
                <a:solidFill>
                  <a:schemeClr val="bg1"/>
                </a:solidFill>
              </a:defRPr>
            </a:lvl1pPr>
          </a:lstStyle>
          <a:p>
            <a:fld id="{C7138F1C-13CA-4ABA-B68C-14DA2A879FA0}" type="slidenum">
              <a:rPr lang="en-US" smtClean="0"/>
              <a:pPr/>
              <a:t>‹#›</a:t>
            </a:fld>
            <a:endParaRPr lang="en-US" dirty="0"/>
          </a:p>
        </p:txBody>
      </p:sp>
    </p:spTree>
    <p:extLst>
      <p:ext uri="{BB962C8B-B14F-4D97-AF65-F5344CB8AC3E}">
        <p14:creationId xmlns:p14="http://schemas.microsoft.com/office/powerpoint/2010/main" val="3279639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2725270" y="94234"/>
            <a:ext cx="9291917" cy="491289"/>
          </a:xfrm>
        </p:spPr>
        <p:txBody>
          <a:bodyPr/>
          <a:lstStyle>
            <a:lvl1pPr algn="r">
              <a:defRPr>
                <a:solidFill>
                  <a:schemeClr val="bg1"/>
                </a:solidFill>
              </a:defRPr>
            </a:lvl1pPr>
          </a:lstStyle>
          <a:p>
            <a:r>
              <a:rPr lang="en-US" dirty="0"/>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7" name="Slide Number Placeholder 3"/>
          <p:cNvSpPr>
            <a:spLocks noGrp="1"/>
          </p:cNvSpPr>
          <p:nvPr>
            <p:ph type="sldNum" sz="quarter" idx="4"/>
          </p:nvPr>
        </p:nvSpPr>
        <p:spPr>
          <a:xfrm>
            <a:off x="9377778" y="6505921"/>
            <a:ext cx="2743200" cy="365125"/>
          </a:xfrm>
          <a:prstGeom prst="rect">
            <a:avLst/>
          </a:prstGeom>
        </p:spPr>
        <p:txBody>
          <a:bodyPr/>
          <a:lstStyle>
            <a:lvl1pPr algn="r">
              <a:defRPr>
                <a:solidFill>
                  <a:schemeClr val="bg1"/>
                </a:solidFill>
              </a:defRPr>
            </a:lvl1pPr>
          </a:lstStyle>
          <a:p>
            <a:fld id="{C7138F1C-13CA-4ABA-B68C-14DA2A879FA0}" type="slidenum">
              <a:rPr lang="en-US" smtClean="0"/>
              <a:pPr/>
              <a:t>‹#›</a:t>
            </a:fld>
            <a:endParaRPr lang="en-US" dirty="0"/>
          </a:p>
        </p:txBody>
      </p:sp>
    </p:spTree>
    <p:extLst>
      <p:ext uri="{BB962C8B-B14F-4D97-AF65-F5344CB8AC3E}">
        <p14:creationId xmlns:p14="http://schemas.microsoft.com/office/powerpoint/2010/main" val="2224826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4"/>
          </p:nvPr>
        </p:nvSpPr>
        <p:spPr>
          <a:xfrm>
            <a:off x="9377778" y="6505921"/>
            <a:ext cx="2743200" cy="365125"/>
          </a:xfrm>
          <a:prstGeom prst="rect">
            <a:avLst/>
          </a:prstGeom>
        </p:spPr>
        <p:txBody>
          <a:bodyPr/>
          <a:lstStyle>
            <a:lvl1pPr algn="r">
              <a:defRPr>
                <a:solidFill>
                  <a:schemeClr val="bg1"/>
                </a:solidFill>
              </a:defRPr>
            </a:lvl1pPr>
          </a:lstStyle>
          <a:p>
            <a:fld id="{C7138F1C-13CA-4ABA-B68C-14DA2A879FA0}" type="slidenum">
              <a:rPr lang="en-US" smtClean="0"/>
              <a:pPr/>
              <a:t>‹#›</a:t>
            </a:fld>
            <a:endParaRPr lang="en-US" dirty="0"/>
          </a:p>
        </p:txBody>
      </p:sp>
    </p:spTree>
    <p:extLst>
      <p:ext uri="{BB962C8B-B14F-4D97-AF65-F5344CB8AC3E}">
        <p14:creationId xmlns:p14="http://schemas.microsoft.com/office/powerpoint/2010/main" val="93787323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4.xml"/><Relationship Id="rId7"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5" Type="http://schemas.openxmlformats.org/officeDocument/2006/relationships/slideLayout" Target="../slideLayouts/slideLayout6.xml"/><Relationship Id="rId4" Type="http://schemas.openxmlformats.org/officeDocument/2006/relationships/slideLayout" Target="../slideLayouts/slideLayout5.xml"/><Relationship Id="rId9" Type="http://schemas.openxmlformats.org/officeDocument/2006/relationships/image" Target="../media/image3.png"/></Relationships>
</file>

<file path=ppt/slideMasters/_rels/slideMaster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0"/>
            <a:ext cx="10000202" cy="6858000"/>
          </a:xfrm>
          <a:prstGeom prst="rect">
            <a:avLst/>
          </a:prstGeom>
        </p:spPr>
      </p:pic>
      <p:sp>
        <p:nvSpPr>
          <p:cNvPr id="6" name="Title Placeholder 5"/>
          <p:cNvSpPr>
            <a:spLocks noGrp="1"/>
          </p:cNvSpPr>
          <p:nvPr>
            <p:ph type="title"/>
          </p:nvPr>
        </p:nvSpPr>
        <p:spPr>
          <a:xfrm>
            <a:off x="3242035" y="2495583"/>
            <a:ext cx="10515600" cy="1325563"/>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1826200271"/>
      </p:ext>
    </p:extLst>
  </p:cSld>
  <p:clrMap bg1="lt1" tx1="dk1" bg2="lt2" tx2="dk2" accent1="accent1" accent2="accent2" accent3="accent3" accent4="accent4" accent5="accent5" accent6="accent6" hlink="hlink" folHlink="folHlink"/>
  <p:sldLayoutIdLst>
    <p:sldLayoutId id="2147483677"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Calibri" panose="020F0502020204030204" pitchFamily="34" charset="0"/>
          <a:ea typeface="+mj-ea"/>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Tahoma" panose="020B0604030504040204" pitchFamily="34"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Tahoma" panose="020B0604030504040204" pitchFamily="34" charset="0"/>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Tahoma" panose="020B0604030504040204" pitchFamily="34" charset="0"/>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Tahoma" panose="020B0604030504040204" pitchFamily="34" charset="0"/>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Tahoma" panose="020B0604030504040204" pitchFamily="34" charset="0"/>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0" y="6077786"/>
            <a:ext cx="12192000" cy="926491"/>
          </a:xfrm>
          <a:prstGeom prst="rect">
            <a:avLst/>
          </a:prstGeom>
        </p:spPr>
      </p:pic>
      <p:sp>
        <p:nvSpPr>
          <p:cNvPr id="2" name="Title Placeholder 1"/>
          <p:cNvSpPr>
            <a:spLocks noGrp="1"/>
          </p:cNvSpPr>
          <p:nvPr>
            <p:ph type="title"/>
          </p:nvPr>
        </p:nvSpPr>
        <p:spPr>
          <a:xfrm>
            <a:off x="838200" y="936917"/>
            <a:ext cx="10515600" cy="491289"/>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593669"/>
            <a:ext cx="10515600" cy="447987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073547"/>
            <a:ext cx="2743200" cy="273979"/>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4038600" y="6073548"/>
            <a:ext cx="4114800" cy="273978"/>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pic>
        <p:nvPicPr>
          <p:cNvPr id="9" name="Picture 8"/>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0" y="-92077"/>
            <a:ext cx="12192000" cy="920151"/>
          </a:xfrm>
          <a:prstGeom prst="rect">
            <a:avLst/>
          </a:prstGeom>
        </p:spPr>
      </p:pic>
      <p:sp>
        <p:nvSpPr>
          <p:cNvPr id="12" name="Slide Number Placeholder 3"/>
          <p:cNvSpPr>
            <a:spLocks noGrp="1"/>
          </p:cNvSpPr>
          <p:nvPr>
            <p:ph type="sldNum" sz="quarter" idx="4"/>
          </p:nvPr>
        </p:nvSpPr>
        <p:spPr>
          <a:xfrm>
            <a:off x="9377778" y="6505921"/>
            <a:ext cx="2743200" cy="365125"/>
          </a:xfrm>
          <a:prstGeom prst="rect">
            <a:avLst/>
          </a:prstGeom>
        </p:spPr>
        <p:txBody>
          <a:bodyPr/>
          <a:lstStyle>
            <a:lvl1pPr algn="r">
              <a:defRPr>
                <a:solidFill>
                  <a:schemeClr val="bg1"/>
                </a:solidFill>
              </a:defRPr>
            </a:lvl1pPr>
          </a:lstStyle>
          <a:p>
            <a:fld id="{C7138F1C-13CA-4ABA-B68C-14DA2A879FA0}" type="slidenum">
              <a:rPr lang="en-US" smtClean="0"/>
              <a:pPr/>
              <a:t>‹#›</a:t>
            </a:fld>
            <a:endParaRPr lang="en-US" dirty="0"/>
          </a:p>
        </p:txBody>
      </p:sp>
    </p:spTree>
    <p:extLst>
      <p:ext uri="{BB962C8B-B14F-4D97-AF65-F5344CB8AC3E}">
        <p14:creationId xmlns:p14="http://schemas.microsoft.com/office/powerpoint/2010/main" val="3983980429"/>
      </p:ext>
    </p:extLst>
  </p:cSld>
  <p:clrMap bg1="lt1" tx1="dk1" bg2="lt2" tx2="dk2" accent1="accent1" accent2="accent2" accent3="accent3" accent4="accent4" accent5="accent5" accent6="accent6" hlink="hlink" folHlink="folHlink"/>
  <p:sldLayoutIdLst>
    <p:sldLayoutId id="2147483669" r:id="rId1"/>
    <p:sldLayoutId id="2147483680" r:id="rId2"/>
    <p:sldLayoutId id="2147483678" r:id="rId3"/>
    <p:sldLayoutId id="2147483671" r:id="rId4"/>
    <p:sldLayoutId id="2147483679" r:id="rId5"/>
    <p:sldLayoutId id="2147483672" r:id="rId6"/>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Picture 9" descr="Background pattern&#10;&#10;Description automatically generated">
            <a:extLst>
              <a:ext uri="{FF2B5EF4-FFF2-40B4-BE49-F238E27FC236}">
                <a16:creationId xmlns:a16="http://schemas.microsoft.com/office/drawing/2014/main" id="{8867E003-764E-4F51-9D29-D9DA9C2C4A6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65870"/>
          </a:xfrm>
          <a:prstGeom prst="rect">
            <a:avLst/>
          </a:prstGeom>
        </p:spPr>
      </p:pic>
      <p:sp>
        <p:nvSpPr>
          <p:cNvPr id="7" name="Rectangle 6">
            <a:extLst>
              <a:ext uri="{FF2B5EF4-FFF2-40B4-BE49-F238E27FC236}">
                <a16:creationId xmlns:a16="http://schemas.microsoft.com/office/drawing/2014/main" id="{909A1FC9-F4B2-4D22-BE26-6B8AECC86FB8}"/>
              </a:ext>
            </a:extLst>
          </p:cNvPr>
          <p:cNvSpPr/>
          <p:nvPr userDrawn="1"/>
        </p:nvSpPr>
        <p:spPr>
          <a:xfrm>
            <a:off x="2514598" y="1524795"/>
            <a:ext cx="7219951" cy="3611852"/>
          </a:xfrm>
          <a:prstGeom prst="rect">
            <a:avLst/>
          </a:prstGeom>
          <a:solidFill>
            <a:schemeClr val="accent5">
              <a:lumMod val="75000"/>
              <a:alpha val="83000"/>
            </a:schemeClr>
          </a:solidFill>
          <a:ln w="38100">
            <a:solidFill>
              <a:schemeClr val="bg1"/>
            </a:solidFill>
          </a:ln>
          <a:effectLst>
            <a:outerShdw blurRad="50800" dist="38100" dir="8100000" algn="tr" rotWithShape="0">
              <a:prstClr val="black">
                <a:alpha val="3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6">
            <a:extLst>
              <a:ext uri="{FF2B5EF4-FFF2-40B4-BE49-F238E27FC236}">
                <a16:creationId xmlns:a16="http://schemas.microsoft.com/office/drawing/2014/main" id="{02915A71-BDEF-416C-8646-F4A237CA7FF6}"/>
              </a:ext>
            </a:extLst>
          </p:cNvPr>
          <p:cNvSpPr txBox="1">
            <a:spLocks/>
          </p:cNvSpPr>
          <p:nvPr userDrawn="1"/>
        </p:nvSpPr>
        <p:spPr>
          <a:xfrm>
            <a:off x="866773" y="2027038"/>
            <a:ext cx="10515600" cy="1682458"/>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9000" dirty="0">
                <a:solidFill>
                  <a:schemeClr val="bg1"/>
                </a:solidFill>
              </a:rPr>
              <a:t>THANK YOU</a:t>
            </a:r>
          </a:p>
        </p:txBody>
      </p:sp>
      <p:sp>
        <p:nvSpPr>
          <p:cNvPr id="9" name="Title 1">
            <a:extLst>
              <a:ext uri="{FF2B5EF4-FFF2-40B4-BE49-F238E27FC236}">
                <a16:creationId xmlns:a16="http://schemas.microsoft.com/office/drawing/2014/main" id="{38F411FA-B03B-4F10-8A16-EAD88DA8B2D7}"/>
              </a:ext>
            </a:extLst>
          </p:cNvPr>
          <p:cNvSpPr txBox="1">
            <a:spLocks/>
          </p:cNvSpPr>
          <p:nvPr userDrawn="1"/>
        </p:nvSpPr>
        <p:spPr>
          <a:xfrm>
            <a:off x="838200" y="3364880"/>
            <a:ext cx="10515600" cy="491289"/>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solidFill>
                  <a:schemeClr val="bg1"/>
                </a:solidFill>
              </a:rPr>
              <a:t>Questions?</a:t>
            </a:r>
          </a:p>
        </p:txBody>
      </p:sp>
    </p:spTree>
    <p:extLst>
      <p:ext uri="{BB962C8B-B14F-4D97-AF65-F5344CB8AC3E}">
        <p14:creationId xmlns:p14="http://schemas.microsoft.com/office/powerpoint/2010/main" val="3026824443"/>
      </p:ext>
    </p:extLst>
  </p:cSld>
  <p:clrMap bg1="lt1" tx1="dk1" bg2="lt2" tx2="dk2" accent1="accent1" accent2="accent2" accent3="accent3" accent4="accent4" accent5="accent5" accent6="accent6" hlink="hlink" folHlink="folHlink"/>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24993" y="1686757"/>
            <a:ext cx="7777842" cy="1823206"/>
          </a:xfrm>
        </p:spPr>
        <p:txBody>
          <a:bodyPr>
            <a:normAutofit fontScale="90000"/>
          </a:bodyPr>
          <a:lstStyle/>
          <a:p>
            <a:r>
              <a:rPr lang="en-US" dirty="0"/>
              <a:t>Entry Level Driver Training &amp; CDL Testing Update</a:t>
            </a:r>
          </a:p>
        </p:txBody>
      </p:sp>
      <p:sp>
        <p:nvSpPr>
          <p:cNvPr id="3" name="Subtitle 2"/>
          <p:cNvSpPr>
            <a:spLocks noGrp="1"/>
          </p:cNvSpPr>
          <p:nvPr>
            <p:ph type="subTitle" idx="1"/>
          </p:nvPr>
        </p:nvSpPr>
        <p:spPr>
          <a:xfrm>
            <a:off x="4193668" y="3797878"/>
            <a:ext cx="7777842" cy="2746729"/>
          </a:xfrm>
        </p:spPr>
        <p:txBody>
          <a:bodyPr/>
          <a:lstStyle/>
          <a:p>
            <a:pPr>
              <a:spcAft>
                <a:spcPts val="1200"/>
              </a:spcAft>
            </a:pPr>
            <a:r>
              <a:rPr lang="en-US" dirty="0"/>
              <a:t>Bus Industry Safety Council and Bus Maintenance &amp; Repair Council General Session</a:t>
            </a:r>
          </a:p>
          <a:p>
            <a:r>
              <a:rPr lang="en-US" dirty="0"/>
              <a:t>January 10, 2022</a:t>
            </a:r>
          </a:p>
          <a:p>
            <a:endParaRPr lang="en-US" dirty="0"/>
          </a:p>
          <a:p>
            <a:r>
              <a:rPr lang="en-US" dirty="0"/>
              <a:t>Kevin Lewis</a:t>
            </a:r>
          </a:p>
          <a:p>
            <a:r>
              <a:rPr lang="en-US" dirty="0"/>
              <a:t>Director, Driver Programs, AAMVA</a:t>
            </a:r>
          </a:p>
        </p:txBody>
      </p:sp>
    </p:spTree>
    <p:extLst>
      <p:ext uri="{BB962C8B-B14F-4D97-AF65-F5344CB8AC3E}">
        <p14:creationId xmlns:p14="http://schemas.microsoft.com/office/powerpoint/2010/main" val="624343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159798" y="1030875"/>
            <a:ext cx="11087470" cy="5136629"/>
          </a:xfrm>
        </p:spPr>
        <p:txBody>
          <a:bodyPr>
            <a:normAutofit/>
          </a:bodyPr>
          <a:lstStyle/>
          <a:p>
            <a:pPr marL="0" indent="0">
              <a:buNone/>
            </a:pPr>
            <a:endParaRPr lang="en-US" sz="1800" b="0" i="0" u="none" strike="noStrike" baseline="0" dirty="0">
              <a:solidFill>
                <a:srgbClr val="000000"/>
              </a:solidFill>
              <a:latin typeface="Times New Roman" panose="02020603050405020304" pitchFamily="18" charset="0"/>
            </a:endParaRPr>
          </a:p>
          <a:p>
            <a:r>
              <a:rPr lang="en-US" b="1" i="0" u="none" strike="noStrike" baseline="0" dirty="0"/>
              <a:t>What training will CDL applicants receive</a:t>
            </a:r>
            <a:r>
              <a:rPr lang="en-US" b="1" dirty="0"/>
              <a:t>?</a:t>
            </a:r>
          </a:p>
          <a:p>
            <a:r>
              <a:rPr lang="en-US" b="1" dirty="0"/>
              <a:t>Behind-the-Wheel (BTW) Training</a:t>
            </a:r>
            <a:endParaRPr lang="en-US" b="0" i="0" u="none" strike="noStrike" baseline="0" dirty="0"/>
          </a:p>
          <a:p>
            <a:pPr lvl="1">
              <a:spcAft>
                <a:spcPts val="600"/>
              </a:spcAft>
            </a:pPr>
            <a:r>
              <a:rPr lang="en-US" sz="2800" b="0" i="0" u="none" strike="noStrike" baseline="0" dirty="0">
                <a:solidFill>
                  <a:srgbClr val="000000"/>
                </a:solidFill>
              </a:rPr>
              <a:t>Actual operation of a CMV</a:t>
            </a:r>
          </a:p>
          <a:p>
            <a:pPr lvl="1">
              <a:spcAft>
                <a:spcPts val="600"/>
              </a:spcAft>
            </a:pPr>
            <a:r>
              <a:rPr lang="en-US" sz="2800" b="0" i="0" u="none" strike="noStrike" baseline="0" dirty="0">
                <a:solidFill>
                  <a:srgbClr val="000000"/>
                </a:solidFill>
              </a:rPr>
              <a:t>Takes place on a range or public road</a:t>
            </a:r>
          </a:p>
          <a:p>
            <a:pPr lvl="1">
              <a:spcAft>
                <a:spcPts val="600"/>
              </a:spcAft>
            </a:pPr>
            <a:r>
              <a:rPr lang="en-US" sz="2800" b="0" i="0" u="none" strike="noStrike" baseline="0" dirty="0">
                <a:solidFill>
                  <a:srgbClr val="000000"/>
                </a:solidFill>
              </a:rPr>
              <a:t>May not use a simulator to meet requirements</a:t>
            </a:r>
          </a:p>
          <a:p>
            <a:pPr lvl="1">
              <a:spcAft>
                <a:spcPts val="600"/>
              </a:spcAft>
            </a:pPr>
            <a:r>
              <a:rPr lang="en-US" sz="2800" b="0" i="0" u="none" strike="noStrike" baseline="0" dirty="0">
                <a:solidFill>
                  <a:srgbClr val="000000"/>
                </a:solidFill>
              </a:rPr>
              <a:t>No minimum number of hours, training provider will determine driver’s proficiency</a:t>
            </a:r>
          </a:p>
          <a:p>
            <a:pPr lvl="1"/>
            <a:r>
              <a:rPr lang="en-US" sz="2800" b="0" i="0" u="none" strike="noStrike" baseline="0" dirty="0">
                <a:solidFill>
                  <a:srgbClr val="000000"/>
                </a:solidFill>
              </a:rPr>
              <a:t>Basic vehicle control skills and mastery of basic maneuvers	</a:t>
            </a:r>
          </a:p>
        </p:txBody>
      </p:sp>
      <p:sp>
        <p:nvSpPr>
          <p:cNvPr id="3" name="Slide Number Placeholder 2"/>
          <p:cNvSpPr>
            <a:spLocks noGrp="1"/>
          </p:cNvSpPr>
          <p:nvPr>
            <p:ph type="sldNum" sz="quarter" idx="4"/>
          </p:nvPr>
        </p:nvSpPr>
        <p:spPr/>
        <p:txBody>
          <a:bodyPr/>
          <a:lstStyle/>
          <a:p>
            <a:fld id="{C7138F1C-13CA-4ABA-B68C-14DA2A879FA0}" type="slidenum">
              <a:rPr lang="en-US" smtClean="0"/>
              <a:pPr/>
              <a:t>10</a:t>
            </a:fld>
            <a:endParaRPr lang="en-US" dirty="0"/>
          </a:p>
        </p:txBody>
      </p:sp>
      <p:sp>
        <p:nvSpPr>
          <p:cNvPr id="4" name="Title 3"/>
          <p:cNvSpPr>
            <a:spLocks noGrp="1"/>
          </p:cNvSpPr>
          <p:nvPr>
            <p:ph type="title"/>
          </p:nvPr>
        </p:nvSpPr>
        <p:spPr>
          <a:xfrm>
            <a:off x="2166152" y="0"/>
            <a:ext cx="9851036" cy="692458"/>
          </a:xfrm>
        </p:spPr>
        <p:txBody>
          <a:bodyPr>
            <a:normAutofit fontScale="90000"/>
          </a:bodyPr>
          <a:lstStyle/>
          <a:p>
            <a:pPr algn="ctr"/>
            <a:r>
              <a:rPr lang="en-US" dirty="0"/>
              <a:t>Training Provider Registry</a:t>
            </a:r>
          </a:p>
        </p:txBody>
      </p:sp>
    </p:spTree>
    <p:extLst>
      <p:ext uri="{BB962C8B-B14F-4D97-AF65-F5344CB8AC3E}">
        <p14:creationId xmlns:p14="http://schemas.microsoft.com/office/powerpoint/2010/main" val="20712260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195309" y="936917"/>
            <a:ext cx="11158491" cy="5136629"/>
          </a:xfrm>
        </p:spPr>
        <p:txBody>
          <a:bodyPr>
            <a:normAutofit lnSpcReduction="10000"/>
          </a:bodyPr>
          <a:lstStyle/>
          <a:p>
            <a:r>
              <a:rPr lang="en-US" sz="1000" b="1" i="0" dirty="0">
                <a:solidFill>
                  <a:srgbClr val="FFFFFF"/>
                </a:solidFill>
                <a:effectLst/>
                <a:latin typeface="Montserrat" panose="00000500000000000000" pitchFamily="2" charset="0"/>
              </a:rPr>
              <a:t>Who will access information from the Training Provider Registry?</a:t>
            </a:r>
          </a:p>
          <a:p>
            <a:r>
              <a:rPr lang="en-US" b="0" i="0" dirty="0">
                <a:solidFill>
                  <a:srgbClr val="212529"/>
                </a:solidFill>
                <a:effectLst/>
              </a:rPr>
              <a:t>Are applicants able to afford the required training?</a:t>
            </a:r>
          </a:p>
          <a:p>
            <a:r>
              <a:rPr lang="en-US" dirty="0">
                <a:solidFill>
                  <a:srgbClr val="212529"/>
                </a:solidFill>
              </a:rPr>
              <a:t>Right now there is not a training requirement in place.  A CLP holder can have an employer, relative, friend etc. provide enough training to permit the CLP holder to take the CDL skills test.  On 2/7/22, anyone who desires to obtain a CDL will be required to participate in a formal training program. </a:t>
            </a:r>
          </a:p>
          <a:p>
            <a:r>
              <a:rPr lang="en-US" b="0" i="0" dirty="0">
                <a:solidFill>
                  <a:srgbClr val="212529"/>
                </a:solidFill>
                <a:effectLst/>
              </a:rPr>
              <a:t>Are schools ready for an increase of students?</a:t>
            </a:r>
          </a:p>
          <a:p>
            <a:r>
              <a:rPr lang="en-US" dirty="0">
                <a:solidFill>
                  <a:srgbClr val="212529"/>
                </a:solidFill>
              </a:rPr>
              <a:t>Every applicant for a CDL who obtains a CLP on or after 2/7/22 will be required to complete ELDT before being issued a CDL.  The only exceptions are those CLP holders who obtained their CLP on or before 2/6/22.  Are training schools prepared to increase the number of classrooms and instructors to meet the additional demand?</a:t>
            </a:r>
          </a:p>
          <a:p>
            <a:pPr lvl="1"/>
            <a:endParaRPr lang="en-US" sz="800" b="0" i="0" dirty="0">
              <a:solidFill>
                <a:srgbClr val="212529"/>
              </a:solidFill>
              <a:effectLst/>
            </a:endParaRPr>
          </a:p>
          <a:p>
            <a:pPr marL="0" indent="0" algn="l">
              <a:buNone/>
            </a:pPr>
            <a:endParaRPr lang="en-US" sz="1800" b="0" i="0" u="none" strike="noStrike" baseline="0" dirty="0">
              <a:solidFill>
                <a:srgbClr val="000000"/>
              </a:solidFill>
              <a:latin typeface="Times New Roman" panose="02020603050405020304" pitchFamily="18" charset="0"/>
            </a:endParaRPr>
          </a:p>
          <a:p>
            <a:pPr algn="l"/>
            <a:endParaRPr lang="en-US" sz="1800" b="0" i="0" u="none" strike="noStrike" baseline="0" dirty="0">
              <a:solidFill>
                <a:srgbClr val="000000"/>
              </a:solidFill>
              <a:latin typeface="Times New Roman" panose="02020603050405020304" pitchFamily="18" charset="0"/>
            </a:endParaRPr>
          </a:p>
          <a:p>
            <a:endParaRPr lang="en-US" sz="1800" b="0" i="0" u="none" strike="noStrike" baseline="0" dirty="0">
              <a:solidFill>
                <a:srgbClr val="202429"/>
              </a:solidFill>
              <a:latin typeface="Times New Roman" panose="02020603050405020304" pitchFamily="18" charset="0"/>
            </a:endParaRPr>
          </a:p>
          <a:p>
            <a:endParaRPr lang="en-US" sz="1800" b="0" i="0" u="none" strike="noStrike" baseline="0" dirty="0">
              <a:solidFill>
                <a:srgbClr val="000000"/>
              </a:solidFill>
              <a:latin typeface="Times New Roman" panose="02020603050405020304" pitchFamily="18" charset="0"/>
            </a:endParaRPr>
          </a:p>
          <a:p>
            <a:endParaRPr lang="en-US" sz="1800" b="0" i="0" u="none" strike="noStrike" baseline="0" dirty="0">
              <a:solidFill>
                <a:srgbClr val="202429"/>
              </a:solidFill>
              <a:latin typeface="Times New Roman" panose="02020603050405020304" pitchFamily="18" charset="0"/>
            </a:endParaRPr>
          </a:p>
          <a:p>
            <a:endParaRPr lang="en-US" dirty="0"/>
          </a:p>
        </p:txBody>
      </p:sp>
      <p:sp>
        <p:nvSpPr>
          <p:cNvPr id="3" name="Slide Number Placeholder 2"/>
          <p:cNvSpPr>
            <a:spLocks noGrp="1"/>
          </p:cNvSpPr>
          <p:nvPr>
            <p:ph type="sldNum" sz="quarter" idx="4"/>
          </p:nvPr>
        </p:nvSpPr>
        <p:spPr/>
        <p:txBody>
          <a:bodyPr/>
          <a:lstStyle/>
          <a:p>
            <a:fld id="{C7138F1C-13CA-4ABA-B68C-14DA2A879FA0}" type="slidenum">
              <a:rPr lang="en-US" smtClean="0"/>
              <a:pPr/>
              <a:t>11</a:t>
            </a:fld>
            <a:endParaRPr lang="en-US" dirty="0"/>
          </a:p>
        </p:txBody>
      </p:sp>
      <p:sp>
        <p:nvSpPr>
          <p:cNvPr id="4" name="Title 3"/>
          <p:cNvSpPr>
            <a:spLocks noGrp="1"/>
          </p:cNvSpPr>
          <p:nvPr>
            <p:ph type="title"/>
          </p:nvPr>
        </p:nvSpPr>
        <p:spPr>
          <a:xfrm>
            <a:off x="2166152" y="0"/>
            <a:ext cx="9851036" cy="692458"/>
          </a:xfrm>
        </p:spPr>
        <p:txBody>
          <a:bodyPr>
            <a:normAutofit fontScale="90000"/>
          </a:bodyPr>
          <a:lstStyle/>
          <a:p>
            <a:pPr algn="ctr"/>
            <a:r>
              <a:rPr lang="en-US" dirty="0"/>
              <a:t>Entry Level Driver Training - Issues</a:t>
            </a:r>
          </a:p>
        </p:txBody>
      </p:sp>
    </p:spTree>
    <p:extLst>
      <p:ext uri="{BB962C8B-B14F-4D97-AF65-F5344CB8AC3E}">
        <p14:creationId xmlns:p14="http://schemas.microsoft.com/office/powerpoint/2010/main" val="18444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195309" y="936917"/>
            <a:ext cx="11158491" cy="5136629"/>
          </a:xfrm>
        </p:spPr>
        <p:txBody>
          <a:bodyPr>
            <a:normAutofit lnSpcReduction="10000"/>
          </a:bodyPr>
          <a:lstStyle/>
          <a:p>
            <a:r>
              <a:rPr lang="en-US" sz="1000" b="1" i="0" dirty="0">
                <a:solidFill>
                  <a:srgbClr val="FFFFFF"/>
                </a:solidFill>
                <a:effectLst/>
                <a:latin typeface="Montserrat" panose="00000500000000000000" pitchFamily="2" charset="0"/>
              </a:rPr>
              <a:t>Who will access information from the Training Provider Registry?</a:t>
            </a:r>
          </a:p>
          <a:p>
            <a:pPr>
              <a:spcAft>
                <a:spcPts val="1200"/>
              </a:spcAft>
            </a:pPr>
            <a:r>
              <a:rPr lang="en-US" dirty="0">
                <a:solidFill>
                  <a:srgbClr val="212529"/>
                </a:solidFill>
              </a:rPr>
              <a:t>Are jurisdictions prepared for the ebb and flow of skills tests requests?</a:t>
            </a:r>
          </a:p>
          <a:p>
            <a:pPr>
              <a:lnSpc>
                <a:spcPct val="114000"/>
              </a:lnSpc>
            </a:pPr>
            <a:r>
              <a:rPr lang="en-US" dirty="0">
                <a:solidFill>
                  <a:srgbClr val="212529"/>
                </a:solidFill>
              </a:rPr>
              <a:t>On 2/7/22 and afterwards, every person who obtains a CLP could be in a CDL school for several weeks/months.  Once those individuals who obtained a CLP before 2/7/22 process through the testing system, CDL skills testing can only be done once the CLP holder graduates from a class.  This could create an unequal demand for testing slots.  Some weeks there may be less demand for testing slots while other weeks, due to class completion, could result in requests for testing slots that far exceed availability.  </a:t>
            </a:r>
          </a:p>
          <a:p>
            <a:pPr lvl="1"/>
            <a:endParaRPr lang="en-US" sz="800" b="0" i="0" dirty="0">
              <a:solidFill>
                <a:srgbClr val="212529"/>
              </a:solidFill>
              <a:effectLst/>
            </a:endParaRPr>
          </a:p>
          <a:p>
            <a:pPr marL="0" indent="0" algn="l">
              <a:buNone/>
            </a:pPr>
            <a:r>
              <a:rPr lang="en-US" sz="1800" b="0" i="0" u="none" strike="noStrike" baseline="0" dirty="0">
                <a:solidFill>
                  <a:srgbClr val="000000"/>
                </a:solidFill>
                <a:latin typeface="Times New Roman" panose="02020603050405020304" pitchFamily="18" charset="0"/>
              </a:rPr>
              <a:t> </a:t>
            </a:r>
          </a:p>
          <a:p>
            <a:pPr algn="l"/>
            <a:endParaRPr lang="en-US" sz="1800" b="0" i="0" u="none" strike="noStrike" baseline="0" dirty="0">
              <a:solidFill>
                <a:srgbClr val="000000"/>
              </a:solidFill>
              <a:latin typeface="Times New Roman" panose="02020603050405020304" pitchFamily="18" charset="0"/>
            </a:endParaRPr>
          </a:p>
          <a:p>
            <a:pPr algn="l"/>
            <a:endParaRPr lang="en-US" sz="1800" b="0" i="0" u="none" strike="noStrike" baseline="0" dirty="0">
              <a:solidFill>
                <a:srgbClr val="000000"/>
              </a:solidFill>
              <a:latin typeface="Times New Roman" panose="02020603050405020304" pitchFamily="18" charset="0"/>
            </a:endParaRPr>
          </a:p>
          <a:p>
            <a:endParaRPr lang="en-US" sz="1800" b="0" i="0" u="none" strike="noStrike" baseline="0" dirty="0">
              <a:solidFill>
                <a:srgbClr val="202429"/>
              </a:solidFill>
              <a:latin typeface="Times New Roman" panose="02020603050405020304" pitchFamily="18" charset="0"/>
            </a:endParaRPr>
          </a:p>
          <a:p>
            <a:endParaRPr lang="en-US" sz="1800" b="0" i="0" u="none" strike="noStrike" baseline="0" dirty="0">
              <a:solidFill>
                <a:srgbClr val="000000"/>
              </a:solidFill>
              <a:latin typeface="Times New Roman" panose="02020603050405020304" pitchFamily="18" charset="0"/>
            </a:endParaRPr>
          </a:p>
          <a:p>
            <a:endParaRPr lang="en-US" sz="1800" b="0" i="0" u="none" strike="noStrike" baseline="0" dirty="0">
              <a:solidFill>
                <a:srgbClr val="202429"/>
              </a:solidFill>
              <a:latin typeface="Times New Roman" panose="02020603050405020304" pitchFamily="18" charset="0"/>
            </a:endParaRPr>
          </a:p>
          <a:p>
            <a:endParaRPr lang="en-US" dirty="0"/>
          </a:p>
        </p:txBody>
      </p:sp>
      <p:sp>
        <p:nvSpPr>
          <p:cNvPr id="3" name="Slide Number Placeholder 2"/>
          <p:cNvSpPr>
            <a:spLocks noGrp="1"/>
          </p:cNvSpPr>
          <p:nvPr>
            <p:ph type="sldNum" sz="quarter" idx="4"/>
          </p:nvPr>
        </p:nvSpPr>
        <p:spPr/>
        <p:txBody>
          <a:bodyPr/>
          <a:lstStyle/>
          <a:p>
            <a:fld id="{C7138F1C-13CA-4ABA-B68C-14DA2A879FA0}" type="slidenum">
              <a:rPr lang="en-US" smtClean="0"/>
              <a:pPr/>
              <a:t>12</a:t>
            </a:fld>
            <a:endParaRPr lang="en-US" dirty="0"/>
          </a:p>
        </p:txBody>
      </p:sp>
      <p:sp>
        <p:nvSpPr>
          <p:cNvPr id="4" name="Title 3"/>
          <p:cNvSpPr>
            <a:spLocks noGrp="1"/>
          </p:cNvSpPr>
          <p:nvPr>
            <p:ph type="title"/>
          </p:nvPr>
        </p:nvSpPr>
        <p:spPr>
          <a:xfrm>
            <a:off x="2166152" y="0"/>
            <a:ext cx="9851036" cy="692458"/>
          </a:xfrm>
        </p:spPr>
        <p:txBody>
          <a:bodyPr>
            <a:normAutofit fontScale="90000"/>
          </a:bodyPr>
          <a:lstStyle/>
          <a:p>
            <a:pPr algn="ctr"/>
            <a:r>
              <a:rPr lang="en-US" dirty="0"/>
              <a:t>Entry Level Driver Training - Issues</a:t>
            </a:r>
          </a:p>
        </p:txBody>
      </p:sp>
    </p:spTree>
    <p:extLst>
      <p:ext uri="{BB962C8B-B14F-4D97-AF65-F5344CB8AC3E}">
        <p14:creationId xmlns:p14="http://schemas.microsoft.com/office/powerpoint/2010/main" val="14230099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195309" y="1302042"/>
            <a:ext cx="11158491" cy="4602749"/>
          </a:xfrm>
        </p:spPr>
        <p:txBody>
          <a:bodyPr>
            <a:normAutofit/>
          </a:bodyPr>
          <a:lstStyle/>
          <a:p>
            <a:r>
              <a:rPr lang="en-US" sz="1000" b="1" i="0" dirty="0">
                <a:solidFill>
                  <a:srgbClr val="FFFFFF"/>
                </a:solidFill>
                <a:effectLst/>
                <a:latin typeface="Montserrat" panose="00000500000000000000" pitchFamily="2" charset="0"/>
              </a:rPr>
              <a:t>Who will access information from the Training Provider Registry?</a:t>
            </a:r>
          </a:p>
          <a:p>
            <a:pPr marR="22170"/>
            <a:r>
              <a:rPr lang="en-US" b="0" i="0" u="none" strike="noStrike" baseline="0" dirty="0">
                <a:solidFill>
                  <a:srgbClr val="000000"/>
                </a:solidFill>
              </a:rPr>
              <a:t>To learn more about ELDT and the Training Provider Registry, visit:</a:t>
            </a:r>
          </a:p>
          <a:p>
            <a:pPr marR="59920">
              <a:spcAft>
                <a:spcPts val="1200"/>
              </a:spcAft>
            </a:pPr>
            <a:r>
              <a:rPr lang="en-US" b="0" i="0" u="none" strike="noStrike" baseline="0" dirty="0">
                <a:solidFill>
                  <a:srgbClr val="009999"/>
                </a:solidFill>
              </a:rPr>
              <a:t>https://tpr.fmcsa.dot.gov</a:t>
            </a:r>
            <a:endParaRPr lang="en-US" b="0" i="0" u="none" strike="noStrike" baseline="0" dirty="0">
              <a:solidFill>
                <a:srgbClr val="000000"/>
              </a:solidFill>
            </a:endParaRPr>
          </a:p>
          <a:p>
            <a:pPr marR="30800"/>
            <a:r>
              <a:rPr lang="en-US" i="0" u="none" strike="noStrike" baseline="0" dirty="0"/>
              <a:t>You may also contact FMCSA’s Office of Safety Programs:</a:t>
            </a:r>
          </a:p>
          <a:p>
            <a:pPr marL="457200" marR="21120" lvl="1" indent="0">
              <a:buNone/>
            </a:pPr>
            <a:r>
              <a:rPr lang="en-US" sz="2800" b="0" i="0" u="none" strike="noStrike" baseline="0" dirty="0">
                <a:solidFill>
                  <a:srgbClr val="000000"/>
                </a:solidFill>
              </a:rPr>
              <a:t>Federal Motor Carrier Safety Administration</a:t>
            </a:r>
          </a:p>
          <a:p>
            <a:pPr marL="457200" marR="60150" lvl="1" indent="0">
              <a:buNone/>
            </a:pPr>
            <a:r>
              <a:rPr lang="en-US" sz="2800" b="0" i="0" u="none" strike="noStrike" baseline="0" dirty="0">
                <a:solidFill>
                  <a:srgbClr val="000000"/>
                </a:solidFill>
              </a:rPr>
              <a:t>Office of Safety Programs</a:t>
            </a:r>
          </a:p>
          <a:p>
            <a:pPr marL="457200" marR="49950" lvl="1" indent="0">
              <a:buNone/>
            </a:pPr>
            <a:r>
              <a:rPr lang="en-US" sz="2800" b="0" i="0" u="none" strike="noStrike" baseline="0" dirty="0">
                <a:solidFill>
                  <a:srgbClr val="000000"/>
                </a:solidFill>
              </a:rPr>
              <a:t>1200 New Jersey Avenue, SE</a:t>
            </a:r>
          </a:p>
          <a:p>
            <a:pPr marL="457200" marR="64070" lvl="1" indent="0">
              <a:buNone/>
            </a:pPr>
            <a:r>
              <a:rPr lang="en-US" sz="2800" b="0" i="0" u="none" strike="noStrike" baseline="0" dirty="0">
                <a:solidFill>
                  <a:srgbClr val="000000"/>
                </a:solidFill>
              </a:rPr>
              <a:t>Washington, DC 20590</a:t>
            </a:r>
          </a:p>
          <a:p>
            <a:pPr marL="457200" marR="29740" lvl="1" indent="0">
              <a:buNone/>
            </a:pPr>
            <a:r>
              <a:rPr lang="fr-FR" sz="2800" b="0" i="0" u="none" strike="noStrike" baseline="0" dirty="0">
                <a:solidFill>
                  <a:srgbClr val="000000"/>
                </a:solidFill>
              </a:rPr>
              <a:t>Email: </a:t>
            </a:r>
            <a:r>
              <a:rPr lang="fr-FR" sz="2800" b="0" i="0" u="none" strike="noStrike" baseline="0" dirty="0">
                <a:solidFill>
                  <a:srgbClr val="009999"/>
                </a:solidFill>
              </a:rPr>
              <a:t>https://tpr.fmcsa.dot.gov/#contact </a:t>
            </a:r>
            <a:endParaRPr lang="en-US" sz="2800" b="0" i="0" dirty="0">
              <a:solidFill>
                <a:srgbClr val="212529"/>
              </a:solidFill>
              <a:effectLst/>
            </a:endParaRPr>
          </a:p>
          <a:p>
            <a:pPr marL="0" indent="0" algn="l">
              <a:buNone/>
            </a:pPr>
            <a:r>
              <a:rPr lang="en-US" sz="1800" b="0" i="0" u="none" strike="noStrike" baseline="0" dirty="0">
                <a:solidFill>
                  <a:srgbClr val="000000"/>
                </a:solidFill>
                <a:latin typeface="Times New Roman" panose="02020603050405020304" pitchFamily="18" charset="0"/>
              </a:rPr>
              <a:t> </a:t>
            </a:r>
          </a:p>
          <a:p>
            <a:pPr algn="l"/>
            <a:endParaRPr lang="en-US" sz="1800" b="0" i="0" u="none" strike="noStrike" baseline="0" dirty="0">
              <a:solidFill>
                <a:srgbClr val="000000"/>
              </a:solidFill>
              <a:latin typeface="Times New Roman" panose="02020603050405020304" pitchFamily="18" charset="0"/>
            </a:endParaRPr>
          </a:p>
          <a:p>
            <a:endParaRPr lang="en-US" sz="1800" b="0" i="0" u="none" strike="noStrike" baseline="0" dirty="0">
              <a:solidFill>
                <a:srgbClr val="202429"/>
              </a:solidFill>
              <a:latin typeface="Times New Roman" panose="02020603050405020304" pitchFamily="18" charset="0"/>
            </a:endParaRPr>
          </a:p>
          <a:p>
            <a:endParaRPr lang="en-US" sz="1800" b="0" i="0" u="none" strike="noStrike" baseline="0" dirty="0">
              <a:solidFill>
                <a:srgbClr val="000000"/>
              </a:solidFill>
              <a:latin typeface="Times New Roman" panose="02020603050405020304" pitchFamily="18" charset="0"/>
            </a:endParaRPr>
          </a:p>
          <a:p>
            <a:endParaRPr lang="en-US" sz="1800" b="0" i="0" u="none" strike="noStrike" baseline="0" dirty="0">
              <a:solidFill>
                <a:srgbClr val="202429"/>
              </a:solidFill>
              <a:latin typeface="Times New Roman" panose="02020603050405020304" pitchFamily="18" charset="0"/>
            </a:endParaRPr>
          </a:p>
          <a:p>
            <a:endParaRPr lang="en-US" dirty="0"/>
          </a:p>
        </p:txBody>
      </p:sp>
      <p:sp>
        <p:nvSpPr>
          <p:cNvPr id="3" name="Slide Number Placeholder 2"/>
          <p:cNvSpPr>
            <a:spLocks noGrp="1"/>
          </p:cNvSpPr>
          <p:nvPr>
            <p:ph type="sldNum" sz="quarter" idx="4"/>
          </p:nvPr>
        </p:nvSpPr>
        <p:spPr/>
        <p:txBody>
          <a:bodyPr/>
          <a:lstStyle/>
          <a:p>
            <a:fld id="{C7138F1C-13CA-4ABA-B68C-14DA2A879FA0}" type="slidenum">
              <a:rPr lang="en-US" smtClean="0"/>
              <a:pPr/>
              <a:t>13</a:t>
            </a:fld>
            <a:endParaRPr lang="en-US" dirty="0"/>
          </a:p>
        </p:txBody>
      </p:sp>
      <p:sp>
        <p:nvSpPr>
          <p:cNvPr id="4" name="Title 3"/>
          <p:cNvSpPr>
            <a:spLocks noGrp="1"/>
          </p:cNvSpPr>
          <p:nvPr>
            <p:ph type="title"/>
          </p:nvPr>
        </p:nvSpPr>
        <p:spPr>
          <a:xfrm>
            <a:off x="2166152" y="0"/>
            <a:ext cx="9851036" cy="692458"/>
          </a:xfrm>
        </p:spPr>
        <p:txBody>
          <a:bodyPr>
            <a:normAutofit fontScale="90000"/>
          </a:bodyPr>
          <a:lstStyle/>
          <a:p>
            <a:pPr algn="ctr"/>
            <a:r>
              <a:rPr lang="en-US" dirty="0"/>
              <a:t>Entry Level Driver Training </a:t>
            </a:r>
          </a:p>
        </p:txBody>
      </p:sp>
    </p:spTree>
    <p:extLst>
      <p:ext uri="{BB962C8B-B14F-4D97-AF65-F5344CB8AC3E}">
        <p14:creationId xmlns:p14="http://schemas.microsoft.com/office/powerpoint/2010/main" val="36201274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443883" y="936917"/>
            <a:ext cx="10909917" cy="5136629"/>
          </a:xfrm>
        </p:spPr>
        <p:txBody>
          <a:bodyPr>
            <a:normAutofit lnSpcReduction="10000"/>
          </a:bodyPr>
          <a:lstStyle/>
          <a:p>
            <a:pPr algn="l"/>
            <a:endParaRPr lang="en-US" sz="1200" b="0" i="0" dirty="0">
              <a:solidFill>
                <a:srgbClr val="212529"/>
              </a:solidFill>
              <a:effectLst/>
              <a:latin typeface="Open Sans" panose="020B0606030504020204" pitchFamily="34" charset="0"/>
            </a:endParaRPr>
          </a:p>
          <a:p>
            <a:pPr marL="0" marR="0" lvl="0" indent="0">
              <a:spcBef>
                <a:spcPts val="0"/>
              </a:spcBef>
              <a:spcAft>
                <a:spcPts val="0"/>
              </a:spcAft>
              <a:buNone/>
            </a:pPr>
            <a:r>
              <a:rPr lang="en-US" dirty="0">
                <a:effectLst/>
                <a:ea typeface="Times New Roman" panose="02020603050405020304" pitchFamily="18" charset="0"/>
              </a:rPr>
              <a:t>CDL Testing</a:t>
            </a:r>
          </a:p>
          <a:p>
            <a:pPr marL="0" marR="0" lvl="0" indent="0">
              <a:spcBef>
                <a:spcPts val="0"/>
              </a:spcBef>
              <a:spcAft>
                <a:spcPts val="0"/>
              </a:spcAft>
              <a:buNone/>
            </a:pPr>
            <a:endParaRPr lang="en-US" dirty="0">
              <a:ea typeface="Times New Roman" panose="02020603050405020304" pitchFamily="18" charset="0"/>
            </a:endParaRPr>
          </a:p>
          <a:p>
            <a:pPr marL="0" indent="0">
              <a:spcBef>
                <a:spcPts val="0"/>
              </a:spcBef>
              <a:buNone/>
            </a:pPr>
            <a:r>
              <a:rPr lang="en-US" dirty="0">
                <a:solidFill>
                  <a:srgbClr val="000000"/>
                </a:solidFill>
              </a:rPr>
              <a:t>T</a:t>
            </a:r>
            <a:r>
              <a:rPr lang="en-US" b="0" i="0" u="none" strike="noStrike" baseline="0" dirty="0">
                <a:solidFill>
                  <a:srgbClr val="000000"/>
                </a:solidFill>
              </a:rPr>
              <a:t>here was a 30% decline in CDL tests and new licenses issued between 2019 and 2020.</a:t>
            </a:r>
          </a:p>
          <a:p>
            <a:pPr marL="0" marR="0" lvl="0" indent="0">
              <a:spcBef>
                <a:spcPts val="0"/>
              </a:spcBef>
              <a:spcAft>
                <a:spcPts val="0"/>
              </a:spcAft>
              <a:buNone/>
            </a:pPr>
            <a:endParaRPr lang="en-US" dirty="0">
              <a:effectLst/>
              <a:ea typeface="Times New Roman" panose="02020603050405020304" pitchFamily="18" charset="0"/>
            </a:endParaRPr>
          </a:p>
          <a:p>
            <a:pPr marL="0" indent="0">
              <a:spcBef>
                <a:spcPts val="0"/>
              </a:spcBef>
              <a:buNone/>
            </a:pPr>
            <a:r>
              <a:rPr lang="en-US" b="0" i="0" u="none" strike="noStrike" baseline="0" dirty="0">
                <a:solidFill>
                  <a:srgbClr val="000000"/>
                </a:solidFill>
              </a:rPr>
              <a:t>The downward trend changed between 2020 and 2021 when the year-over-year difference in state skills testing and new licenses issued increased 150% </a:t>
            </a:r>
          </a:p>
          <a:p>
            <a:pPr marL="0" indent="0">
              <a:spcBef>
                <a:spcPts val="0"/>
              </a:spcBef>
              <a:buNone/>
            </a:pPr>
            <a:endParaRPr lang="en-US" dirty="0">
              <a:solidFill>
                <a:srgbClr val="000000"/>
              </a:solidFill>
            </a:endParaRPr>
          </a:p>
          <a:p>
            <a:pPr marL="0" indent="0">
              <a:spcBef>
                <a:spcPts val="0"/>
              </a:spcBef>
              <a:buNone/>
            </a:pPr>
            <a:r>
              <a:rPr lang="en-US" b="0" i="0" u="none" strike="noStrike" baseline="0" dirty="0">
                <a:solidFill>
                  <a:srgbClr val="000000"/>
                </a:solidFill>
              </a:rPr>
              <a:t>Virtually every state is testing more CDL applicants now than they were pre-pandemic, despite reductions in staff due to constraints introduced by the pandemic (</a:t>
            </a:r>
            <a:r>
              <a:rPr lang="en-US" dirty="0">
                <a:effectLst/>
                <a:ea typeface="Calibri" panose="020F0502020204030204" pitchFamily="34" charset="0"/>
              </a:rPr>
              <a:t>COVID mask, distance and cleaning protocols), j</a:t>
            </a:r>
            <a:r>
              <a:rPr lang="en-US" b="0" i="0" u="none" strike="noStrike" baseline="0" dirty="0">
                <a:solidFill>
                  <a:srgbClr val="000000"/>
                </a:solidFill>
              </a:rPr>
              <a:t>ob changes and retirements.</a:t>
            </a:r>
          </a:p>
          <a:p>
            <a:pPr algn="l"/>
            <a:endParaRPr lang="en-US" sz="1800" b="0" i="0" u="none" strike="noStrike" baseline="0" dirty="0">
              <a:solidFill>
                <a:srgbClr val="000000"/>
              </a:solidFill>
              <a:latin typeface="Times New Roman" panose="02020603050405020304" pitchFamily="18" charset="0"/>
            </a:endParaRPr>
          </a:p>
          <a:p>
            <a:endParaRPr lang="en-US" sz="1800" b="0" i="0" u="none" strike="noStrike" baseline="0" dirty="0">
              <a:solidFill>
                <a:srgbClr val="202429"/>
              </a:solidFill>
              <a:latin typeface="Times New Roman" panose="02020603050405020304" pitchFamily="18" charset="0"/>
            </a:endParaRPr>
          </a:p>
          <a:p>
            <a:endParaRPr lang="en-US" sz="1800" b="0" i="0" u="none" strike="noStrike" baseline="0" dirty="0">
              <a:solidFill>
                <a:srgbClr val="000000"/>
              </a:solidFill>
              <a:latin typeface="Times New Roman" panose="02020603050405020304" pitchFamily="18" charset="0"/>
            </a:endParaRPr>
          </a:p>
          <a:p>
            <a:endParaRPr lang="en-US" sz="1800" b="0" i="0" u="none" strike="noStrike" baseline="0" dirty="0">
              <a:solidFill>
                <a:srgbClr val="202429"/>
              </a:solidFill>
              <a:latin typeface="Times New Roman" panose="02020603050405020304" pitchFamily="18" charset="0"/>
            </a:endParaRPr>
          </a:p>
          <a:p>
            <a:endParaRPr lang="en-US" dirty="0"/>
          </a:p>
        </p:txBody>
      </p:sp>
      <p:sp>
        <p:nvSpPr>
          <p:cNvPr id="3" name="Slide Number Placeholder 2"/>
          <p:cNvSpPr>
            <a:spLocks noGrp="1"/>
          </p:cNvSpPr>
          <p:nvPr>
            <p:ph type="sldNum" sz="quarter" idx="4"/>
          </p:nvPr>
        </p:nvSpPr>
        <p:spPr/>
        <p:txBody>
          <a:bodyPr/>
          <a:lstStyle/>
          <a:p>
            <a:fld id="{C7138F1C-13CA-4ABA-B68C-14DA2A879FA0}" type="slidenum">
              <a:rPr lang="en-US" smtClean="0"/>
              <a:pPr/>
              <a:t>14</a:t>
            </a:fld>
            <a:endParaRPr lang="en-US" dirty="0"/>
          </a:p>
        </p:txBody>
      </p:sp>
      <p:sp>
        <p:nvSpPr>
          <p:cNvPr id="4" name="Title 3"/>
          <p:cNvSpPr>
            <a:spLocks noGrp="1"/>
          </p:cNvSpPr>
          <p:nvPr>
            <p:ph type="title"/>
          </p:nvPr>
        </p:nvSpPr>
        <p:spPr>
          <a:xfrm>
            <a:off x="2166152" y="0"/>
            <a:ext cx="9851036" cy="692458"/>
          </a:xfrm>
        </p:spPr>
        <p:txBody>
          <a:bodyPr>
            <a:normAutofit fontScale="90000"/>
          </a:bodyPr>
          <a:lstStyle/>
          <a:p>
            <a:pPr algn="ctr"/>
            <a:r>
              <a:rPr lang="en-US" dirty="0"/>
              <a:t>Testing Delays</a:t>
            </a:r>
          </a:p>
        </p:txBody>
      </p:sp>
    </p:spTree>
    <p:extLst>
      <p:ext uri="{BB962C8B-B14F-4D97-AF65-F5344CB8AC3E}">
        <p14:creationId xmlns:p14="http://schemas.microsoft.com/office/powerpoint/2010/main" val="26420583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399495" y="936917"/>
            <a:ext cx="10954305" cy="5357351"/>
          </a:xfrm>
        </p:spPr>
        <p:txBody>
          <a:bodyPr>
            <a:normAutofit/>
          </a:bodyPr>
          <a:lstStyle/>
          <a:p>
            <a:pPr marL="0" indent="0">
              <a:buNone/>
            </a:pPr>
            <a:r>
              <a:rPr lang="en-US" b="0" i="0" u="none" strike="noStrike" baseline="0" dirty="0">
                <a:solidFill>
                  <a:srgbClr val="000000"/>
                </a:solidFill>
              </a:rPr>
              <a:t>1. Test scheduling:</a:t>
            </a:r>
          </a:p>
          <a:p>
            <a:pPr marL="971550" lvl="1" indent="-514350">
              <a:buAutoNum type="alphaLcPeriod"/>
            </a:pPr>
            <a:r>
              <a:rPr lang="en-US" sz="2800" b="0" i="0" u="none" strike="noStrike" baseline="0" dirty="0">
                <a:solidFill>
                  <a:srgbClr val="000000"/>
                </a:solidFill>
              </a:rPr>
              <a:t>Scheduling – adding controls and edits that </a:t>
            </a:r>
            <a:r>
              <a:rPr lang="en-US" sz="2800" dirty="0">
                <a:solidFill>
                  <a:srgbClr val="000000"/>
                </a:solidFill>
              </a:rPr>
              <a:t>prohibits</a:t>
            </a:r>
            <a:r>
              <a:rPr lang="en-US" sz="2800" b="0" i="0" u="none" strike="noStrike" baseline="0" dirty="0">
                <a:solidFill>
                  <a:srgbClr val="000000"/>
                </a:solidFill>
              </a:rPr>
              <a:t> applicants from double and triple booking tests </a:t>
            </a:r>
          </a:p>
          <a:p>
            <a:pPr marL="457200" lvl="1" indent="0">
              <a:buNone/>
            </a:pPr>
            <a:r>
              <a:rPr lang="en-US" sz="2800" b="0" i="0" u="none" strike="noStrike" baseline="0" dirty="0">
                <a:solidFill>
                  <a:srgbClr val="000000"/>
                </a:solidFill>
              </a:rPr>
              <a:t>b.  Charging fees for second and subsequent tests to disincentivize  </a:t>
            </a:r>
          </a:p>
          <a:p>
            <a:pPr marL="457200" lvl="1" indent="0">
              <a:spcBef>
                <a:spcPts val="0"/>
              </a:spcBef>
              <a:buNone/>
            </a:pPr>
            <a:r>
              <a:rPr lang="en-US" sz="2800" dirty="0">
                <a:solidFill>
                  <a:srgbClr val="000000"/>
                </a:solidFill>
              </a:rPr>
              <a:t>      </a:t>
            </a:r>
            <a:r>
              <a:rPr lang="en-US" sz="2800" b="0" i="0" u="none" strike="noStrike" baseline="0" dirty="0">
                <a:solidFill>
                  <a:srgbClr val="000000"/>
                </a:solidFill>
              </a:rPr>
              <a:t>using test as training-preparation </a:t>
            </a:r>
          </a:p>
          <a:p>
            <a:pPr marL="0" indent="0">
              <a:buNone/>
            </a:pPr>
            <a:r>
              <a:rPr lang="en-US" b="0" i="0" u="none" strike="noStrike" baseline="0" dirty="0">
                <a:solidFill>
                  <a:srgbClr val="000000"/>
                </a:solidFill>
              </a:rPr>
              <a:t>2. Adding test </a:t>
            </a:r>
            <a:r>
              <a:rPr lang="en-US" dirty="0">
                <a:solidFill>
                  <a:srgbClr val="000000"/>
                </a:solidFill>
              </a:rPr>
              <a:t>a</a:t>
            </a:r>
            <a:r>
              <a:rPr lang="en-US" b="0" i="0" u="none" strike="noStrike" baseline="0" dirty="0">
                <a:solidFill>
                  <a:srgbClr val="000000"/>
                </a:solidFill>
              </a:rPr>
              <a:t>ccess and test </a:t>
            </a:r>
            <a:r>
              <a:rPr lang="en-US" dirty="0">
                <a:solidFill>
                  <a:srgbClr val="000000"/>
                </a:solidFill>
              </a:rPr>
              <a:t>c</a:t>
            </a:r>
            <a:r>
              <a:rPr lang="en-US" b="0" i="0" u="none" strike="noStrike" baseline="0" dirty="0">
                <a:solidFill>
                  <a:srgbClr val="000000"/>
                </a:solidFill>
              </a:rPr>
              <a:t>apacity in high-demand areas </a:t>
            </a:r>
          </a:p>
          <a:p>
            <a:pPr marL="457200" lvl="1" indent="0">
              <a:buNone/>
            </a:pPr>
            <a:r>
              <a:rPr lang="en-US" sz="2800" b="0" i="0" u="none" strike="noStrike" baseline="0" dirty="0">
                <a:solidFill>
                  <a:srgbClr val="000000"/>
                </a:solidFill>
              </a:rPr>
              <a:t>a.  Saturday CDL skills tests </a:t>
            </a:r>
          </a:p>
          <a:p>
            <a:pPr marL="457200" lvl="1" indent="0">
              <a:buNone/>
            </a:pPr>
            <a:r>
              <a:rPr lang="en-US" sz="2800" b="0" i="0" u="none" strike="noStrike" baseline="0" dirty="0">
                <a:solidFill>
                  <a:srgbClr val="000000"/>
                </a:solidFill>
              </a:rPr>
              <a:t>b.  New test locations </a:t>
            </a:r>
          </a:p>
          <a:p>
            <a:pPr marL="457200" lvl="1" indent="0">
              <a:buNone/>
            </a:pPr>
            <a:r>
              <a:rPr lang="en-US" sz="2800" b="0" i="0" u="none" strike="noStrike" baseline="0" dirty="0">
                <a:solidFill>
                  <a:srgbClr val="000000"/>
                </a:solidFill>
              </a:rPr>
              <a:t>c.  Adding CDL Examiners through additional funding and cross-training </a:t>
            </a:r>
          </a:p>
          <a:p>
            <a:pPr marL="457200" lvl="1" indent="0">
              <a:buNone/>
            </a:pPr>
            <a:r>
              <a:rPr lang="en-US" sz="2800" b="0" i="0" u="none" strike="noStrike" baseline="0" dirty="0">
                <a:solidFill>
                  <a:srgbClr val="000000"/>
                </a:solidFill>
              </a:rPr>
              <a:t>d.  Providing Third-party knowledge and skills testing where not already </a:t>
            </a:r>
          </a:p>
          <a:p>
            <a:pPr marL="457200" lvl="1" indent="0">
              <a:spcBef>
                <a:spcPts val="0"/>
              </a:spcBef>
              <a:buNone/>
            </a:pPr>
            <a:r>
              <a:rPr lang="en-US" sz="2800" dirty="0">
                <a:solidFill>
                  <a:srgbClr val="000000"/>
                </a:solidFill>
              </a:rPr>
              <a:t>     </a:t>
            </a:r>
            <a:r>
              <a:rPr lang="en-US" sz="2800" b="0" i="0" u="none" strike="noStrike" baseline="0" dirty="0">
                <a:solidFill>
                  <a:srgbClr val="000000"/>
                </a:solidFill>
              </a:rPr>
              <a:t>available </a:t>
            </a:r>
          </a:p>
          <a:p>
            <a:pPr marL="457200" lvl="1" indent="0">
              <a:buNone/>
            </a:pPr>
            <a:r>
              <a:rPr lang="en-US" sz="2800" b="0" i="0" u="none" strike="noStrike" baseline="0" dirty="0">
                <a:solidFill>
                  <a:srgbClr val="000000"/>
                </a:solidFill>
              </a:rPr>
              <a:t>e. Online knowledge tests </a:t>
            </a:r>
          </a:p>
          <a:p>
            <a:pPr algn="l"/>
            <a:endParaRPr lang="en-US" sz="1800" b="0" i="0" u="none" strike="noStrike" baseline="0" dirty="0">
              <a:solidFill>
                <a:srgbClr val="000000"/>
              </a:solidFill>
              <a:latin typeface="Times New Roman" panose="02020603050405020304" pitchFamily="18" charset="0"/>
            </a:endParaRPr>
          </a:p>
          <a:p>
            <a:pPr algn="l"/>
            <a:endParaRPr lang="en-US" sz="1800" b="0" i="0" u="none" strike="noStrike" baseline="0" dirty="0">
              <a:solidFill>
                <a:srgbClr val="000000"/>
              </a:solidFill>
              <a:latin typeface="Times New Roman" panose="02020603050405020304" pitchFamily="18" charset="0"/>
            </a:endParaRPr>
          </a:p>
          <a:p>
            <a:endParaRPr lang="en-US" sz="1800" b="0" i="0" u="none" strike="noStrike" baseline="0" dirty="0">
              <a:solidFill>
                <a:srgbClr val="202429"/>
              </a:solidFill>
              <a:latin typeface="Times New Roman" panose="02020603050405020304" pitchFamily="18" charset="0"/>
            </a:endParaRPr>
          </a:p>
          <a:p>
            <a:endParaRPr lang="en-US" sz="1800" b="0" i="0" u="none" strike="noStrike" baseline="0" dirty="0">
              <a:solidFill>
                <a:srgbClr val="000000"/>
              </a:solidFill>
              <a:latin typeface="Times New Roman" panose="02020603050405020304" pitchFamily="18" charset="0"/>
            </a:endParaRPr>
          </a:p>
          <a:p>
            <a:endParaRPr lang="en-US" sz="1800" b="0" i="0" u="none" strike="noStrike" baseline="0" dirty="0">
              <a:solidFill>
                <a:srgbClr val="202429"/>
              </a:solidFill>
              <a:latin typeface="Times New Roman" panose="02020603050405020304" pitchFamily="18" charset="0"/>
            </a:endParaRPr>
          </a:p>
          <a:p>
            <a:endParaRPr lang="en-US" dirty="0"/>
          </a:p>
        </p:txBody>
      </p:sp>
      <p:sp>
        <p:nvSpPr>
          <p:cNvPr id="3" name="Slide Number Placeholder 2"/>
          <p:cNvSpPr>
            <a:spLocks noGrp="1"/>
          </p:cNvSpPr>
          <p:nvPr>
            <p:ph type="sldNum" sz="quarter" idx="4"/>
          </p:nvPr>
        </p:nvSpPr>
        <p:spPr/>
        <p:txBody>
          <a:bodyPr/>
          <a:lstStyle/>
          <a:p>
            <a:fld id="{C7138F1C-13CA-4ABA-B68C-14DA2A879FA0}" type="slidenum">
              <a:rPr lang="en-US" smtClean="0"/>
              <a:pPr/>
              <a:t>15</a:t>
            </a:fld>
            <a:endParaRPr lang="en-US" dirty="0"/>
          </a:p>
        </p:txBody>
      </p:sp>
      <p:sp>
        <p:nvSpPr>
          <p:cNvPr id="4" name="Title 3"/>
          <p:cNvSpPr>
            <a:spLocks noGrp="1"/>
          </p:cNvSpPr>
          <p:nvPr>
            <p:ph type="title"/>
          </p:nvPr>
        </p:nvSpPr>
        <p:spPr>
          <a:xfrm>
            <a:off x="2166152" y="0"/>
            <a:ext cx="9851036" cy="692458"/>
          </a:xfrm>
        </p:spPr>
        <p:txBody>
          <a:bodyPr>
            <a:normAutofit fontScale="90000"/>
          </a:bodyPr>
          <a:lstStyle/>
          <a:p>
            <a:pPr algn="ctr"/>
            <a:r>
              <a:rPr lang="en-US" dirty="0"/>
              <a:t>What is Being Done to Address Testing Delays</a:t>
            </a:r>
          </a:p>
        </p:txBody>
      </p:sp>
    </p:spTree>
    <p:extLst>
      <p:ext uri="{BB962C8B-B14F-4D97-AF65-F5344CB8AC3E}">
        <p14:creationId xmlns:p14="http://schemas.microsoft.com/office/powerpoint/2010/main" val="28532456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399495" y="936917"/>
            <a:ext cx="10954305" cy="5357351"/>
          </a:xfrm>
        </p:spPr>
        <p:txBody>
          <a:bodyPr>
            <a:normAutofit/>
          </a:bodyPr>
          <a:lstStyle/>
          <a:p>
            <a:pPr marL="0" indent="0">
              <a:buNone/>
            </a:pPr>
            <a:r>
              <a:rPr lang="en-US" b="0" i="0" strike="noStrike" baseline="0" dirty="0">
                <a:solidFill>
                  <a:srgbClr val="000000"/>
                </a:solidFill>
                <a:latin typeface="Calibri" panose="020F0502020204030204" pitchFamily="34" charset="0"/>
              </a:rPr>
              <a:t>3. Test Success </a:t>
            </a:r>
          </a:p>
          <a:p>
            <a:pPr marL="457200" lvl="1" indent="0">
              <a:buNone/>
            </a:pPr>
            <a:r>
              <a:rPr lang="en-US" sz="2800" b="0" i="0" u="none" strike="noStrike" baseline="0" dirty="0">
                <a:solidFill>
                  <a:srgbClr val="000000"/>
                </a:solidFill>
                <a:latin typeface="Calibri" panose="020F0502020204030204" pitchFamily="34" charset="0"/>
              </a:rPr>
              <a:t>a. Allow banking of skills test segments an applicant passes </a:t>
            </a:r>
          </a:p>
          <a:p>
            <a:pPr marL="457200" lvl="1" indent="0">
              <a:buNone/>
            </a:pPr>
            <a:r>
              <a:rPr lang="en-US" sz="2800" b="0" i="0" u="none" strike="noStrike" baseline="0" dirty="0">
                <a:solidFill>
                  <a:srgbClr val="000000"/>
                </a:solidFill>
                <a:latin typeface="Calibri" panose="020F0502020204030204" pitchFamily="34" charset="0"/>
              </a:rPr>
              <a:t>b. Encourage pre-test preparation/training. Current average failure rate </a:t>
            </a:r>
          </a:p>
          <a:p>
            <a:pPr marL="457200" lvl="1" indent="0">
              <a:spcBef>
                <a:spcPts val="0"/>
              </a:spcBef>
              <a:spcAft>
                <a:spcPts val="600"/>
              </a:spcAft>
              <a:buNone/>
            </a:pPr>
            <a:r>
              <a:rPr lang="en-US" sz="2800" dirty="0">
                <a:solidFill>
                  <a:srgbClr val="000000"/>
                </a:solidFill>
                <a:latin typeface="Calibri" panose="020F0502020204030204" pitchFamily="34" charset="0"/>
              </a:rPr>
              <a:t>    </a:t>
            </a:r>
            <a:r>
              <a:rPr lang="en-US" sz="2800" b="0" i="0" u="none" strike="noStrike" baseline="0" dirty="0">
                <a:solidFill>
                  <a:srgbClr val="000000"/>
                </a:solidFill>
                <a:latin typeface="Calibri" panose="020F0502020204030204" pitchFamily="34" charset="0"/>
              </a:rPr>
              <a:t>across the country is under 65%</a:t>
            </a:r>
          </a:p>
          <a:p>
            <a:pPr marL="0" indent="0">
              <a:buNone/>
            </a:pPr>
            <a:r>
              <a:rPr lang="en-US" b="0" i="0" u="none" strike="noStrike" baseline="0" dirty="0">
                <a:solidFill>
                  <a:srgbClr val="000000"/>
                </a:solidFill>
                <a:latin typeface="Calibri" panose="020F0502020204030204" pitchFamily="34" charset="0"/>
              </a:rPr>
              <a:t>4. Outreach </a:t>
            </a:r>
          </a:p>
          <a:p>
            <a:pPr marL="971550" lvl="1" indent="-514350">
              <a:buAutoNum type="alphaLcPeriod"/>
            </a:pPr>
            <a:r>
              <a:rPr lang="en-US" sz="2800" b="0" i="0" u="none" strike="noStrike" baseline="0" dirty="0">
                <a:solidFill>
                  <a:srgbClr val="000000"/>
                </a:solidFill>
                <a:latin typeface="Calibri" panose="020F0502020204030204" pitchFamily="34" charset="0"/>
              </a:rPr>
              <a:t>Communication to CDL holders to encourage return to CMV or  </a:t>
            </a:r>
          </a:p>
          <a:p>
            <a:pPr marL="457200" lvl="1" indent="0">
              <a:spcBef>
                <a:spcPts val="0"/>
              </a:spcBef>
              <a:buNone/>
            </a:pPr>
            <a:r>
              <a:rPr lang="en-US" sz="2800" dirty="0">
                <a:solidFill>
                  <a:srgbClr val="000000"/>
                </a:solidFill>
                <a:latin typeface="Calibri" panose="020F0502020204030204" pitchFamily="34" charset="0"/>
              </a:rPr>
              <a:t>      </a:t>
            </a:r>
            <a:r>
              <a:rPr lang="en-US" sz="2800" b="0" i="0" u="none" strike="noStrike" baseline="0" dirty="0">
                <a:solidFill>
                  <a:srgbClr val="000000"/>
                </a:solidFill>
                <a:latin typeface="Calibri" panose="020F0502020204030204" pitchFamily="34" charset="0"/>
              </a:rPr>
              <a:t>school bus operation employment </a:t>
            </a:r>
          </a:p>
          <a:p>
            <a:pPr marL="971550" lvl="1" indent="-514350">
              <a:buAutoNum type="alphaLcPeriod" startAt="2"/>
            </a:pPr>
            <a:r>
              <a:rPr lang="en-US" sz="2800" b="0" i="0" u="none" strike="noStrike" baseline="0" dirty="0">
                <a:solidFill>
                  <a:srgbClr val="000000"/>
                </a:solidFill>
                <a:latin typeface="Calibri" panose="020F0502020204030204" pitchFamily="34" charset="0"/>
              </a:rPr>
              <a:t>Directly working with state school bus and trucking association and </a:t>
            </a:r>
          </a:p>
          <a:p>
            <a:pPr marL="457200" lvl="1" indent="0">
              <a:spcBef>
                <a:spcPts val="0"/>
              </a:spcBef>
              <a:buNone/>
            </a:pPr>
            <a:r>
              <a:rPr lang="en-US" sz="2800" b="0" i="0" u="none" strike="noStrike" baseline="0" dirty="0">
                <a:solidFill>
                  <a:srgbClr val="000000"/>
                </a:solidFill>
                <a:latin typeface="Calibri" panose="020F0502020204030204" pitchFamily="34" charset="0"/>
              </a:rPr>
              <a:t>      FMCSA division office to promptly address issues that arise. </a:t>
            </a:r>
          </a:p>
          <a:p>
            <a:pPr lvl="1"/>
            <a:endParaRPr lang="en-US" b="0" i="0" u="none" strike="noStrike" baseline="0" dirty="0">
              <a:solidFill>
                <a:srgbClr val="000000"/>
              </a:solidFill>
              <a:latin typeface="Calibri" panose="020F0502020204030204" pitchFamily="34" charset="0"/>
            </a:endParaRPr>
          </a:p>
          <a:p>
            <a:pPr marL="0" indent="0">
              <a:buNone/>
            </a:pPr>
            <a:r>
              <a:rPr lang="en-US" dirty="0">
                <a:solidFill>
                  <a:srgbClr val="000000"/>
                </a:solidFill>
                <a:latin typeface="Calibri" panose="020F0502020204030204" pitchFamily="34" charset="0"/>
              </a:rPr>
              <a:t>Y</a:t>
            </a:r>
            <a:r>
              <a:rPr lang="en-US" b="0" i="0" u="none" strike="noStrike" baseline="0" dirty="0">
                <a:solidFill>
                  <a:srgbClr val="000000"/>
                </a:solidFill>
                <a:latin typeface="Calibri" panose="020F0502020204030204" pitchFamily="34" charset="0"/>
              </a:rPr>
              <a:t>ear-over-year, states </a:t>
            </a:r>
            <a:r>
              <a:rPr lang="en-US" dirty="0">
                <a:solidFill>
                  <a:srgbClr val="000000"/>
                </a:solidFill>
                <a:latin typeface="Calibri" panose="020F0502020204030204" pitchFamily="34" charset="0"/>
              </a:rPr>
              <a:t>tested</a:t>
            </a:r>
            <a:r>
              <a:rPr lang="en-US" b="0" i="0" u="none" strike="noStrike" baseline="0" dirty="0">
                <a:solidFill>
                  <a:srgbClr val="000000"/>
                </a:solidFill>
                <a:latin typeface="Calibri" panose="020F0502020204030204" pitchFamily="34" charset="0"/>
              </a:rPr>
              <a:t> significantly more drivers, in net gain, 80% more, in the first 11 months in 2021 than a comparable period in 2019. </a:t>
            </a:r>
          </a:p>
          <a:p>
            <a:endParaRPr lang="en-US" sz="1800" b="0" i="0" u="none" strike="noStrike" baseline="0" dirty="0">
              <a:solidFill>
                <a:srgbClr val="000000"/>
              </a:solidFill>
              <a:latin typeface="Times New Roman" panose="02020603050405020304" pitchFamily="18" charset="0"/>
            </a:endParaRPr>
          </a:p>
          <a:p>
            <a:pPr algn="l"/>
            <a:endParaRPr lang="en-US" sz="1800" b="0" i="0" u="none" strike="noStrike" baseline="0" dirty="0">
              <a:solidFill>
                <a:srgbClr val="000000"/>
              </a:solidFill>
              <a:latin typeface="Times New Roman" panose="02020603050405020304" pitchFamily="18" charset="0"/>
            </a:endParaRPr>
          </a:p>
          <a:p>
            <a:pPr algn="l"/>
            <a:endParaRPr lang="en-US" sz="1800" b="0" i="0" u="none" strike="noStrike" baseline="0" dirty="0">
              <a:solidFill>
                <a:srgbClr val="000000"/>
              </a:solidFill>
              <a:latin typeface="Times New Roman" panose="02020603050405020304" pitchFamily="18" charset="0"/>
            </a:endParaRPr>
          </a:p>
          <a:p>
            <a:endParaRPr lang="en-US" sz="1800" b="0" i="0" u="none" strike="noStrike" baseline="0" dirty="0">
              <a:solidFill>
                <a:srgbClr val="202429"/>
              </a:solidFill>
              <a:latin typeface="Times New Roman" panose="02020603050405020304" pitchFamily="18" charset="0"/>
            </a:endParaRPr>
          </a:p>
          <a:p>
            <a:endParaRPr lang="en-US" sz="1800" b="0" i="0" u="none" strike="noStrike" baseline="0" dirty="0">
              <a:solidFill>
                <a:srgbClr val="000000"/>
              </a:solidFill>
              <a:latin typeface="Times New Roman" panose="02020603050405020304" pitchFamily="18" charset="0"/>
            </a:endParaRPr>
          </a:p>
          <a:p>
            <a:endParaRPr lang="en-US" sz="1800" b="0" i="0" u="none" strike="noStrike" baseline="0" dirty="0">
              <a:solidFill>
                <a:srgbClr val="202429"/>
              </a:solidFill>
              <a:latin typeface="Times New Roman" panose="02020603050405020304" pitchFamily="18" charset="0"/>
            </a:endParaRPr>
          </a:p>
          <a:p>
            <a:endParaRPr lang="en-US" dirty="0"/>
          </a:p>
        </p:txBody>
      </p:sp>
      <p:sp>
        <p:nvSpPr>
          <p:cNvPr id="3" name="Slide Number Placeholder 2"/>
          <p:cNvSpPr>
            <a:spLocks noGrp="1"/>
          </p:cNvSpPr>
          <p:nvPr>
            <p:ph type="sldNum" sz="quarter" idx="4"/>
          </p:nvPr>
        </p:nvSpPr>
        <p:spPr/>
        <p:txBody>
          <a:bodyPr/>
          <a:lstStyle/>
          <a:p>
            <a:fld id="{C7138F1C-13CA-4ABA-B68C-14DA2A879FA0}" type="slidenum">
              <a:rPr lang="en-US" smtClean="0"/>
              <a:pPr/>
              <a:t>16</a:t>
            </a:fld>
            <a:endParaRPr lang="en-US" dirty="0"/>
          </a:p>
        </p:txBody>
      </p:sp>
      <p:sp>
        <p:nvSpPr>
          <p:cNvPr id="4" name="Title 3"/>
          <p:cNvSpPr>
            <a:spLocks noGrp="1"/>
          </p:cNvSpPr>
          <p:nvPr>
            <p:ph type="title"/>
          </p:nvPr>
        </p:nvSpPr>
        <p:spPr>
          <a:xfrm>
            <a:off x="2166152" y="0"/>
            <a:ext cx="9851036" cy="692458"/>
          </a:xfrm>
        </p:spPr>
        <p:txBody>
          <a:bodyPr>
            <a:normAutofit fontScale="90000"/>
          </a:bodyPr>
          <a:lstStyle/>
          <a:p>
            <a:pPr algn="ctr"/>
            <a:r>
              <a:rPr lang="en-US" dirty="0"/>
              <a:t>What is Being Done to Address Testing Delays</a:t>
            </a:r>
          </a:p>
        </p:txBody>
      </p:sp>
    </p:spTree>
    <p:extLst>
      <p:ext uri="{BB962C8B-B14F-4D97-AF65-F5344CB8AC3E}">
        <p14:creationId xmlns:p14="http://schemas.microsoft.com/office/powerpoint/2010/main" val="35701140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426128" y="936917"/>
            <a:ext cx="10927672" cy="5136629"/>
          </a:xfrm>
        </p:spPr>
        <p:txBody>
          <a:bodyPr>
            <a:normAutofit/>
          </a:bodyPr>
          <a:lstStyle/>
          <a:p>
            <a:pPr algn="l"/>
            <a:endParaRPr lang="en-US" sz="1800" b="0" i="0" u="none" strike="noStrike" baseline="0" dirty="0">
              <a:solidFill>
                <a:srgbClr val="000000"/>
              </a:solidFill>
              <a:latin typeface="Times New Roman" panose="02020603050405020304" pitchFamily="18" charset="0"/>
            </a:endParaRPr>
          </a:p>
          <a:p>
            <a:pPr algn="l">
              <a:spcAft>
                <a:spcPts val="600"/>
              </a:spcAft>
            </a:pPr>
            <a:r>
              <a:rPr lang="en-US" b="0" i="0" u="none" strike="noStrike" baseline="0" dirty="0">
                <a:solidFill>
                  <a:srgbClr val="000000"/>
                </a:solidFill>
              </a:rPr>
              <a:t> </a:t>
            </a:r>
            <a:r>
              <a:rPr lang="en-US" b="0" i="0" u="none" strike="noStrike" baseline="0" dirty="0">
                <a:solidFill>
                  <a:srgbClr val="202429"/>
                </a:solidFill>
              </a:rPr>
              <a:t>FMCSA permits, but does not require, States to waive the engine compartment component of the pre-trip vehicle inspection skills testing requirement for commercial driver’s license (CDL) applicants seeking the School bus (S) and Passenger (P) endorsements and the Intrastate only (K) restriction</a:t>
            </a:r>
          </a:p>
          <a:p>
            <a:pPr>
              <a:spcAft>
                <a:spcPts val="600"/>
              </a:spcAft>
            </a:pPr>
            <a:r>
              <a:rPr lang="en-US" b="0" i="0" u="none" strike="noStrike" baseline="0" dirty="0">
                <a:solidFill>
                  <a:srgbClr val="202429"/>
                </a:solidFill>
              </a:rPr>
              <a:t>This waiver is effective January 3, 2022 and expires on March 31, 2022</a:t>
            </a:r>
            <a:endParaRPr lang="en-US" b="0" i="0" u="none" strike="noStrike" baseline="0" dirty="0">
              <a:solidFill>
                <a:srgbClr val="000000"/>
              </a:solidFill>
            </a:endParaRPr>
          </a:p>
          <a:p>
            <a:pPr algn="l"/>
            <a:r>
              <a:rPr lang="en-US" b="0" i="0" u="none" strike="noStrike" baseline="0" dirty="0">
                <a:solidFill>
                  <a:srgbClr val="000000"/>
                </a:solidFill>
              </a:rPr>
              <a:t>Drivers issued a CDL pursuant to this waiver are restricted to the intrastate operation of school buses only </a:t>
            </a:r>
          </a:p>
          <a:p>
            <a:pPr algn="l"/>
            <a:endParaRPr lang="en-US" sz="1800" b="0" i="0" u="none" strike="noStrike" baseline="0" dirty="0">
              <a:solidFill>
                <a:srgbClr val="000000"/>
              </a:solidFill>
              <a:latin typeface="Times New Roman" panose="02020603050405020304" pitchFamily="18" charset="0"/>
            </a:endParaRPr>
          </a:p>
          <a:p>
            <a:endParaRPr lang="en-US" sz="1800" b="0" i="0" u="none" strike="noStrike" baseline="0" dirty="0">
              <a:solidFill>
                <a:srgbClr val="202429"/>
              </a:solidFill>
              <a:latin typeface="Times New Roman" panose="02020603050405020304" pitchFamily="18" charset="0"/>
            </a:endParaRPr>
          </a:p>
          <a:p>
            <a:endParaRPr lang="en-US" sz="1800" b="0" i="0" u="none" strike="noStrike" baseline="0" dirty="0">
              <a:solidFill>
                <a:srgbClr val="000000"/>
              </a:solidFill>
              <a:latin typeface="Times New Roman" panose="02020603050405020304" pitchFamily="18" charset="0"/>
            </a:endParaRPr>
          </a:p>
          <a:p>
            <a:endParaRPr lang="en-US" sz="1800" b="0" i="0" u="none" strike="noStrike" baseline="0" dirty="0">
              <a:solidFill>
                <a:srgbClr val="202429"/>
              </a:solidFill>
              <a:latin typeface="Times New Roman" panose="02020603050405020304" pitchFamily="18" charset="0"/>
            </a:endParaRPr>
          </a:p>
          <a:p>
            <a:endParaRPr lang="en-US" dirty="0"/>
          </a:p>
        </p:txBody>
      </p:sp>
      <p:sp>
        <p:nvSpPr>
          <p:cNvPr id="3" name="Slide Number Placeholder 2"/>
          <p:cNvSpPr>
            <a:spLocks noGrp="1"/>
          </p:cNvSpPr>
          <p:nvPr>
            <p:ph type="sldNum" sz="quarter" idx="4"/>
          </p:nvPr>
        </p:nvSpPr>
        <p:spPr/>
        <p:txBody>
          <a:bodyPr/>
          <a:lstStyle/>
          <a:p>
            <a:fld id="{C7138F1C-13CA-4ABA-B68C-14DA2A879FA0}" type="slidenum">
              <a:rPr lang="en-US" smtClean="0"/>
              <a:pPr/>
              <a:t>17</a:t>
            </a:fld>
            <a:endParaRPr lang="en-US" dirty="0"/>
          </a:p>
        </p:txBody>
      </p:sp>
      <p:sp>
        <p:nvSpPr>
          <p:cNvPr id="4" name="Title 3"/>
          <p:cNvSpPr>
            <a:spLocks noGrp="1"/>
          </p:cNvSpPr>
          <p:nvPr>
            <p:ph type="title"/>
          </p:nvPr>
        </p:nvSpPr>
        <p:spPr>
          <a:xfrm>
            <a:off x="2166152" y="0"/>
            <a:ext cx="9851036" cy="692458"/>
          </a:xfrm>
        </p:spPr>
        <p:txBody>
          <a:bodyPr>
            <a:normAutofit fontScale="90000"/>
          </a:bodyPr>
          <a:lstStyle/>
          <a:p>
            <a:pPr algn="ctr"/>
            <a:r>
              <a:rPr lang="en-US" dirty="0"/>
              <a:t>School Bus Waiver</a:t>
            </a:r>
          </a:p>
        </p:txBody>
      </p:sp>
    </p:spTree>
    <p:extLst>
      <p:ext uri="{BB962C8B-B14F-4D97-AF65-F5344CB8AC3E}">
        <p14:creationId xmlns:p14="http://schemas.microsoft.com/office/powerpoint/2010/main" val="12834981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461639" y="936917"/>
            <a:ext cx="10892161" cy="5136629"/>
          </a:xfrm>
        </p:spPr>
        <p:txBody>
          <a:bodyPr>
            <a:normAutofit/>
          </a:bodyPr>
          <a:lstStyle/>
          <a:p>
            <a:pPr algn="l"/>
            <a:endParaRPr lang="en-US" sz="1800" b="0" i="0" u="none" strike="noStrike" baseline="0" dirty="0">
              <a:solidFill>
                <a:srgbClr val="000000"/>
              </a:solidFill>
              <a:latin typeface="Times New Roman" panose="02020603050405020304" pitchFamily="18" charset="0"/>
            </a:endParaRPr>
          </a:p>
          <a:p>
            <a:pPr algn="l">
              <a:spcAft>
                <a:spcPts val="600"/>
              </a:spcAft>
            </a:pPr>
            <a:r>
              <a:rPr lang="en-US" b="0" i="0" u="none" strike="noStrike" baseline="0" dirty="0">
                <a:solidFill>
                  <a:srgbClr val="202429"/>
                </a:solidFill>
              </a:rPr>
              <a:t>When issuing a K-restricted CDL with the S and P endorsements pursuant to this waiver, States must place a school bus only restriction on the CDL </a:t>
            </a:r>
          </a:p>
          <a:p>
            <a:pPr>
              <a:spcAft>
                <a:spcPts val="600"/>
              </a:spcAft>
            </a:pPr>
            <a:r>
              <a:rPr lang="en-US" b="0" i="0" u="none" strike="noStrike" baseline="0" dirty="0">
                <a:solidFill>
                  <a:srgbClr val="202429"/>
                </a:solidFill>
              </a:rPr>
              <a:t>This waiver applies only to the intrastate operation of school buses used to transport students from home to school, from school to home, or to and from school-sponsored events </a:t>
            </a:r>
            <a:endParaRPr lang="en-US" b="0" i="0" u="none" strike="noStrike" baseline="0" dirty="0">
              <a:solidFill>
                <a:srgbClr val="000000"/>
              </a:solidFill>
            </a:endParaRPr>
          </a:p>
          <a:p>
            <a:r>
              <a:rPr lang="en-US" b="0" i="0" u="none" strike="noStrike" baseline="0" dirty="0">
                <a:solidFill>
                  <a:srgbClr val="202429"/>
                </a:solidFill>
              </a:rPr>
              <a:t>Upon request from FMCSA, the State must provide the names and CDL numbers of drivers who have been issued a CDL pursuant to the terms of this waiver </a:t>
            </a:r>
          </a:p>
          <a:p>
            <a:endParaRPr lang="en-US" dirty="0"/>
          </a:p>
        </p:txBody>
      </p:sp>
      <p:sp>
        <p:nvSpPr>
          <p:cNvPr id="3" name="Slide Number Placeholder 2"/>
          <p:cNvSpPr>
            <a:spLocks noGrp="1"/>
          </p:cNvSpPr>
          <p:nvPr>
            <p:ph type="sldNum" sz="quarter" idx="4"/>
          </p:nvPr>
        </p:nvSpPr>
        <p:spPr/>
        <p:txBody>
          <a:bodyPr/>
          <a:lstStyle/>
          <a:p>
            <a:fld id="{C7138F1C-13CA-4ABA-B68C-14DA2A879FA0}" type="slidenum">
              <a:rPr lang="en-US" smtClean="0"/>
              <a:pPr/>
              <a:t>18</a:t>
            </a:fld>
            <a:endParaRPr lang="en-US" dirty="0"/>
          </a:p>
        </p:txBody>
      </p:sp>
      <p:sp>
        <p:nvSpPr>
          <p:cNvPr id="4" name="Title 3"/>
          <p:cNvSpPr>
            <a:spLocks noGrp="1"/>
          </p:cNvSpPr>
          <p:nvPr>
            <p:ph type="title"/>
          </p:nvPr>
        </p:nvSpPr>
        <p:spPr>
          <a:xfrm>
            <a:off x="2166152" y="0"/>
            <a:ext cx="9851036" cy="692458"/>
          </a:xfrm>
        </p:spPr>
        <p:txBody>
          <a:bodyPr>
            <a:normAutofit fontScale="90000"/>
          </a:bodyPr>
          <a:lstStyle/>
          <a:p>
            <a:pPr algn="ctr"/>
            <a:r>
              <a:rPr lang="en-US" dirty="0"/>
              <a:t>School Bus Waiver</a:t>
            </a:r>
          </a:p>
        </p:txBody>
      </p:sp>
    </p:spTree>
    <p:extLst>
      <p:ext uri="{BB962C8B-B14F-4D97-AF65-F5344CB8AC3E}">
        <p14:creationId xmlns:p14="http://schemas.microsoft.com/office/powerpoint/2010/main" val="10913536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8082B92E-80FD-48A7-8A8C-EA022DFC7984}"/>
              </a:ext>
            </a:extLst>
          </p:cNvPr>
          <p:cNvSpPr>
            <a:spLocks noGrp="1"/>
          </p:cNvSpPr>
          <p:nvPr>
            <p:ph type="sldNum" sz="quarter" idx="4"/>
          </p:nvPr>
        </p:nvSpPr>
        <p:spPr/>
        <p:txBody>
          <a:bodyPr/>
          <a:lstStyle/>
          <a:p>
            <a:fld id="{C7138F1C-13CA-4ABA-B68C-14DA2A879FA0}" type="slidenum">
              <a:rPr lang="en-US" smtClean="0"/>
              <a:pPr/>
              <a:t>19</a:t>
            </a:fld>
            <a:endParaRPr lang="en-US" dirty="0"/>
          </a:p>
        </p:txBody>
      </p:sp>
      <p:pic>
        <p:nvPicPr>
          <p:cNvPr id="5" name="Picture 4" descr="Background pattern&#10;&#10;Description automatically generated">
            <a:extLst>
              <a:ext uri="{FF2B5EF4-FFF2-40B4-BE49-F238E27FC236}">
                <a16:creationId xmlns:a16="http://schemas.microsoft.com/office/drawing/2014/main" id="{456B7BF4-4C9D-4905-AE73-8FF6458F052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65870"/>
          </a:xfrm>
          <a:prstGeom prst="rect">
            <a:avLst/>
          </a:prstGeom>
        </p:spPr>
      </p:pic>
      <p:sp>
        <p:nvSpPr>
          <p:cNvPr id="6" name="Rectangle 5">
            <a:extLst>
              <a:ext uri="{FF2B5EF4-FFF2-40B4-BE49-F238E27FC236}">
                <a16:creationId xmlns:a16="http://schemas.microsoft.com/office/drawing/2014/main" id="{3FFE857B-0149-470D-88EA-81009E5C258C}"/>
              </a:ext>
            </a:extLst>
          </p:cNvPr>
          <p:cNvSpPr/>
          <p:nvPr/>
        </p:nvSpPr>
        <p:spPr>
          <a:xfrm>
            <a:off x="2514598" y="1524795"/>
            <a:ext cx="7219951" cy="3611852"/>
          </a:xfrm>
          <a:prstGeom prst="rect">
            <a:avLst/>
          </a:prstGeom>
          <a:solidFill>
            <a:schemeClr val="accent5">
              <a:lumMod val="75000"/>
              <a:alpha val="83000"/>
            </a:schemeClr>
          </a:solidFill>
          <a:ln w="38100">
            <a:solidFill>
              <a:schemeClr val="bg1"/>
            </a:solidFill>
          </a:ln>
          <a:effectLst>
            <a:outerShdw blurRad="50800" dist="38100" dir="8100000" algn="tr" rotWithShape="0">
              <a:prstClr val="black">
                <a:alpha val="3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a:extLst>
              <a:ext uri="{FF2B5EF4-FFF2-40B4-BE49-F238E27FC236}">
                <a16:creationId xmlns:a16="http://schemas.microsoft.com/office/drawing/2014/main" id="{7C0747CF-3643-4EBB-9BE8-88A0821897DA}"/>
              </a:ext>
            </a:extLst>
          </p:cNvPr>
          <p:cNvSpPr txBox="1">
            <a:spLocks/>
          </p:cNvSpPr>
          <p:nvPr/>
        </p:nvSpPr>
        <p:spPr>
          <a:xfrm>
            <a:off x="866773" y="2027038"/>
            <a:ext cx="10515600" cy="1682458"/>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9000" dirty="0">
                <a:solidFill>
                  <a:schemeClr val="bg1"/>
                </a:solidFill>
              </a:rPr>
              <a:t>THANK YOU</a:t>
            </a:r>
          </a:p>
        </p:txBody>
      </p:sp>
      <p:sp>
        <p:nvSpPr>
          <p:cNvPr id="8" name="Title 1">
            <a:extLst>
              <a:ext uri="{FF2B5EF4-FFF2-40B4-BE49-F238E27FC236}">
                <a16:creationId xmlns:a16="http://schemas.microsoft.com/office/drawing/2014/main" id="{7496DDFC-12D8-42F2-8EBC-1F345045926A}"/>
              </a:ext>
            </a:extLst>
          </p:cNvPr>
          <p:cNvSpPr txBox="1">
            <a:spLocks/>
          </p:cNvSpPr>
          <p:nvPr/>
        </p:nvSpPr>
        <p:spPr>
          <a:xfrm>
            <a:off x="838200" y="3364880"/>
            <a:ext cx="10515600" cy="491289"/>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solidFill>
                  <a:schemeClr val="bg1"/>
                </a:solidFill>
              </a:rPr>
              <a:t>Questions?</a:t>
            </a:r>
          </a:p>
        </p:txBody>
      </p:sp>
      <p:sp>
        <p:nvSpPr>
          <p:cNvPr id="11" name="TextBox 10">
            <a:extLst>
              <a:ext uri="{FF2B5EF4-FFF2-40B4-BE49-F238E27FC236}">
                <a16:creationId xmlns:a16="http://schemas.microsoft.com/office/drawing/2014/main" id="{6BF1513E-6021-43B4-8F3F-0CF624828B00}"/>
              </a:ext>
            </a:extLst>
          </p:cNvPr>
          <p:cNvSpPr txBox="1"/>
          <p:nvPr/>
        </p:nvSpPr>
        <p:spPr>
          <a:xfrm>
            <a:off x="3048000" y="4163300"/>
            <a:ext cx="6096000" cy="461665"/>
          </a:xfrm>
          <a:prstGeom prst="rect">
            <a:avLst/>
          </a:prstGeom>
          <a:noFill/>
        </p:spPr>
        <p:txBody>
          <a:bodyPr wrap="square">
            <a:spAutoFit/>
          </a:bodyPr>
          <a:lstStyle/>
          <a:p>
            <a:pPr algn="ctr"/>
            <a:r>
              <a:rPr lang="en-US" sz="2400" dirty="0">
                <a:solidFill>
                  <a:schemeClr val="bg2">
                    <a:lumMod val="90000"/>
                  </a:schemeClr>
                </a:solidFill>
              </a:rPr>
              <a:t>klewis@aamva.org</a:t>
            </a:r>
          </a:p>
        </p:txBody>
      </p:sp>
    </p:spTree>
    <p:extLst>
      <p:ext uri="{BB962C8B-B14F-4D97-AF65-F5344CB8AC3E}">
        <p14:creationId xmlns:p14="http://schemas.microsoft.com/office/powerpoint/2010/main" val="1093385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40872" y="0"/>
            <a:ext cx="9880106" cy="648069"/>
          </a:xfrm>
        </p:spPr>
        <p:txBody>
          <a:bodyPr>
            <a:normAutofit fontScale="90000"/>
          </a:bodyPr>
          <a:lstStyle/>
          <a:p>
            <a:pPr algn="ctr"/>
            <a:r>
              <a:rPr lang="en-US" dirty="0">
                <a:solidFill>
                  <a:schemeClr val="bg1"/>
                </a:solidFill>
              </a:rPr>
              <a:t>Agenda</a:t>
            </a:r>
          </a:p>
        </p:txBody>
      </p:sp>
      <p:sp>
        <p:nvSpPr>
          <p:cNvPr id="3" name="Content Placeholder 2"/>
          <p:cNvSpPr>
            <a:spLocks noGrp="1"/>
          </p:cNvSpPr>
          <p:nvPr>
            <p:ph sz="half" idx="1"/>
          </p:nvPr>
        </p:nvSpPr>
        <p:spPr>
          <a:xfrm>
            <a:off x="838200" y="1950085"/>
            <a:ext cx="10515600" cy="2631934"/>
          </a:xfrm>
        </p:spPr>
        <p:txBody>
          <a:bodyPr/>
          <a:lstStyle/>
          <a:p>
            <a:pPr>
              <a:spcAft>
                <a:spcPts val="1200"/>
              </a:spcAft>
            </a:pPr>
            <a:r>
              <a:rPr lang="en-US" sz="3600" dirty="0"/>
              <a:t>ELDT Status and Issues</a:t>
            </a:r>
          </a:p>
          <a:p>
            <a:pPr>
              <a:spcAft>
                <a:spcPts val="1200"/>
              </a:spcAft>
            </a:pPr>
            <a:r>
              <a:rPr lang="en-US" sz="3600" dirty="0"/>
              <a:t>Testing Delays</a:t>
            </a:r>
          </a:p>
          <a:p>
            <a:r>
              <a:rPr lang="en-US" sz="3600" dirty="0"/>
              <a:t>Newly Issued School Bus Testing Waiver</a:t>
            </a:r>
          </a:p>
          <a:p>
            <a:pPr marL="0" indent="0">
              <a:buNone/>
            </a:pPr>
            <a:endParaRPr lang="en-US" dirty="0"/>
          </a:p>
        </p:txBody>
      </p:sp>
      <p:sp>
        <p:nvSpPr>
          <p:cNvPr id="4" name="Slide Number Placeholder 3"/>
          <p:cNvSpPr>
            <a:spLocks noGrp="1"/>
          </p:cNvSpPr>
          <p:nvPr>
            <p:ph type="sldNum" sz="quarter" idx="4"/>
          </p:nvPr>
        </p:nvSpPr>
        <p:spPr/>
        <p:txBody>
          <a:bodyPr/>
          <a:lstStyle/>
          <a:p>
            <a:fld id="{C7138F1C-13CA-4ABA-B68C-14DA2A879FA0}" type="slidenum">
              <a:rPr lang="en-US" smtClean="0"/>
              <a:pPr/>
              <a:t>2</a:t>
            </a:fld>
            <a:endParaRPr lang="en-US" dirty="0"/>
          </a:p>
        </p:txBody>
      </p:sp>
    </p:spTree>
    <p:extLst>
      <p:ext uri="{BB962C8B-B14F-4D97-AF65-F5344CB8AC3E}">
        <p14:creationId xmlns:p14="http://schemas.microsoft.com/office/powerpoint/2010/main" val="1761262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470517" y="1030875"/>
            <a:ext cx="10856650" cy="5136629"/>
          </a:xfrm>
        </p:spPr>
        <p:txBody>
          <a:bodyPr>
            <a:normAutofit lnSpcReduction="10000"/>
          </a:bodyPr>
          <a:lstStyle/>
          <a:p>
            <a:pPr algn="l">
              <a:spcAft>
                <a:spcPts val="1200"/>
              </a:spcAft>
            </a:pPr>
            <a:r>
              <a:rPr lang="en-US" b="0" i="0" dirty="0">
                <a:solidFill>
                  <a:srgbClr val="212529"/>
                </a:solidFill>
                <a:effectLst/>
              </a:rPr>
              <a:t>FMCSA’s Entry Level Driver Training (ELDT) regulations set the baseline for training requirements for entry-level drivers. This includes those applying to:</a:t>
            </a:r>
          </a:p>
          <a:p>
            <a:pPr algn="l">
              <a:spcAft>
                <a:spcPts val="1200"/>
              </a:spcAft>
              <a:buFont typeface="Arial" panose="020B0604020202020204" pitchFamily="34" charset="0"/>
              <a:buChar char="•"/>
            </a:pPr>
            <a:r>
              <a:rPr lang="en-US" b="0" i="0" dirty="0">
                <a:solidFill>
                  <a:srgbClr val="212529"/>
                </a:solidFill>
                <a:effectLst/>
              </a:rPr>
              <a:t>Obtain a Class A or Class B CDL for the first time;</a:t>
            </a:r>
          </a:p>
          <a:p>
            <a:pPr algn="l">
              <a:spcAft>
                <a:spcPts val="1200"/>
              </a:spcAft>
              <a:buFont typeface="Arial" panose="020B0604020202020204" pitchFamily="34" charset="0"/>
              <a:buChar char="•"/>
            </a:pPr>
            <a:r>
              <a:rPr lang="en-US" b="0" i="0" dirty="0">
                <a:solidFill>
                  <a:srgbClr val="212529"/>
                </a:solidFill>
                <a:effectLst/>
              </a:rPr>
              <a:t>Upgrade an existing Class B CDL to a Class A CDL; or</a:t>
            </a:r>
          </a:p>
          <a:p>
            <a:pPr algn="l">
              <a:spcAft>
                <a:spcPts val="1200"/>
              </a:spcAft>
              <a:buFont typeface="Arial" panose="020B0604020202020204" pitchFamily="34" charset="0"/>
              <a:buChar char="•"/>
            </a:pPr>
            <a:r>
              <a:rPr lang="en-US" b="0" i="0" dirty="0">
                <a:solidFill>
                  <a:srgbClr val="212529"/>
                </a:solidFill>
                <a:effectLst/>
              </a:rPr>
              <a:t>Obtain a school bus (S), passenger (P), or hazardous materials (H) endorsement for the first time.</a:t>
            </a:r>
          </a:p>
          <a:p>
            <a:pPr>
              <a:spcAft>
                <a:spcPts val="1200"/>
              </a:spcAft>
            </a:pPr>
            <a:r>
              <a:rPr lang="en-US" b="0" i="0" dirty="0">
                <a:solidFill>
                  <a:srgbClr val="212529"/>
                </a:solidFill>
                <a:effectLst/>
              </a:rPr>
              <a:t>Established need for the Training Provider Registry (TPR)</a:t>
            </a:r>
          </a:p>
          <a:p>
            <a:r>
              <a:rPr lang="en-US" b="0" i="0" dirty="0">
                <a:solidFill>
                  <a:srgbClr val="212529"/>
                </a:solidFill>
                <a:effectLst/>
              </a:rPr>
              <a:t>As of 1/3/22, 6,985 training locations listed on the Training </a:t>
            </a:r>
            <a:r>
              <a:rPr lang="en-US" dirty="0">
                <a:solidFill>
                  <a:srgbClr val="212529"/>
                </a:solidFill>
              </a:rPr>
              <a:t>P</a:t>
            </a:r>
            <a:r>
              <a:rPr lang="en-US" b="0" i="0" dirty="0">
                <a:solidFill>
                  <a:srgbClr val="212529"/>
                </a:solidFill>
                <a:effectLst/>
              </a:rPr>
              <a:t>rovider Registry</a:t>
            </a:r>
          </a:p>
          <a:p>
            <a:pPr marL="0" indent="0" algn="l">
              <a:buNone/>
            </a:pPr>
            <a:endParaRPr lang="en-US" sz="1200" b="0" i="0" dirty="0">
              <a:solidFill>
                <a:srgbClr val="212529"/>
              </a:solidFill>
              <a:effectLst/>
              <a:latin typeface="Open Sans" panose="020B0606030504020204" pitchFamily="34" charset="0"/>
            </a:endParaRPr>
          </a:p>
          <a:p>
            <a:pPr marL="0" indent="0">
              <a:buNone/>
            </a:pPr>
            <a:endParaRPr lang="en-US" sz="1200" b="0" i="0" dirty="0">
              <a:solidFill>
                <a:srgbClr val="212529"/>
              </a:solidFill>
              <a:effectLst/>
              <a:latin typeface="Open Sans" panose="020B0606030504020204" pitchFamily="34" charset="0"/>
            </a:endParaRPr>
          </a:p>
          <a:p>
            <a:pPr algn="l"/>
            <a:endParaRPr lang="en-US" sz="1200" b="0" i="0" dirty="0">
              <a:solidFill>
                <a:srgbClr val="212529"/>
              </a:solidFill>
              <a:effectLst/>
              <a:latin typeface="Open Sans" panose="020B0606030504020204" pitchFamily="34" charset="0"/>
            </a:endParaRPr>
          </a:p>
          <a:p>
            <a:pPr marL="0" indent="0">
              <a:buNone/>
            </a:pPr>
            <a:endParaRPr lang="en-US" sz="1800" b="0" i="0" u="none" strike="noStrike" baseline="0" dirty="0">
              <a:solidFill>
                <a:srgbClr val="000000"/>
              </a:solidFill>
              <a:latin typeface="Times New Roman" panose="02020603050405020304" pitchFamily="18" charset="0"/>
            </a:endParaRPr>
          </a:p>
          <a:p>
            <a:pPr algn="l"/>
            <a:endParaRPr lang="en-US" sz="1800" b="0" i="0" u="none" strike="noStrike" baseline="0" dirty="0">
              <a:solidFill>
                <a:srgbClr val="000000"/>
              </a:solidFill>
              <a:latin typeface="Times New Roman" panose="02020603050405020304" pitchFamily="18" charset="0"/>
            </a:endParaRPr>
          </a:p>
          <a:p>
            <a:endParaRPr lang="en-US" sz="1800" b="0" i="0" u="none" strike="noStrike" baseline="0" dirty="0">
              <a:solidFill>
                <a:srgbClr val="202429"/>
              </a:solidFill>
              <a:latin typeface="Times New Roman" panose="02020603050405020304" pitchFamily="18" charset="0"/>
            </a:endParaRPr>
          </a:p>
          <a:p>
            <a:endParaRPr lang="en-US" sz="1800" b="0" i="0" u="none" strike="noStrike" baseline="0" dirty="0">
              <a:solidFill>
                <a:srgbClr val="000000"/>
              </a:solidFill>
              <a:latin typeface="Times New Roman" panose="02020603050405020304" pitchFamily="18" charset="0"/>
            </a:endParaRPr>
          </a:p>
          <a:p>
            <a:endParaRPr lang="en-US" sz="1800" b="0" i="0" u="none" strike="noStrike" baseline="0" dirty="0">
              <a:solidFill>
                <a:srgbClr val="202429"/>
              </a:solidFill>
              <a:latin typeface="Times New Roman" panose="02020603050405020304" pitchFamily="18" charset="0"/>
            </a:endParaRPr>
          </a:p>
          <a:p>
            <a:endParaRPr lang="en-US" dirty="0"/>
          </a:p>
        </p:txBody>
      </p:sp>
      <p:sp>
        <p:nvSpPr>
          <p:cNvPr id="3" name="Slide Number Placeholder 2"/>
          <p:cNvSpPr>
            <a:spLocks noGrp="1"/>
          </p:cNvSpPr>
          <p:nvPr>
            <p:ph type="sldNum" sz="quarter" idx="4"/>
          </p:nvPr>
        </p:nvSpPr>
        <p:spPr/>
        <p:txBody>
          <a:bodyPr/>
          <a:lstStyle/>
          <a:p>
            <a:fld id="{C7138F1C-13CA-4ABA-B68C-14DA2A879FA0}" type="slidenum">
              <a:rPr lang="en-US" smtClean="0"/>
              <a:pPr/>
              <a:t>3</a:t>
            </a:fld>
            <a:endParaRPr lang="en-US" dirty="0"/>
          </a:p>
        </p:txBody>
      </p:sp>
      <p:sp>
        <p:nvSpPr>
          <p:cNvPr id="4" name="Title 3"/>
          <p:cNvSpPr>
            <a:spLocks noGrp="1"/>
          </p:cNvSpPr>
          <p:nvPr>
            <p:ph type="title"/>
          </p:nvPr>
        </p:nvSpPr>
        <p:spPr>
          <a:xfrm>
            <a:off x="2269942" y="0"/>
            <a:ext cx="9851036" cy="692458"/>
          </a:xfrm>
        </p:spPr>
        <p:txBody>
          <a:bodyPr>
            <a:normAutofit fontScale="90000"/>
          </a:bodyPr>
          <a:lstStyle/>
          <a:p>
            <a:pPr algn="ctr"/>
            <a:r>
              <a:rPr lang="en-US" dirty="0"/>
              <a:t>Entry Level Driver Training Rule</a:t>
            </a:r>
          </a:p>
        </p:txBody>
      </p:sp>
    </p:spTree>
    <p:extLst>
      <p:ext uri="{BB962C8B-B14F-4D97-AF65-F5344CB8AC3E}">
        <p14:creationId xmlns:p14="http://schemas.microsoft.com/office/powerpoint/2010/main" val="6558247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372862" y="1302043"/>
            <a:ext cx="10945427" cy="4576116"/>
          </a:xfrm>
        </p:spPr>
        <p:txBody>
          <a:bodyPr>
            <a:normAutofit/>
          </a:bodyPr>
          <a:lstStyle/>
          <a:p>
            <a:pPr algn="l">
              <a:spcAft>
                <a:spcPts val="1200"/>
              </a:spcAft>
            </a:pPr>
            <a:r>
              <a:rPr lang="en-US" b="0" i="0" dirty="0">
                <a:solidFill>
                  <a:srgbClr val="212529"/>
                </a:solidFill>
                <a:effectLst/>
              </a:rPr>
              <a:t>The ELDT regulations are not retroactive; individuals who were issued a CDL or an S, P, or H endorsement prior to February 7, 2022 are not required to complete training for the respective CDL or endorsement.</a:t>
            </a:r>
          </a:p>
          <a:p>
            <a:pPr algn="l">
              <a:spcAft>
                <a:spcPts val="1200"/>
              </a:spcAft>
            </a:pPr>
            <a:r>
              <a:rPr lang="en-US" b="0" i="0" dirty="0">
                <a:solidFill>
                  <a:srgbClr val="212529"/>
                </a:solidFill>
                <a:effectLst/>
              </a:rPr>
              <a:t>If an applicant who obtains a CLP prior to February 7, 2022, obtains a CDL before the CLP or renewed CLP expires, the applicant is not subject to the ELDT requirements.</a:t>
            </a:r>
          </a:p>
          <a:p>
            <a:r>
              <a:rPr lang="en-US" b="0" i="0" dirty="0">
                <a:solidFill>
                  <a:srgbClr val="212529"/>
                </a:solidFill>
                <a:effectLst/>
              </a:rPr>
              <a:t>The SDLA must verify that the applicant has completed the required entry-level driver training before administering the relevant skills or knowledge test.</a:t>
            </a:r>
          </a:p>
          <a:p>
            <a:pPr marL="0" indent="0">
              <a:buNone/>
            </a:pPr>
            <a:endParaRPr lang="en-US" sz="1200" b="0" i="0" dirty="0">
              <a:solidFill>
                <a:srgbClr val="212529"/>
              </a:solidFill>
              <a:effectLst/>
              <a:latin typeface="Open Sans" panose="020B0606030504020204" pitchFamily="34" charset="0"/>
            </a:endParaRPr>
          </a:p>
        </p:txBody>
      </p:sp>
      <p:sp>
        <p:nvSpPr>
          <p:cNvPr id="3" name="Slide Number Placeholder 2"/>
          <p:cNvSpPr>
            <a:spLocks noGrp="1"/>
          </p:cNvSpPr>
          <p:nvPr>
            <p:ph type="sldNum" sz="quarter" idx="4"/>
          </p:nvPr>
        </p:nvSpPr>
        <p:spPr/>
        <p:txBody>
          <a:bodyPr/>
          <a:lstStyle/>
          <a:p>
            <a:fld id="{C7138F1C-13CA-4ABA-B68C-14DA2A879FA0}" type="slidenum">
              <a:rPr lang="en-US" smtClean="0"/>
              <a:pPr/>
              <a:t>4</a:t>
            </a:fld>
            <a:endParaRPr lang="en-US" dirty="0"/>
          </a:p>
        </p:txBody>
      </p:sp>
      <p:sp>
        <p:nvSpPr>
          <p:cNvPr id="4" name="Title 3"/>
          <p:cNvSpPr>
            <a:spLocks noGrp="1"/>
          </p:cNvSpPr>
          <p:nvPr>
            <p:ph type="title"/>
          </p:nvPr>
        </p:nvSpPr>
        <p:spPr>
          <a:xfrm>
            <a:off x="2269942" y="0"/>
            <a:ext cx="9851036" cy="692458"/>
          </a:xfrm>
        </p:spPr>
        <p:txBody>
          <a:bodyPr>
            <a:normAutofit fontScale="90000"/>
          </a:bodyPr>
          <a:lstStyle/>
          <a:p>
            <a:pPr algn="ctr"/>
            <a:r>
              <a:rPr lang="en-US" dirty="0"/>
              <a:t>Entry Level Driver Training Rule</a:t>
            </a:r>
          </a:p>
        </p:txBody>
      </p:sp>
    </p:spTree>
    <p:extLst>
      <p:ext uri="{BB962C8B-B14F-4D97-AF65-F5344CB8AC3E}">
        <p14:creationId xmlns:p14="http://schemas.microsoft.com/office/powerpoint/2010/main" val="21975542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414073" y="1123349"/>
            <a:ext cx="11603115" cy="4833568"/>
          </a:xfrm>
        </p:spPr>
        <p:txBody>
          <a:bodyPr>
            <a:normAutofit/>
          </a:bodyPr>
          <a:lstStyle/>
          <a:p>
            <a:pPr algn="l" fontAlgn="base"/>
            <a:r>
              <a:rPr lang="en-US" b="1" i="0" dirty="0">
                <a:solidFill>
                  <a:srgbClr val="121A45"/>
                </a:solidFill>
                <a:effectLst/>
              </a:rPr>
              <a:t>How will the Training Provider Registry work?</a:t>
            </a:r>
          </a:p>
          <a:p>
            <a:pPr fontAlgn="base"/>
            <a:r>
              <a:rPr lang="en-US" b="1" u="sng" dirty="0">
                <a:solidFill>
                  <a:srgbClr val="121A45"/>
                </a:solidFill>
              </a:rPr>
              <a:t>Register</a:t>
            </a:r>
          </a:p>
          <a:p>
            <a:pPr algn="l" fontAlgn="base">
              <a:spcAft>
                <a:spcPts val="600"/>
              </a:spcAft>
            </a:pPr>
            <a:r>
              <a:rPr lang="en-US" b="0" i="0" dirty="0">
                <a:solidFill>
                  <a:srgbClr val="333333"/>
                </a:solidFill>
                <a:effectLst/>
              </a:rPr>
              <a:t>Training providers must register and self-certify that they meet all FMCSA requirements that apply to:</a:t>
            </a:r>
          </a:p>
          <a:p>
            <a:pPr algn="l">
              <a:spcAft>
                <a:spcPts val="600"/>
              </a:spcAft>
              <a:buFont typeface="Arial" panose="020B0604020202020204" pitchFamily="34" charset="0"/>
              <a:buChar char="•"/>
            </a:pPr>
            <a:r>
              <a:rPr lang="en-US" b="0" i="0" dirty="0">
                <a:solidFill>
                  <a:srgbClr val="333333"/>
                </a:solidFill>
                <a:effectLst/>
              </a:rPr>
              <a:t>Curricula</a:t>
            </a:r>
          </a:p>
          <a:p>
            <a:pPr algn="l">
              <a:spcAft>
                <a:spcPts val="600"/>
              </a:spcAft>
              <a:buFont typeface="Arial" panose="020B0604020202020204" pitchFamily="34" charset="0"/>
              <a:buChar char="•"/>
            </a:pPr>
            <a:r>
              <a:rPr lang="en-US" b="0" i="0" dirty="0">
                <a:solidFill>
                  <a:srgbClr val="333333"/>
                </a:solidFill>
                <a:effectLst/>
              </a:rPr>
              <a:t>Facilities</a:t>
            </a:r>
          </a:p>
          <a:p>
            <a:pPr algn="l">
              <a:spcAft>
                <a:spcPts val="600"/>
              </a:spcAft>
              <a:buFont typeface="Arial" panose="020B0604020202020204" pitchFamily="34" charset="0"/>
              <a:buChar char="•"/>
            </a:pPr>
            <a:r>
              <a:rPr lang="en-US" b="0" i="0" dirty="0">
                <a:solidFill>
                  <a:srgbClr val="333333"/>
                </a:solidFill>
                <a:effectLst/>
              </a:rPr>
              <a:t>Vehicles and equipment</a:t>
            </a:r>
          </a:p>
          <a:p>
            <a:pPr algn="l">
              <a:buFont typeface="Arial" panose="020B0604020202020204" pitchFamily="34" charset="0"/>
              <a:buChar char="•"/>
            </a:pPr>
            <a:r>
              <a:rPr lang="en-US" b="0" i="0" dirty="0">
                <a:solidFill>
                  <a:srgbClr val="333333"/>
                </a:solidFill>
                <a:effectLst/>
              </a:rPr>
              <a:t>Training instructors</a:t>
            </a:r>
          </a:p>
          <a:p>
            <a:pPr algn="l">
              <a:buFont typeface="Arial" panose="020B0604020202020204" pitchFamily="34" charset="0"/>
              <a:buChar char="•"/>
            </a:pPr>
            <a:r>
              <a:rPr lang="en-US" b="0" i="0" dirty="0">
                <a:solidFill>
                  <a:srgbClr val="333333"/>
                </a:solidFill>
                <a:effectLst/>
              </a:rPr>
              <a:t>State-based requirements (as applicable)</a:t>
            </a:r>
          </a:p>
          <a:p>
            <a:pPr marL="0" indent="0" algn="l">
              <a:buNone/>
            </a:pPr>
            <a:endParaRPr lang="en-US" sz="800" b="0" i="0" dirty="0">
              <a:solidFill>
                <a:srgbClr val="333333"/>
              </a:solidFill>
              <a:effectLst/>
              <a:latin typeface="Open Sans" panose="020B0606030504020204" pitchFamily="34" charset="0"/>
            </a:endParaRPr>
          </a:p>
          <a:p>
            <a:pPr marL="914400" lvl="2" indent="0" fontAlgn="base">
              <a:buNone/>
            </a:pPr>
            <a:endParaRPr lang="en-US" sz="200" b="1" i="0" dirty="0">
              <a:solidFill>
                <a:srgbClr val="121A45"/>
              </a:solidFill>
              <a:effectLst/>
              <a:latin typeface="Montserrat" panose="00000500000000000000" pitchFamily="2" charset="0"/>
            </a:endParaRPr>
          </a:p>
        </p:txBody>
      </p:sp>
      <p:sp>
        <p:nvSpPr>
          <p:cNvPr id="3" name="Slide Number Placeholder 2"/>
          <p:cNvSpPr>
            <a:spLocks noGrp="1"/>
          </p:cNvSpPr>
          <p:nvPr>
            <p:ph type="sldNum" sz="quarter" idx="4"/>
          </p:nvPr>
        </p:nvSpPr>
        <p:spPr/>
        <p:txBody>
          <a:bodyPr/>
          <a:lstStyle/>
          <a:p>
            <a:fld id="{C7138F1C-13CA-4ABA-B68C-14DA2A879FA0}" type="slidenum">
              <a:rPr lang="en-US" smtClean="0"/>
              <a:pPr/>
              <a:t>5</a:t>
            </a:fld>
            <a:endParaRPr lang="en-US" dirty="0"/>
          </a:p>
        </p:txBody>
      </p:sp>
      <p:sp>
        <p:nvSpPr>
          <p:cNvPr id="4" name="Title 3"/>
          <p:cNvSpPr>
            <a:spLocks noGrp="1"/>
          </p:cNvSpPr>
          <p:nvPr>
            <p:ph type="title"/>
          </p:nvPr>
        </p:nvSpPr>
        <p:spPr>
          <a:xfrm>
            <a:off x="2166152" y="0"/>
            <a:ext cx="9851036" cy="692458"/>
          </a:xfrm>
        </p:spPr>
        <p:txBody>
          <a:bodyPr>
            <a:normAutofit fontScale="90000"/>
          </a:bodyPr>
          <a:lstStyle/>
          <a:p>
            <a:pPr algn="ctr"/>
            <a:r>
              <a:rPr lang="en-US" dirty="0"/>
              <a:t>Training Provider Registry</a:t>
            </a:r>
          </a:p>
        </p:txBody>
      </p:sp>
    </p:spTree>
    <p:extLst>
      <p:ext uri="{BB962C8B-B14F-4D97-AF65-F5344CB8AC3E}">
        <p14:creationId xmlns:p14="http://schemas.microsoft.com/office/powerpoint/2010/main" val="766882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294442" y="1229718"/>
            <a:ext cx="11603115" cy="4398563"/>
          </a:xfrm>
        </p:spPr>
        <p:txBody>
          <a:bodyPr>
            <a:normAutofit/>
          </a:bodyPr>
          <a:lstStyle/>
          <a:p>
            <a:pPr algn="l" fontAlgn="base"/>
            <a:r>
              <a:rPr lang="en-US" b="1" i="0" dirty="0">
                <a:solidFill>
                  <a:srgbClr val="121A45"/>
                </a:solidFill>
                <a:effectLst/>
              </a:rPr>
              <a:t>How will the Training Provider Registry work? </a:t>
            </a:r>
          </a:p>
          <a:p>
            <a:pPr algn="l" fontAlgn="base"/>
            <a:r>
              <a:rPr lang="en-US" b="1" u="sng" dirty="0">
                <a:solidFill>
                  <a:srgbClr val="121A45"/>
                </a:solidFill>
              </a:rPr>
              <a:t>Search</a:t>
            </a:r>
            <a:endParaRPr lang="en-US" b="1" i="0" u="sng" dirty="0">
              <a:solidFill>
                <a:srgbClr val="121A45"/>
              </a:solidFill>
              <a:effectLst/>
            </a:endParaRPr>
          </a:p>
          <a:p>
            <a:pPr algn="l" fontAlgn="base">
              <a:spcAft>
                <a:spcPts val="1200"/>
              </a:spcAft>
            </a:pPr>
            <a:r>
              <a:rPr lang="en-US" b="0" i="0" dirty="0">
                <a:solidFill>
                  <a:srgbClr val="333333"/>
                </a:solidFill>
                <a:effectLst/>
              </a:rPr>
              <a:t>CDL applicants will access the Training Provider Registry to begin their search for a training provider. Only training providers listed on the Training Provider Registry can certify that a driver has successfully completed the required entry-level driver training.</a:t>
            </a:r>
          </a:p>
          <a:p>
            <a:pPr algn="l" fontAlgn="base"/>
            <a:r>
              <a:rPr lang="en-US" b="0" i="0" dirty="0">
                <a:solidFill>
                  <a:srgbClr val="333333"/>
                </a:solidFill>
                <a:effectLst/>
              </a:rPr>
              <a:t>Drivers will contact training providers to learn more about the trainings they offer and to engage their services. This is done outside the Training Provider Registry.</a:t>
            </a:r>
          </a:p>
          <a:p>
            <a:pPr algn="l">
              <a:buFont typeface="Arial" panose="020B0604020202020204" pitchFamily="34" charset="0"/>
              <a:buChar char="•"/>
            </a:pPr>
            <a:endParaRPr lang="en-US" sz="800" b="0" i="0" dirty="0">
              <a:solidFill>
                <a:srgbClr val="333333"/>
              </a:solidFill>
              <a:effectLst/>
              <a:latin typeface="Open Sans" panose="020B0606030504020204" pitchFamily="34" charset="0"/>
            </a:endParaRPr>
          </a:p>
          <a:p>
            <a:pPr lvl="2" fontAlgn="base"/>
            <a:endParaRPr lang="en-US" sz="200" b="1" i="0" dirty="0">
              <a:solidFill>
                <a:srgbClr val="121A45"/>
              </a:solidFill>
              <a:effectLst/>
              <a:latin typeface="Montserrat" panose="00000500000000000000" pitchFamily="2" charset="0"/>
            </a:endParaRPr>
          </a:p>
        </p:txBody>
      </p:sp>
      <p:sp>
        <p:nvSpPr>
          <p:cNvPr id="3" name="Slide Number Placeholder 2"/>
          <p:cNvSpPr>
            <a:spLocks noGrp="1"/>
          </p:cNvSpPr>
          <p:nvPr>
            <p:ph type="sldNum" sz="quarter" idx="4"/>
          </p:nvPr>
        </p:nvSpPr>
        <p:spPr/>
        <p:txBody>
          <a:bodyPr/>
          <a:lstStyle/>
          <a:p>
            <a:fld id="{C7138F1C-13CA-4ABA-B68C-14DA2A879FA0}" type="slidenum">
              <a:rPr lang="en-US" smtClean="0"/>
              <a:pPr/>
              <a:t>6</a:t>
            </a:fld>
            <a:endParaRPr lang="en-US" dirty="0"/>
          </a:p>
        </p:txBody>
      </p:sp>
      <p:sp>
        <p:nvSpPr>
          <p:cNvPr id="4" name="Title 3"/>
          <p:cNvSpPr>
            <a:spLocks noGrp="1"/>
          </p:cNvSpPr>
          <p:nvPr>
            <p:ph type="title"/>
          </p:nvPr>
        </p:nvSpPr>
        <p:spPr>
          <a:xfrm>
            <a:off x="2166152" y="0"/>
            <a:ext cx="9851036" cy="692458"/>
          </a:xfrm>
        </p:spPr>
        <p:txBody>
          <a:bodyPr>
            <a:normAutofit fontScale="90000"/>
          </a:bodyPr>
          <a:lstStyle/>
          <a:p>
            <a:pPr algn="ctr"/>
            <a:r>
              <a:rPr lang="en-US" dirty="0"/>
              <a:t>Training Provider Registry</a:t>
            </a:r>
          </a:p>
        </p:txBody>
      </p:sp>
    </p:spTree>
    <p:extLst>
      <p:ext uri="{BB962C8B-B14F-4D97-AF65-F5344CB8AC3E}">
        <p14:creationId xmlns:p14="http://schemas.microsoft.com/office/powerpoint/2010/main" val="3962765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310717" y="936917"/>
            <a:ext cx="11603115" cy="5339596"/>
          </a:xfrm>
        </p:spPr>
        <p:txBody>
          <a:bodyPr>
            <a:normAutofit/>
          </a:bodyPr>
          <a:lstStyle/>
          <a:p>
            <a:pPr algn="l" fontAlgn="base"/>
            <a:r>
              <a:rPr lang="en-US" sz="2400" b="1" i="0" dirty="0">
                <a:solidFill>
                  <a:srgbClr val="121A45"/>
                </a:solidFill>
                <a:effectLst/>
              </a:rPr>
              <a:t>How will the Training Provider Registry work? </a:t>
            </a:r>
          </a:p>
          <a:p>
            <a:pPr algn="l" fontAlgn="base"/>
            <a:r>
              <a:rPr lang="en-US" sz="2400" b="1" i="0" u="sng" dirty="0">
                <a:solidFill>
                  <a:srgbClr val="121A45"/>
                </a:solidFill>
                <a:effectLst/>
              </a:rPr>
              <a:t>Certify</a:t>
            </a:r>
            <a:endParaRPr lang="en-US" sz="2400" b="1" dirty="0">
              <a:solidFill>
                <a:srgbClr val="121A45"/>
              </a:solidFill>
            </a:endParaRPr>
          </a:p>
          <a:p>
            <a:pPr algn="l" fontAlgn="base"/>
            <a:r>
              <a:rPr lang="en-US" sz="2400" b="0" i="0" dirty="0">
                <a:solidFill>
                  <a:srgbClr val="333333"/>
                </a:solidFill>
                <a:effectLst/>
              </a:rPr>
              <a:t>After a driver successfully passes the required assessments, the training provider will electronically submit the driver-trainee's certification information to the TPR.</a:t>
            </a:r>
          </a:p>
          <a:p>
            <a:pPr algn="l" fontAlgn="base"/>
            <a:r>
              <a:rPr lang="en-US" sz="2400" dirty="0">
                <a:solidFill>
                  <a:srgbClr val="333333"/>
                </a:solidFill>
              </a:rPr>
              <a:t>Certification information m</a:t>
            </a:r>
            <a:r>
              <a:rPr lang="en-US" sz="2400" b="0" i="0" dirty="0">
                <a:solidFill>
                  <a:srgbClr val="333333"/>
                </a:solidFill>
                <a:effectLst/>
              </a:rPr>
              <a:t>ust be submitted by midnight of the second business day after the driver-trainee completes the training.</a:t>
            </a:r>
          </a:p>
          <a:p>
            <a:pPr algn="l" fontAlgn="base"/>
            <a:r>
              <a:rPr lang="en-US" sz="2400" b="0" i="0" dirty="0">
                <a:solidFill>
                  <a:srgbClr val="333333"/>
                </a:solidFill>
                <a:effectLst/>
              </a:rPr>
              <a:t>Driver certification information will include:</a:t>
            </a:r>
          </a:p>
          <a:p>
            <a:pPr algn="l" fontAlgn="base">
              <a:buFont typeface="Arial" panose="020B0604020202020204" pitchFamily="34" charset="0"/>
              <a:buChar char="•"/>
            </a:pPr>
            <a:r>
              <a:rPr lang="en-US" sz="2400" b="0" i="0" dirty="0">
                <a:solidFill>
                  <a:srgbClr val="333333"/>
                </a:solidFill>
                <a:effectLst/>
              </a:rPr>
              <a:t>Driver-trainee name and CDL/CLP number and State of issuance</a:t>
            </a:r>
          </a:p>
          <a:p>
            <a:pPr algn="l" fontAlgn="base">
              <a:buFont typeface="Arial" panose="020B0604020202020204" pitchFamily="34" charset="0"/>
              <a:buChar char="•"/>
            </a:pPr>
            <a:r>
              <a:rPr lang="en-US" sz="2400" b="0" i="0" dirty="0">
                <a:solidFill>
                  <a:srgbClr val="333333"/>
                </a:solidFill>
                <a:effectLst/>
              </a:rPr>
              <a:t>CDL class or endorsement and type of training completed (behind-the-wheel or theory)</a:t>
            </a:r>
          </a:p>
          <a:p>
            <a:pPr algn="l" fontAlgn="base">
              <a:buFont typeface="Arial" panose="020B0604020202020204" pitchFamily="34" charset="0"/>
              <a:buChar char="•"/>
            </a:pPr>
            <a:r>
              <a:rPr lang="en-US" sz="2400" b="0" i="0" dirty="0">
                <a:solidFill>
                  <a:srgbClr val="333333"/>
                </a:solidFill>
                <a:effectLst/>
              </a:rPr>
              <a:t>Total number of clock hours spent behind the wheel (if applicable)</a:t>
            </a:r>
          </a:p>
          <a:p>
            <a:pPr algn="l" fontAlgn="base">
              <a:buFont typeface="Arial" panose="020B0604020202020204" pitchFamily="34" charset="0"/>
              <a:buChar char="•"/>
            </a:pPr>
            <a:r>
              <a:rPr lang="en-US" sz="2400" b="0" i="0" dirty="0">
                <a:solidFill>
                  <a:srgbClr val="333333"/>
                </a:solidFill>
                <a:effectLst/>
              </a:rPr>
              <a:t>Training provider name and TPR ID number (assigned during registration)</a:t>
            </a:r>
          </a:p>
          <a:p>
            <a:pPr algn="l" fontAlgn="base">
              <a:buFont typeface="Arial" panose="020B0604020202020204" pitchFamily="34" charset="0"/>
              <a:buChar char="•"/>
            </a:pPr>
            <a:r>
              <a:rPr lang="en-US" sz="2400" b="0" i="0" dirty="0">
                <a:solidFill>
                  <a:srgbClr val="333333"/>
                </a:solidFill>
                <a:effectLst/>
              </a:rPr>
              <a:t>Date of successful completion of training</a:t>
            </a:r>
            <a:endParaRPr lang="en-US" sz="800" b="0" i="0" dirty="0">
              <a:solidFill>
                <a:srgbClr val="333333"/>
              </a:solidFill>
              <a:effectLst/>
              <a:latin typeface="Open Sans" panose="020B0606030504020204" pitchFamily="34" charset="0"/>
            </a:endParaRPr>
          </a:p>
          <a:p>
            <a:pPr lvl="2" fontAlgn="base"/>
            <a:endParaRPr lang="en-US" sz="200" b="1" i="0" dirty="0">
              <a:solidFill>
                <a:srgbClr val="121A45"/>
              </a:solidFill>
              <a:effectLst/>
              <a:latin typeface="Montserrat" panose="00000500000000000000" pitchFamily="2" charset="0"/>
            </a:endParaRPr>
          </a:p>
        </p:txBody>
      </p:sp>
      <p:sp>
        <p:nvSpPr>
          <p:cNvPr id="3" name="Slide Number Placeholder 2"/>
          <p:cNvSpPr>
            <a:spLocks noGrp="1"/>
          </p:cNvSpPr>
          <p:nvPr>
            <p:ph type="sldNum" sz="quarter" idx="4"/>
          </p:nvPr>
        </p:nvSpPr>
        <p:spPr/>
        <p:txBody>
          <a:bodyPr/>
          <a:lstStyle/>
          <a:p>
            <a:fld id="{C7138F1C-13CA-4ABA-B68C-14DA2A879FA0}" type="slidenum">
              <a:rPr lang="en-US" smtClean="0"/>
              <a:pPr/>
              <a:t>7</a:t>
            </a:fld>
            <a:endParaRPr lang="en-US" dirty="0"/>
          </a:p>
        </p:txBody>
      </p:sp>
      <p:sp>
        <p:nvSpPr>
          <p:cNvPr id="4" name="Title 3"/>
          <p:cNvSpPr>
            <a:spLocks noGrp="1"/>
          </p:cNvSpPr>
          <p:nvPr>
            <p:ph type="title"/>
          </p:nvPr>
        </p:nvSpPr>
        <p:spPr>
          <a:xfrm>
            <a:off x="2166152" y="0"/>
            <a:ext cx="9851036" cy="692458"/>
          </a:xfrm>
        </p:spPr>
        <p:txBody>
          <a:bodyPr>
            <a:normAutofit fontScale="90000"/>
          </a:bodyPr>
          <a:lstStyle/>
          <a:p>
            <a:pPr algn="ctr"/>
            <a:r>
              <a:rPr lang="en-US" dirty="0"/>
              <a:t>Training Provider Registry</a:t>
            </a:r>
          </a:p>
        </p:txBody>
      </p:sp>
    </p:spTree>
    <p:extLst>
      <p:ext uri="{BB962C8B-B14F-4D97-AF65-F5344CB8AC3E}">
        <p14:creationId xmlns:p14="http://schemas.microsoft.com/office/powerpoint/2010/main" val="17444733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159798" y="1030875"/>
            <a:ext cx="11087470" cy="5136629"/>
          </a:xfrm>
        </p:spPr>
        <p:txBody>
          <a:bodyPr>
            <a:normAutofit/>
          </a:bodyPr>
          <a:lstStyle/>
          <a:p>
            <a:r>
              <a:rPr lang="en-US" b="1" i="0" dirty="0">
                <a:solidFill>
                  <a:srgbClr val="121A45"/>
                </a:solidFill>
                <a:effectLst/>
              </a:rPr>
              <a:t>How will the Training Provider Registry work?  </a:t>
            </a:r>
          </a:p>
          <a:p>
            <a:r>
              <a:rPr lang="en-US" b="1" i="0" u="sng" dirty="0">
                <a:solidFill>
                  <a:srgbClr val="121A45"/>
                </a:solidFill>
                <a:effectLst/>
              </a:rPr>
              <a:t>Verify</a:t>
            </a:r>
          </a:p>
          <a:p>
            <a:pPr algn="l" fontAlgn="base"/>
            <a:r>
              <a:rPr lang="en-US" b="0" i="0" dirty="0">
                <a:solidFill>
                  <a:srgbClr val="333333"/>
                </a:solidFill>
                <a:effectLst/>
              </a:rPr>
              <a:t>The State Driver Licensing Agency (SDLA) will use data made available from the Training Provider Registry to verify that the applicant has certified completion of the required entry-level driver training before administering one of the tests below:</a:t>
            </a:r>
          </a:p>
          <a:p>
            <a:pPr algn="l" fontAlgn="base">
              <a:buFont typeface="Arial" panose="020B0604020202020204" pitchFamily="34" charset="0"/>
              <a:buChar char="•"/>
            </a:pPr>
            <a:r>
              <a:rPr lang="en-US" b="0" i="0" dirty="0">
                <a:solidFill>
                  <a:srgbClr val="333333"/>
                </a:solidFill>
                <a:effectLst/>
              </a:rPr>
              <a:t>Skills test for obtaining a Class A or Class B CDL for the first time.</a:t>
            </a:r>
          </a:p>
          <a:p>
            <a:pPr algn="l" fontAlgn="base">
              <a:buFont typeface="Arial" panose="020B0604020202020204" pitchFamily="34" charset="0"/>
              <a:buChar char="•"/>
            </a:pPr>
            <a:r>
              <a:rPr lang="en-US" b="0" i="0" dirty="0">
                <a:solidFill>
                  <a:srgbClr val="333333"/>
                </a:solidFill>
                <a:effectLst/>
              </a:rPr>
              <a:t>Skills test for obtaining a passenger (P) or school bus (S) endorsement for the first time.</a:t>
            </a:r>
          </a:p>
          <a:p>
            <a:pPr algn="l" fontAlgn="base">
              <a:buFont typeface="Arial" panose="020B0604020202020204" pitchFamily="34" charset="0"/>
              <a:buChar char="•"/>
            </a:pPr>
            <a:r>
              <a:rPr lang="en-US" b="0" i="0" dirty="0">
                <a:solidFill>
                  <a:srgbClr val="333333"/>
                </a:solidFill>
                <a:effectLst/>
              </a:rPr>
              <a:t>Knowledge test for obtaining a hazardous materials (H) endorsement for the first time.</a:t>
            </a:r>
          </a:p>
          <a:p>
            <a:pPr marL="0" indent="0">
              <a:buNone/>
            </a:pPr>
            <a:endParaRPr lang="en-US" sz="1800" b="0" i="0" u="none" strike="noStrike" baseline="0" dirty="0">
              <a:solidFill>
                <a:srgbClr val="000000"/>
              </a:solidFill>
              <a:latin typeface="Times New Roman" panose="02020603050405020304" pitchFamily="18" charset="0"/>
            </a:endParaRPr>
          </a:p>
          <a:p>
            <a:pPr algn="l"/>
            <a:endParaRPr lang="en-US" sz="1800" b="0" i="0" u="none" strike="noStrike" baseline="0" dirty="0">
              <a:solidFill>
                <a:srgbClr val="000000"/>
              </a:solidFill>
              <a:latin typeface="Times New Roman" panose="02020603050405020304" pitchFamily="18" charset="0"/>
            </a:endParaRPr>
          </a:p>
          <a:p>
            <a:pPr algn="l"/>
            <a:endParaRPr lang="en-US" sz="1800" b="0" i="0" u="none" strike="noStrike" baseline="0" dirty="0">
              <a:solidFill>
                <a:srgbClr val="000000"/>
              </a:solidFill>
              <a:latin typeface="Times New Roman" panose="02020603050405020304" pitchFamily="18" charset="0"/>
            </a:endParaRPr>
          </a:p>
          <a:p>
            <a:endParaRPr lang="en-US" sz="1800" b="0" i="0" u="none" strike="noStrike" baseline="0" dirty="0">
              <a:solidFill>
                <a:srgbClr val="202429"/>
              </a:solidFill>
              <a:latin typeface="Times New Roman" panose="02020603050405020304" pitchFamily="18" charset="0"/>
            </a:endParaRPr>
          </a:p>
          <a:p>
            <a:endParaRPr lang="en-US" sz="1800" b="0" i="0" u="none" strike="noStrike" baseline="0" dirty="0">
              <a:solidFill>
                <a:srgbClr val="000000"/>
              </a:solidFill>
              <a:latin typeface="Times New Roman" panose="02020603050405020304" pitchFamily="18" charset="0"/>
            </a:endParaRPr>
          </a:p>
          <a:p>
            <a:endParaRPr lang="en-US" sz="1800" b="0" i="0" u="none" strike="noStrike" baseline="0" dirty="0">
              <a:solidFill>
                <a:srgbClr val="202429"/>
              </a:solidFill>
              <a:latin typeface="Times New Roman" panose="02020603050405020304" pitchFamily="18" charset="0"/>
            </a:endParaRPr>
          </a:p>
          <a:p>
            <a:endParaRPr lang="en-US" dirty="0"/>
          </a:p>
        </p:txBody>
      </p:sp>
      <p:sp>
        <p:nvSpPr>
          <p:cNvPr id="3" name="Slide Number Placeholder 2"/>
          <p:cNvSpPr>
            <a:spLocks noGrp="1"/>
          </p:cNvSpPr>
          <p:nvPr>
            <p:ph type="sldNum" sz="quarter" idx="4"/>
          </p:nvPr>
        </p:nvSpPr>
        <p:spPr/>
        <p:txBody>
          <a:bodyPr/>
          <a:lstStyle/>
          <a:p>
            <a:fld id="{C7138F1C-13CA-4ABA-B68C-14DA2A879FA0}" type="slidenum">
              <a:rPr lang="en-US" smtClean="0"/>
              <a:pPr/>
              <a:t>8</a:t>
            </a:fld>
            <a:endParaRPr lang="en-US" dirty="0"/>
          </a:p>
        </p:txBody>
      </p:sp>
      <p:sp>
        <p:nvSpPr>
          <p:cNvPr id="4" name="Title 3"/>
          <p:cNvSpPr>
            <a:spLocks noGrp="1"/>
          </p:cNvSpPr>
          <p:nvPr>
            <p:ph type="title"/>
          </p:nvPr>
        </p:nvSpPr>
        <p:spPr>
          <a:xfrm>
            <a:off x="2166152" y="0"/>
            <a:ext cx="9851036" cy="692458"/>
          </a:xfrm>
        </p:spPr>
        <p:txBody>
          <a:bodyPr>
            <a:normAutofit fontScale="90000"/>
          </a:bodyPr>
          <a:lstStyle/>
          <a:p>
            <a:pPr algn="ctr"/>
            <a:r>
              <a:rPr lang="en-US" dirty="0"/>
              <a:t>Training Provider Registry</a:t>
            </a:r>
          </a:p>
        </p:txBody>
      </p:sp>
    </p:spTree>
    <p:extLst>
      <p:ext uri="{BB962C8B-B14F-4D97-AF65-F5344CB8AC3E}">
        <p14:creationId xmlns:p14="http://schemas.microsoft.com/office/powerpoint/2010/main" val="15247872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159798" y="870013"/>
            <a:ext cx="11087470" cy="5297492"/>
          </a:xfrm>
        </p:spPr>
        <p:txBody>
          <a:bodyPr>
            <a:normAutofit/>
          </a:bodyPr>
          <a:lstStyle/>
          <a:p>
            <a:r>
              <a:rPr lang="en-US" b="1" i="0" u="none" strike="noStrike" baseline="0" dirty="0"/>
              <a:t>What training will CDL applicants receive</a:t>
            </a:r>
            <a:r>
              <a:rPr lang="en-US" b="1" dirty="0"/>
              <a:t>?</a:t>
            </a:r>
          </a:p>
          <a:p>
            <a:r>
              <a:rPr lang="en-US" b="1" i="0" u="none" strike="noStrike" baseline="0" dirty="0"/>
              <a:t>Theory Training</a:t>
            </a:r>
            <a:r>
              <a:rPr lang="en-US" b="1" i="0" u="none" strike="noStrike" baseline="0" dirty="0">
                <a:solidFill>
                  <a:srgbClr val="FFFFFF"/>
                </a:solidFill>
              </a:rPr>
              <a:t>)TRAINING</a:t>
            </a:r>
            <a:endParaRPr lang="en-US" b="0" i="0" u="none" strike="noStrike" baseline="0" dirty="0"/>
          </a:p>
          <a:p>
            <a:r>
              <a:rPr lang="en-US" b="0" i="0" u="none" strike="noStrike" baseline="0" dirty="0">
                <a:solidFill>
                  <a:srgbClr val="000000"/>
                </a:solidFill>
              </a:rPr>
              <a:t>Lectures, demonstrations, computer-based, online learning, etc.</a:t>
            </a:r>
          </a:p>
          <a:p>
            <a:r>
              <a:rPr lang="en-US" b="0" i="0" u="none" strike="noStrike" baseline="0" dirty="0">
                <a:solidFill>
                  <a:srgbClr val="000000"/>
                </a:solidFill>
              </a:rPr>
              <a:t>May use a simulator</a:t>
            </a:r>
          </a:p>
          <a:p>
            <a:r>
              <a:rPr lang="en-US" b="0" i="0" u="none" strike="noStrike" baseline="0" dirty="0">
                <a:solidFill>
                  <a:srgbClr val="000000"/>
                </a:solidFill>
              </a:rPr>
              <a:t>No minimum number of hours; must score at least 80% on assessment</a:t>
            </a:r>
          </a:p>
          <a:p>
            <a:r>
              <a:rPr lang="en-US" b="0" i="0" u="none" strike="noStrike" baseline="0" dirty="0">
                <a:solidFill>
                  <a:srgbClr val="000000"/>
                </a:solidFill>
              </a:rPr>
              <a:t>Training topics include:</a:t>
            </a:r>
          </a:p>
          <a:p>
            <a:pPr lvl="1"/>
            <a:r>
              <a:rPr lang="en-US" sz="2800" b="0" i="0" u="none" strike="noStrike" baseline="0" dirty="0">
                <a:solidFill>
                  <a:srgbClr val="000000"/>
                </a:solidFill>
              </a:rPr>
              <a:t>Basic Operation</a:t>
            </a:r>
          </a:p>
          <a:p>
            <a:pPr lvl="1"/>
            <a:r>
              <a:rPr lang="en-US" sz="2800" b="0" i="0" u="none" strike="noStrike" baseline="0" dirty="0">
                <a:solidFill>
                  <a:srgbClr val="000000"/>
                </a:solidFill>
              </a:rPr>
              <a:t>Safe Operating Procedures</a:t>
            </a:r>
          </a:p>
          <a:p>
            <a:pPr lvl="1"/>
            <a:r>
              <a:rPr lang="en-US" sz="2800" b="0" i="0" u="none" strike="noStrike" baseline="0" dirty="0">
                <a:solidFill>
                  <a:srgbClr val="000000"/>
                </a:solidFill>
              </a:rPr>
              <a:t>Advanced Operation Procedures</a:t>
            </a:r>
          </a:p>
          <a:p>
            <a:pPr lvl="1"/>
            <a:r>
              <a:rPr lang="en-US" sz="2800" b="0" i="0" u="none" strike="noStrike" baseline="0" dirty="0">
                <a:solidFill>
                  <a:srgbClr val="000000"/>
                </a:solidFill>
              </a:rPr>
              <a:t>Vehicle Systems and Reporting Malfunctions</a:t>
            </a:r>
          </a:p>
          <a:p>
            <a:pPr lvl="1"/>
            <a:r>
              <a:rPr lang="en-US" sz="2800" b="0" i="0" u="none" strike="noStrike" baseline="0" dirty="0">
                <a:solidFill>
                  <a:srgbClr val="000000"/>
                </a:solidFill>
              </a:rPr>
              <a:t>Non-Driving Activities(e.g., Hours of Service)</a:t>
            </a:r>
          </a:p>
        </p:txBody>
      </p:sp>
      <p:sp>
        <p:nvSpPr>
          <p:cNvPr id="3" name="Slide Number Placeholder 2"/>
          <p:cNvSpPr>
            <a:spLocks noGrp="1"/>
          </p:cNvSpPr>
          <p:nvPr>
            <p:ph type="sldNum" sz="quarter" idx="4"/>
          </p:nvPr>
        </p:nvSpPr>
        <p:spPr/>
        <p:txBody>
          <a:bodyPr/>
          <a:lstStyle/>
          <a:p>
            <a:fld id="{C7138F1C-13CA-4ABA-B68C-14DA2A879FA0}" type="slidenum">
              <a:rPr lang="en-US" smtClean="0"/>
              <a:pPr/>
              <a:t>9</a:t>
            </a:fld>
            <a:endParaRPr lang="en-US" dirty="0"/>
          </a:p>
        </p:txBody>
      </p:sp>
      <p:sp>
        <p:nvSpPr>
          <p:cNvPr id="4" name="Title 3"/>
          <p:cNvSpPr>
            <a:spLocks noGrp="1"/>
          </p:cNvSpPr>
          <p:nvPr>
            <p:ph type="title"/>
          </p:nvPr>
        </p:nvSpPr>
        <p:spPr>
          <a:xfrm>
            <a:off x="2166152" y="0"/>
            <a:ext cx="9851036" cy="692458"/>
          </a:xfrm>
        </p:spPr>
        <p:txBody>
          <a:bodyPr>
            <a:normAutofit fontScale="90000"/>
          </a:bodyPr>
          <a:lstStyle/>
          <a:p>
            <a:pPr algn="ctr"/>
            <a:r>
              <a:rPr lang="en-US" dirty="0"/>
              <a:t>Training Provider Registry</a:t>
            </a:r>
          </a:p>
        </p:txBody>
      </p:sp>
    </p:spTree>
    <p:extLst>
      <p:ext uri="{BB962C8B-B14F-4D97-AF65-F5344CB8AC3E}">
        <p14:creationId xmlns:p14="http://schemas.microsoft.com/office/powerpoint/2010/main" val="1682819162"/>
      </p:ext>
    </p:extLst>
  </p:cSld>
  <p:clrMapOvr>
    <a:masterClrMapping/>
  </p:clrMapOvr>
</p:sld>
</file>

<file path=ppt/theme/theme1.xml><?xml version="1.0" encoding="utf-8"?>
<a:theme xmlns:a="http://schemas.openxmlformats.org/drawingml/2006/main" name="1_Office Theme">
  <a:themeElements>
    <a:clrScheme name="AAMVA Brand Colors 2019">
      <a:dk1>
        <a:sysClr val="windowText" lastClr="000000"/>
      </a:dk1>
      <a:lt1>
        <a:sysClr val="window" lastClr="FFFFFF"/>
      </a:lt1>
      <a:dk2>
        <a:srgbClr val="282561"/>
      </a:dk2>
      <a:lt2>
        <a:srgbClr val="E1E1EF"/>
      </a:lt2>
      <a:accent1>
        <a:srgbClr val="BA1F31"/>
      </a:accent1>
      <a:accent2>
        <a:srgbClr val="14377D"/>
      </a:accent2>
      <a:accent3>
        <a:srgbClr val="B0B0B1"/>
      </a:accent3>
      <a:accent4>
        <a:srgbClr val="BA1F31"/>
      </a:accent4>
      <a:accent5>
        <a:srgbClr val="14377D"/>
      </a:accent5>
      <a:accent6>
        <a:srgbClr val="606161"/>
      </a:accent6>
      <a:hlink>
        <a:srgbClr val="14377D"/>
      </a:hlink>
      <a:folHlink>
        <a:srgbClr val="BA1F3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AMVA_PowerPoint Widescreen_2019_Final" id="{BF14F3CF-FF25-4E86-989B-4B0176385C7D}" vid="{280FE933-B7C7-45BF-8B7B-F25B483C6363}"/>
    </a:ext>
  </a:extLst>
</a:theme>
</file>

<file path=ppt/theme/theme2.xml><?xml version="1.0" encoding="utf-8"?>
<a:theme xmlns:a="http://schemas.openxmlformats.org/drawingml/2006/main" name="Custom Design">
  <a:themeElements>
    <a:clrScheme name="AAMVA Brand Colors 2019">
      <a:dk1>
        <a:sysClr val="windowText" lastClr="000000"/>
      </a:dk1>
      <a:lt1>
        <a:sysClr val="window" lastClr="FFFFFF"/>
      </a:lt1>
      <a:dk2>
        <a:srgbClr val="282561"/>
      </a:dk2>
      <a:lt2>
        <a:srgbClr val="E1E1EF"/>
      </a:lt2>
      <a:accent1>
        <a:srgbClr val="BA1F31"/>
      </a:accent1>
      <a:accent2>
        <a:srgbClr val="14377D"/>
      </a:accent2>
      <a:accent3>
        <a:srgbClr val="B0B0B1"/>
      </a:accent3>
      <a:accent4>
        <a:srgbClr val="BA1F31"/>
      </a:accent4>
      <a:accent5>
        <a:srgbClr val="14377D"/>
      </a:accent5>
      <a:accent6>
        <a:srgbClr val="606161"/>
      </a:accent6>
      <a:hlink>
        <a:srgbClr val="14377D"/>
      </a:hlink>
      <a:folHlink>
        <a:srgbClr val="BA1F31"/>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AMVA_PowerPoint Widescreen_2019_Final" id="{BF14F3CF-FF25-4E86-989B-4B0176385C7D}" vid="{E4392C08-D783-4877-BF83-2D6C41321594}"/>
    </a:ext>
  </a:extLst>
</a:theme>
</file>

<file path=ppt/theme/theme3.xml><?xml version="1.0" encoding="utf-8"?>
<a:theme xmlns:a="http://schemas.openxmlformats.org/drawingml/2006/main" name="2_Custom Design">
  <a:themeElements>
    <a:clrScheme name="AAMVA Brand Colors 2019">
      <a:dk1>
        <a:sysClr val="windowText" lastClr="000000"/>
      </a:dk1>
      <a:lt1>
        <a:sysClr val="window" lastClr="FFFFFF"/>
      </a:lt1>
      <a:dk2>
        <a:srgbClr val="282561"/>
      </a:dk2>
      <a:lt2>
        <a:srgbClr val="E1E1EF"/>
      </a:lt2>
      <a:accent1>
        <a:srgbClr val="BA1F31"/>
      </a:accent1>
      <a:accent2>
        <a:srgbClr val="14377D"/>
      </a:accent2>
      <a:accent3>
        <a:srgbClr val="B0B0B1"/>
      </a:accent3>
      <a:accent4>
        <a:srgbClr val="BA1F31"/>
      </a:accent4>
      <a:accent5>
        <a:srgbClr val="14377D"/>
      </a:accent5>
      <a:accent6>
        <a:srgbClr val="606161"/>
      </a:accent6>
      <a:hlink>
        <a:srgbClr val="14377D"/>
      </a:hlink>
      <a:folHlink>
        <a:srgbClr val="BA1F31"/>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FFF52DE46FBCC469BE869B9EAAF960A" ma:contentTypeVersion="29" ma:contentTypeDescription="Create a new document." ma:contentTypeScope="" ma:versionID="456897a06b8845f527f2cf48ad82343e">
  <xsd:schema xmlns:xsd="http://www.w3.org/2001/XMLSchema" xmlns:xs="http://www.w3.org/2001/XMLSchema" xmlns:p="http://schemas.microsoft.com/office/2006/metadata/properties" xmlns:ns1="http://schemas.microsoft.com/sharepoint/v3" xmlns:ns2="7bf3b296-8b55-41dc-aa89-7bbfa413f9e3" targetNamespace="http://schemas.microsoft.com/office/2006/metadata/properties" ma:root="true" ma:fieldsID="10864261ffa0f04744aa88623a7af39c" ns1:_="" ns2:_="">
    <xsd:import namespace="http://schemas.microsoft.com/sharepoint/v3"/>
    <xsd:import namespace="7bf3b296-8b55-41dc-aa89-7bbfa413f9e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1:_ip_UnifiedCompliancePolicyProperties" minOccurs="0"/>
                <xsd:element ref="ns1:_ip_UnifiedCompliancePolicyUIActio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6" nillable="true" ma:displayName="Unified Compliance Policy Properties" ma:hidden="true" ma:internalName="_ip_UnifiedCompliancePolicyProperties">
      <xsd:simpleType>
        <xsd:restriction base="dms:Note"/>
      </xsd:simpleType>
    </xsd:element>
    <xsd:element name="_ip_UnifiedCompliancePolicyUIAction" ma:index="1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bf3b296-8b55-41dc-aa89-7bbfa413f9e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C155AB9-D593-4625-977D-24B694529A3E}">
  <ds:schemaRefs>
    <ds:schemaRef ds:uri="http://www.w3.org/XML/1998/namespace"/>
    <ds:schemaRef ds:uri="http://schemas.microsoft.com/sharepoint/v3"/>
    <ds:schemaRef ds:uri="http://schemas.microsoft.com/office/infopath/2007/PartnerControls"/>
    <ds:schemaRef ds:uri="http://purl.org/dc/terms/"/>
    <ds:schemaRef ds:uri="7bf3b296-8b55-41dc-aa89-7bbfa413f9e3"/>
    <ds:schemaRef ds:uri="http://schemas.openxmlformats.org/package/2006/metadata/core-properties"/>
    <ds:schemaRef ds:uri="http://schemas.microsoft.com/office/2006/documentManagement/types"/>
    <ds:schemaRef ds:uri="http://schemas.microsoft.com/office/2006/metadata/properties"/>
    <ds:schemaRef ds:uri="http://purl.org/dc/dcmitype/"/>
    <ds:schemaRef ds:uri="http://purl.org/dc/elements/1.1/"/>
  </ds:schemaRefs>
</ds:datastoreItem>
</file>

<file path=customXml/itemProps2.xml><?xml version="1.0" encoding="utf-8"?>
<ds:datastoreItem xmlns:ds="http://schemas.openxmlformats.org/officeDocument/2006/customXml" ds:itemID="{75EF1313-4241-4174-AE29-834399850D2A}">
  <ds:schemaRefs>
    <ds:schemaRef ds:uri="http://schemas.microsoft.com/sharepoint/v3/contenttype/forms"/>
  </ds:schemaRefs>
</ds:datastoreItem>
</file>

<file path=customXml/itemProps3.xml><?xml version="1.0" encoding="utf-8"?>
<ds:datastoreItem xmlns:ds="http://schemas.openxmlformats.org/officeDocument/2006/customXml" ds:itemID="{0C1E343F-D25D-4AE1-BDE4-67C661D2BD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bf3b296-8b55-41dc-aa89-7bbfa413f9e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AAMVA_PowerPoint Widescreen_2019_Final</Template>
  <TotalTime>457</TotalTime>
  <Words>1576</Words>
  <Application>Microsoft Office PowerPoint</Application>
  <PresentationFormat>Widescreen</PresentationFormat>
  <Paragraphs>200</Paragraphs>
  <Slides>19</Slides>
  <Notes>0</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19</vt:i4>
      </vt:variant>
    </vt:vector>
  </HeadingPairs>
  <TitlesOfParts>
    <vt:vector size="29" baseType="lpstr">
      <vt:lpstr>Arial</vt:lpstr>
      <vt:lpstr>Calibri</vt:lpstr>
      <vt:lpstr>Calibri Light</vt:lpstr>
      <vt:lpstr>Montserrat</vt:lpstr>
      <vt:lpstr>Open Sans</vt:lpstr>
      <vt:lpstr>Tahoma</vt:lpstr>
      <vt:lpstr>Times New Roman</vt:lpstr>
      <vt:lpstr>1_Office Theme</vt:lpstr>
      <vt:lpstr>Custom Design</vt:lpstr>
      <vt:lpstr>2_Custom Design</vt:lpstr>
      <vt:lpstr>Entry Level Driver Training &amp; CDL Testing Update</vt:lpstr>
      <vt:lpstr>Agenda</vt:lpstr>
      <vt:lpstr>Entry Level Driver Training Rule</vt:lpstr>
      <vt:lpstr>Entry Level Driver Training Rule</vt:lpstr>
      <vt:lpstr>Training Provider Registry</vt:lpstr>
      <vt:lpstr>Training Provider Registry</vt:lpstr>
      <vt:lpstr>Training Provider Registry</vt:lpstr>
      <vt:lpstr>Training Provider Registry</vt:lpstr>
      <vt:lpstr>Training Provider Registry</vt:lpstr>
      <vt:lpstr>Training Provider Registry</vt:lpstr>
      <vt:lpstr>Entry Level Driver Training - Issues</vt:lpstr>
      <vt:lpstr>Entry Level Driver Training - Issues</vt:lpstr>
      <vt:lpstr>Entry Level Driver Training </vt:lpstr>
      <vt:lpstr>Testing Delays</vt:lpstr>
      <vt:lpstr>What is Being Done to Address Testing Delays</vt:lpstr>
      <vt:lpstr>What is Being Done to Address Testing Delays</vt:lpstr>
      <vt:lpstr>School Bus Waiver</vt:lpstr>
      <vt:lpstr>School Bus Waiver</vt:lpstr>
      <vt:lpstr>PowerPoint Presentation</vt:lpstr>
    </vt:vector>
  </TitlesOfParts>
  <Company>AAMVA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Hood, Chelsey</dc:creator>
  <cp:keywords>AAMVA</cp:keywords>
  <dc:description/>
  <cp:lastModifiedBy>Windows User</cp:lastModifiedBy>
  <cp:revision>39</cp:revision>
  <dcterms:created xsi:type="dcterms:W3CDTF">2019-12-03T16:08:02Z</dcterms:created>
  <dcterms:modified xsi:type="dcterms:W3CDTF">2022-01-10T18:04:23Z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0x010100FFFF52DE46FBCC469BE869B9EAAF960A</vt:lpwstr>
  </property>
  <property fmtid="{D5CDD505-2E9C-101B-9397-08002B2CF9AE}" pid="3" name="VideoSetEmbedCode">
    <vt:lpwstr/>
  </property>
  <property fmtid="{D5CDD505-2E9C-101B-9397-08002B2CF9AE}" pid="4" name="AlternateThumbnailUrl">
    <vt:lpwstr/>
  </property>
  <property fmtid="{D5CDD505-2E9C-101B-9397-08002B2CF9AE}" pid="5" name="PeopleInMedia">
    <vt:lpwstr/>
  </property>
  <property fmtid="{D5CDD505-2E9C-101B-9397-08002B2CF9AE}" pid="6" name="wic_System_Copyright">
    <vt:lpwstr/>
  </property>
  <property fmtid="{D5CDD505-2E9C-101B-9397-08002B2CF9AE}" pid="7" name="VideoSetDescription">
    <vt:lpwstr/>
  </property>
  <property fmtid="{D5CDD505-2E9C-101B-9397-08002B2CF9AE}" pid="8" name="VideoSetUserOverrideEncoding">
    <vt:lpwstr/>
  </property>
  <property fmtid="{D5CDD505-2E9C-101B-9397-08002B2CF9AE}" pid="9" name="VideoSetDefaultEncoding">
    <vt:lpwstr/>
  </property>
  <property fmtid="{D5CDD505-2E9C-101B-9397-08002B2CF9AE}" pid="10" name="VideoSetExternalLink">
    <vt:lpwstr/>
  </property>
  <property fmtid="{D5CDD505-2E9C-101B-9397-08002B2CF9AE}" pid="11" name="VideoSetRenditionsInfo">
    <vt:lpwstr/>
  </property>
  <property fmtid="{D5CDD505-2E9C-101B-9397-08002B2CF9AE}" pid="12" name="VideoRenditionLabel">
    <vt:lpwstr/>
  </property>
  <property fmtid="{D5CDD505-2E9C-101B-9397-08002B2CF9AE}" pid="13" name="VideoSetOwner">
    <vt:lpwstr/>
  </property>
  <property fmtid="{D5CDD505-2E9C-101B-9397-08002B2CF9AE}" pid="14" name="VideoSetShowEmbedLink">
    <vt:bool>false</vt:bool>
  </property>
  <property fmtid="{D5CDD505-2E9C-101B-9397-08002B2CF9AE}" pid="15" name="vti_imgdate">
    <vt:lpwstr/>
  </property>
  <property fmtid="{D5CDD505-2E9C-101B-9397-08002B2CF9AE}" pid="16" name="VideoSetShowDownloadLink">
    <vt:bool>false</vt:bool>
  </property>
  <property fmtid="{D5CDD505-2E9C-101B-9397-08002B2CF9AE}" pid="17" name="URL">
    <vt:lpwstr/>
  </property>
</Properties>
</file>