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41" r:id="rId3"/>
    <p:sldId id="3345" r:id="rId4"/>
    <p:sldId id="3344" r:id="rId5"/>
    <p:sldId id="3342" r:id="rId6"/>
    <p:sldId id="3343" r:id="rId7"/>
    <p:sldId id="3348" r:id="rId8"/>
    <p:sldId id="3349" r:id="rId9"/>
    <p:sldId id="3347" r:id="rId10"/>
    <p:sldId id="3346" r:id="rId11"/>
    <p:sldId id="3350" r:id="rId12"/>
    <p:sldId id="3351" r:id="rId13"/>
    <p:sldId id="334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72" d="100"/>
          <a:sy n="72" d="100"/>
        </p:scale>
        <p:origin x="854" y="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C431-0282-4024-B7CA-C6B34B7931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FB5FBA-535C-4E0C-9019-5499262D34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1716FF-AE1F-4C34-B33B-78832021644A}"/>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5" name="Footer Placeholder 4">
            <a:extLst>
              <a:ext uri="{FF2B5EF4-FFF2-40B4-BE49-F238E27FC236}">
                <a16:creationId xmlns:a16="http://schemas.microsoft.com/office/drawing/2014/main" id="{5DC2F912-22AF-4C9D-B449-135960B85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6BD2F-5994-4333-95FF-FCD66A13C0C1}"/>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277335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D67-8E7B-474C-A63E-860BC14B66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B09CCB-9525-4C87-B090-4A22D58158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7139F-E2AE-4A2C-B4AC-0DF851FE5B76}"/>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5" name="Footer Placeholder 4">
            <a:extLst>
              <a:ext uri="{FF2B5EF4-FFF2-40B4-BE49-F238E27FC236}">
                <a16:creationId xmlns:a16="http://schemas.microsoft.com/office/drawing/2014/main" id="{218565FB-1882-4416-8E96-7D4581B48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932B4-E161-470A-910F-110698B9376D}"/>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33146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7A51B2-3494-45A7-9921-710702D789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EE95D-59A6-468F-BDC4-44090BFBB5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832AA-8CF0-4DA5-8311-9551A9325D58}"/>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5" name="Footer Placeholder 4">
            <a:extLst>
              <a:ext uri="{FF2B5EF4-FFF2-40B4-BE49-F238E27FC236}">
                <a16:creationId xmlns:a16="http://schemas.microsoft.com/office/drawing/2014/main" id="{4AC2B428-32BD-4172-B467-0D93C5A787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9E2ED-B054-417D-974E-4E408D56039C}"/>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198256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03BE4-EA09-4FAF-A72F-01EFF6C74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610D89-0F82-4269-8B62-DF5BD84BC5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E6D70-7C66-4C65-A117-2D77C919BE70}"/>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5" name="Footer Placeholder 4">
            <a:extLst>
              <a:ext uri="{FF2B5EF4-FFF2-40B4-BE49-F238E27FC236}">
                <a16:creationId xmlns:a16="http://schemas.microsoft.com/office/drawing/2014/main" id="{E9AC15A3-33BD-4A67-95AA-517AD3C45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010EC-7BDE-4125-B537-026B9D328A73}"/>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335763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AD06-32B4-473A-A709-016CE480F0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CE90FC-C1DF-4049-8A81-A31E3F5E3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C6362F-5353-4E2C-B441-F730B3D06DB1}"/>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5" name="Footer Placeholder 4">
            <a:extLst>
              <a:ext uri="{FF2B5EF4-FFF2-40B4-BE49-F238E27FC236}">
                <a16:creationId xmlns:a16="http://schemas.microsoft.com/office/drawing/2014/main" id="{156ABB13-8FA3-4515-96A2-52FB28EF5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263AE-FE75-4066-8327-33861B112687}"/>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3187424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ED03-CFFA-42C4-B58F-AA1F6983F8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EC0E8-0B22-4AED-84B6-898E0D498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289BF0-B9F9-4B07-B017-4C3E331061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3D4525-0945-4E33-A380-6D8964EB7D2E}"/>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6" name="Footer Placeholder 5">
            <a:extLst>
              <a:ext uri="{FF2B5EF4-FFF2-40B4-BE49-F238E27FC236}">
                <a16:creationId xmlns:a16="http://schemas.microsoft.com/office/drawing/2014/main" id="{3791C868-D175-4853-AADE-42761B0852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F8262-5C76-4EB3-A255-F710A257F6B5}"/>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108298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392D-120D-47E6-B7DA-E12D51AA91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AAC6E2-FD8D-41DB-8FA9-56D18308E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44515-4949-49CA-A56F-848BA087A0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1DBF9F-12AA-4CD2-9C2B-5B4BD6C0D1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06A424-AFAF-43B1-B7DC-C4EA7D6808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620462-D09C-4929-9712-39D77844FA21}"/>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8" name="Footer Placeholder 7">
            <a:extLst>
              <a:ext uri="{FF2B5EF4-FFF2-40B4-BE49-F238E27FC236}">
                <a16:creationId xmlns:a16="http://schemas.microsoft.com/office/drawing/2014/main" id="{C8B67C36-92D7-434F-8621-B0AB7F14AA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BEDAE7-876F-45BD-B804-3F72F9FA2BE0}"/>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66737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C577-E304-49AC-949E-5F60C532FA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5044F-8D3F-43E4-A3DA-655994A8721E}"/>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4" name="Footer Placeholder 3">
            <a:extLst>
              <a:ext uri="{FF2B5EF4-FFF2-40B4-BE49-F238E27FC236}">
                <a16:creationId xmlns:a16="http://schemas.microsoft.com/office/drawing/2014/main" id="{927FCD0C-7B7B-4EF5-A18C-15F85FE82D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4DD5E9-20E8-4F80-9B9E-5EA56668BC35}"/>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951481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09EB51-F26B-4A6B-B8FE-12F3C453A9EB}"/>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3" name="Footer Placeholder 2">
            <a:extLst>
              <a:ext uri="{FF2B5EF4-FFF2-40B4-BE49-F238E27FC236}">
                <a16:creationId xmlns:a16="http://schemas.microsoft.com/office/drawing/2014/main" id="{32763C0E-E22F-46C3-8A72-F296C13A05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DEAF80-8010-4FF3-B97A-8A83EFF83DA7}"/>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25768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1AD24-B39B-4925-A4D3-782B5E3750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C7DA4-439E-40AC-92B2-42AADF3A0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6B9BAE-8AA0-40F2-BC6F-BA63C38B7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504D6-7EBE-401F-B9A9-93D8D56732C1}"/>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6" name="Footer Placeholder 5">
            <a:extLst>
              <a:ext uri="{FF2B5EF4-FFF2-40B4-BE49-F238E27FC236}">
                <a16:creationId xmlns:a16="http://schemas.microsoft.com/office/drawing/2014/main" id="{8E83D4ED-10AC-483F-A083-7F72D3887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3DCB2E-4F2C-4EBA-8912-DF3F5CFB3CF1}"/>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269175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8675B-A036-49A2-BE63-AA57FD1E9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ED8252-769A-4E1D-8DD8-A1EB8E5DF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25D89A-526B-43F7-989E-749F58F33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6879CC-A2CF-4D0E-B4DF-05FB97A316A1}"/>
              </a:ext>
            </a:extLst>
          </p:cNvPr>
          <p:cNvSpPr>
            <a:spLocks noGrp="1"/>
          </p:cNvSpPr>
          <p:nvPr>
            <p:ph type="dt" sz="half" idx="10"/>
          </p:nvPr>
        </p:nvSpPr>
        <p:spPr/>
        <p:txBody>
          <a:bodyPr/>
          <a:lstStyle/>
          <a:p>
            <a:fld id="{50B2EC4F-DEAF-4589-BB7E-53D4B7CE9697}" type="datetimeFigureOut">
              <a:rPr lang="en-US" smtClean="0"/>
              <a:t>10/15/2019</a:t>
            </a:fld>
            <a:endParaRPr lang="en-US"/>
          </a:p>
        </p:txBody>
      </p:sp>
      <p:sp>
        <p:nvSpPr>
          <p:cNvPr id="6" name="Footer Placeholder 5">
            <a:extLst>
              <a:ext uri="{FF2B5EF4-FFF2-40B4-BE49-F238E27FC236}">
                <a16:creationId xmlns:a16="http://schemas.microsoft.com/office/drawing/2014/main" id="{25D1C1BB-1028-4F2C-89D8-06295A95B7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4BFA4-ABAF-4EC0-9F86-CD39D581CEF5}"/>
              </a:ext>
            </a:extLst>
          </p:cNvPr>
          <p:cNvSpPr>
            <a:spLocks noGrp="1"/>
          </p:cNvSpPr>
          <p:nvPr>
            <p:ph type="sldNum" sz="quarter" idx="12"/>
          </p:nvPr>
        </p:nvSpPr>
        <p:spPr/>
        <p:txBody>
          <a:bodyPr/>
          <a:lstStyle/>
          <a:p>
            <a:fld id="{89EDB080-4EC5-4E3E-B464-6FAD514FCB66}" type="slidenum">
              <a:rPr lang="en-US" smtClean="0"/>
              <a:t>‹#›</a:t>
            </a:fld>
            <a:endParaRPr lang="en-US"/>
          </a:p>
        </p:txBody>
      </p:sp>
    </p:spTree>
    <p:extLst>
      <p:ext uri="{BB962C8B-B14F-4D97-AF65-F5344CB8AC3E}">
        <p14:creationId xmlns:p14="http://schemas.microsoft.com/office/powerpoint/2010/main" val="319495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07E59-B52A-46CC-B940-C05E3F5DE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CEFDD1-EBC3-4AC9-A9E2-C7212E994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86902-243D-4B62-9EAC-77424D171D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2EC4F-DEAF-4589-BB7E-53D4B7CE9697}" type="datetimeFigureOut">
              <a:rPr lang="en-US" smtClean="0"/>
              <a:t>10/15/2019</a:t>
            </a:fld>
            <a:endParaRPr lang="en-US"/>
          </a:p>
        </p:txBody>
      </p:sp>
      <p:sp>
        <p:nvSpPr>
          <p:cNvPr id="5" name="Footer Placeholder 4">
            <a:extLst>
              <a:ext uri="{FF2B5EF4-FFF2-40B4-BE49-F238E27FC236}">
                <a16:creationId xmlns:a16="http://schemas.microsoft.com/office/drawing/2014/main" id="{359FC8B3-2BEE-4135-85EE-45C69DCDC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6450A2-9018-4C73-AB70-DA8039537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DB080-4EC5-4E3E-B464-6FAD514FCB66}" type="slidenum">
              <a:rPr lang="en-US" smtClean="0"/>
              <a:t>‹#›</a:t>
            </a:fld>
            <a:endParaRPr lang="en-US"/>
          </a:p>
        </p:txBody>
      </p:sp>
    </p:spTree>
    <p:extLst>
      <p:ext uri="{BB962C8B-B14F-4D97-AF65-F5344CB8AC3E}">
        <p14:creationId xmlns:p14="http://schemas.microsoft.com/office/powerpoint/2010/main" val="3246590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24CEGl0BGq0?feature=oemb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C31FA988-C555-4194-A94F-9C3981733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4">
            <a:extLst>
              <a:ext uri="{FF2B5EF4-FFF2-40B4-BE49-F238E27FC236}">
                <a16:creationId xmlns:a16="http://schemas.microsoft.com/office/drawing/2014/main" id="{2A8028ED-12A9-4CAA-AF99-F64E6489474F}"/>
              </a:ext>
            </a:extLst>
          </p:cNvPr>
          <p:cNvSpPr txBox="1">
            <a:spLocks noChangeArrowheads="1"/>
          </p:cNvSpPr>
          <p:nvPr/>
        </p:nvSpPr>
        <p:spPr bwMode="auto">
          <a:xfrm>
            <a:off x="2835275" y="376238"/>
            <a:ext cx="678656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US" sz="4800" b="1" dirty="0">
                <a:solidFill>
                  <a:srgbClr val="FF0000"/>
                </a:solidFill>
              </a:rPr>
              <a:t>In Case of Emergency, Passenger Safety Briefings and Evacuation Tips</a:t>
            </a:r>
            <a:endParaRPr lang="en-US" altLang="en-US" sz="4800" dirty="0">
              <a:solidFill>
                <a:srgbClr val="FF0000"/>
              </a:solidFill>
              <a:latin typeface="Gotham"/>
            </a:endParaRPr>
          </a:p>
        </p:txBody>
      </p:sp>
      <p:sp>
        <p:nvSpPr>
          <p:cNvPr id="3076" name="TextBox 5">
            <a:extLst>
              <a:ext uri="{FF2B5EF4-FFF2-40B4-BE49-F238E27FC236}">
                <a16:creationId xmlns:a16="http://schemas.microsoft.com/office/drawing/2014/main" id="{E4B9D0D0-253D-4051-95D2-E23239452FBE}"/>
              </a:ext>
            </a:extLst>
          </p:cNvPr>
          <p:cNvSpPr txBox="1">
            <a:spLocks noChangeArrowheads="1"/>
          </p:cNvSpPr>
          <p:nvPr/>
        </p:nvSpPr>
        <p:spPr bwMode="auto">
          <a:xfrm>
            <a:off x="3888110" y="4410075"/>
            <a:ext cx="46808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i="1" dirty="0">
                <a:latin typeface="Gotham"/>
              </a:rPr>
              <a:t>2019 BISC West Session #1 </a:t>
            </a:r>
          </a:p>
        </p:txBody>
      </p:sp>
      <p:sp>
        <p:nvSpPr>
          <p:cNvPr id="10" name="Rectangle 9">
            <a:extLst>
              <a:ext uri="{FF2B5EF4-FFF2-40B4-BE49-F238E27FC236}">
                <a16:creationId xmlns:a16="http://schemas.microsoft.com/office/drawing/2014/main" id="{D2081CA5-1E0D-4A0D-88BD-9E9633E1A726}"/>
              </a:ext>
            </a:extLst>
          </p:cNvPr>
          <p:cNvSpPr/>
          <p:nvPr/>
        </p:nvSpPr>
        <p:spPr>
          <a:xfrm>
            <a:off x="0" y="5300663"/>
            <a:ext cx="12192000" cy="1635125"/>
          </a:xfrm>
          <a:prstGeom prst="rect">
            <a:avLst/>
          </a:prstGeom>
          <a:solidFill>
            <a:srgbClr val="C3CF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b="1"/>
          </a:p>
          <a:p>
            <a:pPr>
              <a:defRPr/>
            </a:pPr>
            <a:endParaRPr lang="en-US"/>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endParaRPr lang="en-US" b="1"/>
          </a:p>
          <a:p>
            <a:pPr>
              <a:defRPr/>
            </a:pPr>
            <a:r>
              <a:rPr lang="en-US"/>
              <a:t>B I S C</a:t>
            </a:r>
          </a:p>
          <a:p>
            <a:pPr>
              <a:defRPr/>
            </a:pPr>
            <a:endParaRPr lang="en-US"/>
          </a:p>
          <a:p>
            <a:pPr>
              <a:defRPr/>
            </a:pPr>
            <a:r>
              <a:rPr lang="en-US" b="1"/>
              <a:t>20 Years</a:t>
            </a:r>
          </a:p>
        </p:txBody>
      </p:sp>
      <p:pic>
        <p:nvPicPr>
          <p:cNvPr id="3079" name="Picture 3">
            <a:extLst>
              <a:ext uri="{FF2B5EF4-FFF2-40B4-BE49-F238E27FC236}">
                <a16:creationId xmlns:a16="http://schemas.microsoft.com/office/drawing/2014/main" id="{5B0E03F6-CD78-4583-9E49-6E0B840CDC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5227638"/>
            <a:ext cx="17811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logo&#10;&#10;Description automatically generated">
            <a:extLst>
              <a:ext uri="{FF2B5EF4-FFF2-40B4-BE49-F238E27FC236}">
                <a16:creationId xmlns:a16="http://schemas.microsoft.com/office/drawing/2014/main" id="{C3F82B6A-34EC-42CA-9600-C2075A32A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0687" y="5300663"/>
            <a:ext cx="2881313" cy="1517055"/>
          </a:xfrm>
          <a:prstGeom prst="rect">
            <a:avLst/>
          </a:prstGeom>
        </p:spPr>
      </p:pic>
      <p:pic>
        <p:nvPicPr>
          <p:cNvPr id="6" name="Picture 5" descr="A close up of a sign&#10;&#10;Description automatically generated">
            <a:extLst>
              <a:ext uri="{FF2B5EF4-FFF2-40B4-BE49-F238E27FC236}">
                <a16:creationId xmlns:a16="http://schemas.microsoft.com/office/drawing/2014/main" id="{A1718E8F-F17A-40EB-A799-C49BAF10EF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687" y="5371505"/>
            <a:ext cx="1446213" cy="14462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5" name="Picture 4" descr="A picture containing food&#10;&#10;Description automatically generated">
            <a:extLst>
              <a:ext uri="{FF2B5EF4-FFF2-40B4-BE49-F238E27FC236}">
                <a16:creationId xmlns:a16="http://schemas.microsoft.com/office/drawing/2014/main" id="{E7B5A542-1956-4D91-A623-A93367C93D6B}"/>
              </a:ext>
            </a:extLst>
          </p:cNvPr>
          <p:cNvPicPr>
            <a:picLocks noChangeAspect="1"/>
          </p:cNvPicPr>
          <p:nvPr/>
        </p:nvPicPr>
        <p:blipFill rotWithShape="1">
          <a:blip r:embed="rId3">
            <a:extLst>
              <a:ext uri="{28A0092B-C50C-407E-A947-70E740481C1C}">
                <a14:useLocalDpi xmlns:a14="http://schemas.microsoft.com/office/drawing/2010/main" val="0"/>
              </a:ext>
            </a:extLst>
          </a:blip>
          <a:srcRect t="11865" b="10445"/>
          <a:stretch/>
        </p:blipFill>
        <p:spPr>
          <a:xfrm>
            <a:off x="360843" y="1743739"/>
            <a:ext cx="5022776" cy="3902149"/>
          </a:xfrm>
          <a:prstGeom prst="rect">
            <a:avLst/>
          </a:prstGeom>
        </p:spPr>
      </p:pic>
      <p:pic>
        <p:nvPicPr>
          <p:cNvPr id="8" name="Picture 7">
            <a:extLst>
              <a:ext uri="{FF2B5EF4-FFF2-40B4-BE49-F238E27FC236}">
                <a16:creationId xmlns:a16="http://schemas.microsoft.com/office/drawing/2014/main" id="{ECEC2EC5-9E10-4DAB-B28A-4ED66F2B4E4E}"/>
              </a:ext>
            </a:extLst>
          </p:cNvPr>
          <p:cNvPicPr>
            <a:picLocks noChangeAspect="1"/>
          </p:cNvPicPr>
          <p:nvPr/>
        </p:nvPicPr>
        <p:blipFill>
          <a:blip r:embed="rId4"/>
          <a:stretch>
            <a:fillRect/>
          </a:stretch>
        </p:blipFill>
        <p:spPr>
          <a:xfrm>
            <a:off x="5735157" y="1897947"/>
            <a:ext cx="6096000" cy="3429000"/>
          </a:xfrm>
          <a:prstGeom prst="rect">
            <a:avLst/>
          </a:prstGeom>
        </p:spPr>
      </p:pic>
    </p:spTree>
    <p:extLst>
      <p:ext uri="{BB962C8B-B14F-4D97-AF65-F5344CB8AC3E}">
        <p14:creationId xmlns:p14="http://schemas.microsoft.com/office/powerpoint/2010/main" val="3978695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402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dirty="0"/>
              <a:t>Don’t Forget, It’s the Law in CA!</a:t>
            </a:r>
            <a:endParaRPr lang="en-US" sz="3200" dirty="0"/>
          </a:p>
          <a:p>
            <a:pPr marL="457200" indent="-457200"/>
            <a:r>
              <a:rPr lang="en-US" dirty="0"/>
              <a:t>SB 247 signed into law in 2016 (the Lara Bill)</a:t>
            </a:r>
          </a:p>
          <a:p>
            <a:pPr marL="457200" indent="-457200"/>
            <a:r>
              <a:rPr lang="en-US" dirty="0"/>
              <a:t>Ensures that the driver of a charter bus that is designed to carry 39 or more passengers provides oral and written or video instructions to all passengers on the safety equipment and emergency exits on the vehicle prior to the beginning of any trip. </a:t>
            </a:r>
          </a:p>
          <a:p>
            <a:pPr marL="457200" indent="-457200"/>
            <a:r>
              <a:rPr lang="en-US" dirty="0"/>
              <a:t>Vehicles manufactured after July 1, 2020, to be equipped with emergency lighting fixtures that will turn on in the event of an impact or collision.</a:t>
            </a:r>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339234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3" name="Picture 2" descr="A picture containing truck&#10;&#10;Description automatically generated">
            <a:extLst>
              <a:ext uri="{FF2B5EF4-FFF2-40B4-BE49-F238E27FC236}">
                <a16:creationId xmlns:a16="http://schemas.microsoft.com/office/drawing/2014/main" id="{2FF10D84-9F4C-4619-80F6-9F2A3B14D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870" y="811984"/>
            <a:ext cx="9474259" cy="5234031"/>
          </a:xfrm>
          <a:prstGeom prst="rect">
            <a:avLst/>
          </a:prstGeom>
        </p:spPr>
      </p:pic>
    </p:spTree>
    <p:extLst>
      <p:ext uri="{BB962C8B-B14F-4D97-AF65-F5344CB8AC3E}">
        <p14:creationId xmlns:p14="http://schemas.microsoft.com/office/powerpoint/2010/main" val="30083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a:extLst>
              <a:ext uri="{FF2B5EF4-FFF2-40B4-BE49-F238E27FC236}">
                <a16:creationId xmlns:a16="http://schemas.microsoft.com/office/drawing/2014/main" id="{0DEF5D1D-3749-4DE7-AD70-304C9BFB93E4}"/>
              </a:ext>
            </a:extLst>
          </p:cNvPr>
          <p:cNvSpPr>
            <a:spLocks noGrp="1" noChangeArrowheads="1"/>
          </p:cNvSpPr>
          <p:nvPr>
            <p:ph type="title"/>
          </p:nvPr>
        </p:nvSpPr>
        <p:spPr>
          <a:xfrm>
            <a:off x="1603375" y="336550"/>
            <a:ext cx="8018463" cy="647700"/>
          </a:xfrm>
        </p:spPr>
        <p:txBody>
          <a:bodyPr wrap="none">
            <a:spAutoFit/>
          </a:bodyPr>
          <a:lstStyle/>
          <a:p>
            <a:pPr marL="342900" indent="-342900" algn="ctr" eaLnBrk="1" hangingPunct="1"/>
            <a:r>
              <a:rPr lang="en-US" altLang="en-US" sz="4000" b="1">
                <a:solidFill>
                  <a:srgbClr val="000000"/>
                </a:solidFill>
                <a:latin typeface="Arial" panose="020B0604020202020204" pitchFamily="34" charset="0"/>
              </a:rPr>
              <a:t>Special Thanks to our Sponsors</a:t>
            </a:r>
          </a:p>
        </p:txBody>
      </p:sp>
      <p:pic>
        <p:nvPicPr>
          <p:cNvPr id="18435" name="Picture 6">
            <a:extLst>
              <a:ext uri="{FF2B5EF4-FFF2-40B4-BE49-F238E27FC236}">
                <a16:creationId xmlns:a16="http://schemas.microsoft.com/office/drawing/2014/main" id="{DBB6F23D-18AB-4164-AB3A-E5C15CBCC5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6263" y="1274763"/>
            <a:ext cx="72421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a:extLst>
              <a:ext uri="{FF2B5EF4-FFF2-40B4-BE49-F238E27FC236}">
                <a16:creationId xmlns:a16="http://schemas.microsoft.com/office/drawing/2014/main" id="{7FDF38AB-B139-45AF-87C5-CBB839197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3017838"/>
            <a:ext cx="14224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a:extLst>
              <a:ext uri="{FF2B5EF4-FFF2-40B4-BE49-F238E27FC236}">
                <a16:creationId xmlns:a16="http://schemas.microsoft.com/office/drawing/2014/main" id="{9F1228F4-E712-46DF-882C-DEDFDDF78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925" y="758825"/>
            <a:ext cx="29591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
            <a:extLst>
              <a:ext uri="{FF2B5EF4-FFF2-40B4-BE49-F238E27FC236}">
                <a16:creationId xmlns:a16="http://schemas.microsoft.com/office/drawing/2014/main" id="{F9C37237-2842-4A41-9C1B-B8A042F153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44950" y="4373563"/>
            <a:ext cx="29702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
            <a:extLst>
              <a:ext uri="{FF2B5EF4-FFF2-40B4-BE49-F238E27FC236}">
                <a16:creationId xmlns:a16="http://schemas.microsoft.com/office/drawing/2014/main" id="{38BAB804-E533-4F8D-9F89-C2A1C1E5285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44700" y="3324225"/>
            <a:ext cx="17875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a:extLst>
              <a:ext uri="{FF2B5EF4-FFF2-40B4-BE49-F238E27FC236}">
                <a16:creationId xmlns:a16="http://schemas.microsoft.com/office/drawing/2014/main" id="{C058EEDD-8977-40CC-8271-8C2E9837EF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01813" y="2508250"/>
            <a:ext cx="24399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4">
            <a:extLst>
              <a:ext uri="{FF2B5EF4-FFF2-40B4-BE49-F238E27FC236}">
                <a16:creationId xmlns:a16="http://schemas.microsoft.com/office/drawing/2014/main" id="{9A631A2F-1446-41C6-8672-9FE5752BD8D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94200" y="2130425"/>
            <a:ext cx="2360613"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a:extLst>
              <a:ext uri="{FF2B5EF4-FFF2-40B4-BE49-F238E27FC236}">
                <a16:creationId xmlns:a16="http://schemas.microsoft.com/office/drawing/2014/main" id="{D9C7EAB5-236E-4B91-A97C-953FD530AF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1675" y="5545138"/>
            <a:ext cx="2181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
            <a:extLst>
              <a:ext uri="{FF2B5EF4-FFF2-40B4-BE49-F238E27FC236}">
                <a16:creationId xmlns:a16="http://schemas.microsoft.com/office/drawing/2014/main" id="{15DDCBDD-D806-44C9-A976-5373371ECC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8188" y="2079625"/>
            <a:ext cx="2073275"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EE1875CE-9327-48B9-AC25-FB7D922665FE}"/>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45" name="TextBox 4">
            <a:extLst>
              <a:ext uri="{FF2B5EF4-FFF2-40B4-BE49-F238E27FC236}">
                <a16:creationId xmlns:a16="http://schemas.microsoft.com/office/drawing/2014/main" id="{8127211B-D3C4-4389-B4B1-FB67502F5676}"/>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18446" name="Picture 2">
            <a:extLst>
              <a:ext uri="{FF2B5EF4-FFF2-40B4-BE49-F238E27FC236}">
                <a16:creationId xmlns:a16="http://schemas.microsoft.com/office/drawing/2014/main" id="{49269904-3DBE-43A8-944E-058CA8199C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6263" y="2254250"/>
            <a:ext cx="26241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4">
            <a:extLst>
              <a:ext uri="{FF2B5EF4-FFF2-40B4-BE49-F238E27FC236}">
                <a16:creationId xmlns:a16="http://schemas.microsoft.com/office/drawing/2014/main" id="{E6D64BDF-4D8D-4AEE-B74F-E215B7F8C1B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16775" y="1246188"/>
            <a:ext cx="22558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455F612-A89D-47AC-ACB6-E59C23E7494C}"/>
              </a:ext>
            </a:extLst>
          </p:cNvPr>
          <p:cNvSpPr/>
          <p:nvPr/>
        </p:nvSpPr>
        <p:spPr>
          <a:xfrm>
            <a:off x="1971675" y="4344988"/>
            <a:ext cx="2073275" cy="78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9" name="Picture 6">
            <a:extLst>
              <a:ext uri="{FF2B5EF4-FFF2-40B4-BE49-F238E27FC236}">
                <a16:creationId xmlns:a16="http://schemas.microsoft.com/office/drawing/2014/main" id="{FEAB0274-5DBA-410E-BD6A-C8FDC25DD8D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6588" y="4489450"/>
            <a:ext cx="23114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440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en-US" sz="3200" b="1" dirty="0">
                <a:latin typeface="Arial" panose="020B0604020202020204" pitchFamily="34" charset="0"/>
              </a:rPr>
              <a:t>Background</a:t>
            </a:r>
            <a:br>
              <a:rPr lang="en-US" altLang="en-US" sz="1800" dirty="0">
                <a:latin typeface="Arial" panose="020B0604020202020204" pitchFamily="34" charset="0"/>
              </a:rPr>
            </a:br>
            <a:br>
              <a:rPr lang="en-US" altLang="en-US" sz="1800" b="1" dirty="0">
                <a:latin typeface="Arial" panose="020B0604020202020204" pitchFamily="34" charset="0"/>
              </a:rPr>
            </a:br>
            <a:r>
              <a:rPr lang="en-US" dirty="0"/>
              <a:t>The NTSB issued recommendations to FMCSA in response to a </a:t>
            </a:r>
            <a:r>
              <a:rPr lang="en-US" dirty="0" err="1"/>
              <a:t>motorcoach</a:t>
            </a:r>
            <a:r>
              <a:rPr lang="en-US" dirty="0"/>
              <a:t> crash on I–95 near Stony Creek, Virginia (7/29/1997).</a:t>
            </a:r>
          </a:p>
          <a:p>
            <a:pPr>
              <a:buNone/>
            </a:pPr>
            <a:r>
              <a:rPr lang="en-US" altLang="en-US" sz="2400" b="1" dirty="0">
                <a:latin typeface="Arial" panose="020B0604020202020204" pitchFamily="34" charset="0"/>
              </a:rPr>
              <a:t>	</a:t>
            </a:r>
            <a:r>
              <a:rPr lang="en-US" altLang="en-US" sz="3200" b="1" dirty="0">
                <a:latin typeface="Arial" panose="020B0604020202020204" pitchFamily="34" charset="0"/>
              </a:rPr>
              <a:t>1 fatality, 4 serious injuries, 28 minor injuries</a:t>
            </a:r>
          </a:p>
          <a:p>
            <a:r>
              <a:rPr lang="en-US" dirty="0"/>
              <a:t>H-99-7, Provide guidance on the minimum information to be included in safety briefing materials for </a:t>
            </a:r>
            <a:r>
              <a:rPr lang="en-US" dirty="0" err="1"/>
              <a:t>motorcoach</a:t>
            </a:r>
            <a:r>
              <a:rPr lang="en-US" dirty="0"/>
              <a:t> operators. </a:t>
            </a:r>
          </a:p>
          <a:p>
            <a:r>
              <a:rPr lang="en-US" dirty="0"/>
              <a:t>H-99-8, Require </a:t>
            </a:r>
            <a:r>
              <a:rPr lang="en-US" dirty="0" err="1"/>
              <a:t>motorcoach</a:t>
            </a:r>
            <a:r>
              <a:rPr lang="en-US" dirty="0"/>
              <a:t> operators to provide passengers with pre-trip safety information.</a:t>
            </a:r>
          </a:p>
          <a:p>
            <a:pPr>
              <a:buNone/>
            </a:pPr>
            <a:endParaRPr lang="en-US" sz="2400" dirty="0"/>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493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en-US" sz="3200" b="1" dirty="0">
                <a:latin typeface="Arial" panose="020B0604020202020204" pitchFamily="34" charset="0"/>
              </a:rPr>
              <a:t>Background</a:t>
            </a:r>
            <a:br>
              <a:rPr lang="en-US" altLang="en-US" sz="1800" dirty="0">
                <a:latin typeface="Arial" panose="020B0604020202020204" pitchFamily="34" charset="0"/>
              </a:rPr>
            </a:br>
            <a:br>
              <a:rPr lang="en-US" altLang="en-US" sz="1800" b="1" dirty="0">
                <a:latin typeface="Arial" panose="020B0604020202020204" pitchFamily="34" charset="0"/>
              </a:rPr>
            </a:br>
            <a:r>
              <a:rPr lang="en-US" dirty="0"/>
              <a:t>FMCSA formed a working group and worked with ABA, BISC, UMA, CVSA to develop guidance (July/August 2003)</a:t>
            </a:r>
            <a:endParaRPr lang="en-US" altLang="en-US" sz="2400" b="1" dirty="0">
              <a:latin typeface="Arial" panose="020B0604020202020204" pitchFamily="34" charset="0"/>
            </a:endParaRPr>
          </a:p>
          <a:p>
            <a:r>
              <a:rPr lang="en-US" dirty="0"/>
              <a:t>FMCSA initially publishes guidance for public comment (August 2006)</a:t>
            </a:r>
          </a:p>
          <a:p>
            <a:r>
              <a:rPr lang="en-US" dirty="0"/>
              <a:t>FMCSA adopts guidance (September 2007)</a:t>
            </a:r>
          </a:p>
          <a:p>
            <a:r>
              <a:rPr lang="en-US" dirty="0"/>
              <a:t>NTSB issues additional recommendations (August 2015 – post Orland crash)</a:t>
            </a:r>
          </a:p>
          <a:p>
            <a:r>
              <a:rPr lang="en-US" dirty="0"/>
              <a:t>FMCSA amends guidance (August 2016)</a:t>
            </a:r>
          </a:p>
          <a:p>
            <a:endParaRPr lang="en-US" sz="2400" dirty="0"/>
          </a:p>
          <a:p>
            <a:pPr>
              <a:buNone/>
            </a:pPr>
            <a:endParaRPr lang="en-US" sz="2400" dirty="0"/>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1252364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434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altLang="en-US" sz="3200" b="1" dirty="0">
                <a:latin typeface="Arial" panose="020B0604020202020204" pitchFamily="34" charset="0"/>
              </a:rPr>
              <a:t>Key Topics to Highlight in a Passenger Safety Briefing</a:t>
            </a:r>
            <a:br>
              <a:rPr lang="en-US" altLang="en-US" sz="1800" dirty="0">
                <a:latin typeface="Arial" panose="020B0604020202020204" pitchFamily="34" charset="0"/>
              </a:rPr>
            </a:br>
            <a:br>
              <a:rPr lang="en-US" altLang="en-US" sz="1800" b="1" dirty="0">
                <a:latin typeface="Arial" panose="020B0604020202020204" pitchFamily="34" charset="0"/>
              </a:rPr>
            </a:br>
            <a:r>
              <a:rPr lang="en-US" sz="2400" b="1" dirty="0"/>
              <a:t>Emergency Exits &amp; How to Use Them</a:t>
            </a:r>
          </a:p>
          <a:p>
            <a:pPr>
              <a:buNone/>
            </a:pPr>
            <a:r>
              <a:rPr lang="en-US" sz="2400" b="1" dirty="0"/>
              <a:t>Seat Belt Use</a:t>
            </a:r>
            <a:endParaRPr lang="en-US" sz="2400" dirty="0"/>
          </a:p>
          <a:p>
            <a:pPr>
              <a:buNone/>
            </a:pPr>
            <a:r>
              <a:rPr lang="en-US" sz="2400" b="1" dirty="0"/>
              <a:t>Emergency Contact</a:t>
            </a:r>
            <a:endParaRPr lang="en-US" sz="2400" dirty="0"/>
          </a:p>
          <a:p>
            <a:pPr>
              <a:buNone/>
            </a:pPr>
            <a:r>
              <a:rPr lang="en-US" sz="2400" b="1" dirty="0"/>
              <a:t>Follow Drivers Directions</a:t>
            </a:r>
            <a:endParaRPr lang="en-US" sz="2400" dirty="0"/>
          </a:p>
          <a:p>
            <a:pPr>
              <a:buNone/>
            </a:pPr>
            <a:r>
              <a:rPr lang="en-US" sz="2400" b="1" dirty="0"/>
              <a:t>Fire Extinguisher Location(s)</a:t>
            </a:r>
            <a:endParaRPr lang="en-US" sz="2400" dirty="0"/>
          </a:p>
          <a:p>
            <a:pPr>
              <a:buNone/>
            </a:pPr>
            <a:r>
              <a:rPr lang="en-US" sz="2400" b="1" dirty="0"/>
              <a:t>Restroom Emergency Push Button or Switch</a:t>
            </a:r>
            <a:endParaRPr lang="en-US" sz="2400" dirty="0"/>
          </a:p>
          <a:p>
            <a:pPr>
              <a:buNone/>
            </a:pPr>
            <a:r>
              <a:rPr lang="en-US" sz="2400" b="1" dirty="0"/>
              <a:t>How to Avoid Slips and Falls</a:t>
            </a:r>
          </a:p>
          <a:p>
            <a:pPr>
              <a:buNone/>
            </a:pPr>
            <a:r>
              <a:rPr lang="en-US" sz="2400" b="1" dirty="0"/>
              <a:t>Remaining Seated While In-Motion</a:t>
            </a:r>
            <a:endParaRPr lang="en-US" sz="2400" dirty="0"/>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417476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357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dirty="0"/>
              <a:t>Timing and Frequency of the Presentation</a:t>
            </a:r>
          </a:p>
          <a:p>
            <a:pPr>
              <a:buNone/>
            </a:pPr>
            <a:br>
              <a:rPr lang="en-US" sz="2400" dirty="0"/>
            </a:br>
            <a:r>
              <a:rPr lang="en-US" sz="2400" b="1" u="sng" dirty="0"/>
              <a:t>Charters</a:t>
            </a:r>
            <a:br>
              <a:rPr lang="en-US" sz="2400" dirty="0"/>
            </a:br>
            <a:r>
              <a:rPr lang="en-US" sz="2400" dirty="0"/>
              <a:t>S</a:t>
            </a:r>
            <a:r>
              <a:rPr lang="en-US" sz="2400" dirty="0">
                <a:effectLst/>
              </a:rPr>
              <a:t>hould present the safety information to </a:t>
            </a:r>
            <a:r>
              <a:rPr lang="en-US" sz="2400" dirty="0" err="1">
                <a:effectLst/>
              </a:rPr>
              <a:t>motorcoach</a:t>
            </a:r>
            <a:r>
              <a:rPr lang="en-US" sz="2400" dirty="0">
                <a:effectLst/>
              </a:rPr>
              <a:t> passengers after boarding and prior to movement of the </a:t>
            </a:r>
            <a:r>
              <a:rPr lang="en-US" sz="2400" dirty="0" err="1">
                <a:effectLst/>
              </a:rPr>
              <a:t>motorcoach</a:t>
            </a:r>
            <a:r>
              <a:rPr lang="en-US" sz="2400" dirty="0">
                <a:effectLst/>
              </a:rPr>
              <a:t>.</a:t>
            </a:r>
          </a:p>
          <a:p>
            <a:pPr>
              <a:buNone/>
            </a:pPr>
            <a:endParaRPr lang="en-US" sz="2400" dirty="0">
              <a:effectLst/>
            </a:endParaRPr>
          </a:p>
          <a:p>
            <a:pPr>
              <a:buNone/>
            </a:pPr>
            <a:r>
              <a:rPr lang="en-US" sz="2400" b="1" u="sng" dirty="0">
                <a:effectLst/>
              </a:rPr>
              <a:t>Scheduled Service</a:t>
            </a:r>
            <a:br>
              <a:rPr lang="en-US" sz="2400" dirty="0">
                <a:effectLst/>
              </a:rPr>
            </a:br>
            <a:r>
              <a:rPr lang="en-US" sz="2400" dirty="0">
                <a:effectLst/>
              </a:rPr>
              <a:t>Should present the safety information at all major stops or terminals, after any new passengers have boarded and prior to movement of the </a:t>
            </a:r>
            <a:r>
              <a:rPr lang="en-US" sz="2400" dirty="0" err="1">
                <a:effectLst/>
              </a:rPr>
              <a:t>motorcoach</a:t>
            </a:r>
            <a:r>
              <a:rPr lang="en-US" sz="2400" dirty="0">
                <a:effectLst/>
              </a:rPr>
              <a:t>.</a:t>
            </a:r>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205508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723014" y="1752600"/>
            <a:ext cx="11111023" cy="42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dirty="0"/>
              <a:t>Common Methods of Presenting the Safety Briefing Information</a:t>
            </a:r>
            <a:endParaRPr lang="en-US" sz="3200" dirty="0"/>
          </a:p>
          <a:p>
            <a:pPr marL="457200" indent="-457200"/>
            <a:r>
              <a:rPr lang="en-US" sz="3200" dirty="0"/>
              <a:t>The driver/guide requests the passengers to review informational pamphlets/printed materials located in the seat back pocket.</a:t>
            </a:r>
          </a:p>
          <a:p>
            <a:pPr marL="457200" indent="-457200"/>
            <a:r>
              <a:rPr lang="en-US" sz="3200" dirty="0"/>
              <a:t>The driver/guide provides an oral presentation.</a:t>
            </a:r>
          </a:p>
          <a:p>
            <a:pPr marL="457200" indent="-457200"/>
            <a:r>
              <a:rPr lang="en-US" sz="3200" dirty="0"/>
              <a:t>Pamphlets are handed to passengers as they board.</a:t>
            </a:r>
          </a:p>
          <a:p>
            <a:pPr marL="457200" indent="-457200"/>
            <a:r>
              <a:rPr lang="en-US" sz="3200" dirty="0"/>
              <a:t>An automated audio presentation</a:t>
            </a:r>
          </a:p>
          <a:p>
            <a:pPr marL="457200" indent="-457200"/>
            <a:r>
              <a:rPr lang="en-US" sz="3200" dirty="0"/>
              <a:t>An automated video presentation</a:t>
            </a:r>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spTree>
    <p:extLst>
      <p:ext uri="{BB962C8B-B14F-4D97-AF65-F5344CB8AC3E}">
        <p14:creationId xmlns:p14="http://schemas.microsoft.com/office/powerpoint/2010/main" val="242242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2" name="Online Media 1" title="ABA's Motorcoach Passenger Safety Message">
            <a:hlinkClick r:id="" action="ppaction://media"/>
            <a:extLst>
              <a:ext uri="{FF2B5EF4-FFF2-40B4-BE49-F238E27FC236}">
                <a16:creationId xmlns:a16="http://schemas.microsoft.com/office/drawing/2014/main" id="{E3D40C3B-A3D7-45BC-A187-6CF064174B4C}"/>
              </a:ext>
            </a:extLst>
          </p:cNvPr>
          <p:cNvPicPr>
            <a:picLocks noRot="1" noChangeAspect="1"/>
          </p:cNvPicPr>
          <p:nvPr>
            <a:videoFile r:link="rId1"/>
          </p:nvPr>
        </p:nvPicPr>
        <p:blipFill>
          <a:blip r:embed="rId4"/>
          <a:stretch>
            <a:fillRect/>
          </a:stretch>
        </p:blipFill>
        <p:spPr>
          <a:xfrm>
            <a:off x="3500438" y="230372"/>
            <a:ext cx="7892728" cy="5915247"/>
          </a:xfrm>
          <a:prstGeom prst="rect">
            <a:avLst/>
          </a:prstGeom>
        </p:spPr>
      </p:pic>
    </p:spTree>
    <p:extLst>
      <p:ext uri="{BB962C8B-B14F-4D97-AF65-F5344CB8AC3E}">
        <p14:creationId xmlns:p14="http://schemas.microsoft.com/office/powerpoint/2010/main" val="411543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0D0443A7-12BC-4567-9B2B-1764AEFB797C}"/>
              </a:ext>
            </a:extLst>
          </p:cNvPr>
          <p:cNvSpPr>
            <a:spLocks noChangeArrowheads="1"/>
          </p:cNvSpPr>
          <p:nvPr/>
        </p:nvSpPr>
        <p:spPr bwMode="auto">
          <a:xfrm>
            <a:off x="127590" y="1533722"/>
            <a:ext cx="1206441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u="sng" dirty="0">
                <a:solidFill>
                  <a:srgbClr val="0070C0"/>
                </a:solidFill>
              </a:rPr>
              <a:t>https://www.fmcsa.dot.gov/safety/passenger-safety/pre-trip-safety-information-motorcoach-passengershe Safety Briefing Information  </a:t>
            </a:r>
            <a:endParaRPr lang="en-US" sz="3200" u="sng" dirty="0">
              <a:solidFill>
                <a:srgbClr val="0070C0"/>
              </a:solidFill>
            </a:endParaRPr>
          </a:p>
        </p:txBody>
      </p:sp>
      <p:pic>
        <p:nvPicPr>
          <p:cNvPr id="4099" name="Picture 6">
            <a:extLst>
              <a:ext uri="{FF2B5EF4-FFF2-40B4-BE49-F238E27FC236}">
                <a16:creationId xmlns:a16="http://schemas.microsoft.com/office/drawing/2014/main" id="{A7164C25-F92E-4FE0-A33C-32837DFA37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427" y="230372"/>
            <a:ext cx="2571750" cy="13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2" name="Picture 1">
            <a:extLst>
              <a:ext uri="{FF2B5EF4-FFF2-40B4-BE49-F238E27FC236}">
                <a16:creationId xmlns:a16="http://schemas.microsoft.com/office/drawing/2014/main" id="{C4C6015C-C307-4B11-B108-17CC7394AC44}"/>
              </a:ext>
            </a:extLst>
          </p:cNvPr>
          <p:cNvPicPr>
            <a:picLocks noChangeAspect="1"/>
          </p:cNvPicPr>
          <p:nvPr/>
        </p:nvPicPr>
        <p:blipFill rotWithShape="1">
          <a:blip r:embed="rId3"/>
          <a:srcRect l="17617" t="8992" r="33023" b="31783"/>
          <a:stretch/>
        </p:blipFill>
        <p:spPr>
          <a:xfrm>
            <a:off x="3500439" y="2488448"/>
            <a:ext cx="5728622" cy="3866315"/>
          </a:xfrm>
          <a:prstGeom prst="rect">
            <a:avLst/>
          </a:prstGeom>
        </p:spPr>
      </p:pic>
    </p:spTree>
    <p:extLst>
      <p:ext uri="{BB962C8B-B14F-4D97-AF65-F5344CB8AC3E}">
        <p14:creationId xmlns:p14="http://schemas.microsoft.com/office/powerpoint/2010/main" val="151084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F09402-CC80-4095-B1FF-E11C71556194}"/>
              </a:ext>
            </a:extLst>
          </p:cNvPr>
          <p:cNvSpPr/>
          <p:nvPr/>
        </p:nvSpPr>
        <p:spPr>
          <a:xfrm>
            <a:off x="0" y="6354763"/>
            <a:ext cx="12192000" cy="503237"/>
          </a:xfrm>
          <a:prstGeom prst="rect">
            <a:avLst/>
          </a:prstGeom>
          <a:solidFill>
            <a:srgbClr val="C3CFC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1" name="TextBox 4">
            <a:extLst>
              <a:ext uri="{FF2B5EF4-FFF2-40B4-BE49-F238E27FC236}">
                <a16:creationId xmlns:a16="http://schemas.microsoft.com/office/drawing/2014/main" id="{349D83B0-C909-4207-A228-AA3208D5AC67}"/>
              </a:ext>
            </a:extLst>
          </p:cNvPr>
          <p:cNvSpPr txBox="1">
            <a:spLocks noChangeArrowheads="1"/>
          </p:cNvSpPr>
          <p:nvPr/>
        </p:nvSpPr>
        <p:spPr bwMode="auto">
          <a:xfrm>
            <a:off x="3500438" y="6299200"/>
            <a:ext cx="519112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a:latin typeface="Gotham"/>
              </a:rPr>
              <a:t>PRESENTED BY THE BUS INDUSTRY SAFETY COUNCIL</a:t>
            </a:r>
            <a:br>
              <a:rPr lang="en-US" altLang="en-US" sz="1800">
                <a:latin typeface="Gotham"/>
              </a:rPr>
            </a:br>
            <a:r>
              <a:rPr lang="en-US" altLang="en-US" sz="1600">
                <a:latin typeface="Gotham"/>
              </a:rPr>
              <a:t>SPONSORED BY ABC COMPANIES</a:t>
            </a:r>
          </a:p>
        </p:txBody>
      </p:sp>
      <p:pic>
        <p:nvPicPr>
          <p:cNvPr id="2" name="Picture 1">
            <a:extLst>
              <a:ext uri="{FF2B5EF4-FFF2-40B4-BE49-F238E27FC236}">
                <a16:creationId xmlns:a16="http://schemas.microsoft.com/office/drawing/2014/main" id="{421F19ED-4445-4E66-88F4-C481ECFFCEF9}"/>
              </a:ext>
            </a:extLst>
          </p:cNvPr>
          <p:cNvPicPr>
            <a:picLocks noChangeAspect="1"/>
          </p:cNvPicPr>
          <p:nvPr/>
        </p:nvPicPr>
        <p:blipFill rotWithShape="1">
          <a:blip r:embed="rId2"/>
          <a:srcRect l="12645" t="27907" r="10318" b="25426"/>
          <a:stretch/>
        </p:blipFill>
        <p:spPr>
          <a:xfrm>
            <a:off x="120502" y="720688"/>
            <a:ext cx="11950996" cy="4933508"/>
          </a:xfrm>
          <a:prstGeom prst="rect">
            <a:avLst/>
          </a:prstGeom>
        </p:spPr>
      </p:pic>
    </p:spTree>
    <p:extLst>
      <p:ext uri="{BB962C8B-B14F-4D97-AF65-F5344CB8AC3E}">
        <p14:creationId xmlns:p14="http://schemas.microsoft.com/office/powerpoint/2010/main" val="2230833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296</Words>
  <Application>Microsoft Office PowerPoint</Application>
  <PresentationFormat>Widescreen</PresentationFormat>
  <Paragraphs>76</Paragraphs>
  <Slides>13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Gotham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Thanks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Buchanan</dc:creator>
  <cp:lastModifiedBy>Brandon Buchanan</cp:lastModifiedBy>
  <cp:revision>9</cp:revision>
  <dcterms:created xsi:type="dcterms:W3CDTF">2019-10-15T12:26:31Z</dcterms:created>
  <dcterms:modified xsi:type="dcterms:W3CDTF">2019-10-15T13:59:46Z</dcterms:modified>
</cp:coreProperties>
</file>